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83" r:id="rId2"/>
    <p:sldId id="343" r:id="rId3"/>
    <p:sldId id="342" r:id="rId4"/>
    <p:sldId id="317" r:id="rId5"/>
    <p:sldId id="299" r:id="rId6"/>
    <p:sldId id="327" r:id="rId7"/>
    <p:sldId id="306" r:id="rId8"/>
    <p:sldId id="331" r:id="rId9"/>
    <p:sldId id="323" r:id="rId10"/>
    <p:sldId id="318" r:id="rId11"/>
    <p:sldId id="338" r:id="rId12"/>
    <p:sldId id="332" r:id="rId13"/>
    <p:sldId id="333" r:id="rId14"/>
    <p:sldId id="334" r:id="rId15"/>
    <p:sldId id="335" r:id="rId16"/>
    <p:sldId id="336" r:id="rId17"/>
    <p:sldId id="337" r:id="rId18"/>
    <p:sldId id="284" r:id="rId19"/>
    <p:sldId id="347" r:id="rId20"/>
  </p:sldIdLst>
  <p:sldSz cx="9144000" cy="6858000" type="screen4x3"/>
  <p:notesSz cx="7099300" cy="10234613"/>
  <p:defaultTextStyle>
    <a:defPPr>
      <a:defRPr lang="ja-JP"/>
    </a:defPPr>
    <a:lvl1pPr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0000"/>
    <a:srgbClr val="FF7C8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864" autoAdjust="0"/>
    <p:restoredTop sz="94660"/>
  </p:normalViewPr>
  <p:slideViewPr>
    <p:cSldViewPr>
      <p:cViewPr varScale="1">
        <p:scale>
          <a:sx n="62" d="100"/>
          <a:sy n="62" d="100"/>
        </p:scale>
        <p:origin x="900"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l">
              <a:defRPr sz="1300"/>
            </a:lvl1pPr>
          </a:lstStyle>
          <a:p>
            <a:endParaRPr lang="en-US" altLang="ja-JP"/>
          </a:p>
        </p:txBody>
      </p:sp>
      <p:sp>
        <p:nvSpPr>
          <p:cNvPr id="13315" name="Rectangle 3"/>
          <p:cNvSpPr>
            <a:spLocks noGrp="1" noChangeArrowheads="1"/>
          </p:cNvSpPr>
          <p:nvPr>
            <p:ph type="dt" idx="1"/>
          </p:nvPr>
        </p:nvSpPr>
        <p:spPr bwMode="auto">
          <a:xfrm>
            <a:off x="4021294" y="0"/>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a:defRPr sz="1300"/>
            </a:lvl1pPr>
          </a:lstStyle>
          <a:p>
            <a:endParaRPr lang="en-US" altLang="ja-JP"/>
          </a:p>
        </p:txBody>
      </p:sp>
      <p:sp>
        <p:nvSpPr>
          <p:cNvPr id="13316"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p:cNvSpPr>
            <a:spLocks noGrp="1" noChangeArrowheads="1"/>
          </p:cNvSpPr>
          <p:nvPr>
            <p:ph type="body" sz="quarter" idx="3"/>
          </p:nvPr>
        </p:nvSpPr>
        <p:spPr bwMode="auto">
          <a:xfrm>
            <a:off x="709930" y="4861441"/>
            <a:ext cx="5679440" cy="4605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3318" name="Rectangle 6"/>
          <p:cNvSpPr>
            <a:spLocks noGrp="1" noChangeArrowheads="1"/>
          </p:cNvSpPr>
          <p:nvPr>
            <p:ph type="ftr" sz="quarter" idx="4"/>
          </p:nvPr>
        </p:nvSpPr>
        <p:spPr bwMode="auto">
          <a:xfrm>
            <a:off x="0" y="9721106"/>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l">
              <a:defRPr sz="1300"/>
            </a:lvl1pPr>
          </a:lstStyle>
          <a:p>
            <a:endParaRPr lang="en-US" altLang="ja-JP"/>
          </a:p>
        </p:txBody>
      </p:sp>
      <p:sp>
        <p:nvSpPr>
          <p:cNvPr id="13319" name="Rectangle 7"/>
          <p:cNvSpPr>
            <a:spLocks noGrp="1" noChangeArrowheads="1"/>
          </p:cNvSpPr>
          <p:nvPr>
            <p:ph type="sldNum" sz="quarter" idx="5"/>
          </p:nvPr>
        </p:nvSpPr>
        <p:spPr bwMode="auto">
          <a:xfrm>
            <a:off x="4021294" y="9721106"/>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a:defRPr sz="1300"/>
            </a:lvl1pPr>
          </a:lstStyle>
          <a:p>
            <a:fld id="{39D3E1DD-1855-40EC-B4F2-B399AEDCBF23}"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EFD17A54-FE79-40E3-8923-9AE8081D1301}" type="slidenum">
              <a:rPr lang="en-US" altLang="ja-JP"/>
              <a:pPr/>
              <a:t>‹#›</a:t>
            </a:fld>
            <a:endParaRPr lang="en-US" altLang="ja-JP"/>
          </a:p>
        </p:txBody>
      </p:sp>
    </p:spTree>
    <p:extLst>
      <p:ext uri="{BB962C8B-B14F-4D97-AF65-F5344CB8AC3E}">
        <p14:creationId xmlns:p14="http://schemas.microsoft.com/office/powerpoint/2010/main" val="909212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1A116616-1329-4C20-A24C-3FB265F6AEBC}" type="slidenum">
              <a:rPr lang="en-US" altLang="ja-JP"/>
              <a:pPr/>
              <a:t>‹#›</a:t>
            </a:fld>
            <a:endParaRPr lang="en-US" altLang="ja-JP"/>
          </a:p>
        </p:txBody>
      </p:sp>
    </p:spTree>
    <p:extLst>
      <p:ext uri="{BB962C8B-B14F-4D97-AF65-F5344CB8AC3E}">
        <p14:creationId xmlns:p14="http://schemas.microsoft.com/office/powerpoint/2010/main" val="1652557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0680EF05-8FA4-44FD-9732-F927C24D3FA3}" type="slidenum">
              <a:rPr lang="en-US" altLang="ja-JP"/>
              <a:pPr/>
              <a:t>‹#›</a:t>
            </a:fld>
            <a:endParaRPr lang="en-US" altLang="ja-JP"/>
          </a:p>
        </p:txBody>
      </p:sp>
    </p:spTree>
    <p:extLst>
      <p:ext uri="{BB962C8B-B14F-4D97-AF65-F5344CB8AC3E}">
        <p14:creationId xmlns:p14="http://schemas.microsoft.com/office/powerpoint/2010/main" val="3358140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50766791-9E44-4D5D-84D2-CA44E8ABFEBA}" type="slidenum">
              <a:rPr lang="en-US" altLang="ja-JP"/>
              <a:pPr/>
              <a:t>‹#›</a:t>
            </a:fld>
            <a:endParaRPr lang="en-US" altLang="ja-JP"/>
          </a:p>
        </p:txBody>
      </p:sp>
    </p:spTree>
    <p:extLst>
      <p:ext uri="{BB962C8B-B14F-4D97-AF65-F5344CB8AC3E}">
        <p14:creationId xmlns:p14="http://schemas.microsoft.com/office/powerpoint/2010/main" val="3868540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90FE6E80-D8D4-418F-B1E2-44F29851FD7B}" type="slidenum">
              <a:rPr lang="en-US" altLang="ja-JP"/>
              <a:pPr/>
              <a:t>‹#›</a:t>
            </a:fld>
            <a:endParaRPr lang="en-US" altLang="ja-JP"/>
          </a:p>
        </p:txBody>
      </p:sp>
    </p:spTree>
    <p:extLst>
      <p:ext uri="{BB962C8B-B14F-4D97-AF65-F5344CB8AC3E}">
        <p14:creationId xmlns:p14="http://schemas.microsoft.com/office/powerpoint/2010/main" val="9191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600200"/>
            <a:ext cx="4038600" cy="452596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600200"/>
            <a:ext cx="4038600" cy="452596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89DA167E-36DC-449B-9FE3-E896DD7C58EA}" type="slidenum">
              <a:rPr lang="en-US" altLang="ja-JP"/>
              <a:pPr/>
              <a:t>‹#›</a:t>
            </a:fld>
            <a:endParaRPr lang="en-US" altLang="ja-JP"/>
          </a:p>
        </p:txBody>
      </p:sp>
    </p:spTree>
    <p:extLst>
      <p:ext uri="{BB962C8B-B14F-4D97-AF65-F5344CB8AC3E}">
        <p14:creationId xmlns:p14="http://schemas.microsoft.com/office/powerpoint/2010/main" val="1283426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r>
              <a:rPr lang="en-US" altLang="ja-JP"/>
              <a:t>©Go Ota, 2014</a:t>
            </a:r>
          </a:p>
        </p:txBody>
      </p:sp>
      <p:sp>
        <p:nvSpPr>
          <p:cNvPr id="9" name="スライド番号プレースホルダー 8"/>
          <p:cNvSpPr>
            <a:spLocks noGrp="1"/>
          </p:cNvSpPr>
          <p:nvPr>
            <p:ph type="sldNum" sz="quarter" idx="12"/>
          </p:nvPr>
        </p:nvSpPr>
        <p:spPr/>
        <p:txBody>
          <a:bodyPr/>
          <a:lstStyle>
            <a:lvl1pPr>
              <a:defRPr/>
            </a:lvl1pPr>
          </a:lstStyle>
          <a:p>
            <a:fld id="{8B150203-31C9-43DE-9EC1-E54AE4979389}" type="slidenum">
              <a:rPr lang="en-US" altLang="ja-JP"/>
              <a:pPr/>
              <a:t>‹#›</a:t>
            </a:fld>
            <a:endParaRPr lang="en-US" altLang="ja-JP"/>
          </a:p>
        </p:txBody>
      </p:sp>
    </p:spTree>
    <p:extLst>
      <p:ext uri="{BB962C8B-B14F-4D97-AF65-F5344CB8AC3E}">
        <p14:creationId xmlns:p14="http://schemas.microsoft.com/office/powerpoint/2010/main" val="961724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r>
              <a:rPr lang="en-US" altLang="ja-JP"/>
              <a:t>©Go Ota, 2014</a:t>
            </a:r>
          </a:p>
        </p:txBody>
      </p:sp>
      <p:sp>
        <p:nvSpPr>
          <p:cNvPr id="5" name="スライド番号プレースホルダー 4"/>
          <p:cNvSpPr>
            <a:spLocks noGrp="1"/>
          </p:cNvSpPr>
          <p:nvPr>
            <p:ph type="sldNum" sz="quarter" idx="12"/>
          </p:nvPr>
        </p:nvSpPr>
        <p:spPr/>
        <p:txBody>
          <a:bodyPr/>
          <a:lstStyle>
            <a:lvl1pPr>
              <a:defRPr/>
            </a:lvl1pPr>
          </a:lstStyle>
          <a:p>
            <a:fld id="{ED62A731-253F-4B19-976D-7EA7B3125DD3}" type="slidenum">
              <a:rPr lang="en-US" altLang="ja-JP"/>
              <a:pPr/>
              <a:t>‹#›</a:t>
            </a:fld>
            <a:endParaRPr lang="en-US" altLang="ja-JP"/>
          </a:p>
        </p:txBody>
      </p:sp>
    </p:spTree>
    <p:extLst>
      <p:ext uri="{BB962C8B-B14F-4D97-AF65-F5344CB8AC3E}">
        <p14:creationId xmlns:p14="http://schemas.microsoft.com/office/powerpoint/2010/main" val="3361269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r>
              <a:rPr lang="en-US" altLang="ja-JP"/>
              <a:t>©Go Ota, 2014</a:t>
            </a:r>
          </a:p>
        </p:txBody>
      </p:sp>
      <p:sp>
        <p:nvSpPr>
          <p:cNvPr id="4" name="スライド番号プレースホルダー 3"/>
          <p:cNvSpPr>
            <a:spLocks noGrp="1"/>
          </p:cNvSpPr>
          <p:nvPr>
            <p:ph type="sldNum" sz="quarter" idx="12"/>
          </p:nvPr>
        </p:nvSpPr>
        <p:spPr/>
        <p:txBody>
          <a:bodyPr/>
          <a:lstStyle>
            <a:lvl1pPr>
              <a:defRPr/>
            </a:lvl1pPr>
          </a:lstStyle>
          <a:p>
            <a:fld id="{57479B73-A815-4F21-92C6-61809DE83314}" type="slidenum">
              <a:rPr lang="en-US" altLang="ja-JP"/>
              <a:pPr/>
              <a:t>‹#›</a:t>
            </a:fld>
            <a:endParaRPr lang="en-US" altLang="ja-JP"/>
          </a:p>
        </p:txBody>
      </p:sp>
    </p:spTree>
    <p:extLst>
      <p:ext uri="{BB962C8B-B14F-4D97-AF65-F5344CB8AC3E}">
        <p14:creationId xmlns:p14="http://schemas.microsoft.com/office/powerpoint/2010/main" val="3946584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B03A5713-61A0-4B11-A3E5-9568F80C627D}" type="slidenum">
              <a:rPr lang="en-US" altLang="ja-JP"/>
              <a:pPr/>
              <a:t>‹#›</a:t>
            </a:fld>
            <a:endParaRPr lang="en-US" altLang="ja-JP"/>
          </a:p>
        </p:txBody>
      </p:sp>
    </p:spTree>
    <p:extLst>
      <p:ext uri="{BB962C8B-B14F-4D97-AF65-F5344CB8AC3E}">
        <p14:creationId xmlns:p14="http://schemas.microsoft.com/office/powerpoint/2010/main" val="2356455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00501AEA-D94B-4DDF-B8AC-984445C0C451}" type="slidenum">
              <a:rPr lang="en-US" altLang="ja-JP"/>
              <a:pPr/>
              <a:t>‹#›</a:t>
            </a:fld>
            <a:endParaRPr lang="en-US" altLang="ja-JP"/>
          </a:p>
        </p:txBody>
      </p:sp>
    </p:spTree>
    <p:extLst>
      <p:ext uri="{BB962C8B-B14F-4D97-AF65-F5344CB8AC3E}">
        <p14:creationId xmlns:p14="http://schemas.microsoft.com/office/powerpoint/2010/main" val="355993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kumimoji="0" sz="1400"/>
            </a:lvl1pPr>
          </a:lstStyle>
          <a:p>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0" sz="1400"/>
            </a:lvl1pPr>
          </a:lstStyle>
          <a:p>
            <a:r>
              <a:rPr lang="en-US" altLang="ja-JP"/>
              <a:t>©Go Ota, 2014</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0" sz="1400"/>
            </a:lvl1pPr>
          </a:lstStyle>
          <a:p>
            <a:fld id="{ABDDDF70-51DA-48E8-B03B-E0CBBF179418}"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emf"/><Relationship Id="rId1" Type="http://schemas.openxmlformats.org/officeDocument/2006/relationships/slideLayout" Target="../slideLayouts/slideLayout7.xml"/><Relationship Id="rId4" Type="http://schemas.openxmlformats.org/officeDocument/2006/relationships/image" Target="../media/image11.emf"/></Relationships>
</file>

<file path=ppt/slides/_rels/slide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1</a:t>
            </a:fld>
            <a:endParaRPr lang="en-US" altLang="ja-JP" sz="1400" smtClean="0"/>
          </a:p>
        </p:txBody>
      </p:sp>
      <p:sp>
        <p:nvSpPr>
          <p:cNvPr id="4099" name="Rectangle 2"/>
          <p:cNvSpPr>
            <a:spLocks noGrp="1" noChangeArrowheads="1"/>
          </p:cNvSpPr>
          <p:nvPr>
            <p:ph type="ctrTitle"/>
          </p:nvPr>
        </p:nvSpPr>
        <p:spPr>
          <a:xfrm>
            <a:off x="299085" y="228157"/>
            <a:ext cx="8629650" cy="612775"/>
          </a:xfrm>
        </p:spPr>
        <p:txBody>
          <a:bodyPr/>
          <a:lstStyle/>
          <a:p>
            <a:pPr algn="l" eaLnBrk="1" hangingPunct="1"/>
            <a:endParaRPr lang="ja-JP" altLang="en-US" sz="2800" dirty="0" smtClean="0">
              <a:ea typeface="メイリオ" panose="020B0604030504040204" pitchFamily="50" charset="-128"/>
            </a:endParaRPr>
          </a:p>
        </p:txBody>
      </p:sp>
      <p:sp>
        <p:nvSpPr>
          <p:cNvPr id="4101" name="Text Box 4"/>
          <p:cNvSpPr txBox="1">
            <a:spLocks noChangeArrowheads="1"/>
          </p:cNvSpPr>
          <p:nvPr/>
        </p:nvSpPr>
        <p:spPr bwMode="auto">
          <a:xfrm>
            <a:off x="314325" y="797364"/>
            <a:ext cx="8458200" cy="2382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a:lnSpc>
                <a:spcPct val="120000"/>
              </a:lnSpc>
              <a:spcBef>
                <a:spcPct val="0"/>
              </a:spcBef>
              <a:buNone/>
            </a:pPr>
            <a:r>
              <a:rPr lang="en-US" altLang="ja-JP" sz="2800" dirty="0">
                <a:latin typeface="メイリオ" panose="020B0604030504040204" pitchFamily="50" charset="-128"/>
                <a:ea typeface="メイリオ" panose="020B0604030504040204" pitchFamily="50" charset="-128"/>
              </a:rPr>
              <a:t>Scratch</a:t>
            </a:r>
            <a:r>
              <a:rPr lang="ja-JP" altLang="en-US" sz="2800" dirty="0">
                <a:latin typeface="メイリオ" panose="020B0604030504040204" pitchFamily="50" charset="-128"/>
                <a:ea typeface="メイリオ" panose="020B0604030504040204" pitchFamily="50" charset="-128"/>
              </a:rPr>
              <a:t>で面白</a:t>
            </a:r>
            <a:r>
              <a:rPr lang="ja-JP" altLang="en-US" sz="2800" dirty="0" smtClean="0">
                <a:latin typeface="メイリオ" panose="020B0604030504040204" pitchFamily="50" charset="-128"/>
                <a:ea typeface="メイリオ" panose="020B0604030504040204" pitchFamily="50" charset="-128"/>
              </a:rPr>
              <a:t>プログラミング </a:t>
            </a:r>
            <a:r>
              <a:rPr lang="en-US" altLang="ja-JP" sz="2800" dirty="0" smtClean="0">
                <a:latin typeface="メイリオ" panose="020B0604030504040204" pitchFamily="50" charset="-128"/>
                <a:ea typeface="メイリオ" panose="020B0604030504040204" pitchFamily="50" charset="-128"/>
              </a:rPr>
              <a:t>(1)</a:t>
            </a:r>
            <a:r>
              <a:rPr lang="en-US" altLang="ja-JP" sz="2400" dirty="0">
                <a:latin typeface="メイリオ" panose="020B0604030504040204" pitchFamily="50" charset="-128"/>
                <a:ea typeface="メイリオ" panose="020B0604030504040204" pitchFamily="50" charset="-128"/>
              </a:rPr>
              <a:t/>
            </a:r>
            <a:br>
              <a:rPr lang="en-US" altLang="ja-JP" sz="2400" dirty="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a:t>
            </a:r>
            <a:r>
              <a:rPr lang="en-US" altLang="ja-JP" sz="2400" dirty="0" smtClean="0">
                <a:latin typeface="メイリオ" panose="020B0604030504040204" pitchFamily="50" charset="-128"/>
                <a:ea typeface="メイリオ" panose="020B0604030504040204" pitchFamily="50" charset="-128"/>
              </a:rPr>
              <a:t>Scratch</a:t>
            </a:r>
            <a:r>
              <a:rPr lang="ja-JP" altLang="en-US" sz="2400" dirty="0" smtClean="0">
                <a:latin typeface="メイリオ" panose="020B0604030504040204" pitchFamily="50" charset="-128"/>
                <a:ea typeface="メイリオ" panose="020B0604030504040204" pitchFamily="50" charset="-128"/>
              </a:rPr>
              <a:t>の実習</a:t>
            </a:r>
            <a:r>
              <a:rPr lang="ja-JP" altLang="en-US" sz="2400" dirty="0">
                <a:latin typeface="メイリオ" panose="020B0604030504040204" pitchFamily="50" charset="-128"/>
                <a:ea typeface="メイリオ" panose="020B0604030504040204" pitchFamily="50" charset="-128"/>
              </a:rPr>
              <a:t>時間の</a:t>
            </a:r>
            <a:r>
              <a:rPr lang="ja-JP" altLang="en-US" sz="2400" dirty="0" smtClean="0">
                <a:latin typeface="メイリオ" panose="020B0604030504040204" pitchFamily="50" charset="-128"/>
                <a:ea typeface="メイリオ" panose="020B0604030504040204" pitchFamily="50" charset="-128"/>
              </a:rPr>
              <a:t>進め方</a:t>
            </a:r>
          </a:p>
          <a:p>
            <a:pPr algn="l" eaLnBrk="1" hangingPunct="1">
              <a:lnSpc>
                <a:spcPct val="120000"/>
              </a:lnSpc>
              <a:spcBef>
                <a:spcPct val="0"/>
              </a:spcBef>
              <a:buFontTx/>
              <a:buNone/>
            </a:pPr>
            <a:r>
              <a:rPr lang="ja-JP" altLang="en-US" sz="2400" dirty="0" smtClean="0">
                <a:latin typeface="メイリオ" panose="020B0604030504040204" pitchFamily="50" charset="-128"/>
                <a:ea typeface="メイリオ" panose="020B0604030504040204" pitchFamily="50" charset="-128"/>
              </a:rPr>
              <a:t>・タイプ別開発方法</a:t>
            </a:r>
          </a:p>
          <a:p>
            <a:pPr algn="l" eaLnBrk="1" hangingPunct="1">
              <a:lnSpc>
                <a:spcPct val="120000"/>
              </a:lnSpc>
              <a:spcBef>
                <a:spcPct val="0"/>
              </a:spcBef>
              <a:buFontTx/>
              <a:buNone/>
            </a:pP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・パスワードについて</a:t>
            </a:r>
            <a:r>
              <a:rPr lang="en-US" altLang="ja-JP" sz="2400" dirty="0" smtClean="0">
                <a:latin typeface="メイリオ" panose="020B0604030504040204" pitchFamily="50" charset="-128"/>
                <a:ea typeface="メイリオ" panose="020B0604030504040204" pitchFamily="50" charset="-128"/>
              </a:rPr>
              <a:t>)</a:t>
            </a:r>
          </a:p>
          <a:p>
            <a:pPr algn="l" eaLnBrk="1" hangingPunct="1">
              <a:lnSpc>
                <a:spcPct val="120000"/>
              </a:lnSpc>
              <a:spcBef>
                <a:spcPct val="0"/>
              </a:spcBef>
              <a:buFontTx/>
              <a:buNone/>
            </a:pPr>
            <a:r>
              <a:rPr lang="ja-JP" altLang="en-US" sz="2400" dirty="0" smtClean="0">
                <a:latin typeface="Segoe UI" panose="020B0502040204020203" pitchFamily="34" charset="0"/>
                <a:ea typeface="メイリオ" panose="020B0604030504040204" pitchFamily="50" charset="-128"/>
              </a:rPr>
              <a:t>補足</a:t>
            </a:r>
            <a:r>
              <a:rPr lang="en-US" altLang="ja-JP" sz="2400" dirty="0" smtClean="0">
                <a:latin typeface="Segoe UI" panose="020B0502040204020203" pitchFamily="34" charset="0"/>
                <a:ea typeface="メイリオ" panose="020B0604030504040204" pitchFamily="50" charset="-128"/>
              </a:rPr>
              <a:t>:</a:t>
            </a:r>
            <a:endParaRPr lang="ja-JP" altLang="en-US" sz="2400" dirty="0">
              <a:latin typeface="Segoe UI" panose="020B0502040204020203" pitchFamily="34" charset="0"/>
              <a:ea typeface="メイリオ" panose="020B0604030504040204" pitchFamily="50" charset="-128"/>
            </a:endParaRP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5181600" y="3909982"/>
            <a:ext cx="3267075" cy="2609850"/>
          </a:xfrm>
          <a:prstGeom prst="rect">
            <a:avLst/>
          </a:prstGeom>
        </p:spPr>
      </p:pic>
      <p:pic>
        <p:nvPicPr>
          <p:cNvPr id="10" name="図 9"/>
          <p:cNvPicPr/>
          <p:nvPr/>
        </p:nvPicPr>
        <p:blipFill>
          <a:blip r:embed="rId3">
            <a:extLst>
              <a:ext uri="{28A0092B-C50C-407E-A947-70E740481C1C}">
                <a14:useLocalDpi xmlns:a14="http://schemas.microsoft.com/office/drawing/2010/main" val="0"/>
              </a:ext>
            </a:extLst>
          </a:blip>
          <a:srcRect/>
          <a:stretch>
            <a:fillRect/>
          </a:stretch>
        </p:blipFill>
        <p:spPr bwMode="auto">
          <a:xfrm>
            <a:off x="400050" y="6086475"/>
            <a:ext cx="1383302" cy="510979"/>
          </a:xfrm>
          <a:prstGeom prst="rect">
            <a:avLst/>
          </a:prstGeom>
          <a:noFill/>
          <a:ln>
            <a:noFill/>
          </a:ln>
        </p:spPr>
      </p:pic>
      <p:sp>
        <p:nvSpPr>
          <p:cNvPr id="11" name="Rectangle 3"/>
          <p:cNvSpPr txBox="1">
            <a:spLocks noChangeArrowheads="1"/>
          </p:cNvSpPr>
          <p:nvPr/>
        </p:nvSpPr>
        <p:spPr bwMode="auto">
          <a:xfrm>
            <a:off x="1783352" y="6133904"/>
            <a:ext cx="1252537"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None/>
              <a:defRPr kumimoji="1" sz="2400" kern="1200">
                <a:solidFill>
                  <a:schemeClr val="tx1"/>
                </a:solidFill>
                <a:latin typeface="+mn-lt"/>
                <a:ea typeface="+mn-ea"/>
                <a:cs typeface="+mn-cs"/>
              </a:defRPr>
            </a:lvl1pPr>
            <a:lvl2pPr marL="457200" indent="0" algn="ctr" rtl="0" fontAlgn="base">
              <a:spcBef>
                <a:spcPct val="20000"/>
              </a:spcBef>
              <a:spcAft>
                <a:spcPct val="0"/>
              </a:spcAft>
              <a:buNone/>
              <a:defRPr kumimoji="1" sz="2000" kern="1200">
                <a:solidFill>
                  <a:schemeClr val="tx1"/>
                </a:solidFill>
                <a:latin typeface="+mn-lt"/>
                <a:ea typeface="+mn-ea"/>
                <a:cs typeface="+mn-cs"/>
              </a:defRPr>
            </a:lvl2pPr>
            <a:lvl3pPr marL="914400" indent="0" algn="ctr" rtl="0" fontAlgn="base">
              <a:spcBef>
                <a:spcPct val="20000"/>
              </a:spcBef>
              <a:spcAft>
                <a:spcPct val="0"/>
              </a:spcAft>
              <a:buNone/>
              <a:defRPr kumimoji="1" sz="1800" kern="1200">
                <a:solidFill>
                  <a:schemeClr val="tx1"/>
                </a:solidFill>
                <a:latin typeface="+mn-lt"/>
                <a:ea typeface="+mn-ea"/>
                <a:cs typeface="+mn-cs"/>
              </a:defRPr>
            </a:lvl3pPr>
            <a:lvl4pPr marL="1371600" indent="0" algn="ctr" rtl="0" fontAlgn="base">
              <a:spcBef>
                <a:spcPct val="20000"/>
              </a:spcBef>
              <a:spcAft>
                <a:spcPct val="0"/>
              </a:spcAft>
              <a:buNone/>
              <a:defRPr kumimoji="1" sz="1600" kern="1200">
                <a:solidFill>
                  <a:schemeClr val="tx1"/>
                </a:solidFill>
                <a:latin typeface="+mn-lt"/>
                <a:ea typeface="+mn-ea"/>
                <a:cs typeface="+mn-cs"/>
              </a:defRPr>
            </a:lvl4pPr>
            <a:lvl5pPr marL="1828800" indent="0" algn="ctr" rtl="0" fontAlgn="base">
              <a:spcBef>
                <a:spcPct val="20000"/>
              </a:spcBef>
              <a:spcAft>
                <a:spcPct val="0"/>
              </a:spcAft>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lnSpc>
                <a:spcPct val="120000"/>
              </a:lnSpc>
            </a:pPr>
            <a:r>
              <a:rPr lang="en-US" altLang="ja-JP" sz="2000" dirty="0" err="1" smtClean="0">
                <a:latin typeface="メイリオ" panose="020B0604030504040204" pitchFamily="50" charset="-128"/>
                <a:ea typeface="メイリオ" panose="020B0604030504040204" pitchFamily="50" charset="-128"/>
              </a:rPr>
              <a:t>Go.Ota</a:t>
            </a:r>
            <a:r>
              <a:rPr lang="ja-JP" altLang="en-US" dirty="0" smtClean="0">
                <a:latin typeface="メイリオ" panose="020B0604030504040204" pitchFamily="50" charset="-128"/>
                <a:ea typeface="メイリオ" panose="020B0604030504040204" pitchFamily="50" charset="-128"/>
              </a:rPr>
              <a:t> </a:t>
            </a:r>
            <a:endParaRPr lang="en-US" altLang="ja-JP" dirty="0" smtClean="0">
              <a:latin typeface="メイリオ" panose="020B0604030504040204" pitchFamily="50" charset="-128"/>
              <a:ea typeface="メイリオ" panose="020B0604030504040204" pitchFamily="50" charset="-128"/>
            </a:endParaRPr>
          </a:p>
        </p:txBody>
      </p:sp>
      <p:grpSp>
        <p:nvGrpSpPr>
          <p:cNvPr id="3" name="グループ化 2"/>
          <p:cNvGrpSpPr/>
          <p:nvPr/>
        </p:nvGrpSpPr>
        <p:grpSpPr>
          <a:xfrm rot="20060404">
            <a:off x="4644091" y="2294732"/>
            <a:ext cx="2438400" cy="1856598"/>
            <a:chOff x="685800" y="1120359"/>
            <a:chExt cx="3352800" cy="2488839"/>
          </a:xfrm>
        </p:grpSpPr>
        <p:sp>
          <p:nvSpPr>
            <p:cNvPr id="9" name="正方形/長方形 8"/>
            <p:cNvSpPr/>
            <p:nvPr/>
          </p:nvSpPr>
          <p:spPr bwMode="auto">
            <a:xfrm>
              <a:off x="685800" y="1120359"/>
              <a:ext cx="3352800" cy="2488839"/>
            </a:xfrm>
            <a:prstGeom prst="rect">
              <a:avLst/>
            </a:prstGeom>
            <a:noFill/>
            <a:ln w="254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12" name="図 11"/>
            <p:cNvPicPr>
              <a:picLocks noChangeAspect="1"/>
            </p:cNvPicPr>
            <p:nvPr/>
          </p:nvPicPr>
          <p:blipFill>
            <a:blip r:embed="rId4"/>
            <a:stretch>
              <a:fillRect/>
            </a:stretch>
          </p:blipFill>
          <p:spPr>
            <a:xfrm>
              <a:off x="815303" y="1187842"/>
              <a:ext cx="3093794" cy="2236787"/>
            </a:xfrm>
            <a:prstGeom prst="rect">
              <a:avLst/>
            </a:prstGeom>
          </p:spPr>
        </p:pic>
      </p:grpSp>
      <p:grpSp>
        <p:nvGrpSpPr>
          <p:cNvPr id="4" name="グループ化 3"/>
          <p:cNvGrpSpPr/>
          <p:nvPr/>
        </p:nvGrpSpPr>
        <p:grpSpPr>
          <a:xfrm>
            <a:off x="6324600" y="851095"/>
            <a:ext cx="2533650" cy="2111651"/>
            <a:chOff x="685800" y="1035944"/>
            <a:chExt cx="3352800" cy="2798561"/>
          </a:xfrm>
        </p:grpSpPr>
        <p:sp>
          <p:nvSpPr>
            <p:cNvPr id="13" name="正方形/長方形 12"/>
            <p:cNvSpPr/>
            <p:nvPr/>
          </p:nvSpPr>
          <p:spPr bwMode="auto">
            <a:xfrm>
              <a:off x="685800" y="1035944"/>
              <a:ext cx="3352800" cy="2798561"/>
            </a:xfrm>
            <a:prstGeom prst="rect">
              <a:avLst/>
            </a:prstGeom>
            <a:noFill/>
            <a:ln w="254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14" name="図 13"/>
            <p:cNvPicPr>
              <a:picLocks noChangeAspect="1"/>
            </p:cNvPicPr>
            <p:nvPr/>
          </p:nvPicPr>
          <p:blipFill>
            <a:blip r:embed="rId5"/>
            <a:stretch>
              <a:fillRect/>
            </a:stretch>
          </p:blipFill>
          <p:spPr>
            <a:xfrm>
              <a:off x="744465" y="1177907"/>
              <a:ext cx="3235470" cy="2418229"/>
            </a:xfrm>
            <a:prstGeom prst="rect">
              <a:avLst/>
            </a:prstGeom>
          </p:spPr>
        </p:pic>
      </p:grpSp>
      <p:pic>
        <p:nvPicPr>
          <p:cNvPr id="5" name="図 4"/>
          <p:cNvPicPr>
            <a:picLocks noChangeAspect="1"/>
          </p:cNvPicPr>
          <p:nvPr/>
        </p:nvPicPr>
        <p:blipFill>
          <a:blip r:embed="rId6"/>
          <a:stretch>
            <a:fillRect/>
          </a:stretch>
        </p:blipFill>
        <p:spPr>
          <a:xfrm rot="1426600">
            <a:off x="453696" y="3706677"/>
            <a:ext cx="2657027" cy="1975441"/>
          </a:xfrm>
          <a:prstGeom prst="rect">
            <a:avLst/>
          </a:prstGeom>
        </p:spPr>
      </p:pic>
      <p:grpSp>
        <p:nvGrpSpPr>
          <p:cNvPr id="16" name="グループ化 15"/>
          <p:cNvGrpSpPr/>
          <p:nvPr/>
        </p:nvGrpSpPr>
        <p:grpSpPr>
          <a:xfrm>
            <a:off x="2416612" y="3364090"/>
            <a:ext cx="2823270" cy="2053272"/>
            <a:chOff x="633782" y="1036320"/>
            <a:chExt cx="5585674" cy="4144670"/>
          </a:xfrm>
        </p:grpSpPr>
        <p:sp>
          <p:nvSpPr>
            <p:cNvPr id="17" name="正方形/長方形 16"/>
            <p:cNvSpPr/>
            <p:nvPr/>
          </p:nvSpPr>
          <p:spPr bwMode="auto">
            <a:xfrm>
              <a:off x="633782" y="1036320"/>
              <a:ext cx="5585674" cy="4144670"/>
            </a:xfrm>
            <a:prstGeom prst="rect">
              <a:avLst/>
            </a:prstGeom>
            <a:noFill/>
            <a:ln w="254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18" name="図 17"/>
            <p:cNvPicPr>
              <a:picLocks noChangeAspect="1"/>
            </p:cNvPicPr>
            <p:nvPr/>
          </p:nvPicPr>
          <p:blipFill>
            <a:blip r:embed="rId7"/>
            <a:stretch>
              <a:fillRect/>
            </a:stretch>
          </p:blipFill>
          <p:spPr>
            <a:xfrm>
              <a:off x="762000" y="1066800"/>
              <a:ext cx="5329237" cy="4036063"/>
            </a:xfrm>
            <a:prstGeom prst="rect">
              <a:avLst/>
            </a:prstGeom>
          </p:spPr>
        </p:pic>
      </p:grpSp>
    </p:spTree>
    <p:extLst>
      <p:ext uri="{BB962C8B-B14F-4D97-AF65-F5344CB8AC3E}">
        <p14:creationId xmlns:p14="http://schemas.microsoft.com/office/powerpoint/2010/main" val="30880845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C4A9A6A-4A03-472C-9A19-0DAB97A53450}"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 name="角丸四角形吹き出し 1"/>
          <p:cNvSpPr/>
          <p:nvPr/>
        </p:nvSpPr>
        <p:spPr bwMode="auto">
          <a:xfrm>
            <a:off x="2412740" y="571167"/>
            <a:ext cx="4140460" cy="952833"/>
          </a:xfrm>
          <a:prstGeom prst="wedgeRoundRectCallout">
            <a:avLst>
              <a:gd name="adj1" fmla="val -50279"/>
              <a:gd name="adj2" fmla="val -20773"/>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まず、打ち込むプログラムを選んでね。</a:t>
            </a:r>
            <a:endPar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pic>
        <p:nvPicPr>
          <p:cNvPr id="11" name="図 10"/>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6493" y="259080"/>
            <a:ext cx="1677814" cy="1768069"/>
          </a:xfrm>
          <a:prstGeom prst="rect">
            <a:avLst/>
          </a:prstGeom>
          <a:noFill/>
          <a:ln>
            <a:noFill/>
          </a:ln>
        </p:spPr>
      </p:pic>
      <p:pic>
        <p:nvPicPr>
          <p:cNvPr id="3" name="図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4600" y="1968795"/>
            <a:ext cx="5105400" cy="3829050"/>
          </a:xfrm>
          <a:prstGeom prst="rect">
            <a:avLst/>
          </a:prstGeom>
        </p:spPr>
      </p:pic>
    </p:spTree>
    <p:extLst>
      <p:ext uri="{BB962C8B-B14F-4D97-AF65-F5344CB8AC3E}">
        <p14:creationId xmlns:p14="http://schemas.microsoft.com/office/powerpoint/2010/main" val="29862758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C4A9A6A-4A03-472C-9A19-0DAB97A53450}"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 name="角丸四角形吹き出し 1"/>
          <p:cNvSpPr/>
          <p:nvPr/>
        </p:nvSpPr>
        <p:spPr bwMode="auto">
          <a:xfrm>
            <a:off x="1676400" y="2383495"/>
            <a:ext cx="4140460" cy="816905"/>
          </a:xfrm>
          <a:prstGeom prst="wedgeRoundRectCallout">
            <a:avLst>
              <a:gd name="adj1" fmla="val -50279"/>
              <a:gd name="adj2" fmla="val -20773"/>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36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Scratch</a:t>
            </a:r>
            <a:r>
              <a:rPr kumimoji="1" lang="ja-JP" altLang="en-US" sz="36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超入門</a:t>
            </a: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p>
        </p:txBody>
      </p:sp>
      <p:pic>
        <p:nvPicPr>
          <p:cNvPr id="7" name="図 6"/>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6019800" y="3194538"/>
            <a:ext cx="1870703" cy="2202782"/>
          </a:xfrm>
          <a:prstGeom prst="rect">
            <a:avLst/>
          </a:prstGeom>
          <a:noFill/>
          <a:ln>
            <a:noFill/>
          </a:ln>
        </p:spPr>
      </p:pic>
    </p:spTree>
    <p:extLst>
      <p:ext uri="{BB962C8B-B14F-4D97-AF65-F5344CB8AC3E}">
        <p14:creationId xmlns:p14="http://schemas.microsoft.com/office/powerpoint/2010/main" val="18252230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378449" y="1601775"/>
            <a:ext cx="6446104" cy="4282635"/>
          </a:xfrm>
          <a:prstGeom prst="rect">
            <a:avLst/>
          </a:prstGeom>
        </p:spPr>
      </p:pic>
      <p:sp>
        <p:nvSpPr>
          <p:cNvPr id="8" name="テキスト ボックス 7"/>
          <p:cNvSpPr txBox="1"/>
          <p:nvPr/>
        </p:nvSpPr>
        <p:spPr>
          <a:xfrm>
            <a:off x="7825153" y="6496291"/>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12</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6963508"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smtClean="0">
                <a:solidFill>
                  <a:schemeClr val="tx1"/>
                </a:solidFill>
              </a:rPr>
              <a:t> </a:t>
            </a:r>
            <a:r>
              <a:rPr kumimoji="1" lang="en-US" altLang="ja-JP" sz="2400" dirty="0" smtClean="0">
                <a:solidFill>
                  <a:schemeClr val="tx1"/>
                </a:solidFill>
                <a:latin typeface="メイリオ" panose="020B0604030504040204" pitchFamily="50" charset="-128"/>
                <a:ea typeface="メイリオ" panose="020B0604030504040204" pitchFamily="50" charset="-128"/>
              </a:rPr>
              <a:t> </a:t>
            </a:r>
            <a:r>
              <a:rPr lang="en-US" altLang="ja-JP" sz="2400" dirty="0">
                <a:solidFill>
                  <a:schemeClr val="tx1"/>
                </a:solidFill>
                <a:latin typeface="メイリオ" panose="020B0604030504040204" pitchFamily="50" charset="-128"/>
                <a:ea typeface="メイリオ" panose="020B0604030504040204" pitchFamily="50" charset="-128"/>
              </a:rPr>
              <a:t>2. </a:t>
            </a:r>
            <a:r>
              <a:rPr lang="ja-JP" altLang="en-US" sz="2400" dirty="0">
                <a:solidFill>
                  <a:schemeClr val="tx1"/>
                </a:solidFill>
                <a:latin typeface="メイリオ" panose="020B0604030504040204" pitchFamily="50" charset="-128"/>
                <a:ea typeface="メイリオ" panose="020B0604030504040204" pitchFamily="50" charset="-128"/>
              </a:rPr>
              <a:t>スクラッチ</a:t>
            </a:r>
            <a:r>
              <a:rPr lang="ja-JP" altLang="en-US" sz="2400" dirty="0" smtClean="0">
                <a:solidFill>
                  <a:schemeClr val="tx1"/>
                </a:solidFill>
                <a:latin typeface="メイリオ" panose="020B0604030504040204" pitchFamily="50" charset="-128"/>
                <a:ea typeface="メイリオ" panose="020B0604030504040204" pitchFamily="50" charset="-128"/>
              </a:rPr>
              <a:t>を</a:t>
            </a:r>
            <a:r>
              <a:rPr lang="ja-JP" altLang="en-US" sz="2400" dirty="0">
                <a:solidFill>
                  <a:schemeClr val="tx1"/>
                </a:solidFill>
                <a:latin typeface="メイリオ" panose="020B0604030504040204" pitchFamily="50" charset="-128"/>
                <a:ea typeface="メイリオ" panose="020B0604030504040204" pitchFamily="50" charset="-128"/>
              </a:rPr>
              <a:t>使って</a:t>
            </a:r>
            <a:r>
              <a:rPr lang="ja-JP" altLang="en-US" sz="2400" dirty="0" smtClean="0">
                <a:solidFill>
                  <a:schemeClr val="tx1"/>
                </a:solidFill>
                <a:latin typeface="メイリオ" panose="020B0604030504040204" pitchFamily="50" charset="-128"/>
                <a:ea typeface="メイリオ" panose="020B0604030504040204" pitchFamily="50" charset="-128"/>
              </a:rPr>
              <a:t>みよう</a:t>
            </a:r>
            <a:r>
              <a:rPr lang="en-US" altLang="ja-JP" sz="2400" dirty="0" smtClean="0">
                <a:solidFill>
                  <a:schemeClr val="tx1"/>
                </a:solidFill>
                <a:latin typeface="メイリオ" panose="020B0604030504040204" pitchFamily="50" charset="-128"/>
                <a:ea typeface="メイリオ" panose="020B0604030504040204" pitchFamily="50" charset="-128"/>
              </a:rPr>
              <a:t>:</a:t>
            </a:r>
            <a:r>
              <a:rPr lang="ja-JP" altLang="en-US" sz="2400" dirty="0" smtClean="0">
                <a:solidFill>
                  <a:schemeClr val="tx1"/>
                </a:solidFill>
                <a:latin typeface="メイリオ" panose="020B0604030504040204" pitchFamily="50" charset="-128"/>
                <a:ea typeface="メイリオ" panose="020B0604030504040204" pitchFamily="50" charset="-128"/>
              </a:rPr>
              <a:t>初めての修業</a:t>
            </a:r>
            <a:r>
              <a:rPr lang="en-US" altLang="ja-JP" sz="2400" dirty="0" smtClean="0">
                <a:solidFill>
                  <a:schemeClr val="tx1"/>
                </a:solidFill>
                <a:latin typeface="メイリオ" panose="020B0604030504040204" pitchFamily="50" charset="-128"/>
                <a:ea typeface="メイリオ" panose="020B0604030504040204" pitchFamily="50" charset="-128"/>
              </a:rPr>
              <a:t>(2)</a:t>
            </a:r>
            <a:r>
              <a:rPr kumimoji="1" lang="en-US" altLang="ja-JP" sz="2400" dirty="0" smtClean="0"/>
              <a:t>.</a:t>
            </a:r>
            <a:endParaRPr kumimoji="1" lang="ja-JP" altLang="en-US" sz="2400" dirty="0"/>
          </a:p>
        </p:txBody>
      </p:sp>
      <p:sp>
        <p:nvSpPr>
          <p:cNvPr id="14" name="角丸四角形 13"/>
          <p:cNvSpPr/>
          <p:nvPr/>
        </p:nvSpPr>
        <p:spPr>
          <a:xfrm>
            <a:off x="1914036" y="2085777"/>
            <a:ext cx="2401951" cy="3128959"/>
          </a:xfrm>
          <a:prstGeom prst="roundRect">
            <a:avLst>
              <a:gd name="adj" fmla="val 3784"/>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1941891" y="3743092"/>
            <a:ext cx="2346239" cy="1354217"/>
          </a:xfrm>
          <a:prstGeom prst="rect">
            <a:avLst/>
          </a:prstGeom>
          <a:noFill/>
        </p:spPr>
        <p:txBody>
          <a:bodyPr wrap="square" rtlCol="0">
            <a:spAutoFit/>
          </a:bodyPr>
          <a:lstStyle/>
          <a:p>
            <a:r>
              <a:rPr lang="ja-JP" altLang="en-US" dirty="0" smtClean="0">
                <a:solidFill>
                  <a:srgbClr val="FF0000"/>
                </a:solidFill>
                <a:latin typeface="メイリオ" panose="020B0604030504040204" pitchFamily="50" charset="-128"/>
                <a:ea typeface="メイリオ" panose="020B0604030504040204" pitchFamily="50" charset="-128"/>
              </a:rPr>
              <a:t>コード</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smtClean="0">
                <a:solidFill>
                  <a:srgbClr val="FF0000"/>
                </a:solidFill>
                <a:latin typeface="メイリオ" panose="020B0604030504040204" pitchFamily="50" charset="-128"/>
                <a:ea typeface="メイリオ" panose="020B0604030504040204" pitchFamily="50" charset="-128"/>
              </a:rPr>
              <a:t>スクリプト</a:t>
            </a:r>
            <a:r>
              <a:rPr lang="en-US" altLang="ja-JP" dirty="0" smtClean="0">
                <a:solidFill>
                  <a:srgbClr val="FF0000"/>
                </a:solidFill>
                <a:latin typeface="メイリオ" panose="020B0604030504040204" pitchFamily="50" charset="-128"/>
                <a:ea typeface="メイリオ" panose="020B0604030504040204" pitchFamily="50" charset="-128"/>
              </a:rPr>
              <a:t>): </a:t>
            </a:r>
            <a:r>
              <a:rPr lang="ja-JP" altLang="en-US" sz="1600" dirty="0" smtClean="0">
                <a:latin typeface="メイリオ" panose="020B0604030504040204" pitchFamily="50" charset="-128"/>
                <a:ea typeface="メイリオ" panose="020B0604030504040204" pitchFamily="50" charset="-128"/>
              </a:rPr>
              <a:t>劇の台本にあたります。個々のスプライトがどのように演じるのか指示します。</a:t>
            </a:r>
            <a:endParaRPr kumimoji="1" lang="ja-JP" altLang="en-US" dirty="0">
              <a:latin typeface="メイリオ" panose="020B0604030504040204" pitchFamily="50" charset="-128"/>
              <a:ea typeface="メイリオ" panose="020B0604030504040204" pitchFamily="50" charset="-128"/>
            </a:endParaRPr>
          </a:p>
        </p:txBody>
      </p:sp>
      <p:sp>
        <p:nvSpPr>
          <p:cNvPr id="20" name="テキスト ボックス 19"/>
          <p:cNvSpPr txBox="1"/>
          <p:nvPr/>
        </p:nvSpPr>
        <p:spPr>
          <a:xfrm>
            <a:off x="4503157" y="2164471"/>
            <a:ext cx="2030696" cy="369332"/>
          </a:xfrm>
          <a:prstGeom prst="rect">
            <a:avLst/>
          </a:prstGeom>
          <a:noFill/>
        </p:spPr>
        <p:txBody>
          <a:bodyPr wrap="square" rtlCol="0">
            <a:spAutoFit/>
          </a:bodyPr>
          <a:lstStyle/>
          <a:p>
            <a:r>
              <a:rPr lang="ja-JP" altLang="en-US" dirty="0">
                <a:solidFill>
                  <a:srgbClr val="FF0000"/>
                </a:solidFill>
                <a:latin typeface="メイリオ" panose="020B0604030504040204" pitchFamily="50" charset="-128"/>
                <a:ea typeface="メイリオ" panose="020B0604030504040204" pitchFamily="50" charset="-128"/>
              </a:rPr>
              <a:t>ステージ</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sp>
        <p:nvSpPr>
          <p:cNvPr id="34" name="テキスト ボックス 33"/>
          <p:cNvSpPr txBox="1"/>
          <p:nvPr/>
        </p:nvSpPr>
        <p:spPr>
          <a:xfrm>
            <a:off x="94959" y="607796"/>
            <a:ext cx="8975188" cy="923330"/>
          </a:xfrm>
          <a:prstGeom prst="rect">
            <a:avLst/>
          </a:prstGeom>
          <a:noFill/>
        </p:spPr>
        <p:txBody>
          <a:bodyPr wrap="square" rtlCol="0">
            <a:spAutoFit/>
          </a:bodyPr>
          <a:lstStyle/>
          <a:p>
            <a:r>
              <a:rPr kumimoji="1" lang="ja-JP" altLang="en-US" dirty="0" smtClean="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スクラッチのプログラムでは、いろいろなキャラクターにいろいろ命令して、ゲーム、電子絵本、アプリなど作ることができるよ。</a:t>
            </a:r>
          </a:p>
          <a:p>
            <a:r>
              <a:rPr kumimoji="1" lang="ja-JP" altLang="en-US" dirty="0">
                <a:latin typeface="メイリオ" panose="020B0604030504040204" pitchFamily="50" charset="-128"/>
                <a:ea typeface="メイリオ" panose="020B0604030504040204" pitchFamily="50" charset="-128"/>
              </a:rPr>
              <a:t>　</a:t>
            </a:r>
            <a:r>
              <a:rPr kumimoji="1" lang="ja-JP" altLang="en-US" dirty="0" smtClean="0">
                <a:latin typeface="メイリオ" panose="020B0604030504040204" pitchFamily="50" charset="-128"/>
                <a:ea typeface="メイリオ" panose="020B0604030504040204" pitchFamily="50" charset="-128"/>
              </a:rPr>
              <a:t>スクラッチのプログラム、は劇やドラマみたいに考えるといいかも。</a:t>
            </a:r>
            <a:endParaRPr kumimoji="1" lang="ja-JP" altLang="en-US" dirty="0">
              <a:latin typeface="メイリオ" panose="020B0604030504040204" pitchFamily="50" charset="-128"/>
              <a:ea typeface="メイリオ" panose="020B0604030504040204" pitchFamily="50" charset="-128"/>
            </a:endParaRPr>
          </a:p>
        </p:txBody>
      </p:sp>
      <p:sp>
        <p:nvSpPr>
          <p:cNvPr id="36" name="角丸四角形 35"/>
          <p:cNvSpPr/>
          <p:nvPr/>
        </p:nvSpPr>
        <p:spPr>
          <a:xfrm>
            <a:off x="4426265" y="2039871"/>
            <a:ext cx="2360860" cy="1764686"/>
          </a:xfrm>
          <a:prstGeom prst="roundRect">
            <a:avLst>
              <a:gd name="adj" fmla="val 9305"/>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角丸四角形 36"/>
          <p:cNvSpPr/>
          <p:nvPr/>
        </p:nvSpPr>
        <p:spPr>
          <a:xfrm>
            <a:off x="4426265" y="4607904"/>
            <a:ext cx="1898104" cy="647839"/>
          </a:xfrm>
          <a:prstGeom prst="roundRect">
            <a:avLst>
              <a:gd name="adj" fmla="val 3784"/>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ボックス 37"/>
          <p:cNvSpPr txBox="1"/>
          <p:nvPr/>
        </p:nvSpPr>
        <p:spPr>
          <a:xfrm>
            <a:off x="4848996" y="4660137"/>
            <a:ext cx="2030696" cy="369332"/>
          </a:xfrm>
          <a:prstGeom prst="rect">
            <a:avLst/>
          </a:prstGeom>
          <a:noFill/>
        </p:spPr>
        <p:txBody>
          <a:bodyPr wrap="square" rtlCol="0">
            <a:spAutoFit/>
          </a:bodyPr>
          <a:lstStyle/>
          <a:p>
            <a:r>
              <a:rPr kumimoji="1" lang="ja-JP" altLang="en-US" dirty="0" smtClean="0">
                <a:solidFill>
                  <a:srgbClr val="FF0000"/>
                </a:solidFill>
                <a:latin typeface="メイリオ" panose="020B0604030504040204" pitchFamily="50" charset="-128"/>
                <a:ea typeface="メイリオ" panose="020B0604030504040204" pitchFamily="50" charset="-128"/>
              </a:rPr>
              <a:t>スプライト</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sp>
        <p:nvSpPr>
          <p:cNvPr id="39" name="対角する 2 つの角を丸めた四角形 38"/>
          <p:cNvSpPr/>
          <p:nvPr/>
        </p:nvSpPr>
        <p:spPr>
          <a:xfrm>
            <a:off x="6824553" y="1687498"/>
            <a:ext cx="2245593" cy="4381141"/>
          </a:xfrm>
          <a:prstGeom prst="round2DiagRect">
            <a:avLst/>
          </a:prstGeom>
          <a:no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コード</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smtClean="0">
                <a:solidFill>
                  <a:srgbClr val="FF0000"/>
                </a:solidFill>
                <a:latin typeface="メイリオ" panose="020B0604030504040204" pitchFamily="50" charset="-128"/>
                <a:ea typeface="メイリオ" panose="020B0604030504040204" pitchFamily="50" charset="-128"/>
              </a:rPr>
              <a:t>スプライト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sz="1600" dirty="0" smtClean="0">
                <a:solidFill>
                  <a:schemeClr val="tx1"/>
                </a:solidFill>
                <a:latin typeface="メイリオ" panose="020B0604030504040204" pitchFamily="50" charset="-128"/>
                <a:ea typeface="メイリオ" panose="020B0604030504040204" pitchFamily="50" charset="-128"/>
              </a:rPr>
              <a:t>劇の役者にあたります。スクラッチではプログラムでこのスプライトを動かすことができます。この</a:t>
            </a:r>
            <a:r>
              <a:rPr lang="ja-JP" altLang="en-US" sz="1600" dirty="0">
                <a:solidFill>
                  <a:schemeClr val="tx1"/>
                </a:solidFill>
                <a:latin typeface="メイリオ" panose="020B0604030504040204" pitchFamily="50" charset="-128"/>
                <a:ea typeface="メイリオ" panose="020B0604030504040204" pitchFamily="50" charset="-128"/>
              </a:rPr>
              <a:t>画面</a:t>
            </a:r>
            <a:r>
              <a:rPr lang="ja-JP" altLang="en-US" sz="1600" dirty="0" smtClean="0">
                <a:solidFill>
                  <a:schemeClr val="tx1"/>
                </a:solidFill>
                <a:latin typeface="メイリオ" panose="020B0604030504040204" pitchFamily="50" charset="-128"/>
                <a:ea typeface="メイリオ" panose="020B0604030504040204" pitchFamily="50" charset="-128"/>
              </a:rPr>
              <a:t>ではネコとネズミのスプライトがあります。</a:t>
            </a:r>
          </a:p>
          <a:p>
            <a:r>
              <a:rPr lang="ja-JP" altLang="en-US" sz="1600" dirty="0" smtClean="0">
                <a:solidFill>
                  <a:schemeClr val="tx1"/>
                </a:solidFill>
                <a:latin typeface="メイリオ" panose="020B0604030504040204" pitchFamily="50" charset="-128"/>
                <a:ea typeface="メイリオ" panose="020B0604030504040204" pitchFamily="50" charset="-128"/>
              </a:rPr>
              <a:t/>
            </a:r>
            <a:br>
              <a:rPr lang="ja-JP" altLang="en-US" sz="1600" dirty="0" smtClean="0">
                <a:solidFill>
                  <a:schemeClr val="tx1"/>
                </a:solidFill>
                <a:latin typeface="メイリオ" panose="020B0604030504040204" pitchFamily="50" charset="-128"/>
                <a:ea typeface="メイリオ" panose="020B0604030504040204" pitchFamily="50" charset="-128"/>
              </a:rPr>
            </a:br>
            <a:r>
              <a:rPr lang="ja-JP" altLang="en-US" dirty="0" smtClean="0">
                <a:solidFill>
                  <a:srgbClr val="FF0000"/>
                </a:solidFill>
                <a:latin typeface="メイリオ" panose="020B0604030504040204" pitchFamily="50" charset="-128"/>
                <a:ea typeface="メイリオ" panose="020B0604030504040204" pitchFamily="50" charset="-128"/>
              </a:rPr>
              <a:t>ステージ</a:t>
            </a:r>
            <a:r>
              <a:rPr lang="en-US" altLang="ja-JP" sz="1600" dirty="0" smtClean="0">
                <a:solidFill>
                  <a:srgbClr val="FF0000"/>
                </a:solidFill>
                <a:latin typeface="メイリオ" panose="020B0604030504040204" pitchFamily="50" charset="-128"/>
                <a:ea typeface="メイリオ" panose="020B0604030504040204" pitchFamily="50" charset="-128"/>
              </a:rPr>
              <a:t>: </a:t>
            </a:r>
            <a:r>
              <a:rPr lang="ja-JP" altLang="en-US" sz="1600" dirty="0" smtClean="0">
                <a:solidFill>
                  <a:schemeClr val="tx1"/>
                </a:solidFill>
                <a:latin typeface="メイリオ" panose="020B0604030504040204" pitchFamily="50" charset="-128"/>
                <a:ea typeface="メイリオ" panose="020B0604030504040204" pitchFamily="50" charset="-128"/>
              </a:rPr>
              <a:t>劇のステージにあたります。スプライト達はこの中で劇をします。</a:t>
            </a:r>
          </a:p>
          <a:p>
            <a:endParaRPr lang="ja-JP" altLang="en-US" sz="1600" dirty="0" smtClean="0">
              <a:solidFill>
                <a:schemeClr val="tx1"/>
              </a:solidFill>
              <a:latin typeface="メイリオ" panose="020B0604030504040204" pitchFamily="50" charset="-128"/>
              <a:ea typeface="メイリオ" panose="020B0604030504040204" pitchFamily="50" charset="-128"/>
            </a:endParaRP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531311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694564" y="757534"/>
            <a:ext cx="3256950" cy="5766894"/>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13</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7962314"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smtClean="0">
                <a:solidFill>
                  <a:schemeClr val="tx1"/>
                </a:solidFill>
              </a:rPr>
              <a:t> </a:t>
            </a:r>
            <a:r>
              <a:rPr lang="ja-JP" altLang="en-US" sz="2400" dirty="0" smtClean="0">
                <a:solidFill>
                  <a:schemeClr val="tx1"/>
                </a:solidFill>
                <a:latin typeface="メイリオ" panose="020B0604030504040204" pitchFamily="50" charset="-128"/>
                <a:ea typeface="メイリオ" panose="020B0604030504040204" pitchFamily="50" charset="-128"/>
              </a:rPr>
              <a:t> </a:t>
            </a:r>
            <a:r>
              <a:rPr lang="en-US" altLang="ja-JP" sz="2400" dirty="0" smtClean="0">
                <a:solidFill>
                  <a:schemeClr val="tx1"/>
                </a:solidFill>
                <a:latin typeface="メイリオ" panose="020B0604030504040204" pitchFamily="50" charset="-128"/>
                <a:ea typeface="メイリオ" panose="020B0604030504040204" pitchFamily="50" charset="-128"/>
              </a:rPr>
              <a:t>2 (1) </a:t>
            </a:r>
            <a:r>
              <a:rPr lang="ja-JP" altLang="en-US" sz="2400" dirty="0" smtClean="0">
                <a:solidFill>
                  <a:schemeClr val="tx1"/>
                </a:solidFill>
                <a:latin typeface="メイリオ" panose="020B0604030504040204" pitchFamily="50" charset="-128"/>
                <a:ea typeface="メイリオ" panose="020B0604030504040204" pitchFamily="50" charset="-128"/>
              </a:rPr>
              <a:t>ネコ</a:t>
            </a:r>
            <a:r>
              <a:rPr lang="en-US" altLang="ja-JP" sz="2400" dirty="0" smtClean="0">
                <a:solidFill>
                  <a:schemeClr val="tx1"/>
                </a:solidFill>
                <a:latin typeface="メイリオ" panose="020B0604030504040204" pitchFamily="50" charset="-128"/>
                <a:ea typeface="メイリオ" panose="020B0604030504040204" pitchFamily="50" charset="-128"/>
              </a:rPr>
              <a:t>(</a:t>
            </a:r>
            <a:r>
              <a:rPr lang="ja-JP" altLang="en-US" sz="2400" dirty="0" smtClean="0">
                <a:solidFill>
                  <a:schemeClr val="tx1"/>
                </a:solidFill>
                <a:latin typeface="メイリオ" panose="020B0604030504040204" pitchFamily="50" charset="-128"/>
                <a:ea typeface="メイリオ" panose="020B0604030504040204" pitchFamily="50" charset="-128"/>
              </a:rPr>
              <a:t>スプライト</a:t>
            </a:r>
            <a:r>
              <a:rPr lang="en-US" altLang="ja-JP" sz="2400" dirty="0" smtClean="0">
                <a:solidFill>
                  <a:schemeClr val="tx1"/>
                </a:solidFill>
                <a:latin typeface="メイリオ" panose="020B0604030504040204" pitchFamily="50" charset="-128"/>
                <a:ea typeface="メイリオ" panose="020B0604030504040204" pitchFamily="50" charset="-128"/>
              </a:rPr>
              <a:t>)</a:t>
            </a:r>
            <a:r>
              <a:rPr lang="ja-JP" altLang="en-US" sz="2400" dirty="0" smtClean="0">
                <a:solidFill>
                  <a:schemeClr val="tx1"/>
                </a:solidFill>
                <a:latin typeface="メイリオ" panose="020B0604030504040204" pitchFamily="50" charset="-128"/>
                <a:ea typeface="メイリオ" panose="020B0604030504040204" pitchFamily="50" charset="-128"/>
              </a:rPr>
              <a:t>をドラッグして手で動かそう</a:t>
            </a:r>
            <a:r>
              <a:rPr kumimoji="1" lang="en-US" altLang="ja-JP" sz="2400" dirty="0" smtClean="0"/>
              <a:t>.</a:t>
            </a:r>
            <a:endParaRPr kumimoji="1" lang="ja-JP" altLang="en-US" sz="2400" dirty="0"/>
          </a:p>
        </p:txBody>
      </p:sp>
      <p:sp>
        <p:nvSpPr>
          <p:cNvPr id="22" name="テキスト ボックス 21"/>
          <p:cNvSpPr txBox="1"/>
          <p:nvPr/>
        </p:nvSpPr>
        <p:spPr>
          <a:xfrm>
            <a:off x="4672366" y="727864"/>
            <a:ext cx="3812210" cy="2308324"/>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スクラッチでプログラムを作成するための作成画面</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エディター</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が表示されます。まず、ネコのスプライトがあるので、マウスでドラッグしてステージ</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プログラムの動作が表示される画面</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の中を動かしてみよう。</a:t>
            </a:r>
          </a:p>
          <a:p>
            <a:endParaRPr kumimoji="1" lang="ja-JP" altLang="en-US" dirty="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870769" y="1495641"/>
            <a:ext cx="1452270" cy="369332"/>
          </a:xfrm>
          <a:prstGeom prst="rect">
            <a:avLst/>
          </a:prstGeom>
          <a:noFill/>
        </p:spPr>
        <p:txBody>
          <a:bodyPr wrap="square" rtlCol="0">
            <a:spAutoFit/>
          </a:bodyPr>
          <a:lstStyle/>
          <a:p>
            <a:r>
              <a:rPr kumimoji="1" lang="ja-JP" altLang="en-US" dirty="0" smtClean="0">
                <a:solidFill>
                  <a:srgbClr val="FF0000"/>
                </a:solidFill>
                <a:latin typeface="メイリオ" panose="020B0604030504040204" pitchFamily="50" charset="-128"/>
                <a:ea typeface="メイリオ" panose="020B0604030504040204" pitchFamily="50" charset="-128"/>
              </a:rPr>
              <a:t>ステージ</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sp>
        <p:nvSpPr>
          <p:cNvPr id="12" name="楕円 11"/>
          <p:cNvSpPr/>
          <p:nvPr/>
        </p:nvSpPr>
        <p:spPr>
          <a:xfrm>
            <a:off x="1729134" y="4004962"/>
            <a:ext cx="1618223" cy="271566"/>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角丸四角形 14"/>
          <p:cNvSpPr/>
          <p:nvPr/>
        </p:nvSpPr>
        <p:spPr>
          <a:xfrm>
            <a:off x="775058" y="4913197"/>
            <a:ext cx="2572299" cy="1157992"/>
          </a:xfrm>
          <a:prstGeom prst="roundRect">
            <a:avLst>
              <a:gd name="adj" fmla="val 9305"/>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1355625" y="4913197"/>
            <a:ext cx="2147230" cy="369332"/>
          </a:xfrm>
          <a:prstGeom prst="rect">
            <a:avLst/>
          </a:prstGeom>
          <a:noFill/>
        </p:spPr>
        <p:txBody>
          <a:bodyPr wrap="square" rtlCol="0">
            <a:spAutoFit/>
          </a:bodyPr>
          <a:lstStyle/>
          <a:p>
            <a:r>
              <a:rPr kumimoji="1" lang="ja-JP" altLang="en-US" dirty="0" smtClean="0">
                <a:solidFill>
                  <a:srgbClr val="FF0000"/>
                </a:solidFill>
                <a:latin typeface="メイリオ" panose="020B0604030504040204" pitchFamily="50" charset="-128"/>
                <a:ea typeface="メイリオ" panose="020B0604030504040204" pitchFamily="50" charset="-128"/>
              </a:rPr>
              <a:t>スプライトリスト</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sp>
        <p:nvSpPr>
          <p:cNvPr id="17" name="テキスト ボックス 16"/>
          <p:cNvSpPr txBox="1"/>
          <p:nvPr/>
        </p:nvSpPr>
        <p:spPr>
          <a:xfrm>
            <a:off x="4920658" y="2885905"/>
            <a:ext cx="3830814" cy="1200329"/>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チェック</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ネコをドラッグで動かせた。</a:t>
            </a:r>
          </a:p>
          <a:p>
            <a:r>
              <a:rPr kumimoji="1" lang="ja-JP" altLang="en-US" dirty="0" smtClean="0">
                <a:latin typeface="メイリオ" panose="020B0604030504040204" pitchFamily="50" charset="-128"/>
                <a:ea typeface="メイリオ" panose="020B0604030504040204" pitchFamily="50" charset="-128"/>
              </a:rPr>
              <a:t>□ ネコを動かすとステージの右下の</a:t>
            </a:r>
            <a:r>
              <a:rPr kumimoji="1" lang="en-US" altLang="ja-JP" dirty="0" smtClean="0">
                <a:latin typeface="メイリオ" panose="020B0604030504040204" pitchFamily="50" charset="-128"/>
                <a:ea typeface="メイリオ" panose="020B0604030504040204" pitchFamily="50" charset="-128"/>
              </a:rPr>
              <a:t>X</a:t>
            </a:r>
            <a:r>
              <a:rPr kumimoji="1" lang="ja-JP" altLang="en-US" dirty="0" smtClean="0">
                <a:latin typeface="メイリオ" panose="020B0604030504040204" pitchFamily="50" charset="-128"/>
                <a:ea typeface="メイリオ" panose="020B0604030504040204" pitchFamily="50" charset="-128"/>
              </a:rPr>
              <a:t>と</a:t>
            </a:r>
            <a:r>
              <a:rPr kumimoji="1" lang="en-US" altLang="ja-JP" dirty="0" smtClean="0">
                <a:latin typeface="メイリオ" panose="020B0604030504040204" pitchFamily="50" charset="-128"/>
                <a:ea typeface="メイリオ" panose="020B0604030504040204" pitchFamily="50" charset="-128"/>
              </a:rPr>
              <a:t>Y</a:t>
            </a:r>
            <a:r>
              <a:rPr kumimoji="1" lang="ja-JP" altLang="en-US" dirty="0" smtClean="0">
                <a:latin typeface="メイリオ" panose="020B0604030504040204" pitchFamily="50" charset="-128"/>
                <a:ea typeface="メイリオ" panose="020B0604030504040204" pitchFamily="50" charset="-128"/>
              </a:rPr>
              <a:t>の数字が変わることを見た。</a:t>
            </a:r>
            <a:endParaRPr kumimoji="1" lang="ja-JP" altLang="en-US" dirty="0">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775058" y="3169089"/>
            <a:ext cx="3301477" cy="646331"/>
          </a:xfrm>
          <a:prstGeom prst="rect">
            <a:avLst/>
          </a:prstGeom>
          <a:noFill/>
        </p:spPr>
        <p:txBody>
          <a:bodyPr wrap="square" rtlCol="0">
            <a:spAutoFit/>
          </a:bodyPr>
          <a:lstStyle/>
          <a:p>
            <a:r>
              <a:rPr kumimoji="1" lang="ja-JP" altLang="en-US" dirty="0" smtClean="0">
                <a:latin typeface="メイリオ" panose="020B0604030504040204" pitchFamily="50" charset="-128"/>
                <a:ea typeface="メイリオ" panose="020B0604030504040204" pitchFamily="50" charset="-128"/>
              </a:rPr>
              <a:t>マウスの左ボタンを押しながらネコを動かす</a:t>
            </a:r>
            <a:endParaRPr kumimoji="1" lang="ja-JP" altLang="en-US" dirty="0">
              <a:latin typeface="メイリオ" panose="020B0604030504040204" pitchFamily="50" charset="-128"/>
              <a:ea typeface="メイリオ" panose="020B0604030504040204" pitchFamily="50" charset="-128"/>
            </a:endParaRPr>
          </a:p>
        </p:txBody>
      </p:sp>
      <p:sp>
        <p:nvSpPr>
          <p:cNvPr id="19" name="対角する 2 つの角を丸めた四角形 18"/>
          <p:cNvSpPr/>
          <p:nvPr/>
        </p:nvSpPr>
        <p:spPr>
          <a:xfrm>
            <a:off x="4890325" y="5403112"/>
            <a:ext cx="3891477" cy="1121315"/>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ワンポイント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a:t>
            </a:r>
            <a:r>
              <a:rPr lang="ja-JP" altLang="en-US" dirty="0" smtClean="0">
                <a:solidFill>
                  <a:srgbClr val="FF0000"/>
                </a:solidFill>
                <a:latin typeface="メイリオ" panose="020B0604030504040204" pitchFamily="50" charset="-128"/>
                <a:ea typeface="メイリオ" panose="020B0604030504040204" pitchFamily="50" charset="-128"/>
              </a:rPr>
              <a:t>ブロックの大きさ</a:t>
            </a:r>
            <a:r>
              <a:rPr lang="ja-JP" altLang="en-US" sz="1600" dirty="0">
                <a:solidFill>
                  <a:schemeClr val="tx1"/>
                </a:solidFill>
                <a:latin typeface="メイリオ" panose="020B0604030504040204" pitchFamily="50" charset="-128"/>
                <a:ea typeface="メイリオ" panose="020B0604030504040204" pitchFamily="50" charset="-128"/>
              </a:rPr>
              <a:t>左上の</a:t>
            </a:r>
            <a:r>
              <a:rPr lang="en-US" altLang="ja-JP" sz="1600" dirty="0">
                <a:solidFill>
                  <a:schemeClr val="tx1"/>
                </a:solidFill>
                <a:latin typeface="メイリオ" panose="020B0604030504040204" pitchFamily="50" charset="-128"/>
                <a:ea typeface="メイリオ" panose="020B0604030504040204" pitchFamily="50" charset="-128"/>
              </a:rPr>
              <a:t>SCRATH</a:t>
            </a:r>
            <a:r>
              <a:rPr lang="ja-JP" altLang="en-US" sz="1600" dirty="0">
                <a:solidFill>
                  <a:schemeClr val="tx1"/>
                </a:solidFill>
                <a:latin typeface="メイリオ" panose="020B0604030504040204" pitchFamily="50" charset="-128"/>
                <a:ea typeface="メイリオ" panose="020B0604030504040204" pitchFamily="50" charset="-128"/>
              </a:rPr>
              <a:t>の横の地球</a:t>
            </a:r>
            <a:r>
              <a:rPr lang="ja-JP" altLang="en-US" sz="1600" dirty="0" smtClean="0">
                <a:solidFill>
                  <a:schemeClr val="tx1"/>
                </a:solidFill>
                <a:latin typeface="メイリオ" panose="020B0604030504040204" pitchFamily="50" charset="-128"/>
                <a:ea typeface="メイリオ" panose="020B0604030504040204" pitchFamily="50" charset="-128"/>
              </a:rPr>
              <a:t>を</a:t>
            </a:r>
            <a:r>
              <a:rPr lang="en-US" altLang="ja-JP" sz="1600" dirty="0" smtClean="0">
                <a:solidFill>
                  <a:schemeClr val="tx1"/>
                </a:solidFill>
                <a:latin typeface="メイリオ" panose="020B0604030504040204" pitchFamily="50" charset="-128"/>
                <a:ea typeface="メイリオ" panose="020B0604030504040204" pitchFamily="50" charset="-128"/>
              </a:rPr>
              <a:t>Shift</a:t>
            </a:r>
            <a:r>
              <a:rPr lang="ja-JP" altLang="en-US" sz="1600" dirty="0" smtClean="0">
                <a:solidFill>
                  <a:schemeClr val="tx1"/>
                </a:solidFill>
                <a:latin typeface="メイリオ" panose="020B0604030504040204" pitchFamily="50" charset="-128"/>
                <a:ea typeface="メイリオ" panose="020B0604030504040204" pitchFamily="50" charset="-128"/>
              </a:rPr>
              <a:t>を押しながらクリックすると、ブロックの大きさを変えることができます。</a:t>
            </a: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21" name="楕円 20"/>
          <p:cNvSpPr/>
          <p:nvPr/>
        </p:nvSpPr>
        <p:spPr>
          <a:xfrm>
            <a:off x="1729134" y="2237997"/>
            <a:ext cx="773723" cy="859928"/>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2244106" y="2122780"/>
            <a:ext cx="1452270" cy="369332"/>
          </a:xfrm>
          <a:prstGeom prst="rect">
            <a:avLst/>
          </a:prstGeom>
          <a:noFill/>
        </p:spPr>
        <p:txBody>
          <a:bodyPr wrap="square" rtlCol="0">
            <a:spAutoFit/>
          </a:bodyPr>
          <a:lstStyle/>
          <a:p>
            <a:r>
              <a:rPr kumimoji="1" lang="ja-JP" altLang="en-US" dirty="0" smtClean="0">
                <a:solidFill>
                  <a:srgbClr val="FF0000"/>
                </a:solidFill>
                <a:latin typeface="メイリオ" panose="020B0604030504040204" pitchFamily="50" charset="-128"/>
                <a:ea typeface="メイリオ" panose="020B0604030504040204" pitchFamily="50" charset="-128"/>
              </a:rPr>
              <a:t>スプライト</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sp>
        <p:nvSpPr>
          <p:cNvPr id="20" name="対角する 2 つの角を丸めた四角形 19"/>
          <p:cNvSpPr/>
          <p:nvPr/>
        </p:nvSpPr>
        <p:spPr>
          <a:xfrm>
            <a:off x="4890326" y="4081696"/>
            <a:ext cx="3891477" cy="1181663"/>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ワンポイント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a:t>
            </a:r>
            <a:r>
              <a:rPr lang="ja-JP" altLang="en-US" dirty="0" smtClean="0">
                <a:solidFill>
                  <a:srgbClr val="FF0000"/>
                </a:solidFill>
                <a:latin typeface="メイリオ" panose="020B0604030504040204" pitchFamily="50" charset="-128"/>
                <a:ea typeface="メイリオ" panose="020B0604030504040204" pitchFamily="50" charset="-128"/>
              </a:rPr>
              <a:t>言語</a:t>
            </a:r>
            <a:r>
              <a:rPr lang="ja-JP" altLang="en-US" dirty="0">
                <a:solidFill>
                  <a:srgbClr val="FF0000"/>
                </a:solidFill>
                <a:latin typeface="メイリオ" panose="020B0604030504040204" pitchFamily="50" charset="-128"/>
                <a:ea typeface="メイリオ" panose="020B0604030504040204" pitchFamily="50" charset="-128"/>
              </a:rPr>
              <a:t/>
            </a:r>
            <a:br>
              <a:rPr lang="ja-JP" altLang="en-US" dirty="0">
                <a:solidFill>
                  <a:srgbClr val="FF0000"/>
                </a:solidFill>
                <a:latin typeface="メイリオ" panose="020B0604030504040204" pitchFamily="50" charset="-128"/>
                <a:ea typeface="メイリオ" panose="020B0604030504040204" pitchFamily="50" charset="-128"/>
              </a:rPr>
            </a:br>
            <a:r>
              <a:rPr lang="ja-JP" altLang="en-US" sz="1600" dirty="0">
                <a:solidFill>
                  <a:schemeClr val="tx1"/>
                </a:solidFill>
                <a:latin typeface="メイリオ" panose="020B0604030504040204" pitchFamily="50" charset="-128"/>
                <a:ea typeface="メイリオ" panose="020B0604030504040204" pitchFamily="50" charset="-128"/>
              </a:rPr>
              <a:t>左上</a:t>
            </a:r>
            <a:r>
              <a:rPr lang="ja-JP" altLang="en-US" sz="1600" dirty="0" smtClean="0">
                <a:solidFill>
                  <a:schemeClr val="tx1"/>
                </a:solidFill>
                <a:latin typeface="メイリオ" panose="020B0604030504040204" pitchFamily="50" charset="-128"/>
                <a:ea typeface="メイリオ" panose="020B0604030504040204" pitchFamily="50" charset="-128"/>
              </a:rPr>
              <a:t>の</a:t>
            </a:r>
            <a:r>
              <a:rPr lang="en-US" altLang="ja-JP" sz="1600" dirty="0" smtClean="0">
                <a:solidFill>
                  <a:schemeClr val="tx1"/>
                </a:solidFill>
                <a:latin typeface="メイリオ" panose="020B0604030504040204" pitchFamily="50" charset="-128"/>
                <a:ea typeface="メイリオ" panose="020B0604030504040204" pitchFamily="50" charset="-128"/>
              </a:rPr>
              <a:t>SCRATH</a:t>
            </a:r>
            <a:r>
              <a:rPr lang="ja-JP" altLang="en-US" sz="1600" dirty="0" smtClean="0">
                <a:solidFill>
                  <a:schemeClr val="tx1"/>
                </a:solidFill>
                <a:latin typeface="メイリオ" panose="020B0604030504040204" pitchFamily="50" charset="-128"/>
                <a:ea typeface="メイリオ" panose="020B0604030504040204" pitchFamily="50" charset="-128"/>
              </a:rPr>
              <a:t>の横の地球をクリックすると「にほんご」でひらがな表示が選べます。</a:t>
            </a:r>
          </a:p>
        </p:txBody>
      </p:sp>
    </p:spTree>
    <p:extLst>
      <p:ext uri="{BB962C8B-B14F-4D97-AF65-F5344CB8AC3E}">
        <p14:creationId xmlns:p14="http://schemas.microsoft.com/office/powerpoint/2010/main" val="15022318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1581365" y="1660139"/>
            <a:ext cx="6640285" cy="4238323"/>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14</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5289452"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smtClean="0">
                <a:solidFill>
                  <a:schemeClr val="tx1"/>
                </a:solidFill>
              </a:rPr>
              <a:t> </a:t>
            </a:r>
            <a:r>
              <a:rPr lang="ja-JP" altLang="en-US" sz="2400" dirty="0" smtClean="0">
                <a:solidFill>
                  <a:schemeClr val="tx1"/>
                </a:solidFill>
                <a:latin typeface="メイリオ" panose="020B0604030504040204" pitchFamily="50" charset="-128"/>
                <a:ea typeface="メイリオ" panose="020B0604030504040204" pitchFamily="50" charset="-128"/>
              </a:rPr>
              <a:t> </a:t>
            </a:r>
            <a:r>
              <a:rPr lang="en-US" altLang="ja-JP" sz="2400" dirty="0" smtClean="0">
                <a:solidFill>
                  <a:schemeClr val="tx1"/>
                </a:solidFill>
                <a:latin typeface="メイリオ" panose="020B0604030504040204" pitchFamily="50" charset="-128"/>
                <a:ea typeface="メイリオ" panose="020B0604030504040204" pitchFamily="50" charset="-128"/>
              </a:rPr>
              <a:t>2 (2) </a:t>
            </a:r>
            <a:r>
              <a:rPr lang="ja-JP" altLang="en-US" sz="2400" dirty="0" smtClean="0">
                <a:solidFill>
                  <a:schemeClr val="tx1"/>
                </a:solidFill>
                <a:latin typeface="メイリオ" panose="020B0604030504040204" pitchFamily="50" charset="-128"/>
                <a:ea typeface="メイリオ" panose="020B0604030504040204" pitchFamily="50" charset="-128"/>
              </a:rPr>
              <a:t>ネコを</a:t>
            </a:r>
            <a:r>
              <a:rPr lang="ja-JP" altLang="en-US" sz="2400" dirty="0">
                <a:solidFill>
                  <a:schemeClr val="tx1"/>
                </a:solidFill>
                <a:latin typeface="メイリオ" panose="020B0604030504040204" pitchFamily="50" charset="-128"/>
                <a:ea typeface="メイリオ" panose="020B0604030504040204" pitchFamily="50" charset="-128"/>
              </a:rPr>
              <a:t>ブロック</a:t>
            </a:r>
            <a:r>
              <a:rPr lang="ja-JP" altLang="en-US" sz="2400" dirty="0" smtClean="0">
                <a:solidFill>
                  <a:schemeClr val="tx1"/>
                </a:solidFill>
                <a:latin typeface="メイリオ" panose="020B0604030504040204" pitchFamily="50" charset="-128"/>
                <a:ea typeface="メイリオ" panose="020B0604030504040204" pitchFamily="50" charset="-128"/>
              </a:rPr>
              <a:t>で動かそう</a:t>
            </a:r>
            <a:r>
              <a:rPr kumimoji="1" lang="en-US" altLang="ja-JP" sz="2400" dirty="0" smtClean="0"/>
              <a:t>.</a:t>
            </a:r>
            <a:endParaRPr kumimoji="1" lang="ja-JP" altLang="en-US" sz="2400" dirty="0"/>
          </a:p>
        </p:txBody>
      </p:sp>
      <p:sp>
        <p:nvSpPr>
          <p:cNvPr id="22" name="テキスト ボックス 21"/>
          <p:cNvSpPr txBox="1"/>
          <p:nvPr/>
        </p:nvSpPr>
        <p:spPr>
          <a:xfrm>
            <a:off x="0" y="680879"/>
            <a:ext cx="8419077" cy="1200329"/>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今度は</a:t>
            </a:r>
            <a:r>
              <a:rPr lang="en-US" altLang="ja-JP" dirty="0" smtClean="0">
                <a:latin typeface="メイリオ" panose="020B0604030504040204" pitchFamily="50" charset="-128"/>
                <a:ea typeface="メイリオ" panose="020B0604030504040204" pitchFamily="50" charset="-128"/>
              </a:rPr>
              <a:t>[(10)</a:t>
            </a:r>
            <a:r>
              <a:rPr lang="ja-JP" altLang="en-US" dirty="0" smtClean="0">
                <a:latin typeface="メイリオ" panose="020B0604030504040204" pitchFamily="50" charset="-128"/>
                <a:ea typeface="メイリオ" panose="020B0604030504040204" pitchFamily="50" charset="-128"/>
              </a:rPr>
              <a:t>歩動かす</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のブロックを使ってスプライトを動かしてみよう。</a:t>
            </a:r>
          </a:p>
          <a:p>
            <a:r>
              <a:rPr lang="ja-JP" altLang="en-US" dirty="0" smtClean="0">
                <a:latin typeface="メイリオ" panose="020B0604030504040204" pitchFamily="50" charset="-128"/>
                <a:ea typeface="メイリオ" panose="020B0604030504040204" pitchFamily="50" charset="-128"/>
              </a:rPr>
              <a:t>ブロックをドラッグしてコードエリアに盛ってきて、その後ブロックをクリックしてみよう。どんどんクリックするとネコはどうなるかな</a:t>
            </a:r>
            <a:r>
              <a:rPr lang="en-US" altLang="ja-JP" dirty="0" smtClean="0">
                <a:latin typeface="メイリオ" panose="020B0604030504040204" pitchFamily="50" charset="-128"/>
                <a:ea typeface="メイリオ" panose="020B0604030504040204" pitchFamily="50" charset="-128"/>
              </a:rPr>
              <a:t>?</a:t>
            </a:r>
            <a:endParaRPr lang="ja-JP" altLang="en-US" dirty="0" smtClean="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p:txBody>
      </p:sp>
      <p:sp>
        <p:nvSpPr>
          <p:cNvPr id="9" name="角丸四角形 8"/>
          <p:cNvSpPr/>
          <p:nvPr/>
        </p:nvSpPr>
        <p:spPr>
          <a:xfrm>
            <a:off x="3198314" y="1960463"/>
            <a:ext cx="2500357" cy="3673719"/>
          </a:xfrm>
          <a:prstGeom prst="roundRect">
            <a:avLst>
              <a:gd name="adj" fmla="val 3784"/>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3240895" y="3145471"/>
            <a:ext cx="2260777" cy="646331"/>
          </a:xfrm>
          <a:prstGeom prst="rect">
            <a:avLst/>
          </a:prstGeom>
          <a:noFill/>
        </p:spPr>
        <p:txBody>
          <a:bodyPr wrap="square" rtlCol="0">
            <a:spAutoFit/>
          </a:bodyPr>
          <a:lstStyle/>
          <a:p>
            <a:r>
              <a:rPr lang="ja-JP" altLang="en-US" dirty="0" smtClean="0">
                <a:solidFill>
                  <a:srgbClr val="FF0000"/>
                </a:solidFill>
                <a:latin typeface="メイリオ" panose="020B0604030504040204" pitchFamily="50" charset="-128"/>
                <a:ea typeface="メイリオ" panose="020B0604030504040204" pitchFamily="50" charset="-128"/>
              </a:rPr>
              <a:t>コード</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smtClean="0">
                <a:solidFill>
                  <a:srgbClr val="FF0000"/>
                </a:solidFill>
                <a:latin typeface="メイリオ" panose="020B0604030504040204" pitchFamily="50" charset="-128"/>
                <a:ea typeface="メイリオ" panose="020B0604030504040204" pitchFamily="50" charset="-128"/>
              </a:rPr>
              <a:t>スクリプト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smtClean="0">
                <a:solidFill>
                  <a:srgbClr val="FF0000"/>
                </a:solidFill>
                <a:latin typeface="メイリオ" panose="020B0604030504040204" pitchFamily="50" charset="-128"/>
                <a:ea typeface="メイリオ" panose="020B0604030504040204" pitchFamily="50" charset="-128"/>
              </a:rPr>
              <a:t>エリア</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sp>
        <p:nvSpPr>
          <p:cNvPr id="20" name="円弧 19"/>
          <p:cNvSpPr/>
          <p:nvPr/>
        </p:nvSpPr>
        <p:spPr>
          <a:xfrm rot="20894348">
            <a:off x="1087256" y="2378087"/>
            <a:ext cx="2994269" cy="897184"/>
          </a:xfrm>
          <a:prstGeom prst="arc">
            <a:avLst>
              <a:gd name="adj1" fmla="val 16200000"/>
              <a:gd name="adj2" fmla="val 21273644"/>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4" name="角丸四角形 23"/>
          <p:cNvSpPr/>
          <p:nvPr/>
        </p:nvSpPr>
        <p:spPr>
          <a:xfrm>
            <a:off x="1581365" y="1999131"/>
            <a:ext cx="256807" cy="3682913"/>
          </a:xfrm>
          <a:prstGeom prst="roundRect">
            <a:avLst>
              <a:gd name="adj" fmla="val 17838"/>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角丸四角形 25"/>
          <p:cNvSpPr/>
          <p:nvPr/>
        </p:nvSpPr>
        <p:spPr>
          <a:xfrm>
            <a:off x="1844195" y="1998188"/>
            <a:ext cx="1254374" cy="3683856"/>
          </a:xfrm>
          <a:prstGeom prst="roundRect">
            <a:avLst>
              <a:gd name="adj" fmla="val 8965"/>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2916563" y="5849750"/>
            <a:ext cx="2030696" cy="369332"/>
          </a:xfrm>
          <a:prstGeom prst="rect">
            <a:avLst/>
          </a:prstGeom>
          <a:noFill/>
        </p:spPr>
        <p:txBody>
          <a:bodyPr wrap="square" rtlCol="0">
            <a:spAutoFit/>
          </a:bodyPr>
          <a:lstStyle/>
          <a:p>
            <a:r>
              <a:rPr lang="ja-JP" altLang="en-US" dirty="0" smtClean="0">
                <a:solidFill>
                  <a:srgbClr val="FF0000"/>
                </a:solidFill>
                <a:latin typeface="メイリオ" panose="020B0604030504040204" pitchFamily="50" charset="-128"/>
                <a:ea typeface="メイリオ" panose="020B0604030504040204" pitchFamily="50" charset="-128"/>
              </a:rPr>
              <a:t>ブロックパレット</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sp>
        <p:nvSpPr>
          <p:cNvPr id="28" name="テキスト ボックス 27"/>
          <p:cNvSpPr txBox="1"/>
          <p:nvPr/>
        </p:nvSpPr>
        <p:spPr>
          <a:xfrm>
            <a:off x="116690" y="1683148"/>
            <a:ext cx="1464676" cy="646331"/>
          </a:xfrm>
          <a:prstGeom prst="rect">
            <a:avLst/>
          </a:prstGeom>
          <a:noFill/>
        </p:spPr>
        <p:txBody>
          <a:bodyPr wrap="square" rtlCol="0">
            <a:spAutoFit/>
          </a:bodyPr>
          <a:lstStyle/>
          <a:p>
            <a:r>
              <a:rPr lang="ja-JP" altLang="en-US" dirty="0" smtClean="0">
                <a:solidFill>
                  <a:srgbClr val="FF0000"/>
                </a:solidFill>
                <a:latin typeface="メイリオ" panose="020B0604030504040204" pitchFamily="50" charset="-128"/>
                <a:ea typeface="メイリオ" panose="020B0604030504040204" pitchFamily="50" charset="-128"/>
              </a:rPr>
              <a:t>ブロック</a:t>
            </a:r>
            <a:br>
              <a:rPr lang="ja-JP" altLang="en-US" dirty="0" smtClean="0">
                <a:solidFill>
                  <a:srgbClr val="FF0000"/>
                </a:solidFill>
                <a:latin typeface="メイリオ" panose="020B0604030504040204" pitchFamily="50" charset="-128"/>
                <a:ea typeface="メイリオ" panose="020B0604030504040204" pitchFamily="50" charset="-128"/>
              </a:rPr>
            </a:br>
            <a:r>
              <a:rPr lang="ja-JP" altLang="en-US" dirty="0" smtClean="0">
                <a:solidFill>
                  <a:srgbClr val="FF0000"/>
                </a:solidFill>
                <a:latin typeface="メイリオ" panose="020B0604030504040204" pitchFamily="50" charset="-128"/>
                <a:ea typeface="メイリオ" panose="020B0604030504040204" pitchFamily="50" charset="-128"/>
              </a:rPr>
              <a:t>カテゴリー</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cxnSp>
        <p:nvCxnSpPr>
          <p:cNvPr id="30" name="直線矢印コネクタ 29"/>
          <p:cNvCxnSpPr/>
          <p:nvPr/>
        </p:nvCxnSpPr>
        <p:spPr>
          <a:xfrm>
            <a:off x="1039202" y="2293440"/>
            <a:ext cx="344736" cy="29889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p:nvPr/>
        </p:nvCxnSpPr>
        <p:spPr>
          <a:xfrm flipH="1" flipV="1">
            <a:off x="3066571" y="5686772"/>
            <a:ext cx="261423" cy="15356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5" name="テキスト ボックス 34"/>
          <p:cNvSpPr txBox="1"/>
          <p:nvPr/>
        </p:nvSpPr>
        <p:spPr>
          <a:xfrm>
            <a:off x="365820" y="5861618"/>
            <a:ext cx="6953842" cy="923330"/>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チェック</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ネコをブロックで動かせた。</a:t>
            </a:r>
          </a:p>
          <a:p>
            <a:r>
              <a:rPr lang="ja-JP" altLang="en-US" dirty="0" smtClean="0">
                <a:latin typeface="メイリオ" panose="020B0604030504040204" pitchFamily="50" charset="-128"/>
                <a:ea typeface="メイリオ" panose="020B0604030504040204" pitchFamily="50" charset="-128"/>
              </a:rPr>
              <a:t>□ ネコをブロックでどんどん動かせた。</a:t>
            </a:r>
          </a:p>
        </p:txBody>
      </p:sp>
      <p:sp>
        <p:nvSpPr>
          <p:cNvPr id="19" name="テキスト ボックス 18"/>
          <p:cNvSpPr txBox="1"/>
          <p:nvPr/>
        </p:nvSpPr>
        <p:spPr>
          <a:xfrm>
            <a:off x="4209630" y="2108644"/>
            <a:ext cx="1749977" cy="461665"/>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rPr>
              <a:t>クリック</a:t>
            </a:r>
          </a:p>
        </p:txBody>
      </p:sp>
    </p:spTree>
    <p:extLst>
      <p:ext uri="{BB962C8B-B14F-4D97-AF65-F5344CB8AC3E}">
        <p14:creationId xmlns:p14="http://schemas.microsoft.com/office/powerpoint/2010/main" val="41551319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723225" y="1496300"/>
            <a:ext cx="5510637" cy="3521699"/>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15</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7033846"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smtClean="0">
                <a:solidFill>
                  <a:schemeClr val="tx1"/>
                </a:solidFill>
              </a:rPr>
              <a:t> </a:t>
            </a:r>
            <a:r>
              <a:rPr lang="ja-JP" altLang="en-US" sz="2400" dirty="0" smtClean="0">
                <a:solidFill>
                  <a:schemeClr val="tx1"/>
                </a:solidFill>
                <a:latin typeface="メイリオ" panose="020B0604030504040204" pitchFamily="50" charset="-128"/>
                <a:ea typeface="メイリオ" panose="020B0604030504040204" pitchFamily="50" charset="-128"/>
              </a:rPr>
              <a:t> </a:t>
            </a:r>
            <a:r>
              <a:rPr lang="en-US" altLang="ja-JP" sz="2400" dirty="0" smtClean="0">
                <a:solidFill>
                  <a:schemeClr val="tx1"/>
                </a:solidFill>
                <a:latin typeface="メイリオ" panose="020B0604030504040204" pitchFamily="50" charset="-128"/>
                <a:ea typeface="メイリオ" panose="020B0604030504040204" pitchFamily="50" charset="-128"/>
              </a:rPr>
              <a:t>2 (3) </a:t>
            </a:r>
            <a:r>
              <a:rPr lang="ja-JP" altLang="en-US" sz="2400" dirty="0" smtClean="0">
                <a:solidFill>
                  <a:schemeClr val="tx1"/>
                </a:solidFill>
                <a:latin typeface="メイリオ" panose="020B0604030504040204" pitchFamily="50" charset="-128"/>
                <a:ea typeface="メイリオ" panose="020B0604030504040204" pitchFamily="50" charset="-128"/>
              </a:rPr>
              <a:t>ネコを</a:t>
            </a:r>
            <a:r>
              <a:rPr lang="ja-JP" altLang="en-US" sz="2400" dirty="0">
                <a:solidFill>
                  <a:schemeClr val="tx1"/>
                </a:solidFill>
                <a:latin typeface="メイリオ" panose="020B0604030504040204" pitchFamily="50" charset="-128"/>
                <a:ea typeface="メイリオ" panose="020B0604030504040204" pitchFamily="50" charset="-128"/>
              </a:rPr>
              <a:t>ブロック</a:t>
            </a:r>
            <a:r>
              <a:rPr lang="ja-JP" altLang="en-US" sz="2400" dirty="0" smtClean="0">
                <a:solidFill>
                  <a:schemeClr val="tx1"/>
                </a:solidFill>
                <a:latin typeface="メイリオ" panose="020B0604030504040204" pitchFamily="50" charset="-128"/>
                <a:ea typeface="メイリオ" panose="020B0604030504040204" pitchFamily="50" charset="-128"/>
              </a:rPr>
              <a:t>で</a:t>
            </a:r>
            <a:r>
              <a:rPr lang="ja-JP" altLang="en-US" sz="2400" dirty="0">
                <a:solidFill>
                  <a:schemeClr val="tx1"/>
                </a:solidFill>
                <a:latin typeface="メイリオ" panose="020B0604030504040204" pitchFamily="50" charset="-128"/>
                <a:ea typeface="メイリオ" panose="020B0604030504040204" pitchFamily="50" charset="-128"/>
              </a:rPr>
              <a:t>自動的</a:t>
            </a:r>
            <a:r>
              <a:rPr lang="ja-JP" altLang="en-US" sz="2400" dirty="0" smtClean="0">
                <a:solidFill>
                  <a:schemeClr val="tx1"/>
                </a:solidFill>
                <a:latin typeface="メイリオ" panose="020B0604030504040204" pitchFamily="50" charset="-128"/>
                <a:ea typeface="メイリオ" panose="020B0604030504040204" pitchFamily="50" charset="-128"/>
              </a:rPr>
              <a:t>に動かそう</a:t>
            </a:r>
            <a:r>
              <a:rPr kumimoji="1" lang="en-US" altLang="ja-JP" sz="2400" dirty="0" smtClean="0"/>
              <a:t>.</a:t>
            </a:r>
            <a:endParaRPr kumimoji="1" lang="ja-JP" altLang="en-US" sz="2400" dirty="0"/>
          </a:p>
        </p:txBody>
      </p:sp>
      <p:sp>
        <p:nvSpPr>
          <p:cNvPr id="22" name="テキスト ボックス 21"/>
          <p:cNvSpPr txBox="1"/>
          <p:nvPr/>
        </p:nvSpPr>
        <p:spPr>
          <a:xfrm>
            <a:off x="-3152" y="642869"/>
            <a:ext cx="8795242" cy="1200329"/>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ブロックカテゴリー</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制御</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せいぎょ</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から</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ずっと</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を使って、</a:t>
            </a:r>
            <a:r>
              <a:rPr lang="en-US" altLang="ja-JP" dirty="0" smtClean="0">
                <a:latin typeface="メイリオ" panose="020B0604030504040204" pitchFamily="50" charset="-128"/>
                <a:ea typeface="メイリオ" panose="020B0604030504040204" pitchFamily="50" charset="-128"/>
              </a:rPr>
              <a:t>[(10)</a:t>
            </a:r>
            <a:r>
              <a:rPr lang="ja-JP" altLang="en-US" dirty="0" smtClean="0">
                <a:latin typeface="メイリオ" panose="020B0604030504040204" pitchFamily="50" charset="-128"/>
                <a:ea typeface="メイリオ" panose="020B0604030504040204" pitchFamily="50" charset="-128"/>
              </a:rPr>
              <a:t>歩動かす</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の「ずっと」を中に入れてみよう。その後</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ずっと</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ブロックをクリックしてみよう。ネコはどうなるかな</a:t>
            </a:r>
            <a:r>
              <a:rPr lang="en-US" altLang="ja-JP" dirty="0" smtClean="0">
                <a:latin typeface="メイリオ" panose="020B0604030504040204" pitchFamily="50" charset="-128"/>
                <a:ea typeface="メイリオ" panose="020B0604030504040204" pitchFamily="50" charset="-128"/>
              </a:rPr>
              <a:t>?</a:t>
            </a:r>
            <a:endParaRPr lang="ja-JP" altLang="en-US" dirty="0" smtClean="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6490100" y="2963259"/>
            <a:ext cx="2543565" cy="1200329"/>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チェック</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ネコをブロックで自動的に動かせた。</a:t>
            </a:r>
          </a:p>
          <a:p>
            <a:endParaRPr lang="ja-JP" altLang="en-US" dirty="0" smtClean="0">
              <a:latin typeface="メイリオ" panose="020B0604030504040204" pitchFamily="50" charset="-128"/>
              <a:ea typeface="メイリオ" panose="020B0604030504040204" pitchFamily="50" charset="-128"/>
            </a:endParaRPr>
          </a:p>
        </p:txBody>
      </p:sp>
      <p:sp>
        <p:nvSpPr>
          <p:cNvPr id="20" name="円弧 19"/>
          <p:cNvSpPr/>
          <p:nvPr/>
        </p:nvSpPr>
        <p:spPr>
          <a:xfrm rot="19563187">
            <a:off x="553334" y="2735462"/>
            <a:ext cx="1691603" cy="455594"/>
          </a:xfrm>
          <a:prstGeom prst="arc">
            <a:avLst>
              <a:gd name="adj1" fmla="val 16200000"/>
              <a:gd name="adj2" fmla="val 21273644"/>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8" name="楕円 17"/>
          <p:cNvSpPr/>
          <p:nvPr/>
        </p:nvSpPr>
        <p:spPr>
          <a:xfrm>
            <a:off x="722893" y="2771421"/>
            <a:ext cx="307478" cy="26143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6490100" y="1774114"/>
            <a:ext cx="2454595" cy="1200329"/>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手でネコをステージの真ん中に持っていくとどうなるかな</a:t>
            </a:r>
            <a:r>
              <a:rPr lang="en-US" altLang="ja-JP" dirty="0" smtClean="0">
                <a:latin typeface="メイリオ" panose="020B0604030504040204" pitchFamily="50" charset="-128"/>
                <a:ea typeface="メイリオ" panose="020B0604030504040204" pitchFamily="50" charset="-128"/>
              </a:rPr>
              <a:t>?</a:t>
            </a:r>
            <a:endParaRPr lang="ja-JP" altLang="en-US" dirty="0" smtClean="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p:txBody>
      </p:sp>
      <p:sp>
        <p:nvSpPr>
          <p:cNvPr id="13" name="対角する 2 つの角を丸めた四角形 12"/>
          <p:cNvSpPr/>
          <p:nvPr/>
        </p:nvSpPr>
        <p:spPr>
          <a:xfrm>
            <a:off x="0" y="5161410"/>
            <a:ext cx="9144000" cy="1015065"/>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ワンポイント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プログラム</a:t>
            </a:r>
            <a:endParaRPr lang="en-US" altLang="ja-JP" dirty="0" smtClean="0">
              <a:solidFill>
                <a:srgbClr val="FF0000"/>
              </a:solidFill>
              <a:latin typeface="メイリオ" panose="020B0604030504040204" pitchFamily="50" charset="-128"/>
              <a:ea typeface="メイリオ" panose="020B0604030504040204" pitchFamily="50" charset="-128"/>
            </a:endParaRPr>
          </a:p>
          <a:p>
            <a:r>
              <a:rPr lang="ja-JP" altLang="en-US" sz="1600" dirty="0" smtClean="0">
                <a:solidFill>
                  <a:schemeClr val="tx1"/>
                </a:solidFill>
                <a:latin typeface="メイリオ" panose="020B0604030504040204" pitchFamily="50" charset="-128"/>
                <a:ea typeface="メイリオ" panose="020B0604030504040204" pitchFamily="50" charset="-128"/>
              </a:rPr>
              <a:t>プログラムはコンピュータに対する命令</a:t>
            </a:r>
            <a:r>
              <a:rPr lang="en-US" altLang="ja-JP" sz="1600" dirty="0" smtClean="0">
                <a:solidFill>
                  <a:schemeClr val="tx1"/>
                </a:solidFill>
                <a:latin typeface="メイリオ" panose="020B0604030504040204" pitchFamily="50" charset="-128"/>
                <a:ea typeface="メイリオ" panose="020B0604030504040204" pitchFamily="50" charset="-128"/>
              </a:rPr>
              <a:t>(</a:t>
            </a:r>
            <a:r>
              <a:rPr lang="ja-JP" altLang="en-US" sz="1600" dirty="0" smtClean="0">
                <a:solidFill>
                  <a:schemeClr val="tx1"/>
                </a:solidFill>
                <a:latin typeface="メイリオ" panose="020B0604030504040204" pitchFamily="50" charset="-128"/>
                <a:ea typeface="メイリオ" panose="020B0604030504040204" pitchFamily="50" charset="-128"/>
              </a:rPr>
              <a:t>スクラッチではブロック</a:t>
            </a:r>
            <a:r>
              <a:rPr lang="en-US" altLang="ja-JP" sz="1600" dirty="0" smtClean="0">
                <a:solidFill>
                  <a:schemeClr val="tx1"/>
                </a:solidFill>
                <a:latin typeface="メイリオ" panose="020B0604030504040204" pitchFamily="50" charset="-128"/>
                <a:ea typeface="メイリオ" panose="020B0604030504040204" pitchFamily="50" charset="-128"/>
              </a:rPr>
              <a:t>)</a:t>
            </a:r>
            <a:r>
              <a:rPr lang="ja-JP" altLang="en-US" sz="1600" dirty="0" smtClean="0">
                <a:solidFill>
                  <a:schemeClr val="tx1"/>
                </a:solidFill>
                <a:latin typeface="メイリオ" panose="020B0604030504040204" pitchFamily="50" charset="-128"/>
                <a:ea typeface="メイリオ" panose="020B0604030504040204" pitchFamily="50" charset="-128"/>
              </a:rPr>
              <a:t>の集まりです。</a:t>
            </a:r>
            <a:r>
              <a:rPr lang="ja-JP" altLang="en-US" sz="1600" b="1" dirty="0" smtClean="0">
                <a:solidFill>
                  <a:srgbClr val="FF0000"/>
                </a:solidFill>
                <a:latin typeface="メイリオ" panose="020B0604030504040204" pitchFamily="50" charset="-128"/>
                <a:ea typeface="メイリオ" panose="020B0604030504040204" pitchFamily="50" charset="-128"/>
              </a:rPr>
              <a:t>あなたの考えやアイディアをプログラムにすれば、コンピュータが自動的にやってくれます。</a:t>
            </a: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155671" y="6250489"/>
            <a:ext cx="8636419" cy="369332"/>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赤ボタンを押すと動いているスクラッチのプログラムを止めることができます。</a:t>
            </a:r>
          </a:p>
        </p:txBody>
      </p:sp>
      <p:sp>
        <p:nvSpPr>
          <p:cNvPr id="6" name="楕円 5"/>
          <p:cNvSpPr/>
          <p:nvPr/>
        </p:nvSpPr>
        <p:spPr>
          <a:xfrm>
            <a:off x="296351" y="6250489"/>
            <a:ext cx="273938" cy="27393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794547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453464" y="1286666"/>
            <a:ext cx="6175936" cy="3946873"/>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16</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7033846"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smtClean="0">
                <a:solidFill>
                  <a:schemeClr val="tx1"/>
                </a:solidFill>
              </a:rPr>
              <a:t> </a:t>
            </a:r>
            <a:r>
              <a:rPr lang="ja-JP" altLang="en-US" sz="2400" dirty="0" smtClean="0">
                <a:solidFill>
                  <a:schemeClr val="tx1"/>
                </a:solidFill>
                <a:latin typeface="メイリオ" panose="020B0604030504040204" pitchFamily="50" charset="-128"/>
                <a:ea typeface="メイリオ" panose="020B0604030504040204" pitchFamily="50" charset="-128"/>
              </a:rPr>
              <a:t> </a:t>
            </a:r>
            <a:r>
              <a:rPr lang="en-US" altLang="ja-JP" sz="2400" dirty="0" smtClean="0">
                <a:solidFill>
                  <a:schemeClr val="tx1"/>
                </a:solidFill>
                <a:latin typeface="メイリオ" panose="020B0604030504040204" pitchFamily="50" charset="-128"/>
                <a:ea typeface="メイリオ" panose="020B0604030504040204" pitchFamily="50" charset="-128"/>
              </a:rPr>
              <a:t>2 (4) </a:t>
            </a:r>
            <a:r>
              <a:rPr lang="ja-JP" altLang="en-US" sz="2400" dirty="0" smtClean="0">
                <a:solidFill>
                  <a:schemeClr val="tx1"/>
                </a:solidFill>
                <a:latin typeface="メイリオ" panose="020B0604030504040204" pitchFamily="50" charset="-128"/>
                <a:ea typeface="メイリオ" panose="020B0604030504040204" pitchFamily="50" charset="-128"/>
              </a:rPr>
              <a:t>旗でネコが動き始めるようにしよう</a:t>
            </a:r>
            <a:r>
              <a:rPr kumimoji="1" lang="en-US" altLang="ja-JP" sz="2400" dirty="0" smtClean="0"/>
              <a:t>.</a:t>
            </a:r>
            <a:endParaRPr kumimoji="1" lang="ja-JP" altLang="en-US" sz="2400" dirty="0"/>
          </a:p>
        </p:txBody>
      </p:sp>
      <p:sp>
        <p:nvSpPr>
          <p:cNvPr id="22" name="テキスト ボックス 21"/>
          <p:cNvSpPr txBox="1"/>
          <p:nvPr/>
        </p:nvSpPr>
        <p:spPr>
          <a:xfrm>
            <a:off x="0" y="640335"/>
            <a:ext cx="8419077" cy="646331"/>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あるスイッチを押したときにプログラムが動くようにしてみよう。ここでは、ブロックカテゴリー</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イベント</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の</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旗がクリックされたとき</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を使ってみよう。</a:t>
            </a:r>
            <a:endParaRPr kumimoji="1" lang="ja-JP" altLang="en-US" dirty="0">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6745347" y="2166162"/>
            <a:ext cx="2159611" cy="2031325"/>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チェック</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旗をクリックしてプログラムを動かした。</a:t>
            </a:r>
          </a:p>
          <a:p>
            <a:r>
              <a:rPr lang="ja-JP" altLang="en-US" dirty="0" smtClean="0">
                <a:latin typeface="メイリオ" panose="020B0604030504040204" pitchFamily="50" charset="-128"/>
                <a:ea typeface="メイリオ" panose="020B0604030504040204" pitchFamily="50" charset="-128"/>
              </a:rPr>
              <a:t>□ 赤丸でプログラムを止めた。</a:t>
            </a:r>
          </a:p>
          <a:p>
            <a:endParaRPr lang="ja-JP" altLang="en-US" dirty="0" smtClean="0">
              <a:latin typeface="メイリオ" panose="020B0604030504040204" pitchFamily="50" charset="-128"/>
              <a:ea typeface="メイリオ" panose="020B0604030504040204" pitchFamily="50" charset="-128"/>
            </a:endParaRPr>
          </a:p>
        </p:txBody>
      </p:sp>
      <p:sp>
        <p:nvSpPr>
          <p:cNvPr id="16" name="円弧 15"/>
          <p:cNvSpPr/>
          <p:nvPr/>
        </p:nvSpPr>
        <p:spPr>
          <a:xfrm rot="21314269">
            <a:off x="850688" y="2033382"/>
            <a:ext cx="1512117" cy="783619"/>
          </a:xfrm>
          <a:prstGeom prst="arc">
            <a:avLst>
              <a:gd name="adj1" fmla="val 16200000"/>
              <a:gd name="adj2" fmla="val 21273644"/>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7" name="楕円 16"/>
          <p:cNvSpPr/>
          <p:nvPr/>
        </p:nvSpPr>
        <p:spPr>
          <a:xfrm>
            <a:off x="453464" y="2433849"/>
            <a:ext cx="367306" cy="32180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対角する 2 つの角を丸めた四角形 20"/>
          <p:cNvSpPr/>
          <p:nvPr/>
        </p:nvSpPr>
        <p:spPr>
          <a:xfrm>
            <a:off x="453464" y="5407024"/>
            <a:ext cx="7512148" cy="764065"/>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ワンポイント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a:t>
            </a:r>
            <a:r>
              <a:rPr lang="ja-JP" altLang="en-US" dirty="0" smtClean="0">
                <a:solidFill>
                  <a:srgbClr val="FF0000"/>
                </a:solidFill>
                <a:latin typeface="メイリオ" panose="020B0604030504040204" pitchFamily="50" charset="-128"/>
                <a:ea typeface="メイリオ" panose="020B0604030504040204" pitchFamily="50" charset="-128"/>
              </a:rPr>
              <a:t>プログラムとコード</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smtClean="0">
                <a:solidFill>
                  <a:srgbClr val="FF0000"/>
                </a:solidFill>
                <a:latin typeface="メイリオ" panose="020B0604030504040204" pitchFamily="50" charset="-128"/>
                <a:ea typeface="メイリオ" panose="020B0604030504040204" pitchFamily="50" charset="-128"/>
              </a:rPr>
              <a:t>スクリプト</a:t>
            </a:r>
            <a:r>
              <a:rPr lang="en-US" altLang="ja-JP" dirty="0" smtClean="0">
                <a:solidFill>
                  <a:srgbClr val="FF0000"/>
                </a:solidFill>
                <a:latin typeface="メイリオ" panose="020B0604030504040204" pitchFamily="50" charset="-128"/>
                <a:ea typeface="メイリオ" panose="020B0604030504040204" pitchFamily="50" charset="-128"/>
              </a:rPr>
              <a:t>)</a:t>
            </a:r>
          </a:p>
          <a:p>
            <a:r>
              <a:rPr lang="ja-JP" altLang="en-US" sz="1600" dirty="0" smtClean="0">
                <a:solidFill>
                  <a:schemeClr val="tx1"/>
                </a:solidFill>
                <a:latin typeface="メイリオ" panose="020B0604030504040204" pitchFamily="50" charset="-128"/>
                <a:ea typeface="メイリオ" panose="020B0604030504040204" pitchFamily="50" charset="-128"/>
              </a:rPr>
              <a:t>　スクラッチではブロックが集まった命令をコード</a:t>
            </a:r>
            <a:r>
              <a:rPr lang="en-US" altLang="ja-JP" sz="1600" dirty="0" smtClean="0">
                <a:solidFill>
                  <a:schemeClr val="tx1"/>
                </a:solidFill>
                <a:latin typeface="メイリオ" panose="020B0604030504040204" pitchFamily="50" charset="-128"/>
                <a:ea typeface="メイリオ" panose="020B0604030504040204" pitchFamily="50" charset="-128"/>
              </a:rPr>
              <a:t>(</a:t>
            </a:r>
            <a:r>
              <a:rPr lang="ja-JP" altLang="en-US" sz="1600" dirty="0" smtClean="0">
                <a:solidFill>
                  <a:schemeClr val="tx1"/>
                </a:solidFill>
                <a:latin typeface="メイリオ" panose="020B0604030504040204" pitchFamily="50" charset="-128"/>
                <a:ea typeface="メイリオ" panose="020B0604030504040204" pitchFamily="50" charset="-128"/>
              </a:rPr>
              <a:t>スクリプト</a:t>
            </a:r>
            <a:r>
              <a:rPr lang="en-US" altLang="ja-JP" sz="1600" dirty="0" smtClean="0">
                <a:solidFill>
                  <a:schemeClr val="tx1"/>
                </a:solidFill>
                <a:latin typeface="メイリオ" panose="020B0604030504040204" pitchFamily="50" charset="-128"/>
                <a:ea typeface="メイリオ" panose="020B0604030504040204" pitchFamily="50" charset="-128"/>
              </a:rPr>
              <a:t>:</a:t>
            </a:r>
            <a:r>
              <a:rPr lang="ja-JP" altLang="en-US" sz="1600" dirty="0" smtClean="0">
                <a:solidFill>
                  <a:schemeClr val="tx1"/>
                </a:solidFill>
                <a:latin typeface="メイリオ" panose="020B0604030504040204" pitchFamily="50" charset="-128"/>
                <a:ea typeface="メイリオ" panose="020B0604030504040204" pitchFamily="50" charset="-128"/>
              </a:rPr>
              <a:t>台本</a:t>
            </a:r>
            <a:r>
              <a:rPr lang="en-US" altLang="ja-JP" sz="1600" dirty="0" smtClean="0">
                <a:solidFill>
                  <a:schemeClr val="tx1"/>
                </a:solidFill>
                <a:latin typeface="メイリオ" panose="020B0604030504040204" pitchFamily="50" charset="-128"/>
                <a:ea typeface="メイリオ" panose="020B0604030504040204" pitchFamily="50" charset="-128"/>
              </a:rPr>
              <a:t>)</a:t>
            </a:r>
            <a:r>
              <a:rPr lang="ja-JP" altLang="en-US" sz="1600" dirty="0" smtClean="0">
                <a:solidFill>
                  <a:schemeClr val="tx1"/>
                </a:solidFill>
                <a:latin typeface="メイリオ" panose="020B0604030504040204" pitchFamily="50" charset="-128"/>
                <a:ea typeface="メイリオ" panose="020B0604030504040204" pitchFamily="50" charset="-128"/>
              </a:rPr>
              <a:t>と呼んでいます。</a:t>
            </a: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11" name="楕円 10"/>
          <p:cNvSpPr/>
          <p:nvPr/>
        </p:nvSpPr>
        <p:spPr>
          <a:xfrm>
            <a:off x="4213877" y="1460151"/>
            <a:ext cx="367306" cy="32180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3706194" y="1798699"/>
            <a:ext cx="1749977" cy="461665"/>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rPr>
              <a:t>クリック</a:t>
            </a:r>
          </a:p>
        </p:txBody>
      </p:sp>
    </p:spTree>
    <p:extLst>
      <p:ext uri="{BB962C8B-B14F-4D97-AF65-F5344CB8AC3E}">
        <p14:creationId xmlns:p14="http://schemas.microsoft.com/office/powerpoint/2010/main" val="13612562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2"/>
          <a:stretch>
            <a:fillRect/>
          </a:stretch>
        </p:blipFill>
        <p:spPr>
          <a:xfrm>
            <a:off x="565789" y="1254593"/>
            <a:ext cx="4920846" cy="3106126"/>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17</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7033846"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smtClean="0">
                <a:solidFill>
                  <a:schemeClr val="tx1"/>
                </a:solidFill>
              </a:rPr>
              <a:t> </a:t>
            </a:r>
            <a:r>
              <a:rPr lang="ja-JP" altLang="en-US" sz="2400" dirty="0" smtClean="0">
                <a:solidFill>
                  <a:schemeClr val="tx1"/>
                </a:solidFill>
                <a:latin typeface="メイリオ" panose="020B0604030504040204" pitchFamily="50" charset="-128"/>
                <a:ea typeface="メイリオ" panose="020B0604030504040204" pitchFamily="50" charset="-128"/>
              </a:rPr>
              <a:t> </a:t>
            </a:r>
            <a:r>
              <a:rPr lang="en-US" altLang="ja-JP" sz="2400" dirty="0" smtClean="0">
                <a:solidFill>
                  <a:schemeClr val="tx1"/>
                </a:solidFill>
                <a:latin typeface="メイリオ" panose="020B0604030504040204" pitchFamily="50" charset="-128"/>
                <a:ea typeface="メイリオ" panose="020B0604030504040204" pitchFamily="50" charset="-128"/>
              </a:rPr>
              <a:t>2 (5) </a:t>
            </a:r>
            <a:r>
              <a:rPr lang="ja-JP" altLang="en-US" sz="2400" dirty="0" smtClean="0">
                <a:solidFill>
                  <a:schemeClr val="tx1"/>
                </a:solidFill>
                <a:latin typeface="メイリオ" panose="020B0604030504040204" pitchFamily="50" charset="-128"/>
                <a:ea typeface="メイリオ" panose="020B0604030504040204" pitchFamily="50" charset="-128"/>
              </a:rPr>
              <a:t>端</a:t>
            </a:r>
            <a:r>
              <a:rPr lang="en-US" altLang="ja-JP" sz="2400" dirty="0" smtClean="0">
                <a:solidFill>
                  <a:schemeClr val="tx1"/>
                </a:solidFill>
                <a:latin typeface="メイリオ" panose="020B0604030504040204" pitchFamily="50" charset="-128"/>
                <a:ea typeface="メイリオ" panose="020B0604030504040204" pitchFamily="50" charset="-128"/>
              </a:rPr>
              <a:t>(</a:t>
            </a:r>
            <a:r>
              <a:rPr lang="ja-JP" altLang="en-US" sz="2400" dirty="0" smtClean="0">
                <a:solidFill>
                  <a:schemeClr val="tx1"/>
                </a:solidFill>
                <a:latin typeface="メイリオ" panose="020B0604030504040204" pitchFamily="50" charset="-128"/>
                <a:ea typeface="メイリオ" panose="020B0604030504040204" pitchFamily="50" charset="-128"/>
              </a:rPr>
              <a:t>はじ</a:t>
            </a:r>
            <a:r>
              <a:rPr lang="en-US" altLang="ja-JP" sz="2400" dirty="0" smtClean="0">
                <a:solidFill>
                  <a:schemeClr val="tx1"/>
                </a:solidFill>
                <a:latin typeface="メイリオ" panose="020B0604030504040204" pitchFamily="50" charset="-128"/>
                <a:ea typeface="メイリオ" panose="020B0604030504040204" pitchFamily="50" charset="-128"/>
              </a:rPr>
              <a:t>)</a:t>
            </a:r>
            <a:r>
              <a:rPr lang="ja-JP" altLang="en-US" sz="2400" dirty="0" smtClean="0">
                <a:solidFill>
                  <a:schemeClr val="tx1"/>
                </a:solidFill>
                <a:latin typeface="メイリオ" panose="020B0604030504040204" pitchFamily="50" charset="-128"/>
                <a:ea typeface="メイリオ" panose="020B0604030504040204" pitchFamily="50" charset="-128"/>
              </a:rPr>
              <a:t>で跳ね返るようにしよう</a:t>
            </a:r>
            <a:endParaRPr kumimoji="1" lang="ja-JP" altLang="en-US" sz="2400" dirty="0"/>
          </a:p>
        </p:txBody>
      </p:sp>
      <p:sp>
        <p:nvSpPr>
          <p:cNvPr id="22" name="テキスト ボックス 21"/>
          <p:cNvSpPr txBox="1"/>
          <p:nvPr/>
        </p:nvSpPr>
        <p:spPr>
          <a:xfrm>
            <a:off x="0" y="640784"/>
            <a:ext cx="8792091" cy="923330"/>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今のプログラムだと、ネコがステージの端まで行くと先に進まないよね。端までいったら跳ね返って、ずっと動き回るようにしてみよう。</a:t>
            </a:r>
          </a:p>
          <a:p>
            <a:endParaRPr kumimoji="1" lang="ja-JP" altLang="en-US" dirty="0">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5744226" y="3362031"/>
            <a:ext cx="3167741" cy="1200329"/>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チェック</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ネコが端についたら跳ね返って動くようにした。</a:t>
            </a:r>
          </a:p>
          <a:p>
            <a:endParaRPr lang="ja-JP" altLang="en-US" dirty="0" smtClean="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5744225" y="1330328"/>
            <a:ext cx="3167742" cy="2031325"/>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ブロックカテゴリー</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動き</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の</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もし端に着いたら、跳ね返る</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を</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ずっと</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の中に入れてみよう。</a:t>
            </a:r>
          </a:p>
          <a:p>
            <a:r>
              <a:rPr lang="ja-JP" altLang="en-US" dirty="0" smtClean="0">
                <a:latin typeface="メイリオ" panose="020B0604030504040204" pitchFamily="50" charset="-128"/>
                <a:ea typeface="メイリオ" panose="020B0604030504040204" pitchFamily="50" charset="-128"/>
              </a:rPr>
              <a:t>ブロック</a:t>
            </a:r>
            <a:r>
              <a:rPr lang="ja-JP" altLang="en-US" dirty="0">
                <a:latin typeface="メイリオ" panose="020B0604030504040204" pitchFamily="50" charset="-128"/>
                <a:ea typeface="メイリオ" panose="020B0604030504040204" pitchFamily="50" charset="-128"/>
              </a:rPr>
              <a:t>パレット</a:t>
            </a:r>
            <a:r>
              <a:rPr lang="ja-JP" altLang="en-US" dirty="0" smtClean="0">
                <a:latin typeface="メイリオ" panose="020B0604030504040204" pitchFamily="50" charset="-128"/>
                <a:ea typeface="メイリオ" panose="020B0604030504040204" pitchFamily="50" charset="-128"/>
              </a:rPr>
              <a:t>を上下に動かして探してみよう。</a:t>
            </a:r>
          </a:p>
          <a:p>
            <a:endParaRPr kumimoji="1" lang="ja-JP" altLang="en-US" dirty="0">
              <a:latin typeface="メイリオ" panose="020B0604030504040204" pitchFamily="50" charset="-128"/>
              <a:ea typeface="メイリオ" panose="020B0604030504040204" pitchFamily="50" charset="-128"/>
            </a:endParaRPr>
          </a:p>
        </p:txBody>
      </p:sp>
      <p:sp>
        <p:nvSpPr>
          <p:cNvPr id="14" name="円弧 13"/>
          <p:cNvSpPr/>
          <p:nvPr/>
        </p:nvSpPr>
        <p:spPr>
          <a:xfrm rot="1017726">
            <a:off x="482727" y="2748958"/>
            <a:ext cx="2454777" cy="974173"/>
          </a:xfrm>
          <a:prstGeom prst="arc">
            <a:avLst>
              <a:gd name="adj1" fmla="val 16200000"/>
              <a:gd name="adj2" fmla="val 21273644"/>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6" name="楕円 15"/>
          <p:cNvSpPr/>
          <p:nvPr/>
        </p:nvSpPr>
        <p:spPr>
          <a:xfrm>
            <a:off x="565789" y="1695138"/>
            <a:ext cx="440902" cy="33528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対角する 2 つの角を丸めた四角形 16"/>
          <p:cNvSpPr/>
          <p:nvPr/>
        </p:nvSpPr>
        <p:spPr>
          <a:xfrm>
            <a:off x="0" y="4458920"/>
            <a:ext cx="9144000" cy="2065507"/>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ワンポイント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a:t>
            </a:r>
            <a:r>
              <a:rPr lang="ja-JP" altLang="en-US" dirty="0" smtClean="0">
                <a:solidFill>
                  <a:srgbClr val="FF0000"/>
                </a:solidFill>
                <a:latin typeface="メイリオ" panose="020B0604030504040204" pitchFamily="50" charset="-128"/>
                <a:ea typeface="メイリオ" panose="020B0604030504040204" pitchFamily="50" charset="-128"/>
              </a:rPr>
              <a:t>間違ったブロックを置いた時の直し方</a:t>
            </a:r>
            <a:endParaRPr lang="en-US" altLang="ja-JP" dirty="0" smtClean="0">
              <a:solidFill>
                <a:srgbClr val="FF0000"/>
              </a:solidFill>
              <a:latin typeface="メイリオ" panose="020B0604030504040204" pitchFamily="50" charset="-128"/>
              <a:ea typeface="メイリオ" panose="020B0604030504040204" pitchFamily="50" charset="-128"/>
            </a:endParaRPr>
          </a:p>
          <a:p>
            <a:endParaRPr kumimoji="1" lang="ja-JP" altLang="en-US" sz="1600" dirty="0" smtClean="0">
              <a:solidFill>
                <a:schemeClr val="tx1"/>
              </a:solidFill>
              <a:latin typeface="メイリオ" panose="020B0604030504040204" pitchFamily="50" charset="-128"/>
              <a:ea typeface="メイリオ" panose="020B0604030504040204" pitchFamily="50" charset="-128"/>
            </a:endParaRPr>
          </a:p>
          <a:p>
            <a:endParaRPr lang="ja-JP" altLang="en-US" sz="1600" dirty="0">
              <a:solidFill>
                <a:schemeClr val="tx1"/>
              </a:solidFill>
              <a:latin typeface="メイリオ" panose="020B0604030504040204" pitchFamily="50" charset="-128"/>
              <a:ea typeface="メイリオ" panose="020B0604030504040204" pitchFamily="50" charset="-128"/>
            </a:endParaRPr>
          </a:p>
          <a:p>
            <a:endParaRPr kumimoji="1" lang="ja-JP" altLang="en-US" sz="1600" dirty="0" smtClean="0">
              <a:solidFill>
                <a:schemeClr val="tx1"/>
              </a:solidFill>
              <a:latin typeface="メイリオ" panose="020B0604030504040204" pitchFamily="50" charset="-128"/>
              <a:ea typeface="メイリオ" panose="020B0604030504040204" pitchFamily="50" charset="-128"/>
            </a:endParaRP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5" name="右矢印 4"/>
          <p:cNvSpPr/>
          <p:nvPr/>
        </p:nvSpPr>
        <p:spPr>
          <a:xfrm>
            <a:off x="2307102" y="5472332"/>
            <a:ext cx="407963" cy="3905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4913075" y="5151858"/>
            <a:ext cx="3640082" cy="584775"/>
          </a:xfrm>
          <a:prstGeom prst="rect">
            <a:avLst/>
          </a:prstGeom>
          <a:noFill/>
        </p:spPr>
        <p:txBody>
          <a:bodyPr wrap="square" rtlCol="0">
            <a:spAutoFit/>
          </a:bodyPr>
          <a:lstStyle/>
          <a:p>
            <a:r>
              <a:rPr kumimoji="1" lang="ja-JP" altLang="en-US" sz="1600" dirty="0" smtClean="0">
                <a:latin typeface="メイリオ" panose="020B0604030504040204" pitchFamily="50" charset="-128"/>
                <a:ea typeface="メイリオ" panose="020B0604030504040204" pitchFamily="50" charset="-128"/>
              </a:rPr>
              <a:t>外したいブロックをドラッグすると、そのブロックをはず</a:t>
            </a:r>
            <a:r>
              <a:rPr lang="ja-JP" altLang="en-US" sz="1600" dirty="0" smtClean="0">
                <a:latin typeface="メイリオ" panose="020B0604030504040204" pitchFamily="50" charset="-128"/>
                <a:ea typeface="メイリオ" panose="020B0604030504040204" pitchFamily="50" charset="-128"/>
              </a:rPr>
              <a:t>すことができます。</a:t>
            </a:r>
            <a:endParaRPr kumimoji="1" lang="ja-JP" altLang="en-US" sz="1600" dirty="0">
              <a:latin typeface="メイリオ" panose="020B0604030504040204" pitchFamily="50" charset="-128"/>
              <a:ea typeface="メイリオ" panose="020B0604030504040204" pitchFamily="50" charset="-128"/>
            </a:endParaRPr>
          </a:p>
        </p:txBody>
      </p:sp>
      <p:cxnSp>
        <p:nvCxnSpPr>
          <p:cNvPr id="11" name="直線矢印コネクタ 10"/>
          <p:cNvCxnSpPr/>
          <p:nvPr/>
        </p:nvCxnSpPr>
        <p:spPr>
          <a:xfrm>
            <a:off x="2200475" y="2030424"/>
            <a:ext cx="0" cy="614805"/>
          </a:xfrm>
          <a:prstGeom prst="straightConnector1">
            <a:avLst/>
          </a:prstGeom>
          <a:ln w="38100">
            <a:headEnd type="triangle"/>
            <a:tailEnd type="triangle"/>
          </a:ln>
        </p:spPr>
        <p:style>
          <a:lnRef idx="1">
            <a:schemeClr val="dk1"/>
          </a:lnRef>
          <a:fillRef idx="0">
            <a:schemeClr val="dk1"/>
          </a:fillRef>
          <a:effectRef idx="0">
            <a:schemeClr val="dk1"/>
          </a:effectRef>
          <a:fontRef idx="minor">
            <a:schemeClr val="tx1"/>
          </a:fontRef>
        </p:style>
      </p:cxnSp>
      <p:pic>
        <p:nvPicPr>
          <p:cNvPr id="13" name="図 12"/>
          <p:cNvPicPr>
            <a:picLocks noChangeAspect="1"/>
          </p:cNvPicPr>
          <p:nvPr/>
        </p:nvPicPr>
        <p:blipFill>
          <a:blip r:embed="rId3"/>
          <a:stretch>
            <a:fillRect/>
          </a:stretch>
        </p:blipFill>
        <p:spPr>
          <a:xfrm>
            <a:off x="645761" y="4887725"/>
            <a:ext cx="1532537" cy="1487462"/>
          </a:xfrm>
          <a:prstGeom prst="rect">
            <a:avLst/>
          </a:prstGeom>
        </p:spPr>
      </p:pic>
      <p:pic>
        <p:nvPicPr>
          <p:cNvPr id="15" name="図 14"/>
          <p:cNvPicPr>
            <a:picLocks noChangeAspect="1"/>
          </p:cNvPicPr>
          <p:nvPr/>
        </p:nvPicPr>
        <p:blipFill>
          <a:blip r:embed="rId4"/>
          <a:stretch>
            <a:fillRect/>
          </a:stretch>
        </p:blipFill>
        <p:spPr>
          <a:xfrm>
            <a:off x="3038692" y="4835286"/>
            <a:ext cx="1745579" cy="1550226"/>
          </a:xfrm>
          <a:prstGeom prst="rect">
            <a:avLst/>
          </a:prstGeom>
        </p:spPr>
      </p:pic>
    </p:spTree>
    <p:extLst>
      <p:ext uri="{BB962C8B-B14F-4D97-AF65-F5344CB8AC3E}">
        <p14:creationId xmlns:p14="http://schemas.microsoft.com/office/powerpoint/2010/main" val="21534718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18</a:t>
            </a:fld>
            <a:endParaRPr lang="en-US" altLang="ja-JP" sz="1400" smtClean="0"/>
          </a:p>
        </p:txBody>
      </p:sp>
      <p:sp>
        <p:nvSpPr>
          <p:cNvPr id="4099" name="Rectangle 2"/>
          <p:cNvSpPr>
            <a:spLocks noGrp="1" noChangeArrowheads="1"/>
          </p:cNvSpPr>
          <p:nvPr>
            <p:ph type="ctrTitle"/>
          </p:nvPr>
        </p:nvSpPr>
        <p:spPr>
          <a:xfrm>
            <a:off x="457200" y="381000"/>
            <a:ext cx="7772400" cy="612775"/>
          </a:xfrm>
        </p:spPr>
        <p:txBody>
          <a:bodyPr/>
          <a:lstStyle/>
          <a:p>
            <a:pPr algn="l" eaLnBrk="1" hangingPunct="1"/>
            <a:r>
              <a:rPr lang="ja-JP" altLang="en-US" sz="2800" dirty="0" smtClean="0">
                <a:ea typeface="メイリオ" panose="020B0604030504040204" pitchFamily="50" charset="-128"/>
              </a:rPr>
              <a:t>どうしてプログラミング</a:t>
            </a:r>
          </a:p>
        </p:txBody>
      </p:sp>
      <p:sp>
        <p:nvSpPr>
          <p:cNvPr id="4101" name="Text Box 4"/>
          <p:cNvSpPr txBox="1">
            <a:spLocks noChangeArrowheads="1"/>
          </p:cNvSpPr>
          <p:nvPr/>
        </p:nvSpPr>
        <p:spPr bwMode="auto">
          <a:xfrm>
            <a:off x="323850" y="993775"/>
            <a:ext cx="7296150" cy="3637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FontTx/>
              <a:buNone/>
            </a:pPr>
            <a:r>
              <a:rPr lang="ja-JP" altLang="en-US" sz="2400" dirty="0" smtClean="0">
                <a:latin typeface="メイリオ" panose="020B0604030504040204" pitchFamily="50" charset="-128"/>
                <a:ea typeface="メイリオ" panose="020B0604030504040204" pitchFamily="50" charset="-128"/>
              </a:rPr>
              <a:t>どうしてプログラミング</a:t>
            </a:r>
            <a:br>
              <a:rPr lang="ja-JP" altLang="en-US"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① 論理的思考の育成</a:t>
            </a:r>
            <a:br>
              <a:rPr lang="ja-JP" altLang="en-US"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　・ものごとを正しく見る</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正しく分析する</a:t>
            </a:r>
            <a:br>
              <a:rPr lang="ja-JP" altLang="en-US"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　・ものごとを正しく順序立てて実行できる。</a:t>
            </a:r>
          </a:p>
          <a:p>
            <a:pPr algn="l" eaLnBrk="1" hangingPunct="1">
              <a:lnSpc>
                <a:spcPct val="120000"/>
              </a:lnSpc>
              <a:spcBef>
                <a:spcPct val="0"/>
              </a:spcBef>
              <a:buFontTx/>
              <a:buNone/>
            </a:pPr>
            <a:endParaRPr lang="ja-JP" altLang="en-US" sz="2400" dirty="0">
              <a:latin typeface="メイリオ" panose="020B0604030504040204" pitchFamily="50" charset="-128"/>
              <a:ea typeface="メイリオ" panose="020B0604030504040204" pitchFamily="50" charset="-128"/>
            </a:endParaRPr>
          </a:p>
          <a:p>
            <a:pPr algn="l" eaLnBrk="1" hangingPunct="1">
              <a:lnSpc>
                <a:spcPct val="120000"/>
              </a:lnSpc>
              <a:spcBef>
                <a:spcPct val="0"/>
              </a:spcBef>
              <a:buFontTx/>
              <a:buNone/>
            </a:pPr>
            <a:r>
              <a:rPr lang="ja-JP" altLang="en-US" sz="2400" dirty="0" smtClean="0">
                <a:latin typeface="メイリオ" panose="020B0604030504040204" pitchFamily="50" charset="-128"/>
                <a:ea typeface="メイリオ" panose="020B0604030504040204" pitchFamily="50" charset="-128"/>
              </a:rPr>
              <a:t>② 創造性の育成</a:t>
            </a:r>
          </a:p>
          <a:p>
            <a:pPr algn="l" eaLnBrk="1" hangingPunct="1">
              <a:lnSpc>
                <a:spcPct val="120000"/>
              </a:lnSpc>
              <a:spcBef>
                <a:spcPct val="0"/>
              </a:spcBef>
              <a:buFontTx/>
              <a:buNone/>
            </a:pP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・大量生産工業型社会から知的創出社会へ</a:t>
            </a:r>
          </a:p>
          <a:p>
            <a:pPr algn="l" eaLnBrk="1" hangingPunct="1">
              <a:lnSpc>
                <a:spcPct val="120000"/>
              </a:lnSpc>
              <a:spcBef>
                <a:spcPct val="0"/>
              </a:spcBef>
              <a:buFontTx/>
              <a:buNone/>
            </a:pP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a:t>
            </a:r>
            <a:r>
              <a:rPr lang="en-US" altLang="ja-JP" sz="2400" dirty="0" smtClean="0">
                <a:latin typeface="メイリオ" panose="020B0604030504040204" pitchFamily="50" charset="-128"/>
                <a:ea typeface="メイリオ" panose="020B0604030504040204" pitchFamily="50" charset="-128"/>
              </a:rPr>
              <a:t>AI</a:t>
            </a:r>
            <a:r>
              <a:rPr lang="ja-JP" altLang="en-US" sz="2400" dirty="0" smtClean="0">
                <a:latin typeface="メイリオ" panose="020B0604030504040204" pitchFamily="50" charset="-128"/>
                <a:ea typeface="メイリオ" panose="020B0604030504040204" pitchFamily="50" charset="-128"/>
              </a:rPr>
              <a:t>時代の到来</a:t>
            </a:r>
            <a:endParaRPr lang="ja-JP" altLang="en-US" sz="2000" dirty="0">
              <a:latin typeface="Segoe UI" panose="020B0502040204020203" pitchFamily="34" charset="0"/>
              <a:ea typeface="メイリオ" panose="020B0604030504040204" pitchFamily="50" charset="-128"/>
            </a:endParaRP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7308966" y="282582"/>
            <a:ext cx="1347354" cy="523220"/>
          </a:xfrm>
          <a:prstGeom prst="rect">
            <a:avLst/>
          </a:prstGeom>
          <a:noFill/>
          <a:ln w="38100">
            <a:solidFill>
              <a:schemeClr val="accent6"/>
            </a:solidFill>
          </a:ln>
        </p:spPr>
        <p:txBody>
          <a:bodyPr wrap="square" rtlCol="0">
            <a:spAutoFit/>
          </a:bodyPr>
          <a:lstStyle/>
          <a:p>
            <a:r>
              <a:rPr lang="ja-JP" altLang="en-US" sz="2800" smtClean="0">
                <a:latin typeface="メイリオ" panose="020B0604030504040204" pitchFamily="50" charset="-128"/>
                <a:ea typeface="メイリオ" panose="020B0604030504040204" pitchFamily="50" charset="-128"/>
              </a:rPr>
              <a:t>補足</a:t>
            </a:r>
            <a:endParaRPr kumimoji="1" lang="ja-JP" altLang="en-US"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664257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19</a:t>
            </a:fld>
            <a:endParaRPr lang="en-US" altLang="ja-JP" sz="1400" smtClean="0"/>
          </a:p>
        </p:txBody>
      </p:sp>
      <p:sp>
        <p:nvSpPr>
          <p:cNvPr id="4099" name="Rectangle 2"/>
          <p:cNvSpPr>
            <a:spLocks noGrp="1" noChangeArrowheads="1"/>
          </p:cNvSpPr>
          <p:nvPr>
            <p:ph type="ctrTitle"/>
          </p:nvPr>
        </p:nvSpPr>
        <p:spPr>
          <a:xfrm>
            <a:off x="250970" y="285544"/>
            <a:ext cx="8607280" cy="612775"/>
          </a:xfrm>
        </p:spPr>
        <p:txBody>
          <a:bodyPr/>
          <a:lstStyle/>
          <a:p>
            <a:pPr algn="l"/>
            <a:r>
              <a:rPr lang="en-US" altLang="ja-JP" sz="2800" dirty="0" smtClean="0">
                <a:latin typeface="メイリオ" panose="020B0604030504040204" pitchFamily="50" charset="-128"/>
                <a:ea typeface="メイリオ" panose="020B0604030504040204" pitchFamily="50" charset="-128"/>
              </a:rPr>
              <a:t>Scratch</a:t>
            </a:r>
            <a:r>
              <a:rPr lang="ja-JP" altLang="en-US" sz="2800" dirty="0" smtClean="0">
                <a:latin typeface="メイリオ" panose="020B0604030504040204" pitchFamily="50" charset="-128"/>
                <a:ea typeface="メイリオ" panose="020B0604030504040204" pitchFamily="50" charset="-128"/>
              </a:rPr>
              <a:t>投票</a:t>
            </a:r>
            <a:endParaRPr lang="ja-JP" altLang="en-US" sz="2800" dirty="0">
              <a:latin typeface="メイリオ" panose="020B0604030504040204" pitchFamily="50" charset="-128"/>
              <a:ea typeface="メイリオ" panose="020B0604030504040204" pitchFamily="50" charset="-128"/>
            </a:endParaRPr>
          </a:p>
        </p:txBody>
      </p:sp>
      <p:sp>
        <p:nvSpPr>
          <p:cNvPr id="4101" name="Text Box 4"/>
          <p:cNvSpPr txBox="1">
            <a:spLocks noChangeArrowheads="1"/>
          </p:cNvSpPr>
          <p:nvPr/>
        </p:nvSpPr>
        <p:spPr bwMode="auto">
          <a:xfrm>
            <a:off x="460375" y="1041211"/>
            <a:ext cx="8314949" cy="5410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None/>
            </a:pPr>
            <a:r>
              <a:rPr lang="ja-JP" altLang="en-US" sz="2400" dirty="0" smtClean="0">
                <a:latin typeface="メイリオ" panose="020B0604030504040204" pitchFamily="50" charset="-128"/>
                <a:ea typeface="メイリオ" panose="020B0604030504040204" pitchFamily="50" charset="-128"/>
              </a:rPr>
              <a:t>クラスの人の作品を見て</a:t>
            </a:r>
          </a:p>
          <a:p>
            <a:pPr algn="l" eaLnBrk="1" hangingPunct="1">
              <a:lnSpc>
                <a:spcPct val="120000"/>
              </a:lnSpc>
              <a:spcBef>
                <a:spcPct val="0"/>
              </a:spcBef>
              <a:buNone/>
            </a:pPr>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・技術的に優れていたり工夫して作っているもの。美しいもの。</a:t>
            </a:r>
            <a:r>
              <a:rPr lang="en-US" altLang="ja-JP" sz="2400" dirty="0">
                <a:solidFill>
                  <a:schemeClr val="accent6">
                    <a:lumMod val="50000"/>
                  </a:schemeClr>
                </a:solidFill>
                <a:latin typeface="メイリオ" panose="020B0604030504040204" pitchFamily="50" charset="-128"/>
                <a:ea typeface="メイリオ" panose="020B0604030504040204" pitchFamily="50" charset="-128"/>
              </a:rPr>
              <a:t>(2</a:t>
            </a:r>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個目</a:t>
            </a:r>
            <a:r>
              <a:rPr lang="en-US" altLang="ja-JP" sz="2400" dirty="0" smtClean="0">
                <a:solidFill>
                  <a:schemeClr val="accent6">
                    <a:lumMod val="50000"/>
                  </a:schemeClr>
                </a:solidFill>
                <a:latin typeface="メイリオ" panose="020B0604030504040204" pitchFamily="50" charset="-128"/>
                <a:ea typeface="メイリオ" panose="020B0604030504040204" pitchFamily="50" charset="-128"/>
              </a:rPr>
              <a:t>)</a:t>
            </a:r>
          </a:p>
          <a:p>
            <a:pPr algn="l" eaLnBrk="1" hangingPunct="1">
              <a:lnSpc>
                <a:spcPct val="120000"/>
              </a:lnSpc>
              <a:spcBef>
                <a:spcPct val="0"/>
              </a:spcBef>
              <a:buNone/>
            </a:pP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a:t>
            </a:r>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直観的に自分で楽しいと思ったり好きなもの。</a:t>
            </a:r>
            <a:r>
              <a:rPr lang="en-US" altLang="ja-JP" sz="2400" dirty="0">
                <a:solidFill>
                  <a:schemeClr val="accent6">
                    <a:lumMod val="50000"/>
                  </a:schemeClr>
                </a:solidFill>
                <a:latin typeface="メイリオ" panose="020B0604030504040204" pitchFamily="50" charset="-128"/>
                <a:ea typeface="メイリオ" panose="020B0604030504040204" pitchFamily="50" charset="-128"/>
              </a:rPr>
              <a:t>(1</a:t>
            </a:r>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個</a:t>
            </a:r>
            <a:r>
              <a:rPr lang="en-US" altLang="ja-JP" sz="2400" dirty="0" smtClean="0">
                <a:solidFill>
                  <a:schemeClr val="accent6">
                    <a:lumMod val="50000"/>
                  </a:schemeClr>
                </a:solidFill>
                <a:latin typeface="メイリオ" panose="020B0604030504040204" pitchFamily="50" charset="-128"/>
                <a:ea typeface="メイリオ" panose="020B0604030504040204" pitchFamily="50" charset="-128"/>
              </a:rPr>
              <a:t>)</a:t>
            </a:r>
          </a:p>
          <a:p>
            <a:pPr algn="l" eaLnBrk="1" hangingPunct="1">
              <a:lnSpc>
                <a:spcPct val="120000"/>
              </a:lnSpc>
              <a:spcBef>
                <a:spcPct val="0"/>
              </a:spcBef>
              <a:buNone/>
            </a:pP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　合計</a:t>
            </a:r>
            <a:r>
              <a:rPr lang="en-US" altLang="ja-JP" sz="2400" dirty="0" smtClean="0">
                <a:solidFill>
                  <a:schemeClr val="accent6">
                    <a:lumMod val="50000"/>
                  </a:schemeClr>
                </a:solidFill>
                <a:latin typeface="メイリオ" panose="020B0604030504040204" pitchFamily="50" charset="-128"/>
                <a:ea typeface="メイリオ" panose="020B0604030504040204" pitchFamily="50" charset="-128"/>
              </a:rPr>
              <a:t>3</a:t>
            </a: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個選んでください。</a:t>
            </a:r>
          </a:p>
          <a:p>
            <a:pPr algn="l" eaLnBrk="1" hangingPunct="1">
              <a:lnSpc>
                <a:spcPct val="120000"/>
              </a:lnSpc>
              <a:spcBef>
                <a:spcPct val="0"/>
              </a:spcBef>
              <a:buNone/>
            </a:pPr>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　</a:t>
            </a: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学年</a:t>
            </a:r>
            <a:r>
              <a:rPr lang="en-US" altLang="ja-JP" sz="2400" dirty="0" smtClean="0">
                <a:solidFill>
                  <a:schemeClr val="accent6">
                    <a:lumMod val="50000"/>
                  </a:schemeClr>
                </a:solidFill>
                <a:latin typeface="メイリオ" panose="020B0604030504040204" pitchFamily="50" charset="-128"/>
                <a:ea typeface="メイリオ" panose="020B0604030504040204" pitchFamily="50" charset="-128"/>
              </a:rPr>
              <a:t>/</a:t>
            </a: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クラス</a:t>
            </a:r>
            <a:r>
              <a:rPr lang="en-US" altLang="ja-JP" sz="2400" dirty="0" smtClean="0">
                <a:solidFill>
                  <a:schemeClr val="accent6">
                    <a:lumMod val="50000"/>
                  </a:schemeClr>
                </a:solidFill>
                <a:latin typeface="メイリオ" panose="020B0604030504040204" pitchFamily="50" charset="-128"/>
                <a:ea typeface="メイリオ" panose="020B0604030504040204" pitchFamily="50" charset="-128"/>
              </a:rPr>
              <a:t>/</a:t>
            </a: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出席番号を入力します</a:t>
            </a: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a:t>
            </a:r>
          </a:p>
          <a:p>
            <a:pPr algn="l" eaLnBrk="1" hangingPunct="1">
              <a:lnSpc>
                <a:spcPct val="120000"/>
              </a:lnSpc>
              <a:spcBef>
                <a:spcPct val="0"/>
              </a:spcBef>
              <a:buNone/>
            </a:pPr>
            <a:endParaRPr lang="ja-JP" altLang="en-US" sz="2400" dirty="0">
              <a:solidFill>
                <a:schemeClr val="accent6">
                  <a:lumMod val="50000"/>
                </a:schemeClr>
              </a:solidFill>
              <a:latin typeface="メイリオ" panose="020B0604030504040204" pitchFamily="50" charset="-128"/>
              <a:ea typeface="メイリオ" panose="020B0604030504040204" pitchFamily="50" charset="-128"/>
            </a:endParaRPr>
          </a:p>
          <a:p>
            <a:pPr algn="l" eaLnBrk="1" hangingPunct="1">
              <a:lnSpc>
                <a:spcPct val="120000"/>
              </a:lnSpc>
              <a:spcBef>
                <a:spcPct val="0"/>
              </a:spcBef>
              <a:buNone/>
            </a:pPr>
            <a:endPar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endParaRPr>
          </a:p>
          <a:p>
            <a:pPr algn="l" eaLnBrk="1" hangingPunct="1">
              <a:lnSpc>
                <a:spcPct val="120000"/>
              </a:lnSpc>
              <a:spcBef>
                <a:spcPct val="0"/>
              </a:spcBef>
              <a:buNone/>
            </a:pP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フォームで投票</a:t>
            </a:r>
          </a:p>
          <a:p>
            <a:pPr algn="l" eaLnBrk="1" hangingPunct="1">
              <a:lnSpc>
                <a:spcPct val="120000"/>
              </a:lnSpc>
              <a:spcBef>
                <a:spcPct val="0"/>
              </a:spcBef>
              <a:buNone/>
            </a:pPr>
            <a:r>
              <a:rPr lang="en-US" altLang="ja-JP" sz="2400" dirty="0" smtClean="0">
                <a:solidFill>
                  <a:schemeClr val="accent6">
                    <a:lumMod val="50000"/>
                  </a:schemeClr>
                </a:solidFill>
                <a:latin typeface="メイリオ" panose="020B0604030504040204" pitchFamily="50" charset="-128"/>
                <a:ea typeface="メイリオ" panose="020B0604030504040204" pitchFamily="50" charset="-128"/>
              </a:rPr>
              <a:t>Web</a:t>
            </a: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か</a:t>
            </a:r>
            <a:r>
              <a:rPr lang="en-US" altLang="ja-JP" sz="2400" dirty="0" smtClean="0">
                <a:solidFill>
                  <a:schemeClr val="accent6">
                    <a:lumMod val="50000"/>
                  </a:schemeClr>
                </a:solidFill>
                <a:latin typeface="メイリオ" panose="020B0604030504040204" pitchFamily="50" charset="-128"/>
                <a:ea typeface="メイリオ" panose="020B0604030504040204" pitchFamily="50" charset="-128"/>
              </a:rPr>
              <a:t>QR</a:t>
            </a:r>
            <a:r>
              <a:rPr lang="ja-JP" altLang="en-US" sz="2400" smtClean="0">
                <a:solidFill>
                  <a:schemeClr val="accent6">
                    <a:lumMod val="50000"/>
                  </a:schemeClr>
                </a:solidFill>
                <a:latin typeface="メイリオ" panose="020B0604030504040204" pitchFamily="50" charset="-128"/>
                <a:ea typeface="メイリオ" panose="020B0604030504040204" pitchFamily="50" charset="-128"/>
              </a:rPr>
              <a:t>コードを読み取って投票してください。</a:t>
            </a:r>
            <a:endParaRPr lang="en-US" altLang="ja-JP" sz="2400" dirty="0" smtClean="0">
              <a:solidFill>
                <a:schemeClr val="accent6">
                  <a:lumMod val="50000"/>
                </a:schemeClr>
              </a:solidFill>
              <a:latin typeface="メイリオ" panose="020B0604030504040204" pitchFamily="50" charset="-128"/>
              <a:ea typeface="メイリオ" panose="020B0604030504040204" pitchFamily="50" charset="-128"/>
            </a:endParaRPr>
          </a:p>
          <a:p>
            <a:pPr algn="l" eaLnBrk="1" hangingPunct="1">
              <a:lnSpc>
                <a:spcPct val="120000"/>
              </a:lnSpc>
              <a:spcBef>
                <a:spcPct val="0"/>
              </a:spcBef>
              <a:buNone/>
            </a:pPr>
            <a:endParaRPr lang="ja-JP" altLang="en-US" sz="2400" dirty="0">
              <a:solidFill>
                <a:schemeClr val="accent6">
                  <a:lumMod val="50000"/>
                </a:schemeClr>
              </a:solidFill>
              <a:latin typeface="メイリオ" panose="020B0604030504040204" pitchFamily="50" charset="-128"/>
              <a:ea typeface="メイリオ" panose="020B0604030504040204" pitchFamily="50" charset="-128"/>
            </a:endParaRPr>
          </a:p>
          <a:p>
            <a:pPr algn="l" eaLnBrk="1" hangingPunct="1">
              <a:lnSpc>
                <a:spcPct val="120000"/>
              </a:lnSpc>
              <a:spcBef>
                <a:spcPct val="0"/>
              </a:spcBef>
              <a:buNone/>
            </a:pPr>
            <a:endParaRPr lang="ja-JP" altLang="en-US" sz="24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sp>
        <p:nvSpPr>
          <p:cNvPr id="2" name="AutoShape 2"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3" name="AutoShape 4"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Tree>
    <p:extLst>
      <p:ext uri="{BB962C8B-B14F-4D97-AF65-F5344CB8AC3E}">
        <p14:creationId xmlns:p14="http://schemas.microsoft.com/office/powerpoint/2010/main" val="15217225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課題の提出</a:t>
            </a:r>
            <a:r>
              <a:rPr kumimoji="1" lang="en-US" altLang="ja-JP"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(1)</a:t>
            </a:r>
            <a:endParaRPr kumimoji="1" lang="en-US" altLang="ja-JP"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
        <p:nvSpPr>
          <p:cNvPr id="10" name="テキスト ボックス 9"/>
          <p:cNvSpPr txBox="1"/>
          <p:nvPr/>
        </p:nvSpPr>
        <p:spPr>
          <a:xfrm>
            <a:off x="4366846" y="4495800"/>
            <a:ext cx="4495800" cy="830997"/>
          </a:xfrm>
          <a:prstGeom prst="rect">
            <a:avLst/>
          </a:prstGeom>
          <a:noFill/>
        </p:spPr>
        <p:txBody>
          <a:bodyPr wrap="square" rtlCol="0">
            <a:spAutoFit/>
          </a:bodyPr>
          <a:lstStyle/>
          <a:p>
            <a:pPr algn="l"/>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ファイルに保存する</a:t>
            </a:r>
            <a:r>
              <a:rPr lang="en-US" altLang="ja-JP" sz="2400" dirty="0" smtClean="0">
                <a:latin typeface="メイリオ" panose="020B0604030504040204" pitchFamily="50" charset="-128"/>
                <a:ea typeface="メイリオ" panose="020B0604030504040204" pitchFamily="50" charset="-128"/>
              </a:rPr>
              <a:t>]</a:t>
            </a:r>
            <a:endParaRPr lang="ja-JP" altLang="en-US" sz="2400" dirty="0" smtClean="0">
              <a:latin typeface="メイリオ" panose="020B0604030504040204" pitchFamily="50" charset="-128"/>
              <a:ea typeface="メイリオ" panose="020B0604030504040204" pitchFamily="50" charset="-128"/>
            </a:endParaRPr>
          </a:p>
          <a:p>
            <a:pPr algn="l"/>
            <a:r>
              <a:rPr kumimoji="1" lang="ja-JP" altLang="en-US" sz="2400" dirty="0" smtClean="0">
                <a:latin typeface="メイリオ" panose="020B0604030504040204" pitchFamily="50" charset="-128"/>
                <a:ea typeface="メイリオ" panose="020B0604030504040204" pitchFamily="50" charset="-128"/>
              </a:rPr>
              <a:t>を指定する</a:t>
            </a:r>
          </a:p>
        </p:txBody>
      </p:sp>
      <p:sp>
        <p:nvSpPr>
          <p:cNvPr id="11" name="テキスト ボックス 10"/>
          <p:cNvSpPr txBox="1"/>
          <p:nvPr/>
        </p:nvSpPr>
        <p:spPr>
          <a:xfrm>
            <a:off x="609600" y="828020"/>
            <a:ext cx="6831623" cy="830997"/>
          </a:xfrm>
          <a:prstGeom prst="rect">
            <a:avLst/>
          </a:prstGeom>
          <a:noFill/>
        </p:spPr>
        <p:txBody>
          <a:bodyPr wrap="square" rtlCol="0">
            <a:spAutoFit/>
          </a:bodyPr>
          <a:lstStyle/>
          <a:p>
            <a:pPr algn="l"/>
            <a:r>
              <a:rPr kumimoji="1" lang="en-US" altLang="ja-JP" sz="2400" dirty="0" smtClean="0">
                <a:latin typeface="メイリオ" panose="020B0604030504040204" pitchFamily="50" charset="-128"/>
                <a:ea typeface="メイリオ" panose="020B0604030504040204" pitchFamily="50" charset="-128"/>
              </a:rPr>
              <a:t>Scratch</a:t>
            </a:r>
            <a:r>
              <a:rPr kumimoji="1" lang="ja-JP" altLang="en-US" sz="2400" dirty="0" smtClean="0">
                <a:latin typeface="メイリオ" panose="020B0604030504040204" pitchFamily="50" charset="-128"/>
                <a:ea typeface="メイリオ" panose="020B0604030504040204" pitchFamily="50" charset="-128"/>
              </a:rPr>
              <a:t>プログラムファイルの保存　</a:t>
            </a:r>
            <a:endParaRPr kumimoji="1" lang="ja-JP" altLang="en-US" sz="2400" dirty="0">
              <a:latin typeface="メイリオ" panose="020B0604030504040204" pitchFamily="50" charset="-128"/>
              <a:ea typeface="メイリオ" panose="020B0604030504040204" pitchFamily="50" charset="-128"/>
            </a:endParaRPr>
          </a:p>
          <a:p>
            <a:pPr algn="l"/>
            <a:endParaRPr kumimoji="1" lang="ja-JP" altLang="en-US" sz="2400" dirty="0" smtClean="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2"/>
          <a:stretch>
            <a:fillRect/>
          </a:stretch>
        </p:blipFill>
        <p:spPr>
          <a:xfrm>
            <a:off x="838200" y="1351240"/>
            <a:ext cx="2781300" cy="2085975"/>
          </a:xfrm>
          <a:prstGeom prst="rect">
            <a:avLst/>
          </a:prstGeom>
        </p:spPr>
      </p:pic>
      <p:sp>
        <p:nvSpPr>
          <p:cNvPr id="4" name="楕円 3"/>
          <p:cNvSpPr/>
          <p:nvPr/>
        </p:nvSpPr>
        <p:spPr bwMode="auto">
          <a:xfrm>
            <a:off x="1676400" y="2743200"/>
            <a:ext cx="1905000" cy="381000"/>
          </a:xfrm>
          <a:prstGeom prst="ellipse">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5" name="図 4"/>
          <p:cNvPicPr>
            <a:picLocks noChangeAspect="1"/>
          </p:cNvPicPr>
          <p:nvPr/>
        </p:nvPicPr>
        <p:blipFill>
          <a:blip r:embed="rId3"/>
          <a:stretch>
            <a:fillRect/>
          </a:stretch>
        </p:blipFill>
        <p:spPr>
          <a:xfrm>
            <a:off x="1123950" y="3998187"/>
            <a:ext cx="3009900" cy="2219281"/>
          </a:xfrm>
          <a:prstGeom prst="rect">
            <a:avLst/>
          </a:prstGeom>
        </p:spPr>
      </p:pic>
      <p:sp>
        <p:nvSpPr>
          <p:cNvPr id="9" name="楕円 8"/>
          <p:cNvSpPr/>
          <p:nvPr/>
        </p:nvSpPr>
        <p:spPr bwMode="auto">
          <a:xfrm>
            <a:off x="1123950" y="5272870"/>
            <a:ext cx="2838450" cy="365930"/>
          </a:xfrm>
          <a:prstGeom prst="ellipse">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テキスト ボックス 11"/>
          <p:cNvSpPr txBox="1"/>
          <p:nvPr/>
        </p:nvSpPr>
        <p:spPr>
          <a:xfrm>
            <a:off x="4610100" y="1946462"/>
            <a:ext cx="4495800" cy="461665"/>
          </a:xfrm>
          <a:prstGeom prst="rect">
            <a:avLst/>
          </a:prstGeom>
          <a:noFill/>
        </p:spPr>
        <p:txBody>
          <a:bodyPr wrap="square" rtlCol="0">
            <a:spAutoFit/>
          </a:bodyPr>
          <a:lstStyle/>
          <a:p>
            <a:pPr algn="l"/>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コンピューターに保存</a:t>
            </a:r>
            <a:r>
              <a:rPr lang="en-US" altLang="ja-JP" sz="2400" dirty="0" smtClean="0">
                <a:latin typeface="メイリオ" panose="020B0604030504040204" pitchFamily="50" charset="-128"/>
                <a:ea typeface="メイリオ" panose="020B0604030504040204" pitchFamily="50" charset="-128"/>
              </a:rPr>
              <a:t>]</a:t>
            </a:r>
            <a:endParaRPr kumimoji="1" lang="ja-JP" altLang="en-US" sz="24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7827738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課題の提出</a:t>
            </a:r>
            <a:r>
              <a:rPr kumimoji="1" lang="en-US" altLang="ja-JP"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(2)</a:t>
            </a:r>
            <a:endParaRPr kumimoji="1" lang="en-US" altLang="ja-JP"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
        <p:nvSpPr>
          <p:cNvPr id="10" name="テキスト ボックス 9"/>
          <p:cNvSpPr txBox="1"/>
          <p:nvPr/>
        </p:nvSpPr>
        <p:spPr>
          <a:xfrm>
            <a:off x="4343400" y="5067792"/>
            <a:ext cx="4495800" cy="1200329"/>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ファイルは</a:t>
            </a:r>
          </a:p>
          <a:p>
            <a:pPr algn="l"/>
            <a:r>
              <a:rPr lang="en-US" altLang="ja-JP" sz="2400" dirty="0" smtClean="0">
                <a:solidFill>
                  <a:srgbClr val="FF0000"/>
                </a:solidFill>
                <a:latin typeface="メイリオ" panose="020B0604030504040204" pitchFamily="50" charset="-128"/>
                <a:ea typeface="メイリオ" panose="020B0604030504040204" pitchFamily="50" charset="-128"/>
              </a:rPr>
              <a:t>0</a:t>
            </a:r>
            <a:r>
              <a:rPr lang="ja-JP" altLang="en-US" sz="2400" dirty="0" smtClean="0">
                <a:solidFill>
                  <a:srgbClr val="FF0000"/>
                </a:solidFill>
                <a:latin typeface="メイリオ" panose="020B0604030504040204" pitchFamily="50" charset="-128"/>
                <a:ea typeface="メイリオ" panose="020B0604030504040204" pitchFamily="50" charset="-128"/>
              </a:rPr>
              <a:t>提出</a:t>
            </a:r>
            <a:r>
              <a:rPr lang="en-US" altLang="ja-JP" sz="2400" dirty="0" smtClean="0">
                <a:solidFill>
                  <a:srgbClr val="FF0000"/>
                </a:solidFill>
                <a:latin typeface="メイリオ" panose="020B0604030504040204" pitchFamily="50" charset="-128"/>
                <a:ea typeface="メイリオ" panose="020B0604030504040204" pitchFamily="50" charset="-128"/>
              </a:rPr>
              <a:t>_Scratch</a:t>
            </a:r>
            <a:r>
              <a:rPr lang="ja-JP" altLang="en-US" sz="2400" dirty="0" smtClean="0">
                <a:solidFill>
                  <a:srgbClr val="FF0000"/>
                </a:solidFill>
                <a:latin typeface="メイリオ" panose="020B0604030504040204" pitchFamily="50" charset="-128"/>
                <a:ea typeface="メイリオ" panose="020B0604030504040204" pitchFamily="50" charset="-128"/>
              </a:rPr>
              <a:t>プログラム</a:t>
            </a:r>
          </a:p>
          <a:p>
            <a:pPr algn="l"/>
            <a:r>
              <a:rPr kumimoji="1" lang="ja-JP" altLang="en-US" sz="2400" dirty="0" smtClean="0">
                <a:latin typeface="メイリオ" panose="020B0604030504040204" pitchFamily="50" charset="-128"/>
                <a:ea typeface="メイリオ" panose="020B0604030504040204" pitchFamily="50" charset="-128"/>
              </a:rPr>
              <a:t>にコピー又は保存しておく</a:t>
            </a:r>
          </a:p>
        </p:txBody>
      </p:sp>
      <p:sp>
        <p:nvSpPr>
          <p:cNvPr id="11" name="テキスト ボックス 10"/>
          <p:cNvSpPr txBox="1"/>
          <p:nvPr/>
        </p:nvSpPr>
        <p:spPr>
          <a:xfrm>
            <a:off x="4695825" y="2742955"/>
            <a:ext cx="4114800" cy="1938992"/>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保</a:t>
            </a:r>
            <a:r>
              <a:rPr lang="ja-JP" altLang="en-US" sz="2400" dirty="0" smtClean="0">
                <a:latin typeface="メイリオ" panose="020B0604030504040204" pitchFamily="50" charset="-128"/>
                <a:ea typeface="メイリオ" panose="020B0604030504040204" pitchFamily="50" charset="-128"/>
              </a:rPr>
              <a:t>存するときの</a:t>
            </a:r>
            <a:r>
              <a:rPr kumimoji="1" lang="ja-JP" altLang="en-US" sz="2400" dirty="0" smtClean="0">
                <a:latin typeface="メイリオ" panose="020B0604030504040204" pitchFamily="50" charset="-128"/>
                <a:ea typeface="メイリオ" panose="020B0604030504040204" pitchFamily="50" charset="-128"/>
              </a:rPr>
              <a:t>ファイル名　　</a:t>
            </a:r>
            <a:endParaRPr kumimoji="1" lang="en-US" altLang="ja-JP" sz="2400" dirty="0" smtClean="0">
              <a:latin typeface="メイリオ" panose="020B0604030504040204" pitchFamily="50" charset="-128"/>
              <a:ea typeface="メイリオ" panose="020B0604030504040204" pitchFamily="50" charset="-128"/>
            </a:endParaRPr>
          </a:p>
          <a:p>
            <a:pPr algn="l"/>
            <a:r>
              <a:rPr lang="en-US" altLang="ja-JP" sz="2400" dirty="0">
                <a:latin typeface="メイリオ" panose="020B0604030504040204" pitchFamily="50" charset="-128"/>
                <a:ea typeface="メイリオ" panose="020B0604030504040204" pitchFamily="50" charset="-128"/>
              </a:rPr>
              <a:t> </a:t>
            </a:r>
            <a:r>
              <a:rPr lang="en-US" altLang="ja-JP" sz="2400" dirty="0" smtClean="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学年クラス番号苗字</a:t>
            </a:r>
            <a:r>
              <a:rPr lang="en-US" altLang="ja-JP" sz="2400" dirty="0" smtClean="0">
                <a:latin typeface="メイリオ" panose="020B0604030504040204" pitchFamily="50" charset="-128"/>
                <a:ea typeface="メイリオ" panose="020B0604030504040204" pitchFamily="50" charset="-128"/>
              </a:rPr>
              <a:t>.sb3</a:t>
            </a:r>
          </a:p>
          <a:p>
            <a:pPr algn="l"/>
            <a:r>
              <a:rPr lang="en-US" altLang="ja-JP" sz="2400" dirty="0" smtClean="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例</a:t>
            </a:r>
            <a:r>
              <a:rPr lang="en-US" altLang="ja-JP" sz="2400" dirty="0" smtClean="0">
                <a:latin typeface="メイリオ" panose="020B0604030504040204" pitchFamily="50" charset="-128"/>
                <a:ea typeface="メイリオ" panose="020B0604030504040204" pitchFamily="50" charset="-128"/>
              </a:rPr>
              <a:t>: </a:t>
            </a:r>
            <a:r>
              <a:rPr lang="en-US" altLang="ja-JP" sz="2400" dirty="0" smtClean="0">
                <a:solidFill>
                  <a:srgbClr val="FF0000"/>
                </a:solidFill>
                <a:latin typeface="メイリオ" panose="020B0604030504040204" pitchFamily="50" charset="-128"/>
                <a:ea typeface="メイリオ" panose="020B0604030504040204" pitchFamily="50" charset="-128"/>
              </a:rPr>
              <a:t>2E05</a:t>
            </a:r>
            <a:r>
              <a:rPr lang="ja-JP" altLang="en-US" sz="2400" dirty="0" smtClean="0">
                <a:solidFill>
                  <a:srgbClr val="FF0000"/>
                </a:solidFill>
                <a:latin typeface="メイリオ" panose="020B0604030504040204" pitchFamily="50" charset="-128"/>
                <a:ea typeface="メイリオ" panose="020B0604030504040204" pitchFamily="50" charset="-128"/>
              </a:rPr>
              <a:t>太田</a:t>
            </a:r>
            <a:r>
              <a:rPr lang="en-US" altLang="ja-JP" sz="2400" dirty="0" smtClean="0">
                <a:solidFill>
                  <a:srgbClr val="FF0000"/>
                </a:solidFill>
                <a:latin typeface="メイリオ" panose="020B0604030504040204" pitchFamily="50" charset="-128"/>
                <a:ea typeface="メイリオ" panose="020B0604030504040204" pitchFamily="50" charset="-128"/>
              </a:rPr>
              <a:t>.sb3   </a:t>
            </a:r>
            <a:r>
              <a:rPr lang="ja-JP" altLang="en-US" sz="2400" dirty="0" smtClean="0">
                <a:latin typeface="メイリオ" panose="020B0604030504040204" pitchFamily="50" charset="-128"/>
                <a:ea typeface="メイリオ" panose="020B0604030504040204" pitchFamily="50" charset="-128"/>
              </a:rPr>
              <a:t>など</a:t>
            </a:r>
          </a:p>
          <a:p>
            <a:pPr algn="l"/>
            <a:endParaRPr kumimoji="1" lang="ja-JP" altLang="en-US" sz="2400" dirty="0">
              <a:latin typeface="メイリオ" panose="020B0604030504040204" pitchFamily="50" charset="-128"/>
              <a:ea typeface="メイリオ" panose="020B0604030504040204" pitchFamily="50" charset="-128"/>
            </a:endParaRPr>
          </a:p>
          <a:p>
            <a:pPr algn="l"/>
            <a:endParaRPr kumimoji="1" lang="ja-JP" altLang="en-US" sz="2400" dirty="0" smtClean="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304800" y="3886200"/>
            <a:ext cx="4000948" cy="2696157"/>
          </a:xfrm>
          <a:prstGeom prst="rect">
            <a:avLst/>
          </a:prstGeom>
        </p:spPr>
      </p:pic>
      <p:pic>
        <p:nvPicPr>
          <p:cNvPr id="3" name="図 2"/>
          <p:cNvPicPr>
            <a:picLocks noChangeAspect="1"/>
          </p:cNvPicPr>
          <p:nvPr/>
        </p:nvPicPr>
        <p:blipFill>
          <a:blip r:embed="rId3"/>
          <a:stretch>
            <a:fillRect/>
          </a:stretch>
        </p:blipFill>
        <p:spPr>
          <a:xfrm>
            <a:off x="533400" y="890260"/>
            <a:ext cx="6219825" cy="1466850"/>
          </a:xfrm>
          <a:prstGeom prst="rect">
            <a:avLst/>
          </a:prstGeom>
        </p:spPr>
      </p:pic>
    </p:spTree>
    <p:extLst>
      <p:ext uri="{BB962C8B-B14F-4D97-AF65-F5344CB8AC3E}">
        <p14:creationId xmlns:p14="http://schemas.microsoft.com/office/powerpoint/2010/main" val="1390190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C4A9A6A-4A03-472C-9A19-0DAB97A53450}"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pic>
        <p:nvPicPr>
          <p:cNvPr id="9" name="図 8"/>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828020"/>
            <a:ext cx="1828799" cy="2124415"/>
          </a:xfrm>
          <a:prstGeom prst="rect">
            <a:avLst/>
          </a:prstGeom>
          <a:noFill/>
          <a:ln>
            <a:noFill/>
          </a:ln>
        </p:spPr>
      </p:pic>
      <p:sp>
        <p:nvSpPr>
          <p:cNvPr id="2" name="角丸四角形吹き出し 1"/>
          <p:cNvSpPr/>
          <p:nvPr/>
        </p:nvSpPr>
        <p:spPr bwMode="auto">
          <a:xfrm>
            <a:off x="2730015" y="1258062"/>
            <a:ext cx="5512768" cy="1023702"/>
          </a:xfrm>
          <a:prstGeom prst="wedgeRoundRectCallout">
            <a:avLst>
              <a:gd name="adj1" fmla="val -58745"/>
              <a:gd name="adj2" fmla="val -22262"/>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2400" dirty="0" smtClean="0">
                <a:latin typeface="メイリオ" panose="020B0604030504040204" pitchFamily="50" charset="-128"/>
                <a:ea typeface="メイリオ" panose="020B0604030504040204" pitchFamily="50" charset="-128"/>
              </a:rPr>
              <a:t>キャラクターを作った</a:t>
            </a:r>
            <a:r>
              <a:rPr lang="en-US" altLang="ja-JP" sz="2400" dirty="0" smtClean="0">
                <a:latin typeface="メイリオ" panose="020B0604030504040204" pitchFamily="50" charset="-128"/>
                <a:ea typeface="メイリオ" panose="020B0604030504040204" pitchFamily="50" charset="-128"/>
              </a:rPr>
              <a:t>Scratch</a:t>
            </a:r>
            <a:r>
              <a:rPr lang="ja-JP" altLang="en-US" sz="2400" dirty="0" smtClean="0">
                <a:latin typeface="メイリオ" panose="020B0604030504040204" pitchFamily="50" charset="-128"/>
                <a:ea typeface="メイリオ" panose="020B0604030504040204" pitchFamily="50" charset="-128"/>
              </a:rPr>
              <a:t>でプログラムを</a:t>
            </a: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作ってみよう。</a:t>
            </a:r>
          </a:p>
        </p:txBody>
      </p:sp>
      <p:pic>
        <p:nvPicPr>
          <p:cNvPr id="11" name="図 10"/>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7119192" y="3119953"/>
            <a:ext cx="1561746" cy="1691869"/>
          </a:xfrm>
          <a:prstGeom prst="rect">
            <a:avLst/>
          </a:prstGeom>
          <a:noFill/>
          <a:ln>
            <a:noFill/>
          </a:ln>
        </p:spPr>
      </p:pic>
      <p:sp>
        <p:nvSpPr>
          <p:cNvPr id="6"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課題</a:t>
            </a:r>
            <a:r>
              <a:rPr kumimoji="1" lang="en-US" altLang="ja-JP"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:Scratch</a:t>
            </a:r>
            <a:r>
              <a:rPr kumimoji="1" lang="ja-JP" altLang="en-US"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を使ってプログラムを作成</a:t>
            </a:r>
            <a:r>
              <a:rPr lang="ja-JP" altLang="en-US" sz="2800" dirty="0" smtClean="0">
                <a:solidFill>
                  <a:srgbClr val="FF0000"/>
                </a:solidFill>
                <a:latin typeface="メイリオ" panose="020B0604030504040204" pitchFamily="50" charset="-128"/>
                <a:ea typeface="メイリオ" panose="020B0604030504040204" pitchFamily="50" charset="-128"/>
              </a:rPr>
              <a:t>する</a:t>
            </a:r>
            <a:endParaRPr kumimoji="1" lang="en-US" altLang="ja-JP"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
        <p:nvSpPr>
          <p:cNvPr id="7" name="角丸四角形吹き出し 6"/>
          <p:cNvSpPr/>
          <p:nvPr/>
        </p:nvSpPr>
        <p:spPr bwMode="auto">
          <a:xfrm>
            <a:off x="1219199" y="3045895"/>
            <a:ext cx="5512768" cy="1515206"/>
          </a:xfrm>
          <a:prstGeom prst="wedgeRoundRectCallout">
            <a:avLst>
              <a:gd name="adj1" fmla="val 58959"/>
              <a:gd name="adj2" fmla="val -8194"/>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2400" dirty="0" smtClean="0">
                <a:latin typeface="メイリオ" panose="020B0604030504040204" pitchFamily="50" charset="-128"/>
                <a:ea typeface="メイリオ" panose="020B0604030504040204" pitchFamily="50" charset="-128"/>
              </a:rPr>
              <a:t>ゲームでも、</a:t>
            </a:r>
          </a:p>
          <a:p>
            <a:pPr marL="0" marR="0" indent="0" algn="l" defTabSz="914400" rtl="0" eaLnBrk="1" fontAlgn="base" latinLnBrk="0" hangingPunct="1">
              <a:lnSpc>
                <a:spcPct val="100000"/>
              </a:lnSpc>
              <a:spcBef>
                <a:spcPct val="0"/>
              </a:spcBef>
              <a:spcAft>
                <a:spcPct val="0"/>
              </a:spcAft>
              <a:buClrTx/>
              <a:buSzTx/>
              <a:buFontTx/>
              <a:buNone/>
              <a:tabLst/>
            </a:pPr>
            <a:r>
              <a:rPr lang="ja-JP" altLang="en-US" sz="2400" dirty="0" smtClean="0">
                <a:latin typeface="メイリオ" panose="020B0604030504040204" pitchFamily="50" charset="-128"/>
                <a:ea typeface="メイリオ" panose="020B0604030504040204" pitchFamily="50" charset="-128"/>
              </a:rPr>
              <a:t>デジタル絵本でも、</a:t>
            </a:r>
            <a:br>
              <a:rPr lang="ja-JP" altLang="en-US"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デジタルアートでも、なんでもいいよ</a:t>
            </a:r>
            <a:endPar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5173230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C4A9A6A-4A03-472C-9A19-0DAB97A53450}"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6082"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情報デザインの場面</a:t>
            </a:r>
            <a:r>
              <a:rPr kumimoji="1" lang="en-US" altLang="ja-JP"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 </a:t>
            </a:r>
            <a:r>
              <a:rPr kumimoji="1" lang="ja-JP" altLang="en-US"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サービス</a:t>
            </a:r>
            <a:r>
              <a:rPr kumimoji="1" lang="en-US" altLang="ja-JP"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a:t>
            </a:r>
            <a:r>
              <a:rPr kumimoji="1" lang="ja-JP" altLang="en-US"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道具提供</a:t>
            </a:r>
            <a:endParaRPr kumimoji="1" lang="en-US" altLang="ja-JP"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pic>
        <p:nvPicPr>
          <p:cNvPr id="21" name="図 20"/>
          <p:cNvPicPr>
            <a:picLocks noChangeAspect="1"/>
          </p:cNvPicPr>
          <p:nvPr/>
        </p:nvPicPr>
        <p:blipFill>
          <a:blip r:embed="rId2"/>
          <a:stretch>
            <a:fillRect/>
          </a:stretch>
        </p:blipFill>
        <p:spPr>
          <a:xfrm>
            <a:off x="6339840" y="840938"/>
            <a:ext cx="1551131" cy="3117413"/>
          </a:xfrm>
          <a:prstGeom prst="rect">
            <a:avLst/>
          </a:prstGeom>
        </p:spPr>
      </p:pic>
      <p:sp>
        <p:nvSpPr>
          <p:cNvPr id="10" name="右矢印 9"/>
          <p:cNvSpPr/>
          <p:nvPr/>
        </p:nvSpPr>
        <p:spPr bwMode="auto">
          <a:xfrm>
            <a:off x="2529840" y="1864064"/>
            <a:ext cx="3671253" cy="309839"/>
          </a:xfrm>
          <a:prstGeom prst="rightArrow">
            <a:avLst/>
          </a:prstGeom>
          <a:solidFill>
            <a:schemeClr val="accent1"/>
          </a:solidFill>
          <a:ln w="25400" cap="flat" cmpd="sng" algn="ctr">
            <a:solidFill>
              <a:schemeClr val="tx1"/>
            </a:solidFill>
            <a:prstDash val="solid"/>
            <a:round/>
            <a:headEnd type="none" w="med" len="med"/>
            <a:tailEnd type="none" w="med" len="med"/>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0" name="雲形吹き出し 19"/>
          <p:cNvSpPr/>
          <p:nvPr/>
        </p:nvSpPr>
        <p:spPr bwMode="auto">
          <a:xfrm>
            <a:off x="3074439" y="968379"/>
            <a:ext cx="2873201" cy="2504265"/>
          </a:xfrm>
          <a:prstGeom prst="cloudCallout">
            <a:avLst>
              <a:gd name="adj1" fmla="val -15985"/>
              <a:gd name="adj2" fmla="val 43981"/>
            </a:avLst>
          </a:prstGeom>
          <a:solidFill>
            <a:schemeClr val="bg1"/>
          </a:solidFill>
          <a:ln w="254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Web</a:t>
            </a:r>
            <a:r>
              <a:rPr kumimoji="1" lang="ja-JP" altLang="en-US"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サービス</a:t>
            </a:r>
            <a:r>
              <a:rPr kumimoji="1" lang="en-US" altLang="ja-JP"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r>
            <a:br>
              <a:rPr kumimoji="1" lang="en-US" altLang="ja-JP"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アプリ</a:t>
            </a:r>
            <a:r>
              <a:rPr kumimoji="1" lang="en-US" altLang="ja-JP"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ja-JP" altLang="en-US"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r>
            <a:br>
              <a:rPr kumimoji="1" lang="ja-JP" altLang="en-US"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店頭サービス</a:t>
            </a:r>
          </a:p>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000" noProof="0" dirty="0" smtClean="0">
                <a:solidFill>
                  <a:srgbClr val="000000"/>
                </a:solidFill>
                <a:latin typeface="メイリオ" panose="020B0604030504040204" pitchFamily="50" charset="-128"/>
                <a:ea typeface="メイリオ" panose="020B0604030504040204" pitchFamily="50" charset="-128"/>
              </a:rPr>
              <a:t>家電</a:t>
            </a:r>
            <a:r>
              <a:rPr lang="en-US" altLang="ja-JP" sz="2000" noProof="0" dirty="0" smtClean="0">
                <a:solidFill>
                  <a:srgbClr val="000000"/>
                </a:solidFill>
                <a:latin typeface="メイリオ" panose="020B0604030504040204" pitchFamily="50" charset="-128"/>
                <a:ea typeface="メイリオ" panose="020B0604030504040204" pitchFamily="50" charset="-128"/>
              </a:rPr>
              <a:t>/ </a:t>
            </a:r>
            <a:r>
              <a:rPr lang="ja-JP" altLang="en-US" sz="2000" noProof="0" dirty="0" smtClean="0">
                <a:solidFill>
                  <a:srgbClr val="000000"/>
                </a:solidFill>
                <a:latin typeface="メイリオ" panose="020B0604030504040204" pitchFamily="50" charset="-128"/>
                <a:ea typeface="メイリオ" panose="020B0604030504040204" pitchFamily="50" charset="-128"/>
              </a:rPr>
              <a:t>日用品</a:t>
            </a:r>
            <a:br>
              <a:rPr lang="ja-JP" altLang="en-US" sz="2000" noProof="0" dirty="0" smtClean="0">
                <a:solidFill>
                  <a:srgbClr val="000000"/>
                </a:solidFill>
                <a:latin typeface="メイリオ" panose="020B0604030504040204" pitchFamily="50" charset="-128"/>
                <a:ea typeface="メイリオ" panose="020B0604030504040204" pitchFamily="50" charset="-128"/>
              </a:rPr>
            </a:br>
            <a:r>
              <a:rPr lang="ja-JP" altLang="en-US" sz="2000" noProof="0" dirty="0" smtClean="0">
                <a:solidFill>
                  <a:srgbClr val="000000"/>
                </a:solidFill>
                <a:latin typeface="メイリオ" panose="020B0604030504040204" pitchFamily="50" charset="-128"/>
                <a:ea typeface="メイリオ" panose="020B0604030504040204" pitchFamily="50" charset="-128"/>
              </a:rPr>
              <a:t>自動車 </a:t>
            </a:r>
            <a:r>
              <a:rPr lang="en-US" altLang="ja-JP" sz="2000" noProof="0" dirty="0" smtClean="0">
                <a:solidFill>
                  <a:srgbClr val="000000"/>
                </a:solidFill>
                <a:latin typeface="メイリオ" panose="020B0604030504040204" pitchFamily="50" charset="-128"/>
                <a:ea typeface="メイリオ" panose="020B0604030504040204" pitchFamily="50" charset="-128"/>
              </a:rPr>
              <a:t>……</a:t>
            </a:r>
            <a:endParaRPr kumimoji="1" lang="ja-JP" altLang="en-US"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3" name="図 2"/>
          <p:cNvPicPr>
            <a:picLocks noChangeAspect="1"/>
          </p:cNvPicPr>
          <p:nvPr/>
        </p:nvPicPr>
        <p:blipFill>
          <a:blip r:embed="rId3"/>
          <a:stretch>
            <a:fillRect/>
          </a:stretch>
        </p:blipFill>
        <p:spPr>
          <a:xfrm>
            <a:off x="466840" y="721340"/>
            <a:ext cx="1866900" cy="2905125"/>
          </a:xfrm>
          <a:prstGeom prst="rect">
            <a:avLst/>
          </a:prstGeom>
        </p:spPr>
      </p:pic>
      <p:sp>
        <p:nvSpPr>
          <p:cNvPr id="16" name="楕円 15"/>
          <p:cNvSpPr/>
          <p:nvPr/>
        </p:nvSpPr>
        <p:spPr bwMode="auto">
          <a:xfrm>
            <a:off x="1765040" y="2382990"/>
            <a:ext cx="1714500" cy="1032375"/>
          </a:xfrm>
          <a:prstGeom prst="ellipse">
            <a:avLst/>
          </a:prstGeom>
          <a:solidFill>
            <a:srgbClr val="FF99FF"/>
          </a:solidFill>
          <a:ln w="254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情報</a:t>
            </a:r>
            <a:br>
              <a:rPr kumimoji="1" lang="ja-JP" altLang="en-US"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デザイン</a:t>
            </a:r>
          </a:p>
        </p:txBody>
      </p:sp>
      <p:pic>
        <p:nvPicPr>
          <p:cNvPr id="9" name="図 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7856" y="3908127"/>
            <a:ext cx="2106583" cy="2124415"/>
          </a:xfrm>
          <a:prstGeom prst="rect">
            <a:avLst/>
          </a:prstGeom>
          <a:noFill/>
          <a:ln>
            <a:noFill/>
          </a:ln>
        </p:spPr>
      </p:pic>
      <p:sp>
        <p:nvSpPr>
          <p:cNvPr id="2" name="角丸四角形吹き出し 1"/>
          <p:cNvSpPr/>
          <p:nvPr/>
        </p:nvSpPr>
        <p:spPr bwMode="auto">
          <a:xfrm>
            <a:off x="3479540" y="4190999"/>
            <a:ext cx="4140460" cy="1322321"/>
          </a:xfrm>
          <a:prstGeom prst="wedgeRoundRectCallout">
            <a:avLst>
              <a:gd name="adj1" fmla="val -58745"/>
              <a:gd name="adj2" fmla="val -22262"/>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t>自由に楽しく</a:t>
            </a:r>
            <a:r>
              <a:rPr kumimoji="1" lang="en-US" altLang="ja-JP" sz="24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t/>
            </a:r>
            <a:br>
              <a:rPr kumimoji="1" lang="en-US" altLang="ja-JP" sz="24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br>
            <a:r>
              <a:rPr kumimoji="1" lang="ja-JP" altLang="en-US" sz="24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t>やってね</a:t>
            </a:r>
            <a:r>
              <a:rPr kumimoji="1" lang="en-US" altLang="ja-JP" sz="24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t>!</a:t>
            </a:r>
            <a:r>
              <a:rPr kumimoji="1" lang="ja-JP" altLang="en-US" sz="24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t/>
            </a:r>
            <a:br>
              <a:rPr kumimoji="1" lang="ja-JP" altLang="en-US" sz="24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br>
            <a:r>
              <a:rPr kumimoji="1" lang="ja-JP" altLang="en-US" sz="24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t>何つくってもいいです。</a:t>
            </a:r>
          </a:p>
        </p:txBody>
      </p:sp>
    </p:spTree>
    <p:extLst>
      <p:ext uri="{BB962C8B-B14F-4D97-AF65-F5344CB8AC3E}">
        <p14:creationId xmlns:p14="http://schemas.microsoft.com/office/powerpoint/2010/main" val="24091244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7091" y="404712"/>
            <a:ext cx="8229600" cy="473507"/>
          </a:xfrm>
        </p:spPr>
        <p:txBody>
          <a:bodyPr/>
          <a:lstStyle/>
          <a:p>
            <a:pPr algn="l"/>
            <a:r>
              <a:rPr lang="ja-JP" altLang="en-US" sz="2800" dirty="0" smtClean="0">
                <a:solidFill>
                  <a:srgbClr val="FF0000"/>
                </a:solidFill>
                <a:latin typeface="メイリオ" panose="020B0604030504040204" pitchFamily="50" charset="-128"/>
                <a:ea typeface="メイリオ" panose="020B0604030504040204" pitchFamily="50" charset="-128"/>
              </a:rPr>
              <a:t>補足</a:t>
            </a:r>
            <a:r>
              <a:rPr lang="en-US" altLang="ja-JP" sz="2800" dirty="0" smtClean="0">
                <a:solidFill>
                  <a:srgbClr val="FF0000"/>
                </a:solidFill>
                <a:latin typeface="メイリオ" panose="020B0604030504040204" pitchFamily="50" charset="-128"/>
                <a:ea typeface="メイリオ" panose="020B0604030504040204" pitchFamily="50" charset="-128"/>
              </a:rPr>
              <a:t>: </a:t>
            </a:r>
            <a:r>
              <a:rPr kumimoji="1" lang="ja-JP" altLang="en-US" sz="2800" dirty="0" smtClean="0">
                <a:solidFill>
                  <a:srgbClr val="FF0000"/>
                </a:solidFill>
                <a:latin typeface="メイリオ" panose="020B0604030504040204" pitchFamily="50" charset="-128"/>
                <a:ea typeface="メイリオ" panose="020B0604030504040204" pitchFamily="50" charset="-128"/>
              </a:rPr>
              <a:t>ロングキンダーガーデン</a:t>
            </a:r>
            <a:r>
              <a:rPr kumimoji="1" lang="en-US" altLang="ja-JP" sz="2800" dirty="0" smtClean="0">
                <a:solidFill>
                  <a:srgbClr val="FF0000"/>
                </a:solidFill>
                <a:latin typeface="メイリオ" panose="020B0604030504040204" pitchFamily="50" charset="-128"/>
                <a:ea typeface="メイリオ" panose="020B0604030504040204" pitchFamily="50" charset="-128"/>
              </a:rPr>
              <a:t>(</a:t>
            </a:r>
            <a:r>
              <a:rPr lang="ja-JP" altLang="en-US" sz="2800" dirty="0" smtClean="0">
                <a:solidFill>
                  <a:srgbClr val="FF0000"/>
                </a:solidFill>
                <a:latin typeface="メイリオ" panose="020B0604030504040204" pitchFamily="50" charset="-128"/>
                <a:ea typeface="メイリオ" panose="020B0604030504040204" pitchFamily="50" charset="-128"/>
              </a:rPr>
              <a:t>生涯幼稚園</a:t>
            </a:r>
            <a:r>
              <a:rPr lang="en-US" altLang="ja-JP" sz="2800" dirty="0" smtClean="0">
                <a:solidFill>
                  <a:srgbClr val="FF0000"/>
                </a:solidFill>
                <a:latin typeface="メイリオ" panose="020B0604030504040204" pitchFamily="50" charset="-128"/>
                <a:ea typeface="メイリオ" panose="020B0604030504040204" pitchFamily="50" charset="-128"/>
              </a:rPr>
              <a:t>)</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5105400" y="5206156"/>
            <a:ext cx="3185160" cy="1200329"/>
          </a:xfrm>
          <a:prstGeom prst="rect">
            <a:avLst/>
          </a:prstGeom>
          <a:noFill/>
        </p:spPr>
        <p:txBody>
          <a:bodyPr wrap="square" rtlCol="0">
            <a:spAutoFit/>
          </a:bodyPr>
          <a:lstStyle/>
          <a:p>
            <a:r>
              <a:rPr lang="ja-JP" altLang="en-US" sz="3600" dirty="0" smtClean="0">
                <a:solidFill>
                  <a:srgbClr val="FF0000"/>
                </a:solidFill>
                <a:latin typeface="メイリオ" panose="020B0604030504040204" pitchFamily="50" charset="-128"/>
                <a:ea typeface="メイリオ" panose="020B0604030504040204" pitchFamily="50" charset="-128"/>
              </a:rPr>
              <a:t>幼稚園時代に戻って</a:t>
            </a:r>
            <a:endParaRPr kumimoji="1" lang="ja-JP" altLang="en-US" sz="3600" dirty="0">
              <a:solidFill>
                <a:srgbClr val="FF0000"/>
              </a:solidFill>
              <a:latin typeface="メイリオ" panose="020B0604030504040204" pitchFamily="50" charset="-128"/>
              <a:ea typeface="メイリオ" panose="020B0604030504040204" pitchFamily="50" charset="-128"/>
            </a:endParaRPr>
          </a:p>
        </p:txBody>
      </p:sp>
      <p:pic>
        <p:nvPicPr>
          <p:cNvPr id="1026" name="Picture 2" descr="ãã¬ãºããã¯ãã®ç»åæ¤ç´¢çµæ"/>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31281" y="959636"/>
            <a:ext cx="2024149" cy="2875979"/>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p:cNvSpPr txBox="1"/>
          <p:nvPr/>
        </p:nvSpPr>
        <p:spPr>
          <a:xfrm>
            <a:off x="167640" y="1062464"/>
            <a:ext cx="6019800" cy="3046988"/>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幼稚園では遊びながら、共同でものを企画したり、作りだしたりします</a:t>
            </a:r>
            <a:r>
              <a:rPr lang="ja-JP" altLang="en-US" sz="2400" dirty="0" smtClean="0">
                <a:latin typeface="メイリオ" panose="020B0604030504040204" pitchFamily="50" charset="-128"/>
                <a:ea typeface="メイリオ" panose="020B0604030504040204" pitchFamily="50" charset="-128"/>
              </a:rPr>
              <a:t>。</a:t>
            </a:r>
            <a:r>
              <a:rPr lang="en-US" altLang="ja-JP" sz="2400" dirty="0" smtClean="0">
                <a:latin typeface="メイリオ" panose="020B0604030504040204" pitchFamily="50" charset="-128"/>
                <a:ea typeface="メイリオ" panose="020B0604030504040204" pitchFamily="50" charset="-128"/>
              </a:rPr>
              <a:t>…</a:t>
            </a:r>
            <a:br>
              <a:rPr lang="en-US" altLang="ja-JP" sz="2400" dirty="0" smtClean="0">
                <a:latin typeface="メイリオ" panose="020B0604030504040204" pitchFamily="50" charset="-128"/>
                <a:ea typeface="メイリオ" panose="020B0604030504040204" pitchFamily="50" charset="-128"/>
              </a:rPr>
            </a:br>
            <a:r>
              <a:rPr lang="ja-JP" altLang="en-US" sz="2400" dirty="0">
                <a:solidFill>
                  <a:srgbClr val="FF0000"/>
                </a:solidFill>
                <a:latin typeface="メイリオ" panose="020B0604030504040204" pitchFamily="50" charset="-128"/>
                <a:ea typeface="メイリオ" panose="020B0604030504040204" pitchFamily="50" charset="-128"/>
              </a:rPr>
              <a:t>クリエーター</a:t>
            </a:r>
            <a:r>
              <a:rPr lang="ja-JP" altLang="en-US" sz="2400" dirty="0">
                <a:latin typeface="メイリオ" panose="020B0604030504040204" pitchFamily="50" charset="-128"/>
                <a:ea typeface="メイリオ" panose="020B0604030504040204" pitchFamily="50" charset="-128"/>
              </a:rPr>
              <a:t>を生み出すには、ものをつくる機会を与えることが必要です。でも、残念なことに幼稚園以降の学校は自分で企画したり、創造したり、実験したりする機会を与える代わりに、情報をただ伝えるようになるのです</a:t>
            </a:r>
            <a:r>
              <a:rPr kumimoji="1" lang="ja-JP" altLang="en-US" sz="2400" dirty="0" smtClean="0">
                <a:latin typeface="メイリオ" panose="020B0604030504040204" pitchFamily="50" charset="-128"/>
                <a:ea typeface="メイリオ" panose="020B0604030504040204" pitchFamily="50" charset="-128"/>
              </a:rPr>
              <a:t>」</a:t>
            </a:r>
            <a:endParaRPr kumimoji="1" lang="ja-JP" altLang="en-US" sz="2400"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363336" y="4134584"/>
            <a:ext cx="5628408" cy="2246769"/>
          </a:xfrm>
          <a:prstGeom prst="rect">
            <a:avLst/>
          </a:prstGeom>
          <a:noFill/>
        </p:spPr>
        <p:txBody>
          <a:bodyPr wrap="square" rtlCol="0">
            <a:spAutoFit/>
          </a:bodyPr>
          <a:lstStyle/>
          <a:p>
            <a:pPr algn="l"/>
            <a:r>
              <a:rPr lang="ja-JP" altLang="en-US" sz="2800" dirty="0">
                <a:solidFill>
                  <a:srgbClr val="FF0000"/>
                </a:solidFill>
                <a:latin typeface="メイリオ" panose="020B0604030504040204" pitchFamily="50" charset="-128"/>
                <a:ea typeface="メイリオ" panose="020B0604030504040204" pitchFamily="50" charset="-128"/>
              </a:rPr>
              <a:t>創造性</a:t>
            </a:r>
            <a:r>
              <a:rPr lang="ja-JP" altLang="en-US" sz="2800" dirty="0" smtClean="0">
                <a:latin typeface="メイリオ" panose="020B0604030504040204" pitchFamily="50" charset="-128"/>
                <a:ea typeface="メイリオ" panose="020B0604030504040204" pitchFamily="50" charset="-128"/>
              </a:rPr>
              <a:t>を育成するための</a:t>
            </a:r>
            <a:r>
              <a:rPr lang="en-US" altLang="ja-JP" sz="2800" dirty="0" smtClean="0">
                <a:latin typeface="メイリオ" panose="020B0604030504040204" pitchFamily="50" charset="-128"/>
                <a:ea typeface="メイリオ" panose="020B0604030504040204" pitchFamily="50" charset="-128"/>
              </a:rPr>
              <a:t>4</a:t>
            </a:r>
            <a:r>
              <a:rPr lang="ja-JP" altLang="en-US" sz="2800" dirty="0" err="1" smtClean="0">
                <a:latin typeface="メイリオ" panose="020B0604030504040204" pitchFamily="50" charset="-128"/>
                <a:ea typeface="メイリオ" panose="020B0604030504040204" pitchFamily="50" charset="-128"/>
              </a:rPr>
              <a:t>つの</a:t>
            </a:r>
            <a:r>
              <a:rPr lang="en-US" altLang="ja-JP" sz="2800" dirty="0" smtClean="0">
                <a:latin typeface="メイリオ" panose="020B0604030504040204" pitchFamily="50" charset="-128"/>
                <a:ea typeface="メイリオ" panose="020B0604030504040204" pitchFamily="50" charset="-128"/>
              </a:rPr>
              <a:t>P</a:t>
            </a:r>
          </a:p>
          <a:p>
            <a:pPr algn="l"/>
            <a:r>
              <a:rPr lang="ja-JP" altLang="en-US" sz="2800" dirty="0" smtClean="0">
                <a:solidFill>
                  <a:schemeClr val="accent6">
                    <a:lumMod val="75000"/>
                  </a:schemeClr>
                </a:solidFill>
                <a:latin typeface="メイリオ" panose="020B0604030504040204" pitchFamily="50" charset="-128"/>
                <a:ea typeface="メイリオ" panose="020B0604030504040204" pitchFamily="50" charset="-128"/>
              </a:rPr>
              <a:t>◎</a:t>
            </a:r>
            <a:r>
              <a:rPr lang="en-US" altLang="ja-JP" sz="2800" dirty="0" smtClean="0">
                <a:solidFill>
                  <a:schemeClr val="accent6">
                    <a:lumMod val="75000"/>
                  </a:schemeClr>
                </a:solidFill>
                <a:latin typeface="メイリオ" panose="020B0604030504040204" pitchFamily="50" charset="-128"/>
                <a:ea typeface="メイリオ" panose="020B0604030504040204" pitchFamily="50" charset="-128"/>
              </a:rPr>
              <a:t>PROJECTS </a:t>
            </a:r>
            <a:r>
              <a:rPr lang="en-US" altLang="ja-JP" sz="2800" dirty="0">
                <a:solidFill>
                  <a:schemeClr val="accent6">
                    <a:lumMod val="75000"/>
                  </a:schemeClr>
                </a:solidFill>
                <a:latin typeface="メイリオ" panose="020B0604030504040204" pitchFamily="50" charset="-128"/>
                <a:ea typeface="メイリオ" panose="020B0604030504040204" pitchFamily="50" charset="-128"/>
              </a:rPr>
              <a:t>(</a:t>
            </a:r>
            <a:r>
              <a:rPr lang="ja-JP" altLang="en-US" sz="2800" dirty="0">
                <a:solidFill>
                  <a:schemeClr val="accent6">
                    <a:lumMod val="75000"/>
                  </a:schemeClr>
                </a:solidFill>
                <a:latin typeface="メイリオ" panose="020B0604030504040204" pitchFamily="50" charset="-128"/>
                <a:ea typeface="メイリオ" panose="020B0604030504040204" pitchFamily="50" charset="-128"/>
              </a:rPr>
              <a:t>プロジェクト</a:t>
            </a:r>
            <a:r>
              <a:rPr lang="ja-JP" altLang="en-US" sz="2800" dirty="0" smtClean="0">
                <a:solidFill>
                  <a:schemeClr val="accent6">
                    <a:lumMod val="75000"/>
                  </a:schemeClr>
                </a:solidFill>
                <a:latin typeface="メイリオ" panose="020B0604030504040204" pitchFamily="50" charset="-128"/>
                <a:ea typeface="メイリオ" panose="020B0604030504040204" pitchFamily="50" charset="-128"/>
              </a:rPr>
              <a:t>）</a:t>
            </a:r>
          </a:p>
          <a:p>
            <a:pPr algn="l"/>
            <a:r>
              <a:rPr lang="ja-JP" altLang="en-US" sz="2800" dirty="0" smtClean="0">
                <a:solidFill>
                  <a:schemeClr val="accent6">
                    <a:lumMod val="75000"/>
                  </a:schemeClr>
                </a:solidFill>
                <a:latin typeface="メイリオ" panose="020B0604030504040204" pitchFamily="50" charset="-128"/>
                <a:ea typeface="メイリオ" panose="020B0604030504040204" pitchFamily="50" charset="-128"/>
              </a:rPr>
              <a:t>◎</a:t>
            </a:r>
            <a:r>
              <a:rPr lang="en-US" altLang="ja-JP" sz="2800" dirty="0" smtClean="0">
                <a:solidFill>
                  <a:schemeClr val="accent6">
                    <a:lumMod val="75000"/>
                  </a:schemeClr>
                </a:solidFill>
                <a:latin typeface="メイリオ" panose="020B0604030504040204" pitchFamily="50" charset="-128"/>
                <a:ea typeface="メイリオ" panose="020B0604030504040204" pitchFamily="50" charset="-128"/>
              </a:rPr>
              <a:t>PASSION </a:t>
            </a:r>
            <a:r>
              <a:rPr lang="en-US" altLang="ja-JP" sz="2800" dirty="0">
                <a:solidFill>
                  <a:schemeClr val="accent6">
                    <a:lumMod val="75000"/>
                  </a:schemeClr>
                </a:solidFill>
                <a:latin typeface="メイリオ" panose="020B0604030504040204" pitchFamily="50" charset="-128"/>
                <a:ea typeface="メイリオ" panose="020B0604030504040204" pitchFamily="50" charset="-128"/>
              </a:rPr>
              <a:t>(</a:t>
            </a:r>
            <a:r>
              <a:rPr lang="ja-JP" altLang="en-US" sz="2800" dirty="0">
                <a:solidFill>
                  <a:schemeClr val="accent6">
                    <a:lumMod val="75000"/>
                  </a:schemeClr>
                </a:solidFill>
                <a:latin typeface="メイリオ" panose="020B0604030504040204" pitchFamily="50" charset="-128"/>
                <a:ea typeface="メイリオ" panose="020B0604030504040204" pitchFamily="50" charset="-128"/>
              </a:rPr>
              <a:t>情熱</a:t>
            </a:r>
            <a:r>
              <a:rPr lang="ja-JP" altLang="en-US" sz="2800" dirty="0" smtClean="0">
                <a:solidFill>
                  <a:schemeClr val="accent6">
                    <a:lumMod val="75000"/>
                  </a:schemeClr>
                </a:solidFill>
                <a:latin typeface="メイリオ" panose="020B0604030504040204" pitchFamily="50" charset="-128"/>
                <a:ea typeface="メイリオ" panose="020B0604030504040204" pitchFamily="50" charset="-128"/>
              </a:rPr>
              <a:t>）</a:t>
            </a:r>
          </a:p>
          <a:p>
            <a:pPr algn="l"/>
            <a:r>
              <a:rPr lang="ja-JP" altLang="en-US" sz="2800" dirty="0" smtClean="0">
                <a:solidFill>
                  <a:schemeClr val="accent6">
                    <a:lumMod val="75000"/>
                  </a:schemeClr>
                </a:solidFill>
                <a:latin typeface="メイリオ" panose="020B0604030504040204" pitchFamily="50" charset="-128"/>
                <a:ea typeface="メイリオ" panose="020B0604030504040204" pitchFamily="50" charset="-128"/>
              </a:rPr>
              <a:t>◎</a:t>
            </a:r>
            <a:r>
              <a:rPr lang="en-US" altLang="ja-JP" sz="2800" dirty="0" smtClean="0">
                <a:solidFill>
                  <a:schemeClr val="accent6">
                    <a:lumMod val="75000"/>
                  </a:schemeClr>
                </a:solidFill>
                <a:latin typeface="メイリオ" panose="020B0604030504040204" pitchFamily="50" charset="-128"/>
                <a:ea typeface="メイリオ" panose="020B0604030504040204" pitchFamily="50" charset="-128"/>
              </a:rPr>
              <a:t>PEERS </a:t>
            </a:r>
            <a:r>
              <a:rPr lang="en-US" altLang="ja-JP" sz="2800" dirty="0">
                <a:solidFill>
                  <a:schemeClr val="accent6">
                    <a:lumMod val="75000"/>
                  </a:schemeClr>
                </a:solidFill>
                <a:latin typeface="メイリオ" panose="020B0604030504040204" pitchFamily="50" charset="-128"/>
                <a:ea typeface="メイリオ" panose="020B0604030504040204" pitchFamily="50" charset="-128"/>
              </a:rPr>
              <a:t>(</a:t>
            </a:r>
            <a:r>
              <a:rPr lang="ja-JP" altLang="en-US" sz="2800" dirty="0">
                <a:solidFill>
                  <a:schemeClr val="accent6">
                    <a:lumMod val="75000"/>
                  </a:schemeClr>
                </a:solidFill>
                <a:latin typeface="メイリオ" panose="020B0604030504040204" pitchFamily="50" charset="-128"/>
                <a:ea typeface="メイリオ" panose="020B0604030504040204" pitchFamily="50" charset="-128"/>
              </a:rPr>
              <a:t>仲間</a:t>
            </a:r>
            <a:r>
              <a:rPr lang="ja-JP" altLang="en-US" sz="2800" dirty="0" smtClean="0">
                <a:solidFill>
                  <a:schemeClr val="accent6">
                    <a:lumMod val="75000"/>
                  </a:schemeClr>
                </a:solidFill>
                <a:latin typeface="メイリオ" panose="020B0604030504040204" pitchFamily="50" charset="-128"/>
                <a:ea typeface="メイリオ" panose="020B0604030504040204" pitchFamily="50" charset="-128"/>
              </a:rPr>
              <a:t>）</a:t>
            </a:r>
          </a:p>
          <a:p>
            <a:pPr algn="l"/>
            <a:r>
              <a:rPr lang="ja-JP" altLang="en-US" sz="2800" dirty="0" smtClean="0">
                <a:solidFill>
                  <a:schemeClr val="accent6">
                    <a:lumMod val="75000"/>
                  </a:schemeClr>
                </a:solidFill>
                <a:latin typeface="メイリオ" panose="020B0604030504040204" pitchFamily="50" charset="-128"/>
                <a:ea typeface="メイリオ" panose="020B0604030504040204" pitchFamily="50" charset="-128"/>
              </a:rPr>
              <a:t>◎</a:t>
            </a:r>
            <a:r>
              <a:rPr lang="en-US" altLang="ja-JP" sz="2800" dirty="0" smtClean="0">
                <a:solidFill>
                  <a:schemeClr val="accent6">
                    <a:lumMod val="75000"/>
                  </a:schemeClr>
                </a:solidFill>
                <a:latin typeface="メイリオ" panose="020B0604030504040204" pitchFamily="50" charset="-128"/>
                <a:ea typeface="メイリオ" panose="020B0604030504040204" pitchFamily="50" charset="-128"/>
              </a:rPr>
              <a:t>PLAY </a:t>
            </a:r>
            <a:r>
              <a:rPr lang="en-US" altLang="ja-JP" sz="2800" dirty="0">
                <a:solidFill>
                  <a:schemeClr val="accent6">
                    <a:lumMod val="75000"/>
                  </a:schemeClr>
                </a:solidFill>
                <a:latin typeface="メイリオ" panose="020B0604030504040204" pitchFamily="50" charset="-128"/>
                <a:ea typeface="メイリオ" panose="020B0604030504040204" pitchFamily="50" charset="-128"/>
              </a:rPr>
              <a:t>(</a:t>
            </a:r>
            <a:r>
              <a:rPr lang="ja-JP" altLang="en-US" sz="2800" dirty="0">
                <a:solidFill>
                  <a:schemeClr val="accent6">
                    <a:lumMod val="75000"/>
                  </a:schemeClr>
                </a:solidFill>
                <a:latin typeface="メイリオ" panose="020B0604030504040204" pitchFamily="50" charset="-128"/>
                <a:ea typeface="メイリオ" panose="020B0604030504040204" pitchFamily="50" charset="-128"/>
              </a:rPr>
              <a:t>あそび</a:t>
            </a:r>
            <a:r>
              <a:rPr lang="ja-JP" altLang="en-US" sz="2800" dirty="0">
                <a:latin typeface="メイリオ" panose="020B0604030504040204" pitchFamily="50" charset="-128"/>
                <a:ea typeface="メイリオ" panose="020B0604030504040204" pitchFamily="50" charset="-128"/>
              </a:rPr>
              <a:t>）</a:t>
            </a:r>
            <a:endParaRPr kumimoji="1" lang="ja-JP" altLang="en-US" sz="2800" dirty="0">
              <a:latin typeface="メイリオ" panose="020B0604030504040204" pitchFamily="50" charset="-128"/>
              <a:ea typeface="メイリオ" panose="020B0604030504040204" pitchFamily="50" charset="-128"/>
            </a:endParaRPr>
          </a:p>
        </p:txBody>
      </p:sp>
      <p:sp>
        <p:nvSpPr>
          <p:cNvPr id="6" name="スライド番号プレースホルダー 5"/>
          <p:cNvSpPr>
            <a:spLocks noGrp="1"/>
          </p:cNvSpPr>
          <p:nvPr>
            <p:ph type="sldNum" sz="quarter" idx="12"/>
          </p:nvPr>
        </p:nvSpPr>
        <p:spPr/>
        <p:txBody>
          <a:bodyPr/>
          <a:lstStyle/>
          <a:p>
            <a:fld id="{C2503FE0-7E40-4FCE-BB32-01EA729AD67C}" type="slidenum">
              <a:rPr lang="en-US" altLang="ja-JP" smtClean="0"/>
              <a:pPr/>
              <a:t>6</a:t>
            </a:fld>
            <a:endParaRPr lang="en-US" altLang="ja-JP"/>
          </a:p>
        </p:txBody>
      </p:sp>
      <p:sp>
        <p:nvSpPr>
          <p:cNvPr id="8" name="テキスト ボックス 7"/>
          <p:cNvSpPr txBox="1"/>
          <p:nvPr/>
        </p:nvSpPr>
        <p:spPr>
          <a:xfrm>
            <a:off x="6003175" y="4082679"/>
            <a:ext cx="3185160" cy="830997"/>
          </a:xfrm>
          <a:prstGeom prst="rect">
            <a:avLst/>
          </a:prstGeom>
          <a:noFill/>
        </p:spPr>
        <p:txBody>
          <a:bodyPr wrap="square" rtlCol="0">
            <a:spAutoFit/>
          </a:bodyPr>
          <a:lstStyle/>
          <a:p>
            <a:r>
              <a:rPr kumimoji="1" lang="en-US" altLang="ja-JP" sz="2400" dirty="0" smtClean="0">
                <a:latin typeface="メイリオ" panose="020B0604030504040204" pitchFamily="50" charset="-128"/>
                <a:ea typeface="メイリオ" panose="020B0604030504040204" pitchFamily="50" charset="-128"/>
              </a:rPr>
              <a:t>MIT:</a:t>
            </a:r>
            <a:br>
              <a:rPr kumimoji="1" lang="en-US" altLang="ja-JP" sz="2400" dirty="0" smtClean="0">
                <a:latin typeface="メイリオ" panose="020B0604030504040204" pitchFamily="50" charset="-128"/>
                <a:ea typeface="メイリオ" panose="020B0604030504040204" pitchFamily="50" charset="-128"/>
              </a:rPr>
            </a:br>
            <a:r>
              <a:rPr kumimoji="1" lang="ja-JP" altLang="en-US" sz="2400" dirty="0" smtClean="0">
                <a:latin typeface="メイリオ" panose="020B0604030504040204" pitchFamily="50" charset="-128"/>
                <a:ea typeface="メイリオ" panose="020B0604030504040204" pitchFamily="50" charset="-128"/>
              </a:rPr>
              <a:t>レズニック教授</a:t>
            </a:r>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0653153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7</a:t>
            </a:fld>
            <a:endParaRPr lang="en-US" altLang="ja-JP" sz="1400" smtClean="0"/>
          </a:p>
        </p:txBody>
      </p:sp>
      <p:sp>
        <p:nvSpPr>
          <p:cNvPr id="4099" name="Rectangle 2"/>
          <p:cNvSpPr>
            <a:spLocks noGrp="1" noChangeArrowheads="1"/>
          </p:cNvSpPr>
          <p:nvPr>
            <p:ph type="ctrTitle"/>
          </p:nvPr>
        </p:nvSpPr>
        <p:spPr>
          <a:xfrm>
            <a:off x="384320" y="271318"/>
            <a:ext cx="7772400" cy="612775"/>
          </a:xfrm>
        </p:spPr>
        <p:txBody>
          <a:bodyPr/>
          <a:lstStyle/>
          <a:p>
            <a:pPr algn="l" eaLnBrk="1" hangingPunct="1"/>
            <a:r>
              <a:rPr lang="ja-JP" altLang="en-US" sz="2800" dirty="0">
                <a:ea typeface="メイリオ" panose="020B0604030504040204" pitchFamily="50" charset="-128"/>
              </a:rPr>
              <a:t>今回</a:t>
            </a:r>
            <a:r>
              <a:rPr lang="ja-JP" altLang="en-US" sz="2800" dirty="0" smtClean="0">
                <a:ea typeface="メイリオ" panose="020B0604030504040204" pitchFamily="50" charset="-128"/>
              </a:rPr>
              <a:t>の授業</a:t>
            </a:r>
            <a:r>
              <a:rPr lang="en-US" altLang="ja-JP" sz="2800" dirty="0" smtClean="0">
                <a:ea typeface="メイリオ" panose="020B0604030504040204" pitchFamily="50" charset="-128"/>
              </a:rPr>
              <a:t>/</a:t>
            </a:r>
            <a:r>
              <a:rPr lang="ja-JP" altLang="en-US" sz="2800" dirty="0" smtClean="0">
                <a:ea typeface="メイリオ" panose="020B0604030504040204" pitchFamily="50" charset="-128"/>
              </a:rPr>
              <a:t>開発スケジュール</a:t>
            </a: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cxnSp>
        <p:nvCxnSpPr>
          <p:cNvPr id="6" name="直線コネクタ 5"/>
          <p:cNvCxnSpPr>
            <a:stCxn id="8" idx="2"/>
            <a:endCxn id="11" idx="0"/>
          </p:cNvCxnSpPr>
          <p:nvPr/>
        </p:nvCxnSpPr>
        <p:spPr bwMode="auto">
          <a:xfrm flipH="1">
            <a:off x="1938826" y="1757065"/>
            <a:ext cx="5862" cy="1437649"/>
          </a:xfrm>
          <a:prstGeom prst="line">
            <a:avLst/>
          </a:prstGeom>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テキスト ボックス 7"/>
          <p:cNvSpPr txBox="1"/>
          <p:nvPr/>
        </p:nvSpPr>
        <p:spPr>
          <a:xfrm>
            <a:off x="687388" y="1295400"/>
            <a:ext cx="2514600" cy="461665"/>
          </a:xfrm>
          <a:prstGeom prst="rect">
            <a:avLst/>
          </a:prstGeom>
          <a:solidFill>
            <a:schemeClr val="bg1"/>
          </a:solidFill>
          <a:ln w="19050">
            <a:solidFill>
              <a:schemeClr val="tx1"/>
            </a:solidFill>
          </a:ln>
        </p:spPr>
        <p:txBody>
          <a:bodyPr wrap="square" rtlCol="0">
            <a:spAutoFit/>
          </a:bodyPr>
          <a:lstStyle/>
          <a:p>
            <a:pPr algn="l"/>
            <a:r>
              <a:rPr kumimoji="1" lang="en-US" altLang="ja-JP" sz="2400" dirty="0" smtClean="0">
                <a:latin typeface="メイリオ" panose="020B0604030504040204" pitchFamily="50" charset="-128"/>
                <a:ea typeface="メイリオ" panose="020B0604030504040204" pitchFamily="50" charset="-128"/>
              </a:rPr>
              <a:t>1</a:t>
            </a:r>
            <a:r>
              <a:rPr kumimoji="1" lang="ja-JP" altLang="en-US" sz="2400" dirty="0" smtClean="0">
                <a:latin typeface="メイリオ" panose="020B0604030504040204" pitchFamily="50" charset="-128"/>
                <a:ea typeface="メイリオ" panose="020B0604030504040204" pitchFamily="50" charset="-128"/>
              </a:rPr>
              <a:t>回目</a:t>
            </a:r>
            <a:r>
              <a:rPr kumimoji="1" lang="en-US" altLang="ja-JP" sz="2400" dirty="0" smtClean="0">
                <a:latin typeface="メイリオ" panose="020B0604030504040204" pitchFamily="50" charset="-128"/>
                <a:ea typeface="メイリオ" panose="020B0604030504040204" pitchFamily="50" charset="-128"/>
              </a:rPr>
              <a:t>(1/2</a:t>
            </a:r>
            <a:r>
              <a:rPr kumimoji="1" lang="ja-JP" altLang="en-US" sz="2400" dirty="0" smtClean="0">
                <a:latin typeface="メイリオ" panose="020B0604030504040204" pitchFamily="50" charset="-128"/>
                <a:ea typeface="メイリオ" panose="020B0604030504040204" pitchFamily="50" charset="-128"/>
              </a:rPr>
              <a:t>時限</a:t>
            </a:r>
            <a:r>
              <a:rPr kumimoji="1" lang="en-US" altLang="ja-JP" sz="2400" dirty="0" smtClean="0">
                <a:latin typeface="メイリオ" panose="020B0604030504040204" pitchFamily="50" charset="-128"/>
                <a:ea typeface="メイリオ" panose="020B0604030504040204" pitchFamily="50" charset="-128"/>
              </a:rPr>
              <a:t>)</a:t>
            </a:r>
            <a:endParaRPr kumimoji="1" lang="ja-JP" altLang="en-US" sz="2400" dirty="0" smtClean="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687388" y="2213421"/>
            <a:ext cx="2514600" cy="461665"/>
          </a:xfrm>
          <a:prstGeom prst="rect">
            <a:avLst/>
          </a:prstGeom>
          <a:solidFill>
            <a:schemeClr val="bg1"/>
          </a:solidFill>
          <a:ln w="19050">
            <a:solidFill>
              <a:schemeClr val="tx1"/>
            </a:solidFill>
          </a:ln>
        </p:spPr>
        <p:txBody>
          <a:bodyPr wrap="square" rtlCol="0">
            <a:spAutoFit/>
          </a:bodyPr>
          <a:lstStyle/>
          <a:p>
            <a:pPr algn="l"/>
            <a:r>
              <a:rPr lang="en-US" altLang="ja-JP" sz="2400" dirty="0" smtClean="0">
                <a:latin typeface="メイリオ" panose="020B0604030504040204" pitchFamily="50" charset="-128"/>
                <a:ea typeface="メイリオ" panose="020B0604030504040204" pitchFamily="50" charset="-128"/>
              </a:rPr>
              <a:t>2</a:t>
            </a:r>
            <a:r>
              <a:rPr lang="ja-JP" altLang="en-US" sz="2400" dirty="0" smtClean="0">
                <a:latin typeface="メイリオ" panose="020B0604030504040204" pitchFamily="50" charset="-128"/>
                <a:ea typeface="メイリオ" panose="020B0604030504040204" pitchFamily="50" charset="-128"/>
              </a:rPr>
              <a:t>回目</a:t>
            </a:r>
            <a:r>
              <a:rPr lang="en-US" altLang="ja-JP" sz="2400" dirty="0" smtClean="0">
                <a:latin typeface="メイリオ" panose="020B0604030504040204" pitchFamily="50" charset="-128"/>
                <a:ea typeface="メイリオ" panose="020B0604030504040204" pitchFamily="50" charset="-128"/>
              </a:rPr>
              <a:t>(3/4</a:t>
            </a:r>
            <a:r>
              <a:rPr lang="ja-JP" altLang="en-US" sz="2400" dirty="0" smtClean="0">
                <a:latin typeface="メイリオ" panose="020B0604030504040204" pitchFamily="50" charset="-128"/>
                <a:ea typeface="メイリオ" panose="020B0604030504040204" pitchFamily="50" charset="-128"/>
              </a:rPr>
              <a:t>時限</a:t>
            </a:r>
            <a:r>
              <a:rPr lang="en-US" altLang="ja-JP" sz="2400" dirty="0" smtClean="0">
                <a:latin typeface="メイリオ" panose="020B0604030504040204" pitchFamily="50" charset="-128"/>
                <a:ea typeface="メイリオ" panose="020B0604030504040204" pitchFamily="50" charset="-128"/>
              </a:rPr>
              <a:t>)</a:t>
            </a:r>
            <a:endParaRPr kumimoji="1" lang="ja-JP" altLang="en-US" sz="2400" dirty="0" smtClean="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3659188" y="1110733"/>
            <a:ext cx="5257800" cy="830997"/>
          </a:xfrm>
          <a:prstGeom prst="rect">
            <a:avLst/>
          </a:prstGeom>
          <a:noFill/>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課題の</a:t>
            </a:r>
            <a:r>
              <a:rPr lang="ja-JP" altLang="en-US" sz="2400" dirty="0" smtClean="0">
                <a:latin typeface="メイリオ" panose="020B0604030504040204" pitchFamily="50" charset="-128"/>
                <a:ea typeface="メイリオ" panose="020B0604030504040204" pitchFamily="50" charset="-128"/>
              </a:rPr>
              <a:t>説明</a:t>
            </a:r>
            <a:br>
              <a:rPr lang="ja-JP" altLang="en-US" sz="2400" dirty="0" smtClean="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開発</a:t>
            </a:r>
            <a:endParaRPr kumimoji="1" lang="ja-JP" altLang="en-US" sz="2400" dirty="0" smtClean="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3659188" y="2204391"/>
            <a:ext cx="4343400" cy="830997"/>
          </a:xfrm>
          <a:prstGeom prst="rect">
            <a:avLst/>
          </a:prstGeom>
          <a:noFill/>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開発仕上</a:t>
            </a:r>
            <a:br>
              <a:rPr kumimoji="1" lang="ja-JP" altLang="en-US" sz="2400" dirty="0" smtClean="0">
                <a:latin typeface="メイリオ" panose="020B0604030504040204" pitchFamily="50" charset="-128"/>
                <a:ea typeface="メイリオ" panose="020B0604030504040204" pitchFamily="50" charset="-128"/>
              </a:rPr>
            </a:br>
            <a:r>
              <a:rPr kumimoji="1" lang="ja-JP" altLang="en-US" sz="2400" dirty="0" smtClean="0">
                <a:latin typeface="メイリオ" panose="020B0604030504040204" pitchFamily="50" charset="-128"/>
                <a:ea typeface="メイリオ" panose="020B0604030504040204" pitchFamily="50" charset="-128"/>
              </a:rPr>
              <a:t>評価会</a:t>
            </a:r>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投票</a:t>
            </a:r>
          </a:p>
        </p:txBody>
      </p:sp>
      <p:sp>
        <p:nvSpPr>
          <p:cNvPr id="11" name="テキスト ボックス 10"/>
          <p:cNvSpPr txBox="1"/>
          <p:nvPr/>
        </p:nvSpPr>
        <p:spPr>
          <a:xfrm>
            <a:off x="681526" y="3194714"/>
            <a:ext cx="2514600" cy="830997"/>
          </a:xfrm>
          <a:prstGeom prst="rect">
            <a:avLst/>
          </a:prstGeom>
          <a:solidFill>
            <a:schemeClr val="bg1"/>
          </a:solidFill>
          <a:ln w="19050">
            <a:solidFill>
              <a:schemeClr val="tx1"/>
            </a:solidFill>
          </a:ln>
        </p:spPr>
        <p:txBody>
          <a:bodyPr wrap="square" rtlCol="0">
            <a:spAutoFit/>
          </a:bodyPr>
          <a:lstStyle/>
          <a:p>
            <a:pPr algn="l"/>
            <a:r>
              <a:rPr lang="en-US" altLang="ja-JP" sz="2400" dirty="0" smtClean="0">
                <a:latin typeface="メイリオ" panose="020B0604030504040204" pitchFamily="50" charset="-128"/>
                <a:ea typeface="メイリオ" panose="020B0604030504040204" pitchFamily="50" charset="-128"/>
              </a:rPr>
              <a:t>3</a:t>
            </a:r>
            <a:r>
              <a:rPr lang="ja-JP" altLang="en-US" sz="2400" dirty="0" smtClean="0">
                <a:latin typeface="メイリオ" panose="020B0604030504040204" pitchFamily="50" charset="-128"/>
                <a:ea typeface="メイリオ" panose="020B0604030504040204" pitchFamily="50" charset="-128"/>
              </a:rPr>
              <a:t>回目</a:t>
            </a:r>
            <a:r>
              <a:rPr lang="en-US" altLang="ja-JP" sz="2400" dirty="0" smtClean="0">
                <a:latin typeface="メイリオ" panose="020B0604030504040204" pitchFamily="50" charset="-128"/>
                <a:ea typeface="メイリオ" panose="020B0604030504040204" pitchFamily="50" charset="-128"/>
              </a:rPr>
              <a:t>(5</a:t>
            </a:r>
            <a:r>
              <a:rPr lang="ja-JP" altLang="en-US" sz="2400" dirty="0" smtClean="0">
                <a:latin typeface="メイリオ" panose="020B0604030504040204" pitchFamily="50" charset="-128"/>
                <a:ea typeface="メイリオ" panose="020B0604030504040204" pitchFamily="50" charset="-128"/>
              </a:rPr>
              <a:t>時限</a:t>
            </a:r>
            <a:br>
              <a:rPr lang="ja-JP" altLang="en-US"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　　　の初め</a:t>
            </a:r>
            <a:r>
              <a:rPr lang="en-US" altLang="ja-JP" sz="2400" dirty="0" smtClean="0">
                <a:latin typeface="メイリオ" panose="020B0604030504040204" pitchFamily="50" charset="-128"/>
                <a:ea typeface="メイリオ" panose="020B0604030504040204" pitchFamily="50" charset="-128"/>
              </a:rPr>
              <a:t>)</a:t>
            </a:r>
            <a:endParaRPr kumimoji="1" lang="ja-JP" altLang="en-US" sz="2400" dirty="0" smtClean="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3659188" y="3292773"/>
            <a:ext cx="4343400" cy="461665"/>
          </a:xfrm>
          <a:prstGeom prst="rect">
            <a:avLst/>
          </a:prstGeom>
          <a:noFill/>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評価会</a:t>
            </a:r>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投票</a:t>
            </a:r>
          </a:p>
        </p:txBody>
      </p:sp>
      <p:sp>
        <p:nvSpPr>
          <p:cNvPr id="14" name="Text Box 4"/>
          <p:cNvSpPr txBox="1">
            <a:spLocks noChangeArrowheads="1"/>
          </p:cNvSpPr>
          <p:nvPr/>
        </p:nvSpPr>
        <p:spPr bwMode="auto">
          <a:xfrm>
            <a:off x="2182416" y="4182740"/>
            <a:ext cx="6438106"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FontTx/>
              <a:buNone/>
            </a:pPr>
            <a:r>
              <a:rPr lang="ja-JP" altLang="en-US" sz="2800" dirty="0" smtClean="0">
                <a:latin typeface="メイリオ" panose="020B0604030504040204" pitchFamily="50" charset="-128"/>
                <a:ea typeface="メイリオ" panose="020B0604030504040204" pitchFamily="50" charset="-128"/>
              </a:rPr>
              <a:t>評価会について</a:t>
            </a:r>
            <a:endParaRPr lang="en-US" altLang="ja-JP" sz="2800" dirty="0">
              <a:latin typeface="メイリオ" panose="020B0604030504040204" pitchFamily="50" charset="-128"/>
              <a:ea typeface="メイリオ" panose="020B0604030504040204" pitchFamily="50" charset="-128"/>
            </a:endParaRPr>
          </a:p>
          <a:p>
            <a:pPr algn="l" eaLnBrk="1" hangingPunct="1">
              <a:lnSpc>
                <a:spcPct val="120000"/>
              </a:lnSpc>
              <a:spcBef>
                <a:spcPct val="0"/>
              </a:spcBef>
              <a:buFontTx/>
              <a:buNone/>
            </a:pPr>
            <a:r>
              <a:rPr lang="ja-JP" altLang="en-US" sz="2800" dirty="0" smtClean="0">
                <a:latin typeface="メイリオ" panose="020B0604030504040204" pitchFamily="50" charset="-128"/>
                <a:ea typeface="メイリオ" panose="020B0604030504040204" pitchFamily="50" charset="-128"/>
              </a:rPr>
              <a:t>・二つの観点で投票</a:t>
            </a:r>
          </a:p>
          <a:p>
            <a:pPr algn="l" eaLnBrk="1" hangingPunct="1">
              <a:lnSpc>
                <a:spcPct val="120000"/>
              </a:lnSpc>
              <a:spcBef>
                <a:spcPct val="0"/>
              </a:spcBef>
              <a:buFontTx/>
              <a:buNone/>
            </a:pPr>
            <a:r>
              <a:rPr lang="ja-JP" altLang="en-US" sz="2800" dirty="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　</a:t>
            </a:r>
            <a:r>
              <a:rPr lang="ja-JP" altLang="en-US" sz="2800" dirty="0" smtClean="0">
                <a:solidFill>
                  <a:schemeClr val="accent6"/>
                </a:solidFill>
                <a:latin typeface="メイリオ" panose="020B0604030504040204" pitchFamily="50" charset="-128"/>
                <a:ea typeface="メイリオ" panose="020B0604030504040204" pitchFamily="50" charset="-128"/>
              </a:rPr>
              <a:t>技術的にすごいものや、綺麗なもの</a:t>
            </a:r>
          </a:p>
          <a:p>
            <a:pPr algn="l" eaLnBrk="1" hangingPunct="1">
              <a:lnSpc>
                <a:spcPct val="120000"/>
              </a:lnSpc>
              <a:spcBef>
                <a:spcPct val="0"/>
              </a:spcBef>
              <a:buFontTx/>
              <a:buNone/>
            </a:pPr>
            <a:r>
              <a:rPr lang="ja-JP" altLang="en-US" sz="2800" dirty="0">
                <a:latin typeface="メイリオ" panose="020B0604030504040204" pitchFamily="50" charset="-128"/>
                <a:ea typeface="メイリオ" panose="020B0604030504040204" pitchFamily="50" charset="-128"/>
              </a:rPr>
              <a:t>　 </a:t>
            </a:r>
            <a:r>
              <a:rPr lang="ja-JP" altLang="en-US" sz="2800" dirty="0" smtClean="0">
                <a:solidFill>
                  <a:schemeClr val="accent6"/>
                </a:solidFill>
                <a:latin typeface="メイリオ" panose="020B0604030504040204" pitchFamily="50" charset="-128"/>
                <a:ea typeface="メイリオ" panose="020B0604030504040204" pitchFamily="50" charset="-128"/>
              </a:rPr>
              <a:t>楽しいと思ったものや、好きなもの</a:t>
            </a:r>
            <a:r>
              <a:rPr lang="ja-JP" altLang="en-US" sz="2800" dirty="0" smtClean="0">
                <a:latin typeface="メイリオ" panose="020B0604030504040204" pitchFamily="50" charset="-128"/>
                <a:ea typeface="メイリオ" panose="020B0604030504040204" pitchFamily="50" charset="-128"/>
              </a:rPr>
              <a:t/>
            </a:r>
            <a:br>
              <a:rPr lang="ja-JP" altLang="en-US" sz="2800" dirty="0" smtClean="0">
                <a:latin typeface="メイリオ" panose="020B0604030504040204" pitchFamily="50" charset="-128"/>
                <a:ea typeface="メイリオ" panose="020B0604030504040204" pitchFamily="50" charset="-128"/>
              </a:rPr>
            </a:br>
            <a:endParaRPr lang="en-US" altLang="ja-JP"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8430763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C4A9A6A-4A03-472C-9A19-0DAB97A53450}"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6"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どうやって作るの</a:t>
            </a:r>
            <a:r>
              <a:rPr kumimoji="1" lang="en-US" altLang="ja-JP"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(1)</a:t>
            </a:r>
            <a:endParaRPr kumimoji="1" lang="en-US" altLang="ja-JP"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
        <p:nvSpPr>
          <p:cNvPr id="8" name="Text Box 4"/>
          <p:cNvSpPr txBox="1">
            <a:spLocks noChangeArrowheads="1"/>
          </p:cNvSpPr>
          <p:nvPr/>
        </p:nvSpPr>
        <p:spPr bwMode="auto">
          <a:xfrm>
            <a:off x="339969" y="828020"/>
            <a:ext cx="5778012" cy="60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FontTx/>
              <a:buNone/>
            </a:pPr>
            <a:r>
              <a:rPr lang="ja-JP" altLang="en-US" sz="2800" dirty="0" smtClean="0">
                <a:latin typeface="メイリオ" panose="020B0604030504040204" pitchFamily="50" charset="-128"/>
                <a:ea typeface="メイリオ" panose="020B0604030504040204" pitchFamily="50" charset="-128"/>
              </a:rPr>
              <a:t>どんなプログラムが作れるの</a:t>
            </a:r>
            <a:r>
              <a:rPr lang="en-US" altLang="ja-JP" sz="2800" dirty="0" smtClean="0">
                <a:latin typeface="メイリオ" panose="020B0604030504040204" pitchFamily="50" charset="-128"/>
                <a:ea typeface="メイリオ" panose="020B0604030504040204" pitchFamily="50" charset="-128"/>
              </a:rPr>
              <a:t>?</a:t>
            </a:r>
            <a:endParaRPr lang="en-US" altLang="ja-JP" sz="2800" dirty="0">
              <a:latin typeface="メイリオ" panose="020B0604030504040204" pitchFamily="50" charset="-128"/>
              <a:ea typeface="メイリオ" panose="020B0604030504040204" pitchFamily="50" charset="-128"/>
            </a:endParaRPr>
          </a:p>
        </p:txBody>
      </p:sp>
      <p:pic>
        <p:nvPicPr>
          <p:cNvPr id="10" name="図 9"/>
          <p:cNvPicPr>
            <a:picLocks noChangeAspect="1"/>
          </p:cNvPicPr>
          <p:nvPr/>
        </p:nvPicPr>
        <p:blipFill>
          <a:blip r:embed="rId2"/>
          <a:stretch>
            <a:fillRect/>
          </a:stretch>
        </p:blipFill>
        <p:spPr>
          <a:xfrm>
            <a:off x="582937" y="1419831"/>
            <a:ext cx="2160263" cy="1606108"/>
          </a:xfrm>
          <a:prstGeom prst="rect">
            <a:avLst/>
          </a:prstGeom>
        </p:spPr>
      </p:pic>
      <p:sp>
        <p:nvSpPr>
          <p:cNvPr id="12" name="対角する 2 つの角を丸めた四角形 11"/>
          <p:cNvSpPr/>
          <p:nvPr/>
        </p:nvSpPr>
        <p:spPr>
          <a:xfrm>
            <a:off x="2794489" y="1464714"/>
            <a:ext cx="5709711" cy="1750137"/>
          </a:xfrm>
          <a:prstGeom prst="round2DiagRect">
            <a:avLst>
              <a:gd name="adj1" fmla="val 1236"/>
              <a:gd name="adj2" fmla="val 0"/>
            </a:avLst>
          </a:prstGeom>
          <a:no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r>
              <a:rPr lang="ja-JP" altLang="en-US" sz="2400" dirty="0" smtClean="0">
                <a:solidFill>
                  <a:srgbClr val="FF0000"/>
                </a:solidFill>
                <a:latin typeface="メイリオ" panose="020B0604030504040204" pitchFamily="50" charset="-128"/>
                <a:ea typeface="メイリオ" panose="020B0604030504040204" pitchFamily="50" charset="-128"/>
              </a:rPr>
              <a:t>ゲーム</a:t>
            </a:r>
            <a:r>
              <a:rPr lang="en-US" altLang="ja-JP" sz="2400" dirty="0" smtClean="0">
                <a:solidFill>
                  <a:srgbClr val="FF0000"/>
                </a:solidFill>
                <a:latin typeface="メイリオ" panose="020B0604030504040204" pitchFamily="50" charset="-128"/>
                <a:ea typeface="メイリオ" panose="020B0604030504040204" pitchFamily="50" charset="-128"/>
              </a:rPr>
              <a:t>/</a:t>
            </a:r>
            <a:r>
              <a:rPr lang="ja-JP" altLang="en-US" sz="2400" dirty="0" smtClean="0">
                <a:solidFill>
                  <a:srgbClr val="FF0000"/>
                </a:solidFill>
                <a:latin typeface="メイリオ" panose="020B0604030504040204" pitchFamily="50" charset="-128"/>
                <a:ea typeface="メイリオ" panose="020B0604030504040204" pitchFamily="50" charset="-128"/>
              </a:rPr>
              <a:t>クイズ</a:t>
            </a:r>
            <a:r>
              <a:rPr lang="ja-JP" altLang="en-US" sz="2400" dirty="0" smtClean="0">
                <a:solidFill>
                  <a:schemeClr val="tx1"/>
                </a:solidFill>
                <a:latin typeface="メイリオ" panose="020B0604030504040204" pitchFamily="50" charset="-128"/>
                <a:ea typeface="メイリオ" panose="020B0604030504040204" pitchFamily="50" charset="-128"/>
              </a:rPr>
              <a:t/>
            </a:r>
            <a:br>
              <a:rPr lang="ja-JP" altLang="en-US" sz="2400" dirty="0" smtClean="0">
                <a:solidFill>
                  <a:schemeClr val="tx1"/>
                </a:solidFill>
                <a:latin typeface="メイリオ" panose="020B0604030504040204" pitchFamily="50" charset="-128"/>
                <a:ea typeface="メイリオ" panose="020B0604030504040204" pitchFamily="50" charset="-128"/>
              </a:rPr>
            </a:br>
            <a:r>
              <a:rPr lang="ja-JP" altLang="en-US" sz="2400" dirty="0" smtClean="0">
                <a:solidFill>
                  <a:schemeClr val="tx1"/>
                </a:solidFill>
                <a:latin typeface="メイリオ" panose="020B0604030504040204" pitchFamily="50" charset="-128"/>
                <a:ea typeface="メイリオ" panose="020B0604030504040204" pitchFamily="50" charset="-128"/>
              </a:rPr>
              <a:t>・シューティング　・キャッチゲーム</a:t>
            </a:r>
          </a:p>
          <a:p>
            <a:pPr algn="l"/>
            <a:r>
              <a:rPr kumimoji="1" lang="ja-JP" altLang="en-US" sz="2400" dirty="0" smtClean="0">
                <a:solidFill>
                  <a:schemeClr val="tx1"/>
                </a:solidFill>
                <a:latin typeface="メイリオ" panose="020B0604030504040204" pitchFamily="50" charset="-128"/>
                <a:ea typeface="メイリオ" panose="020B0604030504040204" pitchFamily="50" charset="-128"/>
              </a:rPr>
              <a:t>・障害物よけ	・ピンポン</a:t>
            </a:r>
          </a:p>
          <a:p>
            <a:pPr algn="l"/>
            <a:r>
              <a:rPr lang="ja-JP" altLang="en-US" sz="2400" dirty="0" smtClean="0">
                <a:solidFill>
                  <a:schemeClr val="tx1"/>
                </a:solidFill>
                <a:latin typeface="メイリオ" panose="020B0604030504040204" pitchFamily="50" charset="-128"/>
                <a:ea typeface="メイリオ" panose="020B0604030504040204" pitchFamily="50" charset="-128"/>
              </a:rPr>
              <a:t>・音ゲー		</a:t>
            </a: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grpSp>
        <p:nvGrpSpPr>
          <p:cNvPr id="13" name="グループ化 12"/>
          <p:cNvGrpSpPr/>
          <p:nvPr/>
        </p:nvGrpSpPr>
        <p:grpSpPr>
          <a:xfrm>
            <a:off x="6324600" y="3043524"/>
            <a:ext cx="2115728" cy="1679087"/>
            <a:chOff x="685800" y="1120359"/>
            <a:chExt cx="3352800" cy="2488839"/>
          </a:xfrm>
        </p:grpSpPr>
        <p:sp>
          <p:nvSpPr>
            <p:cNvPr id="14" name="正方形/長方形 13"/>
            <p:cNvSpPr/>
            <p:nvPr/>
          </p:nvSpPr>
          <p:spPr bwMode="auto">
            <a:xfrm>
              <a:off x="685800" y="1120359"/>
              <a:ext cx="3352800" cy="2488839"/>
            </a:xfrm>
            <a:prstGeom prst="rect">
              <a:avLst/>
            </a:prstGeom>
            <a:noFill/>
            <a:ln w="254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15" name="図 14"/>
            <p:cNvPicPr>
              <a:picLocks noChangeAspect="1"/>
            </p:cNvPicPr>
            <p:nvPr/>
          </p:nvPicPr>
          <p:blipFill>
            <a:blip r:embed="rId3"/>
            <a:stretch>
              <a:fillRect/>
            </a:stretch>
          </p:blipFill>
          <p:spPr>
            <a:xfrm>
              <a:off x="815303" y="1187842"/>
              <a:ext cx="3093794" cy="2236787"/>
            </a:xfrm>
            <a:prstGeom prst="rect">
              <a:avLst/>
            </a:prstGeom>
          </p:spPr>
        </p:pic>
      </p:grpSp>
      <p:sp>
        <p:nvSpPr>
          <p:cNvPr id="16" name="対角する 2 つの角を丸めた四角形 15"/>
          <p:cNvSpPr/>
          <p:nvPr/>
        </p:nvSpPr>
        <p:spPr>
          <a:xfrm>
            <a:off x="1447800" y="3274829"/>
            <a:ext cx="5709711" cy="1750137"/>
          </a:xfrm>
          <a:prstGeom prst="round2DiagRect">
            <a:avLst>
              <a:gd name="adj1" fmla="val 1236"/>
              <a:gd name="adj2" fmla="val 0"/>
            </a:avLst>
          </a:prstGeom>
          <a:no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r>
              <a:rPr lang="ja-JP" altLang="en-US" sz="2400" dirty="0" smtClean="0">
                <a:solidFill>
                  <a:srgbClr val="FF0000"/>
                </a:solidFill>
                <a:latin typeface="メイリオ" panose="020B0604030504040204" pitchFamily="50" charset="-128"/>
                <a:ea typeface="メイリオ" panose="020B0604030504040204" pitchFamily="50" charset="-128"/>
              </a:rPr>
              <a:t>アニメーション</a:t>
            </a:r>
            <a:r>
              <a:rPr lang="en-US" altLang="ja-JP" sz="2400" dirty="0" smtClean="0">
                <a:solidFill>
                  <a:srgbClr val="FF0000"/>
                </a:solidFill>
                <a:latin typeface="メイリオ" panose="020B0604030504040204" pitchFamily="50" charset="-128"/>
                <a:ea typeface="メイリオ" panose="020B0604030504040204" pitchFamily="50" charset="-128"/>
              </a:rPr>
              <a:t>/</a:t>
            </a:r>
            <a:r>
              <a:rPr lang="ja-JP" altLang="en-US" sz="2400" dirty="0" smtClean="0">
                <a:solidFill>
                  <a:srgbClr val="FF0000"/>
                </a:solidFill>
                <a:latin typeface="メイリオ" panose="020B0604030504040204" pitchFamily="50" charset="-128"/>
                <a:ea typeface="メイリオ" panose="020B0604030504040204" pitchFamily="50" charset="-128"/>
              </a:rPr>
              <a:t>デジタルアート</a:t>
            </a:r>
            <a:r>
              <a:rPr lang="ja-JP" altLang="en-US" sz="2400" dirty="0" smtClean="0">
                <a:solidFill>
                  <a:schemeClr val="tx1"/>
                </a:solidFill>
                <a:latin typeface="メイリオ" panose="020B0604030504040204" pitchFamily="50" charset="-128"/>
                <a:ea typeface="メイリオ" panose="020B0604030504040204" pitchFamily="50" charset="-128"/>
              </a:rPr>
              <a:t/>
            </a:r>
            <a:br>
              <a:rPr lang="ja-JP" altLang="en-US" sz="2400" dirty="0" smtClean="0">
                <a:solidFill>
                  <a:schemeClr val="tx1"/>
                </a:solidFill>
                <a:latin typeface="メイリオ" panose="020B0604030504040204" pitchFamily="50" charset="-128"/>
                <a:ea typeface="メイリオ" panose="020B0604030504040204" pitchFamily="50" charset="-128"/>
              </a:rPr>
            </a:br>
            <a:r>
              <a:rPr lang="ja-JP" altLang="en-US" sz="2400" dirty="0" smtClean="0">
                <a:solidFill>
                  <a:schemeClr val="tx1"/>
                </a:solidFill>
                <a:latin typeface="メイリオ" panose="020B0604030504040204" pitchFamily="50" charset="-128"/>
                <a:ea typeface="メイリオ" panose="020B0604030504040204" pitchFamily="50" charset="-128"/>
              </a:rPr>
              <a:t>・キャラクターの面白い動き</a:t>
            </a:r>
            <a:endParaRPr kumimoji="1" lang="ja-JP" altLang="en-US" sz="2400" dirty="0" smtClean="0">
              <a:solidFill>
                <a:schemeClr val="tx1"/>
              </a:solidFill>
              <a:latin typeface="メイリオ" panose="020B0604030504040204" pitchFamily="50" charset="-128"/>
              <a:ea typeface="メイリオ" panose="020B0604030504040204" pitchFamily="50" charset="-128"/>
            </a:endParaRPr>
          </a:p>
          <a:p>
            <a:pPr algn="l"/>
            <a:r>
              <a:rPr lang="ja-JP" altLang="en-US" sz="2400" dirty="0" smtClean="0">
                <a:solidFill>
                  <a:schemeClr val="tx1"/>
                </a:solidFill>
                <a:latin typeface="メイリオ" panose="020B0604030504040204" pitchFamily="50" charset="-128"/>
                <a:ea typeface="メイリオ" panose="020B0604030504040204" pitchFamily="50" charset="-128"/>
              </a:rPr>
              <a:t>・綺麗な模様</a:t>
            </a: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4"/>
          <a:stretch>
            <a:fillRect/>
          </a:stretch>
        </p:blipFill>
        <p:spPr>
          <a:xfrm>
            <a:off x="606383" y="4716749"/>
            <a:ext cx="2328857" cy="1696881"/>
          </a:xfrm>
          <a:prstGeom prst="rect">
            <a:avLst/>
          </a:prstGeom>
        </p:spPr>
      </p:pic>
      <p:sp>
        <p:nvSpPr>
          <p:cNvPr id="17" name="対角する 2 つの角を丸めた四角形 16"/>
          <p:cNvSpPr/>
          <p:nvPr/>
        </p:nvSpPr>
        <p:spPr>
          <a:xfrm>
            <a:off x="3228975" y="4971338"/>
            <a:ext cx="5709711" cy="1750137"/>
          </a:xfrm>
          <a:prstGeom prst="round2DiagRect">
            <a:avLst>
              <a:gd name="adj1" fmla="val 1236"/>
              <a:gd name="adj2" fmla="val 0"/>
            </a:avLst>
          </a:prstGeom>
          <a:no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r>
              <a:rPr lang="ja-JP" altLang="en-US" sz="2400" dirty="0" smtClean="0">
                <a:solidFill>
                  <a:srgbClr val="FF0000"/>
                </a:solidFill>
                <a:latin typeface="メイリオ" panose="020B0604030504040204" pitchFamily="50" charset="-128"/>
                <a:ea typeface="メイリオ" panose="020B0604030504040204" pitchFamily="50" charset="-128"/>
              </a:rPr>
              <a:t>デジタル絵本</a:t>
            </a:r>
            <a:r>
              <a:rPr lang="en-US" altLang="ja-JP" sz="2400" dirty="0" smtClean="0">
                <a:solidFill>
                  <a:srgbClr val="FF0000"/>
                </a:solidFill>
                <a:latin typeface="メイリオ" panose="020B0604030504040204" pitchFamily="50" charset="-128"/>
                <a:ea typeface="メイリオ" panose="020B0604030504040204" pitchFamily="50" charset="-128"/>
              </a:rPr>
              <a:t>/</a:t>
            </a:r>
            <a:r>
              <a:rPr lang="ja-JP" altLang="en-US" sz="2400" dirty="0" smtClean="0">
                <a:solidFill>
                  <a:srgbClr val="FF0000"/>
                </a:solidFill>
                <a:latin typeface="メイリオ" panose="020B0604030504040204" pitchFamily="50" charset="-128"/>
                <a:ea typeface="メイリオ" panose="020B0604030504040204" pitchFamily="50" charset="-128"/>
              </a:rPr>
              <a:t>物語</a:t>
            </a:r>
            <a:r>
              <a:rPr lang="en-US" altLang="ja-JP" sz="2400" dirty="0" smtClean="0">
                <a:solidFill>
                  <a:srgbClr val="FF0000"/>
                </a:solidFill>
                <a:latin typeface="メイリオ" panose="020B0604030504040204" pitchFamily="50" charset="-128"/>
                <a:ea typeface="メイリオ" panose="020B0604030504040204" pitchFamily="50" charset="-128"/>
              </a:rPr>
              <a:t>/xx</a:t>
            </a:r>
            <a:r>
              <a:rPr lang="ja-JP" altLang="en-US" sz="2400" dirty="0" smtClean="0">
                <a:solidFill>
                  <a:srgbClr val="FF0000"/>
                </a:solidFill>
                <a:latin typeface="メイリオ" panose="020B0604030504040204" pitchFamily="50" charset="-128"/>
                <a:ea typeface="メイリオ" panose="020B0604030504040204" pitchFamily="50" charset="-128"/>
              </a:rPr>
              <a:t>シミュレーション</a:t>
            </a:r>
            <a:r>
              <a:rPr lang="ja-JP" altLang="en-US" sz="2400" dirty="0" smtClean="0">
                <a:solidFill>
                  <a:schemeClr val="tx1"/>
                </a:solidFill>
                <a:latin typeface="メイリオ" panose="020B0604030504040204" pitchFamily="50" charset="-128"/>
                <a:ea typeface="メイリオ" panose="020B0604030504040204" pitchFamily="50" charset="-128"/>
              </a:rPr>
              <a:t/>
            </a:r>
            <a:br>
              <a:rPr lang="ja-JP" altLang="en-US" sz="2400" dirty="0" smtClean="0">
                <a:solidFill>
                  <a:schemeClr val="tx1"/>
                </a:solidFill>
                <a:latin typeface="メイリオ" panose="020B0604030504040204" pitchFamily="50" charset="-128"/>
                <a:ea typeface="メイリオ" panose="020B0604030504040204" pitchFamily="50" charset="-128"/>
              </a:rPr>
            </a:br>
            <a:r>
              <a:rPr lang="ja-JP" altLang="en-US" sz="2400" dirty="0" smtClean="0">
                <a:solidFill>
                  <a:schemeClr val="tx1"/>
                </a:solidFill>
                <a:latin typeface="メイリオ" panose="020B0604030504040204" pitchFamily="50" charset="-128"/>
                <a:ea typeface="メイリオ" panose="020B0604030504040204" pitchFamily="50" charset="-128"/>
              </a:rPr>
              <a:t>・デジタルでお話を表現してみよう</a:t>
            </a: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49606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線矢印コネクタ 25"/>
          <p:cNvCxnSpPr/>
          <p:nvPr/>
        </p:nvCxnSpPr>
        <p:spPr bwMode="auto">
          <a:xfrm flipV="1">
            <a:off x="4429127" y="3499531"/>
            <a:ext cx="385302" cy="681644"/>
          </a:xfrm>
          <a:prstGeom prst="straightConnector1">
            <a:avLst/>
          </a:prstGeom>
          <a:solidFill>
            <a:schemeClr val="accent1"/>
          </a:solidFill>
          <a:ln w="317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どうやって作るの</a:t>
            </a:r>
            <a:r>
              <a:rPr kumimoji="1" lang="en-US" altLang="ja-JP"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(2)</a:t>
            </a:r>
            <a:endParaRPr kumimoji="1" lang="en-US" altLang="ja-JP"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
        <p:nvSpPr>
          <p:cNvPr id="7" name="Text Box 4"/>
          <p:cNvSpPr txBox="1">
            <a:spLocks noChangeArrowheads="1"/>
          </p:cNvSpPr>
          <p:nvPr/>
        </p:nvSpPr>
        <p:spPr bwMode="auto">
          <a:xfrm>
            <a:off x="304800" y="828020"/>
            <a:ext cx="8743950" cy="535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FontTx/>
              <a:buNone/>
            </a:pPr>
            <a:r>
              <a:rPr lang="en-US" altLang="ja-JP" sz="2400" dirty="0" smtClean="0">
                <a:latin typeface="メイリオ" panose="020B0604030504040204" pitchFamily="50" charset="-128"/>
                <a:ea typeface="メイリオ" panose="020B0604030504040204" pitchFamily="50" charset="-128"/>
              </a:rPr>
              <a:t>4</a:t>
            </a:r>
            <a:r>
              <a:rPr lang="ja-JP" altLang="en-US" sz="2400" dirty="0" smtClean="0">
                <a:latin typeface="メイリオ" panose="020B0604030504040204" pitchFamily="50" charset="-128"/>
                <a:ea typeface="メイリオ" panose="020B0604030504040204" pitchFamily="50" charset="-128"/>
              </a:rPr>
              <a:t>時間なので、まずは軽く</a:t>
            </a:r>
          </a:p>
        </p:txBody>
      </p:sp>
      <p:pic>
        <p:nvPicPr>
          <p:cNvPr id="6" name="図 5"/>
          <p:cNvPicPr>
            <a:picLocks noChangeAspect="1"/>
          </p:cNvPicPr>
          <p:nvPr/>
        </p:nvPicPr>
        <p:blipFill>
          <a:blip r:embed="rId2"/>
          <a:stretch>
            <a:fillRect/>
          </a:stretch>
        </p:blipFill>
        <p:spPr>
          <a:xfrm>
            <a:off x="0" y="4419600"/>
            <a:ext cx="2609850" cy="1714500"/>
          </a:xfrm>
          <a:prstGeom prst="rect">
            <a:avLst/>
          </a:prstGeom>
        </p:spPr>
      </p:pic>
      <p:sp>
        <p:nvSpPr>
          <p:cNvPr id="9" name="雲形吹き出し 8"/>
          <p:cNvSpPr/>
          <p:nvPr/>
        </p:nvSpPr>
        <p:spPr bwMode="auto">
          <a:xfrm>
            <a:off x="330631" y="1346031"/>
            <a:ext cx="3657600" cy="1290075"/>
          </a:xfrm>
          <a:prstGeom prst="cloudCallout">
            <a:avLst>
              <a:gd name="adj1" fmla="val -12591"/>
              <a:gd name="adj2" fmla="val 41621"/>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何か作ってみたいものがある。</a:t>
            </a:r>
          </a:p>
        </p:txBody>
      </p:sp>
      <p:sp>
        <p:nvSpPr>
          <p:cNvPr id="10" name="雲形吹き出し 9"/>
          <p:cNvSpPr/>
          <p:nvPr/>
        </p:nvSpPr>
        <p:spPr bwMode="auto">
          <a:xfrm>
            <a:off x="1390650" y="5376776"/>
            <a:ext cx="2438400" cy="1083135"/>
          </a:xfrm>
          <a:prstGeom prst="cloudCallout">
            <a:avLst>
              <a:gd name="adj1" fmla="val -12591"/>
              <a:gd name="adj2" fmla="val 41621"/>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よくわからない。</a:t>
            </a:r>
          </a:p>
        </p:txBody>
      </p:sp>
      <p:sp>
        <p:nvSpPr>
          <p:cNvPr id="11" name="雲形吹き出し 10"/>
          <p:cNvSpPr/>
          <p:nvPr/>
        </p:nvSpPr>
        <p:spPr bwMode="auto">
          <a:xfrm>
            <a:off x="888389" y="2724021"/>
            <a:ext cx="3276600" cy="1186557"/>
          </a:xfrm>
          <a:prstGeom prst="cloudCallout">
            <a:avLst>
              <a:gd name="adj1" fmla="val -12591"/>
              <a:gd name="adj2" fmla="val 41621"/>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作ったキャラを動かしたい。</a:t>
            </a:r>
          </a:p>
        </p:txBody>
      </p:sp>
      <p:sp>
        <p:nvSpPr>
          <p:cNvPr id="12" name="テキスト ボックス 11"/>
          <p:cNvSpPr txBox="1"/>
          <p:nvPr/>
        </p:nvSpPr>
        <p:spPr>
          <a:xfrm>
            <a:off x="5062171" y="1183703"/>
            <a:ext cx="3777029" cy="1569660"/>
          </a:xfrm>
          <a:prstGeom prst="rect">
            <a:avLst/>
          </a:prstGeom>
          <a:solidFill>
            <a:schemeClr val="accent2">
              <a:lumMod val="20000"/>
              <a:lumOff val="80000"/>
            </a:schemeClr>
          </a:solidFill>
          <a:ln>
            <a:solidFill>
              <a:schemeClr val="tx1"/>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紙のサンプルプロクラムから自分にあうようなものを一つ見つけて打ち込む</a:t>
            </a:r>
            <a:r>
              <a:rPr kumimoji="1" lang="en-US" altLang="ja-JP" sz="2400" dirty="0" smtClean="0">
                <a:latin typeface="メイリオ" panose="020B0604030504040204" pitchFamily="50" charset="-128"/>
                <a:ea typeface="メイリオ" panose="020B0604030504040204" pitchFamily="50" charset="-128"/>
              </a:rPr>
              <a:t>(1</a:t>
            </a:r>
            <a:r>
              <a:rPr kumimoji="1" lang="ja-JP" altLang="en-US" sz="2400" dirty="0" smtClean="0">
                <a:latin typeface="メイリオ" panose="020B0604030504040204" pitchFamily="50" charset="-128"/>
                <a:ea typeface="メイリオ" panose="020B0604030504040204" pitchFamily="50" charset="-128"/>
              </a:rPr>
              <a:t>～</a:t>
            </a:r>
            <a:r>
              <a:rPr kumimoji="1" lang="en-US" altLang="ja-JP" sz="2400" dirty="0" smtClean="0">
                <a:latin typeface="メイリオ" panose="020B0604030504040204" pitchFamily="50" charset="-128"/>
                <a:ea typeface="メイリオ" panose="020B0604030504040204" pitchFamily="50" charset="-128"/>
              </a:rPr>
              <a:t>2</a:t>
            </a:r>
            <a:r>
              <a:rPr kumimoji="1" lang="ja-JP" altLang="en-US" sz="2400" dirty="0" smtClean="0">
                <a:latin typeface="メイリオ" panose="020B0604030504040204" pitchFamily="50" charset="-128"/>
                <a:ea typeface="メイリオ" panose="020B0604030504040204" pitchFamily="50" charset="-128"/>
              </a:rPr>
              <a:t>時間程度</a:t>
            </a:r>
            <a:r>
              <a:rPr kumimoji="1" lang="en-US" altLang="ja-JP" sz="2400" dirty="0" smtClean="0">
                <a:latin typeface="メイリオ" panose="020B0604030504040204" pitchFamily="50" charset="-128"/>
                <a:ea typeface="メイリオ" panose="020B0604030504040204" pitchFamily="50" charset="-128"/>
              </a:rPr>
              <a:t>)</a:t>
            </a:r>
            <a:r>
              <a:rPr kumimoji="1" lang="ja-JP" altLang="en-US" dirty="0" err="1" smtClean="0"/>
              <a:t>。</a:t>
            </a:r>
            <a:endParaRPr kumimoji="1" lang="ja-JP" altLang="en-US" dirty="0"/>
          </a:p>
        </p:txBody>
      </p:sp>
      <p:sp>
        <p:nvSpPr>
          <p:cNvPr id="13" name="雲形吹き出し 12"/>
          <p:cNvSpPr/>
          <p:nvPr/>
        </p:nvSpPr>
        <p:spPr bwMode="auto">
          <a:xfrm>
            <a:off x="1723659" y="3962403"/>
            <a:ext cx="2834053" cy="1186557"/>
          </a:xfrm>
          <a:prstGeom prst="cloudCallout">
            <a:avLst>
              <a:gd name="adj1" fmla="val -12591"/>
              <a:gd name="adj2" fmla="val 41621"/>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なんか</a:t>
            </a:r>
            <a:b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b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作りたい。</a:t>
            </a:r>
          </a:p>
        </p:txBody>
      </p:sp>
      <p:sp>
        <p:nvSpPr>
          <p:cNvPr id="15" name="テキスト ボックス 14"/>
          <p:cNvSpPr txBox="1"/>
          <p:nvPr/>
        </p:nvSpPr>
        <p:spPr>
          <a:xfrm>
            <a:off x="4621778" y="5422135"/>
            <a:ext cx="4245442" cy="1200329"/>
          </a:xfrm>
          <a:prstGeom prst="rect">
            <a:avLst/>
          </a:prstGeom>
          <a:solidFill>
            <a:srgbClr val="FFFFCC"/>
          </a:solidFill>
          <a:ln>
            <a:solidFill>
              <a:schemeClr val="tx1"/>
            </a:solidFill>
          </a:ln>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このスライドの後半の超入門か、ミニミニ始まりの書</a:t>
            </a:r>
            <a:r>
              <a:rPr lang="en-US" altLang="ja-JP" sz="2400" dirty="0" smtClean="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紙</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やってみる</a:t>
            </a:r>
            <a:r>
              <a:rPr kumimoji="1" lang="ja-JP" altLang="en-US" dirty="0" smtClean="0"/>
              <a:t>。</a:t>
            </a:r>
            <a:endParaRPr kumimoji="1" lang="ja-JP" altLang="en-US" dirty="0"/>
          </a:p>
        </p:txBody>
      </p:sp>
      <p:cxnSp>
        <p:nvCxnSpPr>
          <p:cNvPr id="17" name="直線矢印コネクタ 16"/>
          <p:cNvCxnSpPr/>
          <p:nvPr/>
        </p:nvCxnSpPr>
        <p:spPr bwMode="auto">
          <a:xfrm>
            <a:off x="3988231" y="1918454"/>
            <a:ext cx="785446" cy="813333"/>
          </a:xfrm>
          <a:prstGeom prst="straightConnector1">
            <a:avLst/>
          </a:prstGeom>
          <a:solidFill>
            <a:schemeClr val="accent1"/>
          </a:solidFill>
          <a:ln w="317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直線矢印コネクタ 21"/>
          <p:cNvCxnSpPr/>
          <p:nvPr/>
        </p:nvCxnSpPr>
        <p:spPr bwMode="auto">
          <a:xfrm>
            <a:off x="4114800" y="3193018"/>
            <a:ext cx="561975" cy="0"/>
          </a:xfrm>
          <a:prstGeom prst="straightConnector1">
            <a:avLst/>
          </a:prstGeom>
          <a:solidFill>
            <a:schemeClr val="accent1"/>
          </a:solidFill>
          <a:ln w="317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直線矢印コネクタ 27"/>
          <p:cNvCxnSpPr>
            <a:stCxn id="10" idx="2"/>
          </p:cNvCxnSpPr>
          <p:nvPr/>
        </p:nvCxnSpPr>
        <p:spPr bwMode="auto">
          <a:xfrm flipV="1">
            <a:off x="3827018" y="5918343"/>
            <a:ext cx="730694" cy="1"/>
          </a:xfrm>
          <a:prstGeom prst="straightConnector1">
            <a:avLst/>
          </a:prstGeom>
          <a:solidFill>
            <a:schemeClr val="accent1"/>
          </a:solidFill>
          <a:ln w="317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下矢印 17"/>
          <p:cNvSpPr/>
          <p:nvPr/>
        </p:nvSpPr>
        <p:spPr bwMode="auto">
          <a:xfrm>
            <a:off x="6594869" y="2916164"/>
            <a:ext cx="711631" cy="527731"/>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5" name="テキスト ボックス 24"/>
          <p:cNvSpPr txBox="1"/>
          <p:nvPr/>
        </p:nvSpPr>
        <p:spPr>
          <a:xfrm>
            <a:off x="5078567" y="3531274"/>
            <a:ext cx="3777029" cy="1200329"/>
          </a:xfrm>
          <a:prstGeom prst="rect">
            <a:avLst/>
          </a:prstGeom>
          <a:solidFill>
            <a:schemeClr val="accent2">
              <a:lumMod val="20000"/>
              <a:lumOff val="80000"/>
            </a:schemeClr>
          </a:solidFill>
          <a:ln>
            <a:solidFill>
              <a:schemeClr val="tx1"/>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打ち込んだプログラムを改造・改良してみる</a:t>
            </a:r>
            <a:br>
              <a:rPr kumimoji="1" lang="ja-JP" altLang="en-US" sz="2400" dirty="0" smtClean="0">
                <a:latin typeface="メイリオ" panose="020B0604030504040204" pitchFamily="50" charset="-128"/>
                <a:ea typeface="メイリオ" panose="020B0604030504040204" pitchFamily="50" charset="-128"/>
              </a:rPr>
            </a:br>
            <a:r>
              <a:rPr kumimoji="1" lang="en-US" altLang="ja-JP" sz="2400" dirty="0" smtClean="0">
                <a:latin typeface="メイリオ" panose="020B0604030504040204" pitchFamily="50" charset="-128"/>
                <a:ea typeface="メイリオ" panose="020B0604030504040204" pitchFamily="50" charset="-128"/>
              </a:rPr>
              <a:t>(</a:t>
            </a:r>
            <a:r>
              <a:rPr lang="en-US" altLang="ja-JP" sz="2400" dirty="0">
                <a:latin typeface="メイリオ" panose="020B0604030504040204" pitchFamily="50" charset="-128"/>
                <a:ea typeface="メイリオ" panose="020B0604030504040204" pitchFamily="50" charset="-128"/>
              </a:rPr>
              <a:t>2</a:t>
            </a:r>
            <a:r>
              <a:rPr kumimoji="1" lang="ja-JP" altLang="en-US" sz="2400" dirty="0" smtClean="0">
                <a:latin typeface="メイリオ" panose="020B0604030504040204" pitchFamily="50" charset="-128"/>
                <a:ea typeface="メイリオ" panose="020B0604030504040204" pitchFamily="50" charset="-128"/>
              </a:rPr>
              <a:t>～</a:t>
            </a:r>
            <a:r>
              <a:rPr lang="en-US" altLang="ja-JP" sz="2400" dirty="0">
                <a:latin typeface="メイリオ" panose="020B0604030504040204" pitchFamily="50" charset="-128"/>
                <a:ea typeface="メイリオ" panose="020B0604030504040204" pitchFamily="50" charset="-128"/>
              </a:rPr>
              <a:t>3</a:t>
            </a:r>
            <a:r>
              <a:rPr kumimoji="1" lang="ja-JP" altLang="en-US" sz="2400" dirty="0" smtClean="0">
                <a:latin typeface="メイリオ" panose="020B0604030504040204" pitchFamily="50" charset="-128"/>
                <a:ea typeface="メイリオ" panose="020B0604030504040204" pitchFamily="50" charset="-128"/>
              </a:rPr>
              <a:t>時間程度</a:t>
            </a:r>
            <a:r>
              <a:rPr kumimoji="1" lang="en-US" altLang="ja-JP" sz="2400" dirty="0" smtClean="0">
                <a:latin typeface="メイリオ" panose="020B0604030504040204" pitchFamily="50" charset="-128"/>
                <a:ea typeface="メイリオ" panose="020B0604030504040204" pitchFamily="50" charset="-128"/>
              </a:rPr>
              <a:t>)</a:t>
            </a:r>
            <a:r>
              <a:rPr kumimoji="1" lang="ja-JP" altLang="en-US" dirty="0" err="1" smtClean="0"/>
              <a:t>。</a:t>
            </a:r>
            <a:endParaRPr kumimoji="1" lang="ja-JP" altLang="en-US" dirty="0"/>
          </a:p>
        </p:txBody>
      </p:sp>
    </p:spTree>
    <p:extLst>
      <p:ext uri="{BB962C8B-B14F-4D97-AF65-F5344CB8AC3E}">
        <p14:creationId xmlns:p14="http://schemas.microsoft.com/office/powerpoint/2010/main" val="2593314826"/>
      </p:ext>
    </p:extLst>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5765</TotalTime>
  <Words>709</Words>
  <Application>Microsoft Office PowerPoint</Application>
  <PresentationFormat>画面に合わせる (4:3)</PresentationFormat>
  <Paragraphs>148</Paragraphs>
  <Slides>19</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19</vt:i4>
      </vt:variant>
    </vt:vector>
  </HeadingPairs>
  <TitlesOfParts>
    <vt:vector size="25" baseType="lpstr">
      <vt:lpstr>ＭＳ Ｐゴシック</vt:lpstr>
      <vt:lpstr>ＭＳ Ｐ明朝</vt:lpstr>
      <vt:lpstr>メイリオ</vt:lpstr>
      <vt:lpstr>Arial</vt:lpstr>
      <vt:lpstr>Segoe UI</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補足: ロングキンダーガーデン(生涯幼稚園)</vt:lpstr>
      <vt:lpstr>今回の授業/開発スケジュール</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どうしてプログラミング</vt:lpstr>
      <vt:lpstr>Scratch投票</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Go Ota</cp:lastModifiedBy>
  <cp:revision>151</cp:revision>
  <cp:lastPrinted>2019-05-18T21:18:10Z</cp:lastPrinted>
  <dcterms:created xsi:type="dcterms:W3CDTF">2014-03-24T13:08:44Z</dcterms:created>
  <dcterms:modified xsi:type="dcterms:W3CDTF">2019-08-08T07:23:12Z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