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8" r:id="rId3"/>
    <p:sldId id="289" r:id="rId4"/>
    <p:sldId id="260" r:id="rId5"/>
    <p:sldId id="263" r:id="rId6"/>
    <p:sldId id="264" r:id="rId7"/>
    <p:sldId id="265" r:id="rId8"/>
    <p:sldId id="266" r:id="rId9"/>
    <p:sldId id="267" r:id="rId10"/>
    <p:sldId id="268" r:id="rId11"/>
    <p:sldId id="269" r:id="rId12"/>
    <p:sldId id="270" r:id="rId13"/>
  </p:sldIdLst>
  <p:sldSz cx="9144000" cy="6858000" type="screen4x3"/>
  <p:notesSz cx="4870450" cy="70993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66"/>
    <a:srgbClr val="006600"/>
    <a:srgbClr val="FF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67" autoAdjust="0"/>
    <p:restoredTop sz="94660"/>
  </p:normalViewPr>
  <p:slideViewPr>
    <p:cSldViewPr snapToGrid="0">
      <p:cViewPr varScale="1">
        <p:scale>
          <a:sx n="57" d="100"/>
          <a:sy n="57" d="100"/>
        </p:scale>
        <p:origin x="130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110528" cy="356198"/>
          </a:xfrm>
          <a:prstGeom prst="rect">
            <a:avLst/>
          </a:prstGeom>
        </p:spPr>
        <p:txBody>
          <a:bodyPr vert="horz" lIns="67904" tIns="33953" rIns="67904" bIns="33953" rtlCol="0"/>
          <a:lstStyle>
            <a:lvl1pPr algn="l">
              <a:defRPr sz="900"/>
            </a:lvl1pPr>
          </a:lstStyle>
          <a:p>
            <a:endParaRPr kumimoji="1" lang="ja-JP" altLang="en-US"/>
          </a:p>
        </p:txBody>
      </p:sp>
      <p:sp>
        <p:nvSpPr>
          <p:cNvPr id="3" name="日付プレースホルダー 2"/>
          <p:cNvSpPr>
            <a:spLocks noGrp="1"/>
          </p:cNvSpPr>
          <p:nvPr>
            <p:ph type="dt" idx="1"/>
          </p:nvPr>
        </p:nvSpPr>
        <p:spPr>
          <a:xfrm>
            <a:off x="2758795" y="1"/>
            <a:ext cx="2110528" cy="356198"/>
          </a:xfrm>
          <a:prstGeom prst="rect">
            <a:avLst/>
          </a:prstGeom>
        </p:spPr>
        <p:txBody>
          <a:bodyPr vert="horz" lIns="67904" tIns="33953" rIns="67904" bIns="33953" rtlCol="0"/>
          <a:lstStyle>
            <a:lvl1pPr algn="r">
              <a:defRPr sz="900"/>
            </a:lvl1pPr>
          </a:lstStyle>
          <a:p>
            <a:fld id="{A0E000F1-07FB-45D1-8775-C743EFC5783B}" type="datetimeFigureOut">
              <a:rPr kumimoji="1" lang="ja-JP" altLang="en-US" smtClean="0"/>
              <a:t>2019/7/28</a:t>
            </a:fld>
            <a:endParaRPr kumimoji="1" lang="ja-JP" altLang="en-US"/>
          </a:p>
        </p:txBody>
      </p:sp>
      <p:sp>
        <p:nvSpPr>
          <p:cNvPr id="4" name="スライド イメージ プレースホルダー 3"/>
          <p:cNvSpPr>
            <a:spLocks noGrp="1" noRot="1" noChangeAspect="1"/>
          </p:cNvSpPr>
          <p:nvPr>
            <p:ph type="sldImg" idx="2"/>
          </p:nvPr>
        </p:nvSpPr>
        <p:spPr>
          <a:xfrm>
            <a:off x="839788" y="889000"/>
            <a:ext cx="3190875" cy="2393950"/>
          </a:xfrm>
          <a:prstGeom prst="rect">
            <a:avLst/>
          </a:prstGeom>
          <a:noFill/>
          <a:ln w="12700">
            <a:solidFill>
              <a:prstClr val="black"/>
            </a:solidFill>
          </a:ln>
        </p:spPr>
        <p:txBody>
          <a:bodyPr vert="horz" lIns="67904" tIns="33953" rIns="67904" bIns="33953" rtlCol="0" anchor="ctr"/>
          <a:lstStyle/>
          <a:p>
            <a:endParaRPr lang="ja-JP" altLang="en-US"/>
          </a:p>
        </p:txBody>
      </p:sp>
      <p:sp>
        <p:nvSpPr>
          <p:cNvPr id="5" name="ノート プレースホルダー 4"/>
          <p:cNvSpPr>
            <a:spLocks noGrp="1"/>
          </p:cNvSpPr>
          <p:nvPr>
            <p:ph type="body" sz="quarter" idx="3"/>
          </p:nvPr>
        </p:nvSpPr>
        <p:spPr>
          <a:xfrm>
            <a:off x="487046" y="3416540"/>
            <a:ext cx="3896360" cy="2795349"/>
          </a:xfrm>
          <a:prstGeom prst="rect">
            <a:avLst/>
          </a:prstGeom>
        </p:spPr>
        <p:txBody>
          <a:bodyPr vert="horz" lIns="67904" tIns="33953" rIns="67904" bIns="33953"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6743106"/>
            <a:ext cx="2110528" cy="356197"/>
          </a:xfrm>
          <a:prstGeom prst="rect">
            <a:avLst/>
          </a:prstGeom>
        </p:spPr>
        <p:txBody>
          <a:bodyPr vert="horz" lIns="67904" tIns="33953" rIns="67904" bIns="33953" rtlCol="0" anchor="b"/>
          <a:lstStyle>
            <a:lvl1pPr algn="l">
              <a:defRPr sz="900"/>
            </a:lvl1pPr>
          </a:lstStyle>
          <a:p>
            <a:endParaRPr kumimoji="1" lang="ja-JP" altLang="en-US"/>
          </a:p>
        </p:txBody>
      </p:sp>
      <p:sp>
        <p:nvSpPr>
          <p:cNvPr id="7" name="スライド番号プレースホルダー 6"/>
          <p:cNvSpPr>
            <a:spLocks noGrp="1"/>
          </p:cNvSpPr>
          <p:nvPr>
            <p:ph type="sldNum" sz="quarter" idx="5"/>
          </p:nvPr>
        </p:nvSpPr>
        <p:spPr>
          <a:xfrm>
            <a:off x="2758795" y="6743106"/>
            <a:ext cx="2110528" cy="356197"/>
          </a:xfrm>
          <a:prstGeom prst="rect">
            <a:avLst/>
          </a:prstGeom>
        </p:spPr>
        <p:txBody>
          <a:bodyPr vert="horz" lIns="67904" tIns="33953" rIns="67904" bIns="33953" rtlCol="0" anchor="b"/>
          <a:lstStyle>
            <a:lvl1pPr algn="r">
              <a:defRPr sz="900"/>
            </a:lvl1pPr>
          </a:lstStyle>
          <a:p>
            <a:fld id="{636C090F-B3CB-45D8-8C9A-D69B9E5C115B}" type="slidenum">
              <a:rPr kumimoji="1" lang="ja-JP" altLang="en-US" smtClean="0"/>
              <a:t>‹#›</a:t>
            </a:fld>
            <a:endParaRPr kumimoji="1" lang="ja-JP" altLang="en-US"/>
          </a:p>
        </p:txBody>
      </p:sp>
    </p:spTree>
    <p:extLst>
      <p:ext uri="{BB962C8B-B14F-4D97-AF65-F5344CB8AC3E}">
        <p14:creationId xmlns:p14="http://schemas.microsoft.com/office/powerpoint/2010/main" val="54214139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4BA70C1E-BE66-4E5B-A7B0-62BCFB847437}" type="datetimeFigureOut">
              <a:rPr kumimoji="1" lang="ja-JP" altLang="en-US" smtClean="0"/>
              <a:t>2019/7/28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030202A-DB85-4EFC-835A-755258E4A586}" type="slidenum">
              <a:rPr kumimoji="1" lang="ja-JP" altLang="en-US" smtClean="0"/>
              <a:t>‹#›</a:t>
            </a:fld>
            <a:endParaRPr kumimoji="1" lang="ja-JP" altLang="en-US"/>
          </a:p>
        </p:txBody>
      </p:sp>
    </p:spTree>
    <p:extLst>
      <p:ext uri="{BB962C8B-B14F-4D97-AF65-F5344CB8AC3E}">
        <p14:creationId xmlns:p14="http://schemas.microsoft.com/office/powerpoint/2010/main" val="2116991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BA70C1E-BE66-4E5B-A7B0-62BCFB847437}" type="datetimeFigureOut">
              <a:rPr kumimoji="1" lang="ja-JP" altLang="en-US" smtClean="0"/>
              <a:t>2019/7/28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030202A-DB85-4EFC-835A-755258E4A586}" type="slidenum">
              <a:rPr kumimoji="1" lang="ja-JP" altLang="en-US" smtClean="0"/>
              <a:t>‹#›</a:t>
            </a:fld>
            <a:endParaRPr kumimoji="1" lang="ja-JP" altLang="en-US"/>
          </a:p>
        </p:txBody>
      </p:sp>
    </p:spTree>
    <p:extLst>
      <p:ext uri="{BB962C8B-B14F-4D97-AF65-F5344CB8AC3E}">
        <p14:creationId xmlns:p14="http://schemas.microsoft.com/office/powerpoint/2010/main" val="10954699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43675" y="365125"/>
            <a:ext cx="1971675"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BA70C1E-BE66-4E5B-A7B0-62BCFB847437}" type="datetimeFigureOut">
              <a:rPr kumimoji="1" lang="ja-JP" altLang="en-US" smtClean="0"/>
              <a:t>2019/7/28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030202A-DB85-4EFC-835A-755258E4A586}" type="slidenum">
              <a:rPr kumimoji="1" lang="ja-JP" altLang="en-US" smtClean="0"/>
              <a:t>‹#›</a:t>
            </a:fld>
            <a:endParaRPr kumimoji="1" lang="ja-JP" altLang="en-US"/>
          </a:p>
        </p:txBody>
      </p:sp>
    </p:spTree>
    <p:extLst>
      <p:ext uri="{BB962C8B-B14F-4D97-AF65-F5344CB8AC3E}">
        <p14:creationId xmlns:p14="http://schemas.microsoft.com/office/powerpoint/2010/main" val="19012899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BA70C1E-BE66-4E5B-A7B0-62BCFB847437}" type="datetimeFigureOut">
              <a:rPr kumimoji="1" lang="ja-JP" altLang="en-US" smtClean="0"/>
              <a:t>2019/7/28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030202A-DB85-4EFC-835A-755258E4A586}" type="slidenum">
              <a:rPr kumimoji="1" lang="ja-JP" altLang="en-US" smtClean="0"/>
              <a:t>‹#›</a:t>
            </a:fld>
            <a:endParaRPr kumimoji="1" lang="ja-JP" altLang="en-US"/>
          </a:p>
        </p:txBody>
      </p:sp>
    </p:spTree>
    <p:extLst>
      <p:ext uri="{BB962C8B-B14F-4D97-AF65-F5344CB8AC3E}">
        <p14:creationId xmlns:p14="http://schemas.microsoft.com/office/powerpoint/2010/main" val="39279013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9"/>
            <a:ext cx="7886700" cy="2852737"/>
          </a:xfrm>
        </p:spPr>
        <p:txBody>
          <a:bodyPr anchor="b"/>
          <a:lstStyle>
            <a:lvl1pPr>
              <a:defRPr sz="45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4BA70C1E-BE66-4E5B-A7B0-62BCFB847437}" type="datetimeFigureOut">
              <a:rPr kumimoji="1" lang="ja-JP" altLang="en-US" smtClean="0"/>
              <a:t>2019/7/28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030202A-DB85-4EFC-835A-755258E4A586}" type="slidenum">
              <a:rPr kumimoji="1" lang="ja-JP" altLang="en-US" smtClean="0"/>
              <a:t>‹#›</a:t>
            </a:fld>
            <a:endParaRPr kumimoji="1" lang="ja-JP" altLang="en-US"/>
          </a:p>
        </p:txBody>
      </p:sp>
    </p:spTree>
    <p:extLst>
      <p:ext uri="{BB962C8B-B14F-4D97-AF65-F5344CB8AC3E}">
        <p14:creationId xmlns:p14="http://schemas.microsoft.com/office/powerpoint/2010/main" val="2376948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628650" y="1825625"/>
            <a:ext cx="38862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29150" y="1825625"/>
            <a:ext cx="38862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4BA70C1E-BE66-4E5B-A7B0-62BCFB847437}" type="datetimeFigureOut">
              <a:rPr kumimoji="1" lang="ja-JP" altLang="en-US" smtClean="0"/>
              <a:t>2019/7/28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030202A-DB85-4EFC-835A-755258E4A586}" type="slidenum">
              <a:rPr kumimoji="1" lang="ja-JP" altLang="en-US" smtClean="0"/>
              <a:t>‹#›</a:t>
            </a:fld>
            <a:endParaRPr kumimoji="1" lang="ja-JP" altLang="en-US"/>
          </a:p>
        </p:txBody>
      </p:sp>
    </p:spTree>
    <p:extLst>
      <p:ext uri="{BB962C8B-B14F-4D97-AF65-F5344CB8AC3E}">
        <p14:creationId xmlns:p14="http://schemas.microsoft.com/office/powerpoint/2010/main" val="5930894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365126"/>
            <a:ext cx="78867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629842" y="2505075"/>
            <a:ext cx="3868340"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391"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4BA70C1E-BE66-4E5B-A7B0-62BCFB847437}" type="datetimeFigureOut">
              <a:rPr kumimoji="1" lang="ja-JP" altLang="en-US" smtClean="0"/>
              <a:t>2019/7/28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B030202A-DB85-4EFC-835A-755258E4A586}" type="slidenum">
              <a:rPr kumimoji="1" lang="ja-JP" altLang="en-US" smtClean="0"/>
              <a:t>‹#›</a:t>
            </a:fld>
            <a:endParaRPr kumimoji="1" lang="ja-JP" altLang="en-US"/>
          </a:p>
        </p:txBody>
      </p:sp>
    </p:spTree>
    <p:extLst>
      <p:ext uri="{BB962C8B-B14F-4D97-AF65-F5344CB8AC3E}">
        <p14:creationId xmlns:p14="http://schemas.microsoft.com/office/powerpoint/2010/main" val="42080219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4BA70C1E-BE66-4E5B-A7B0-62BCFB847437}" type="datetimeFigureOut">
              <a:rPr kumimoji="1" lang="ja-JP" altLang="en-US" smtClean="0"/>
              <a:t>2019/7/28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B030202A-DB85-4EFC-835A-755258E4A586}" type="slidenum">
              <a:rPr kumimoji="1" lang="ja-JP" altLang="en-US" smtClean="0"/>
              <a:t>‹#›</a:t>
            </a:fld>
            <a:endParaRPr kumimoji="1" lang="ja-JP" altLang="en-US"/>
          </a:p>
        </p:txBody>
      </p:sp>
    </p:spTree>
    <p:extLst>
      <p:ext uri="{BB962C8B-B14F-4D97-AF65-F5344CB8AC3E}">
        <p14:creationId xmlns:p14="http://schemas.microsoft.com/office/powerpoint/2010/main" val="9862197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BA70C1E-BE66-4E5B-A7B0-62BCFB847437}" type="datetimeFigureOut">
              <a:rPr kumimoji="1" lang="ja-JP" altLang="en-US" smtClean="0"/>
              <a:t>2019/7/28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B030202A-DB85-4EFC-835A-755258E4A586}" type="slidenum">
              <a:rPr kumimoji="1" lang="ja-JP" altLang="en-US" smtClean="0"/>
              <a:t>‹#›</a:t>
            </a:fld>
            <a:endParaRPr kumimoji="1" lang="ja-JP" altLang="en-US"/>
          </a:p>
        </p:txBody>
      </p:sp>
    </p:spTree>
    <p:extLst>
      <p:ext uri="{BB962C8B-B14F-4D97-AF65-F5344CB8AC3E}">
        <p14:creationId xmlns:p14="http://schemas.microsoft.com/office/powerpoint/2010/main" val="4161024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BA70C1E-BE66-4E5B-A7B0-62BCFB847437}" type="datetimeFigureOut">
              <a:rPr kumimoji="1" lang="ja-JP" altLang="en-US" smtClean="0"/>
              <a:t>2019/7/28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030202A-DB85-4EFC-835A-755258E4A586}" type="slidenum">
              <a:rPr kumimoji="1" lang="ja-JP" altLang="en-US" smtClean="0"/>
              <a:t>‹#›</a:t>
            </a:fld>
            <a:endParaRPr kumimoji="1" lang="ja-JP" altLang="en-US"/>
          </a:p>
        </p:txBody>
      </p:sp>
    </p:spTree>
    <p:extLst>
      <p:ext uri="{BB962C8B-B14F-4D97-AF65-F5344CB8AC3E}">
        <p14:creationId xmlns:p14="http://schemas.microsoft.com/office/powerpoint/2010/main" val="2693219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BA70C1E-BE66-4E5B-A7B0-62BCFB847437}" type="datetimeFigureOut">
              <a:rPr kumimoji="1" lang="ja-JP" altLang="en-US" smtClean="0"/>
              <a:t>2019/7/28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030202A-DB85-4EFC-835A-755258E4A586}" type="slidenum">
              <a:rPr kumimoji="1" lang="ja-JP" altLang="en-US" smtClean="0"/>
              <a:t>‹#›</a:t>
            </a:fld>
            <a:endParaRPr kumimoji="1" lang="ja-JP" altLang="en-US"/>
          </a:p>
        </p:txBody>
      </p:sp>
    </p:spTree>
    <p:extLst>
      <p:ext uri="{BB962C8B-B14F-4D97-AF65-F5344CB8AC3E}">
        <p14:creationId xmlns:p14="http://schemas.microsoft.com/office/powerpoint/2010/main" val="2060342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BA70C1E-BE66-4E5B-A7B0-62BCFB847437}" type="datetimeFigureOut">
              <a:rPr kumimoji="1" lang="ja-JP" altLang="en-US" smtClean="0"/>
              <a:t>2019/7/28</a:t>
            </a:fld>
            <a:endParaRPr kumimoji="1" lang="ja-JP" altLang="en-US"/>
          </a:p>
        </p:txBody>
      </p:sp>
      <p:sp>
        <p:nvSpPr>
          <p:cNvPr id="5" name="フッター プレースホルダー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030202A-DB85-4EFC-835A-755258E4A586}" type="slidenum">
              <a:rPr kumimoji="1" lang="ja-JP" altLang="en-US" smtClean="0"/>
              <a:t>‹#›</a:t>
            </a:fld>
            <a:endParaRPr kumimoji="1" lang="ja-JP" altLang="en-US"/>
          </a:p>
        </p:txBody>
      </p:sp>
    </p:spTree>
    <p:extLst>
      <p:ext uri="{BB962C8B-B14F-4D97-AF65-F5344CB8AC3E}">
        <p14:creationId xmlns:p14="http://schemas.microsoft.com/office/powerpoint/2010/main" val="41461030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40475" y="0"/>
            <a:ext cx="3206882" cy="500197"/>
          </a:xfrm>
        </p:spPr>
        <p:txBody>
          <a:bodyPr>
            <a:normAutofit fontScale="90000"/>
          </a:bodyPr>
          <a:lstStyle/>
          <a:p>
            <a:pPr algn="l"/>
            <a:r>
              <a:rPr kumimoji="1" lang="ja-JP" altLang="en-US" sz="1600" dirty="0" smtClean="0">
                <a:latin typeface="メイリオ" panose="020B0604030504040204" pitchFamily="50" charset="-128"/>
                <a:ea typeface="メイリオ" panose="020B0604030504040204" pitchFamily="50" charset="-128"/>
              </a:rPr>
              <a:t>コード忍者の里</a:t>
            </a:r>
            <a:r>
              <a:rPr kumimoji="1" lang="en-US" altLang="ja-JP" sz="1600" dirty="0" smtClean="0">
                <a:latin typeface="メイリオ" panose="020B0604030504040204" pitchFamily="50" charset="-128"/>
                <a:ea typeface="メイリオ" panose="020B0604030504040204" pitchFamily="50" charset="-128"/>
              </a:rPr>
              <a:t>/ </a:t>
            </a:r>
            <a:r>
              <a:rPr kumimoji="1" lang="en-US" altLang="ja-JP" sz="1600" dirty="0" err="1" smtClean="0">
                <a:latin typeface="メイリオ" panose="020B0604030504040204" pitchFamily="50" charset="-128"/>
                <a:ea typeface="メイリオ" panose="020B0604030504040204" pitchFamily="50" charset="-128"/>
              </a:rPr>
              <a:t>CoderDojo</a:t>
            </a:r>
            <a:r>
              <a:rPr kumimoji="1" lang="ja-JP" altLang="en-US" sz="1600" dirty="0" smtClean="0">
                <a:latin typeface="メイリオ" panose="020B0604030504040204" pitchFamily="50" charset="-128"/>
                <a:ea typeface="メイリオ" panose="020B0604030504040204" pitchFamily="50" charset="-128"/>
              </a:rPr>
              <a:t>市川真間</a:t>
            </a:r>
            <a:endParaRPr kumimoji="1" lang="ja-JP" altLang="en-US" sz="1600" dirty="0">
              <a:latin typeface="メイリオ" panose="020B0604030504040204" pitchFamily="50" charset="-128"/>
              <a:ea typeface="メイリオ" panose="020B0604030504040204" pitchFamily="50" charset="-128"/>
            </a:endParaRPr>
          </a:p>
        </p:txBody>
      </p:sp>
      <p:grpSp>
        <p:nvGrpSpPr>
          <p:cNvPr id="6" name="グループ化 5"/>
          <p:cNvGrpSpPr/>
          <p:nvPr/>
        </p:nvGrpSpPr>
        <p:grpSpPr>
          <a:xfrm>
            <a:off x="1568798" y="421415"/>
            <a:ext cx="6006904" cy="2063918"/>
            <a:chOff x="1638888" y="746529"/>
            <a:chExt cx="6006904" cy="1704997"/>
          </a:xfrm>
        </p:grpSpPr>
        <p:sp>
          <p:nvSpPr>
            <p:cNvPr id="4" name="横巻き 3"/>
            <p:cNvSpPr/>
            <p:nvPr/>
          </p:nvSpPr>
          <p:spPr>
            <a:xfrm>
              <a:off x="1638888" y="746529"/>
              <a:ext cx="6006904" cy="1704997"/>
            </a:xfrm>
            <a:prstGeom prst="horizontalScroll">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テキスト ボックス 4"/>
            <p:cNvSpPr txBox="1"/>
            <p:nvPr/>
          </p:nvSpPr>
          <p:spPr>
            <a:xfrm>
              <a:off x="1994096" y="1121975"/>
              <a:ext cx="5444197" cy="1033857"/>
            </a:xfrm>
            <a:prstGeom prst="rect">
              <a:avLst/>
            </a:prstGeom>
            <a:solidFill>
              <a:schemeClr val="bg1"/>
            </a:solidFill>
            <a:ln w="73025">
              <a:solidFill>
                <a:srgbClr val="006600"/>
              </a:solidFill>
            </a:ln>
          </p:spPr>
          <p:txBody>
            <a:bodyPr wrap="square" rtlCol="0">
              <a:spAutoFit/>
            </a:bodyPr>
            <a:lstStyle/>
            <a:p>
              <a:pPr algn="ctr">
                <a:lnSpc>
                  <a:spcPts val="3000"/>
                </a:lnSpc>
              </a:pPr>
              <a:r>
                <a:rPr lang="ja-JP" altLang="en-US" sz="2800" dirty="0" smtClean="0"/>
                <a:t>ミニ</a:t>
              </a:r>
              <a:r>
                <a:rPr lang="ja-JP" altLang="en-US" sz="2800" dirty="0"/>
                <a:t>ミニ</a:t>
              </a:r>
              <a:r>
                <a:rPr lang="ja-JP" altLang="en-US" sz="2800" dirty="0" smtClean="0"/>
                <a:t>はじまり</a:t>
              </a:r>
              <a:r>
                <a:rPr kumimoji="1" lang="ja-JP" altLang="en-US" sz="2800" dirty="0" smtClean="0"/>
                <a:t>の書</a:t>
              </a:r>
              <a:br>
                <a:rPr kumimoji="1" lang="ja-JP" altLang="en-US" sz="2800" dirty="0" smtClean="0"/>
              </a:br>
              <a:r>
                <a:rPr kumimoji="1" lang="en-US" altLang="ja-JP" sz="2800" dirty="0" smtClean="0"/>
                <a:t>- </a:t>
              </a:r>
              <a:r>
                <a:rPr lang="en-US" altLang="ja-JP" sz="2800" dirty="0" smtClean="0"/>
                <a:t>2</a:t>
              </a:r>
              <a:r>
                <a:rPr lang="en-US" altLang="ja-JP" sz="2800" dirty="0"/>
                <a:t>0</a:t>
              </a:r>
              <a:r>
                <a:rPr kumimoji="1" lang="ja-JP" altLang="en-US" sz="2800" dirty="0" smtClean="0"/>
                <a:t>分</a:t>
              </a:r>
              <a:r>
                <a:rPr kumimoji="1" lang="ja-JP" altLang="en-US" sz="2800" dirty="0" smtClean="0"/>
                <a:t>で</a:t>
              </a:r>
              <a:r>
                <a:rPr kumimoji="1" lang="en-US" altLang="ja-JP" sz="2800" dirty="0" smtClean="0"/>
                <a:t>Scratch</a:t>
              </a:r>
              <a:r>
                <a:rPr kumimoji="1" lang="ja-JP" altLang="en-US" sz="2800" dirty="0" smtClean="0"/>
                <a:t>入門</a:t>
              </a:r>
              <a:r>
                <a:rPr lang="en-US" altLang="ja-JP" sz="2800" dirty="0"/>
                <a:t> </a:t>
              </a:r>
              <a:r>
                <a:rPr lang="en-US" altLang="ja-JP" sz="2800" dirty="0" smtClean="0"/>
                <a:t>–</a:t>
              </a:r>
              <a:r>
                <a:rPr lang="ja-JP" altLang="en-US" sz="2800" dirty="0" smtClean="0"/>
                <a:t/>
              </a:r>
              <a:br>
                <a:rPr lang="ja-JP" altLang="en-US" sz="2800" dirty="0" smtClean="0"/>
              </a:br>
              <a:r>
                <a:rPr lang="en-US" altLang="ja-JP" sz="2400" dirty="0" smtClean="0"/>
                <a:t>Scratch 3.0 </a:t>
              </a:r>
              <a:r>
                <a:rPr lang="ja-JP" altLang="en-US" sz="2400" dirty="0" smtClean="0"/>
                <a:t>対応</a:t>
              </a:r>
              <a:endParaRPr kumimoji="1" lang="ja-JP" altLang="en-US" sz="2400" dirty="0"/>
            </a:p>
          </p:txBody>
        </p:sp>
      </p:grpSp>
      <p:graphicFrame>
        <p:nvGraphicFramePr>
          <p:cNvPr id="7" name="オブジェクト 6"/>
          <p:cNvGraphicFramePr>
            <a:graphicFrameLocks noChangeAspect="1"/>
          </p:cNvGraphicFramePr>
          <p:nvPr>
            <p:extLst>
              <p:ext uri="{D42A27DB-BD31-4B8C-83A1-F6EECF244321}">
                <p14:modId xmlns:p14="http://schemas.microsoft.com/office/powerpoint/2010/main" val="3069997107"/>
              </p:ext>
            </p:extLst>
          </p:nvPr>
        </p:nvGraphicFramePr>
        <p:xfrm>
          <a:off x="6082091" y="3795080"/>
          <a:ext cx="2317751" cy="1160100"/>
        </p:xfrm>
        <a:graphic>
          <a:graphicData uri="http://schemas.openxmlformats.org/presentationml/2006/ole">
            <mc:AlternateContent xmlns:mc="http://schemas.openxmlformats.org/markup-compatibility/2006">
              <mc:Choice xmlns:v="urn:schemas-microsoft-com:vml" Requires="v">
                <p:oleObj spid="_x0000_s1169" name="ビットマップ イメージ" r:id="rId3" imgW="4600000" imgH="2295238" progId="Paint.Picture">
                  <p:embed/>
                </p:oleObj>
              </mc:Choice>
              <mc:Fallback>
                <p:oleObj name="ビットマップ イメージ" r:id="rId3" imgW="4600000" imgH="2295238" progId="Paint.Picture">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2091" y="3795080"/>
                        <a:ext cx="2317751" cy="1160100"/>
                      </a:xfrm>
                      <a:prstGeom prst="rect">
                        <a:avLst/>
                      </a:prstGeom>
                      <a:noFill/>
                    </p:spPr>
                  </p:pic>
                </p:oleObj>
              </mc:Fallback>
            </mc:AlternateContent>
          </a:graphicData>
        </a:graphic>
      </p:graphicFrame>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498399" y="2485333"/>
            <a:ext cx="6407832" cy="2308324"/>
          </a:xfrm>
          <a:prstGeom prst="rect">
            <a:avLst/>
          </a:prstGeom>
          <a:noFill/>
        </p:spPr>
        <p:txBody>
          <a:bodyPr wrap="square" rtlCol="0">
            <a:spAutoFit/>
          </a:bodyPr>
          <a:lstStyle/>
          <a:p>
            <a:r>
              <a:rPr kumimoji="1" lang="ja-JP" altLang="en-US" sz="1600" dirty="0" smtClean="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これから、プログラミングを始める人のための巻物です。</a:t>
            </a:r>
            <a:br>
              <a:rPr kumimoji="1" lang="ja-JP" altLang="en-US" sz="2400" dirty="0" smtClean="0">
                <a:latin typeface="メイリオ" panose="020B0604030504040204" pitchFamily="50" charset="-128"/>
                <a:ea typeface="メイリオ" panose="020B0604030504040204" pitchFamily="50" charset="-128"/>
              </a:rPr>
            </a:br>
            <a:r>
              <a:rPr kumimoji="1" lang="en-US" altLang="ja-JP" sz="2400" dirty="0" smtClean="0">
                <a:latin typeface="メイリオ" panose="020B0604030504040204" pitchFamily="50" charset="-128"/>
                <a:ea typeface="メイリオ" panose="020B0604030504040204" pitchFamily="50" charset="-128"/>
              </a:rPr>
              <a:t>Scratch(</a:t>
            </a:r>
            <a:r>
              <a:rPr kumimoji="1" lang="ja-JP" altLang="en-US" sz="2400" dirty="0" smtClean="0">
                <a:latin typeface="メイリオ" panose="020B0604030504040204" pitchFamily="50" charset="-128"/>
                <a:ea typeface="メイリオ" panose="020B0604030504040204" pitchFamily="50" charset="-128"/>
              </a:rPr>
              <a:t>スクラッチ</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を使って初めてのプログラミングを</a:t>
            </a:r>
            <a:r>
              <a:rPr lang="en-US" altLang="ja-JP" sz="2400" dirty="0">
                <a:latin typeface="メイリオ" panose="020B0604030504040204" pitchFamily="50" charset="-128"/>
                <a:ea typeface="メイリオ" panose="020B0604030504040204" pitchFamily="50" charset="-128"/>
              </a:rPr>
              <a:t>6</a:t>
            </a:r>
            <a:r>
              <a:rPr lang="en-US" altLang="ja-JP" sz="2400" dirty="0" smtClean="0">
                <a:latin typeface="メイリオ" panose="020B0604030504040204" pitchFamily="50" charset="-128"/>
                <a:ea typeface="メイリオ" panose="020B0604030504040204" pitchFamily="50" charset="-128"/>
              </a:rPr>
              <a:t>0</a:t>
            </a:r>
            <a:r>
              <a:rPr lang="ja-JP" altLang="en-US" sz="2400" dirty="0" smtClean="0">
                <a:latin typeface="メイリオ" panose="020B0604030504040204" pitchFamily="50" charset="-128"/>
                <a:ea typeface="メイリオ" panose="020B0604030504040204" pitchFamily="50" charset="-128"/>
              </a:rPr>
              <a:t>分</a:t>
            </a:r>
            <a:r>
              <a:rPr kumimoji="1" lang="ja-JP" altLang="en-US" sz="2400" dirty="0" smtClean="0">
                <a:latin typeface="メイリオ" panose="020B0604030504040204" pitchFamily="50" charset="-128"/>
                <a:ea typeface="メイリオ" panose="020B0604030504040204" pitchFamily="50" charset="-128"/>
              </a:rPr>
              <a:t>程度</a:t>
            </a:r>
            <a:br>
              <a:rPr kumimoji="1" lang="ja-JP" altLang="en-US" sz="2400" dirty="0" smtClean="0">
                <a:latin typeface="メイリオ" panose="020B0604030504040204" pitchFamily="50" charset="-128"/>
                <a:ea typeface="メイリオ" panose="020B0604030504040204" pitchFamily="50" charset="-128"/>
              </a:rPr>
            </a:br>
            <a:r>
              <a:rPr kumimoji="1" lang="ja-JP" altLang="en-US" sz="2400" dirty="0" smtClean="0">
                <a:latin typeface="メイリオ" panose="020B0604030504040204" pitchFamily="50" charset="-128"/>
                <a:ea typeface="メイリオ" panose="020B0604030504040204" pitchFamily="50" charset="-128"/>
              </a:rPr>
              <a:t>作成していきます。</a:t>
            </a:r>
            <a:br>
              <a:rPr kumimoji="1" lang="ja-JP" altLang="en-US" sz="2400" dirty="0" smtClean="0">
                <a:latin typeface="メイリオ" panose="020B0604030504040204" pitchFamily="50" charset="-128"/>
                <a:ea typeface="メイリオ" panose="020B0604030504040204" pitchFamily="50" charset="-128"/>
              </a:rPr>
            </a:br>
            <a:endParaRPr kumimoji="1" lang="ja-JP" altLang="en-US" sz="2400"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2841171" y="5924383"/>
            <a:ext cx="5976258" cy="646331"/>
          </a:xfrm>
          <a:prstGeom prst="rect">
            <a:avLst/>
          </a:prstGeom>
          <a:noFill/>
        </p:spPr>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rPr>
              <a:t>バージョン</a:t>
            </a:r>
            <a:r>
              <a:rPr kumimoji="1" lang="en-US" altLang="ja-JP" dirty="0" smtClean="0">
                <a:latin typeface="メイリオ" panose="020B0604030504040204" pitchFamily="50" charset="-128"/>
                <a:ea typeface="メイリオ" panose="020B0604030504040204" pitchFamily="50" charset="-128"/>
              </a:rPr>
              <a:t>:2019</a:t>
            </a:r>
            <a:r>
              <a:rPr kumimoji="1" lang="ja-JP" altLang="en-US" dirty="0" smtClean="0">
                <a:latin typeface="メイリオ" panose="020B0604030504040204" pitchFamily="50" charset="-128"/>
                <a:ea typeface="メイリオ" panose="020B0604030504040204" pitchFamily="50" charset="-128"/>
              </a:rPr>
              <a:t>年度版 </a:t>
            </a:r>
            <a:r>
              <a:rPr kumimoji="1" lang="en-US" altLang="ja-JP" dirty="0" smtClean="0">
                <a:latin typeface="メイリオ" panose="020B0604030504040204" pitchFamily="50" charset="-128"/>
                <a:ea typeface="メイリオ" panose="020B0604030504040204" pitchFamily="50" charset="-128"/>
              </a:rPr>
              <a:t>(</a:t>
            </a:r>
            <a:r>
              <a:rPr kumimoji="1" lang="en-US" altLang="ja-JP" dirty="0" err="1" smtClean="0">
                <a:latin typeface="メイリオ" panose="020B0604030504040204" pitchFamily="50" charset="-128"/>
                <a:ea typeface="メイリオ" panose="020B0604030504040204" pitchFamily="50" charset="-128"/>
              </a:rPr>
              <a:t>Ver</a:t>
            </a:r>
            <a:r>
              <a:rPr lang="ja-JP" altLang="en-US" dirty="0">
                <a:latin typeface="メイリオ" panose="020B0604030504040204" pitchFamily="50" charset="-128"/>
                <a:ea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rPr>
              <a:t>2</a:t>
            </a:r>
            <a:r>
              <a:rPr kumimoji="1" lang="en-US" altLang="ja-JP" dirty="0" smtClean="0">
                <a:latin typeface="メイリオ" panose="020B0604030504040204" pitchFamily="50" charset="-128"/>
                <a:ea typeface="メイリオ" panose="020B0604030504040204" pitchFamily="50" charset="-128"/>
              </a:rPr>
              <a:t>.00</a:t>
            </a:r>
            <a:r>
              <a:rPr kumimoji="1" lang="ja-JP" altLang="en-US" dirty="0" smtClean="0">
                <a:latin typeface="メイリオ" panose="020B0604030504040204" pitchFamily="50" charset="-128"/>
                <a:ea typeface="メイリオ" panose="020B0604030504040204" pitchFamily="50" charset="-128"/>
              </a:rPr>
              <a:t> </a:t>
            </a:r>
            <a:r>
              <a:rPr kumimoji="1" lang="en-US" altLang="ja-JP" dirty="0" smtClean="0">
                <a:latin typeface="メイリオ" panose="020B0604030504040204" pitchFamily="50" charset="-128"/>
                <a:ea typeface="メイリオ" panose="020B0604030504040204" pitchFamily="50" charset="-128"/>
              </a:rPr>
              <a:t>Scratch 3.0</a:t>
            </a:r>
            <a:r>
              <a:rPr kumimoji="1" lang="ja-JP" altLang="en-US" dirty="0" smtClean="0">
                <a:latin typeface="メイリオ" panose="020B0604030504040204" pitchFamily="50" charset="-128"/>
                <a:ea typeface="メイリオ" panose="020B0604030504040204" pitchFamily="50" charset="-128"/>
              </a:rPr>
              <a:t>対応</a:t>
            </a:r>
            <a:r>
              <a:rPr kumimoji="1" lang="en-US" altLang="ja-JP" dirty="0" smtClean="0">
                <a:latin typeface="メイリオ" panose="020B0604030504040204" pitchFamily="50" charset="-128"/>
                <a:ea typeface="メイリオ" panose="020B0604030504040204" pitchFamily="50" charset="-128"/>
              </a:rPr>
              <a:t>)</a:t>
            </a:r>
            <a:endParaRPr kumimoji="1" lang="ja-JP" altLang="en-US" dirty="0" smtClean="0">
              <a:latin typeface="メイリオ" panose="020B0604030504040204" pitchFamily="50" charset="-128"/>
              <a:ea typeface="メイリオ" panose="020B0604030504040204" pitchFamily="50" charset="-128"/>
            </a:endParaRPr>
          </a:p>
          <a:p>
            <a:r>
              <a:rPr lang="ja-JP" altLang="en-US" dirty="0">
                <a:solidFill>
                  <a:srgbClr val="FF0000"/>
                </a:solidFill>
                <a:latin typeface="メイリオ" panose="020B0604030504040204" pitchFamily="50" charset="-128"/>
                <a:ea typeface="メイリオ" panose="020B0604030504040204" pitchFamily="50" charset="-128"/>
              </a:rPr>
              <a:t>印刷</a:t>
            </a:r>
            <a:r>
              <a:rPr lang="ja-JP" altLang="en-US" dirty="0" smtClean="0">
                <a:solidFill>
                  <a:srgbClr val="FF0000"/>
                </a:solidFill>
                <a:latin typeface="メイリオ" panose="020B0604030504040204" pitchFamily="50" charset="-128"/>
                <a:ea typeface="メイリオ" panose="020B0604030504040204" pitchFamily="50" charset="-128"/>
              </a:rPr>
              <a:t>は</a:t>
            </a:r>
            <a:r>
              <a:rPr lang="en-US" altLang="ja-JP" dirty="0" smtClean="0">
                <a:solidFill>
                  <a:srgbClr val="FF0000"/>
                </a:solidFill>
                <a:latin typeface="メイリオ" panose="020B0604030504040204" pitchFamily="50" charset="-128"/>
                <a:ea typeface="メイリオ" panose="020B0604030504040204" pitchFamily="50" charset="-128"/>
              </a:rPr>
              <a:t>A5</a:t>
            </a:r>
            <a:r>
              <a:rPr lang="ja-JP" altLang="en-US" dirty="0" smtClean="0">
                <a:solidFill>
                  <a:srgbClr val="FF0000"/>
                </a:solidFill>
                <a:latin typeface="メイリオ" panose="020B0604030504040204" pitchFamily="50" charset="-128"/>
                <a:ea typeface="メイリオ" panose="020B0604030504040204" pitchFamily="50" charset="-128"/>
              </a:rPr>
              <a:t>サイズを想定しています。</a:t>
            </a:r>
            <a:r>
              <a:rPr kumimoji="1" lang="en-US" altLang="ja-JP" dirty="0" smtClean="0">
                <a:solidFill>
                  <a:srgbClr val="FF0000"/>
                </a:solidFill>
                <a:latin typeface="メイリオ" panose="020B0604030504040204" pitchFamily="50" charset="-128"/>
                <a:ea typeface="メイリオ" panose="020B0604030504040204" pitchFamily="50" charset="-128"/>
              </a:rPr>
              <a:t> </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5"/>
          <a:stretch>
            <a:fillRect/>
          </a:stretch>
        </p:blipFill>
        <p:spPr>
          <a:xfrm>
            <a:off x="574116" y="5755813"/>
            <a:ext cx="1989364" cy="696277"/>
          </a:xfrm>
          <a:prstGeom prst="rect">
            <a:avLst/>
          </a:prstGeom>
        </p:spPr>
      </p:pic>
    </p:spTree>
    <p:extLst>
      <p:ext uri="{BB962C8B-B14F-4D97-AF65-F5344CB8AC3E}">
        <p14:creationId xmlns:p14="http://schemas.microsoft.com/office/powerpoint/2010/main" val="27248367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2"/>
          <a:stretch>
            <a:fillRect/>
          </a:stretch>
        </p:blipFill>
        <p:spPr>
          <a:xfrm>
            <a:off x="5320867" y="1263038"/>
            <a:ext cx="3451811" cy="2751352"/>
          </a:xfrm>
          <a:prstGeom prst="rect">
            <a:avLst/>
          </a:prstGeom>
        </p:spPr>
      </p:pic>
      <p:pic>
        <p:nvPicPr>
          <p:cNvPr id="4" name="図 3"/>
          <p:cNvPicPr>
            <a:picLocks noChangeAspect="1"/>
          </p:cNvPicPr>
          <p:nvPr/>
        </p:nvPicPr>
        <p:blipFill>
          <a:blip r:embed="rId3"/>
          <a:stretch>
            <a:fillRect/>
          </a:stretch>
        </p:blipFill>
        <p:spPr>
          <a:xfrm>
            <a:off x="512857" y="1260621"/>
            <a:ext cx="4295153" cy="3659111"/>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10</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7033846"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 </a:t>
            </a:r>
            <a:r>
              <a:rPr lang="en-US" altLang="ja-JP" sz="2400" dirty="0" smtClean="0">
                <a:solidFill>
                  <a:schemeClr val="tx1"/>
                </a:solidFill>
                <a:latin typeface="メイリオ" panose="020B0604030504040204" pitchFamily="50" charset="-128"/>
                <a:ea typeface="メイリオ" panose="020B0604030504040204" pitchFamily="50" charset="-128"/>
              </a:rPr>
              <a:t>2 (7) </a:t>
            </a:r>
            <a:r>
              <a:rPr lang="ja-JP" altLang="en-US" sz="2400" dirty="0" smtClean="0">
                <a:solidFill>
                  <a:schemeClr val="tx1"/>
                </a:solidFill>
                <a:latin typeface="メイリオ" panose="020B0604030504040204" pitchFamily="50" charset="-128"/>
                <a:ea typeface="メイリオ" panose="020B0604030504040204" pitchFamily="50" charset="-128"/>
              </a:rPr>
              <a:t>ネコを歩くように見せよう</a:t>
            </a:r>
            <a:endParaRPr kumimoji="1" lang="ja-JP" altLang="en-US" sz="2400" dirty="0"/>
          </a:p>
        </p:txBody>
      </p:sp>
      <p:sp>
        <p:nvSpPr>
          <p:cNvPr id="22" name="テキスト ボックス 21"/>
          <p:cNvSpPr txBox="1"/>
          <p:nvPr/>
        </p:nvSpPr>
        <p:spPr>
          <a:xfrm>
            <a:off x="0" y="685225"/>
            <a:ext cx="8419077" cy="646331"/>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ゲームのようにネコが歩くようにしてみよう。</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見た目</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次のコスチュームにする</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ブロックを使ってみよう。</a:t>
            </a:r>
            <a:endParaRPr kumimoji="1" lang="ja-JP" altLang="en-US"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5211651" y="4186699"/>
            <a:ext cx="3809143" cy="1200329"/>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スプライトのコスチュームにすると、どんなコスチュームを使っているかわかるよ。</a:t>
            </a:r>
          </a:p>
          <a:p>
            <a:endParaRPr kumimoji="1" lang="ja-JP" altLang="en-US" dirty="0">
              <a:latin typeface="メイリオ" panose="020B0604030504040204" pitchFamily="50" charset="-128"/>
              <a:ea typeface="メイリオ" panose="020B0604030504040204" pitchFamily="50" charset="-128"/>
            </a:endParaRPr>
          </a:p>
        </p:txBody>
      </p:sp>
      <p:sp>
        <p:nvSpPr>
          <p:cNvPr id="13" name="対角する 2 つの角を丸めた四角形 12"/>
          <p:cNvSpPr/>
          <p:nvPr/>
        </p:nvSpPr>
        <p:spPr>
          <a:xfrm>
            <a:off x="10552" y="5264351"/>
            <a:ext cx="9144000" cy="1260076"/>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a:t>
            </a:r>
            <a:r>
              <a:rPr lang="ja-JP" altLang="en-US" dirty="0" smtClean="0">
                <a:solidFill>
                  <a:srgbClr val="FF0000"/>
                </a:solidFill>
                <a:latin typeface="メイリオ" panose="020B0604030504040204" pitchFamily="50" charset="-128"/>
                <a:ea typeface="メイリオ" panose="020B0604030504040204" pitchFamily="50" charset="-128"/>
              </a:rPr>
              <a:t>スプライトとコスチューム</a:t>
            </a:r>
            <a:br>
              <a:rPr lang="ja-JP" altLang="en-US" dirty="0" smtClean="0">
                <a:solidFill>
                  <a:srgbClr val="FF0000"/>
                </a:solidFill>
                <a:latin typeface="メイリオ" panose="020B0604030504040204" pitchFamily="50" charset="-128"/>
                <a:ea typeface="メイリオ" panose="020B0604030504040204" pitchFamily="50" charset="-128"/>
              </a:rPr>
            </a:br>
            <a:r>
              <a:rPr lang="ja-JP" altLang="en-US" sz="1600" dirty="0" smtClean="0">
                <a:solidFill>
                  <a:schemeClr val="tx1"/>
                </a:solidFill>
                <a:latin typeface="メイリオ" panose="020B0604030504040204" pitchFamily="50" charset="-128"/>
                <a:ea typeface="メイリオ" panose="020B0604030504040204" pitchFamily="50" charset="-128"/>
              </a:rPr>
              <a:t>スプライトの実際の見た目はコスチュームで決まります。コスチュームは劇に例えると役者の衣装になります。</a:t>
            </a:r>
            <a:r>
              <a:rPr lang="en-US" altLang="ja-JP" sz="1600" dirty="0" smtClean="0">
                <a:solidFill>
                  <a:schemeClr val="tx1"/>
                </a:solidFill>
                <a:latin typeface="メイリオ" panose="020B0604030504040204" pitchFamily="50" charset="-128"/>
                <a:ea typeface="メイリオ" panose="020B0604030504040204" pitchFamily="50" charset="-128"/>
              </a:rPr>
              <a:t>1</a:t>
            </a:r>
            <a:r>
              <a:rPr lang="ja-JP" altLang="en-US" sz="1600" dirty="0" smtClean="0">
                <a:solidFill>
                  <a:schemeClr val="tx1"/>
                </a:solidFill>
                <a:latin typeface="メイリオ" panose="020B0604030504040204" pitchFamily="50" charset="-128"/>
                <a:ea typeface="メイリオ" panose="020B0604030504040204" pitchFamily="50" charset="-128"/>
              </a:rPr>
              <a:t>のスプライトは複数のコスチュームを持つことができます。どのコスチュームを使うかで見た目がかわってきます。</a:t>
            </a: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14" name="楕円 13"/>
          <p:cNvSpPr/>
          <p:nvPr/>
        </p:nvSpPr>
        <p:spPr>
          <a:xfrm>
            <a:off x="391887" y="1975755"/>
            <a:ext cx="587828" cy="36813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p:cNvSpPr/>
          <p:nvPr/>
        </p:nvSpPr>
        <p:spPr>
          <a:xfrm>
            <a:off x="5811684" y="1396745"/>
            <a:ext cx="801859" cy="32180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弧 16"/>
          <p:cNvSpPr/>
          <p:nvPr/>
        </p:nvSpPr>
        <p:spPr>
          <a:xfrm>
            <a:off x="416599" y="3168008"/>
            <a:ext cx="2072761" cy="574045"/>
          </a:xfrm>
          <a:prstGeom prst="arc">
            <a:avLst>
              <a:gd name="adj1" fmla="val 16200000"/>
              <a:gd name="adj2" fmla="val 21273644"/>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41354341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296351" y="1340961"/>
            <a:ext cx="5514975" cy="4333875"/>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11</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7033846"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 </a:t>
            </a:r>
            <a:r>
              <a:rPr lang="en-US" altLang="ja-JP" sz="2400" dirty="0" smtClean="0">
                <a:solidFill>
                  <a:schemeClr val="tx1"/>
                </a:solidFill>
                <a:latin typeface="メイリオ" panose="020B0604030504040204" pitchFamily="50" charset="-128"/>
                <a:ea typeface="メイリオ" panose="020B0604030504040204" pitchFamily="50" charset="-128"/>
              </a:rPr>
              <a:t>2 (8) </a:t>
            </a:r>
            <a:r>
              <a:rPr lang="ja-JP" altLang="en-US" sz="2400" dirty="0" smtClean="0">
                <a:solidFill>
                  <a:schemeClr val="tx1"/>
                </a:solidFill>
                <a:latin typeface="メイリオ" panose="020B0604030504040204" pitchFamily="50" charset="-128"/>
                <a:ea typeface="メイリオ" panose="020B0604030504040204" pitchFamily="50" charset="-128"/>
              </a:rPr>
              <a:t>ステージのいろいろな所を歩かせよう</a:t>
            </a:r>
            <a:endParaRPr kumimoji="1" lang="ja-JP" altLang="en-US" sz="2400" dirty="0"/>
          </a:p>
        </p:txBody>
      </p:sp>
      <p:sp>
        <p:nvSpPr>
          <p:cNvPr id="22" name="テキスト ボックス 21"/>
          <p:cNvSpPr txBox="1"/>
          <p:nvPr/>
        </p:nvSpPr>
        <p:spPr>
          <a:xfrm>
            <a:off x="0" y="626557"/>
            <a:ext cx="8419077" cy="646331"/>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今までのプログラムだと、ネコは横を行ったり来たりしているだけですが、もっといろんな場所を歩くようにしてみよう。</a:t>
            </a:r>
            <a:endParaRPr kumimoji="1" lang="ja-JP" altLang="en-US" dirty="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296351" y="6000703"/>
            <a:ext cx="7033136" cy="646331"/>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チェック</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ネコをステージのいろいろなところを歩くようになった。</a:t>
            </a:r>
          </a:p>
        </p:txBody>
      </p:sp>
      <p:sp>
        <p:nvSpPr>
          <p:cNvPr id="12" name="テキスト ボックス 11"/>
          <p:cNvSpPr txBox="1"/>
          <p:nvPr/>
        </p:nvSpPr>
        <p:spPr>
          <a:xfrm>
            <a:off x="5867599" y="3413383"/>
            <a:ext cx="3002021" cy="1754326"/>
          </a:xfrm>
          <a:prstGeom prst="rect">
            <a:avLst/>
          </a:prstGeom>
          <a:noFill/>
        </p:spPr>
        <p:txBody>
          <a:bodyPr wrap="square" rtlCol="0">
            <a:spAutoFit/>
          </a:bodyPr>
          <a:lstStyle/>
          <a:p>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動き</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度に向ける</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ブロックを初めの方で使ってみよう。</a:t>
            </a:r>
            <a:r>
              <a:rPr lang="en-US" altLang="ja-JP" dirty="0" smtClean="0">
                <a:latin typeface="メイリオ" panose="020B0604030504040204" pitchFamily="50" charset="-128"/>
                <a:ea typeface="メイリオ" panose="020B0604030504040204" pitchFamily="50" charset="-128"/>
              </a:rPr>
              <a:t>(90)</a:t>
            </a:r>
            <a:r>
              <a:rPr lang="ja-JP" altLang="en-US" dirty="0" smtClean="0">
                <a:latin typeface="メイリオ" panose="020B0604030504040204" pitchFamily="50" charset="-128"/>
                <a:ea typeface="メイリオ" panose="020B0604030504040204" pitchFamily="50" charset="-128"/>
              </a:rPr>
              <a:t>を</a:t>
            </a:r>
            <a:r>
              <a:rPr lang="en-US" altLang="ja-JP" dirty="0" smtClean="0">
                <a:latin typeface="メイリオ" panose="020B0604030504040204" pitchFamily="50" charset="-128"/>
                <a:ea typeface="メイリオ" panose="020B0604030504040204" pitchFamily="50" charset="-128"/>
              </a:rPr>
              <a:t>(30)</a:t>
            </a:r>
            <a:r>
              <a:rPr lang="ja-JP" altLang="en-US" dirty="0" smtClean="0">
                <a:latin typeface="メイリオ" panose="020B0604030504040204" pitchFamily="50" charset="-128"/>
                <a:ea typeface="メイリオ" panose="020B0604030504040204" pitchFamily="50" charset="-128"/>
              </a:rPr>
              <a:t>にキーボードから打ち込んで書き換えます。</a:t>
            </a:r>
          </a:p>
          <a:p>
            <a:endParaRPr kumimoji="1" lang="ja-JP" altLang="en-US" dirty="0">
              <a:latin typeface="メイリオ" panose="020B0604030504040204" pitchFamily="50" charset="-128"/>
              <a:ea typeface="メイリオ" panose="020B0604030504040204" pitchFamily="50" charset="-128"/>
            </a:endParaRPr>
          </a:p>
        </p:txBody>
      </p:sp>
      <p:sp>
        <p:nvSpPr>
          <p:cNvPr id="9" name="楕円 8"/>
          <p:cNvSpPr/>
          <p:nvPr/>
        </p:nvSpPr>
        <p:spPr>
          <a:xfrm>
            <a:off x="240078" y="1943681"/>
            <a:ext cx="576351" cy="31059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弧 10"/>
          <p:cNvSpPr/>
          <p:nvPr/>
        </p:nvSpPr>
        <p:spPr>
          <a:xfrm rot="17919225">
            <a:off x="52743" y="4193904"/>
            <a:ext cx="3678722" cy="574690"/>
          </a:xfrm>
          <a:prstGeom prst="arc">
            <a:avLst>
              <a:gd name="adj1" fmla="val 16200000"/>
              <a:gd name="adj2" fmla="val 21273644"/>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pic>
        <p:nvPicPr>
          <p:cNvPr id="3" name="図 2"/>
          <p:cNvPicPr>
            <a:picLocks noChangeAspect="1"/>
          </p:cNvPicPr>
          <p:nvPr/>
        </p:nvPicPr>
        <p:blipFill>
          <a:blip r:embed="rId3"/>
          <a:stretch>
            <a:fillRect/>
          </a:stretch>
        </p:blipFill>
        <p:spPr>
          <a:xfrm>
            <a:off x="6234425" y="1649921"/>
            <a:ext cx="2184652" cy="1504950"/>
          </a:xfrm>
          <a:prstGeom prst="rect">
            <a:avLst/>
          </a:prstGeom>
        </p:spPr>
      </p:pic>
      <p:sp>
        <p:nvSpPr>
          <p:cNvPr id="17" name="下矢印 16"/>
          <p:cNvSpPr/>
          <p:nvPr/>
        </p:nvSpPr>
        <p:spPr>
          <a:xfrm>
            <a:off x="6491748" y="2254277"/>
            <a:ext cx="213592" cy="27233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745539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2"/>
          <a:stretch>
            <a:fillRect/>
          </a:stretch>
        </p:blipFill>
        <p:spPr>
          <a:xfrm>
            <a:off x="4969154" y="1324039"/>
            <a:ext cx="3699220" cy="2760844"/>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12</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7033846"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 </a:t>
            </a:r>
            <a:r>
              <a:rPr lang="en-US" altLang="ja-JP" sz="2400" dirty="0" smtClean="0">
                <a:solidFill>
                  <a:schemeClr val="tx1"/>
                </a:solidFill>
                <a:latin typeface="メイリオ" panose="020B0604030504040204" pitchFamily="50" charset="-128"/>
                <a:ea typeface="メイリオ" panose="020B0604030504040204" pitchFamily="50" charset="-128"/>
              </a:rPr>
              <a:t>2 (9) </a:t>
            </a:r>
            <a:r>
              <a:rPr lang="ja-JP" altLang="en-US" sz="2400" dirty="0" smtClean="0">
                <a:solidFill>
                  <a:schemeClr val="tx1"/>
                </a:solidFill>
                <a:latin typeface="メイリオ" panose="020B0604030504040204" pitchFamily="50" charset="-128"/>
                <a:ea typeface="メイリオ" panose="020B0604030504040204" pitchFamily="50" charset="-128"/>
              </a:rPr>
              <a:t>ネコの形や色を変えてみよう</a:t>
            </a:r>
            <a:endParaRPr kumimoji="1" lang="ja-JP" altLang="en-US" sz="2400" dirty="0"/>
          </a:p>
        </p:txBody>
      </p:sp>
      <p:sp>
        <p:nvSpPr>
          <p:cNvPr id="22" name="テキスト ボックス 21"/>
          <p:cNvSpPr txBox="1"/>
          <p:nvPr/>
        </p:nvSpPr>
        <p:spPr>
          <a:xfrm>
            <a:off x="0" y="640784"/>
            <a:ext cx="8792091" cy="646331"/>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はじめてのプログラムの最後にネコの</a:t>
            </a:r>
            <a:r>
              <a:rPr lang="ja-JP" altLang="en-US" dirty="0">
                <a:latin typeface="メイリオ" panose="020B0604030504040204" pitchFamily="50" charset="-128"/>
                <a:ea typeface="メイリオ" panose="020B0604030504040204" pitchFamily="50" charset="-128"/>
              </a:rPr>
              <a:t>形</a:t>
            </a:r>
            <a:r>
              <a:rPr lang="ja-JP" altLang="en-US" dirty="0" smtClean="0">
                <a:latin typeface="メイリオ" panose="020B0604030504040204" pitchFamily="50" charset="-128"/>
                <a:ea typeface="メイリオ" panose="020B0604030504040204" pitchFamily="50" charset="-128"/>
              </a:rPr>
              <a:t>や色を変えてみよう。</a:t>
            </a:r>
          </a:p>
          <a:p>
            <a:endParaRPr kumimoji="1" lang="ja-JP" altLang="en-US" dirty="0">
              <a:latin typeface="メイリオ" panose="020B0604030504040204" pitchFamily="50" charset="-128"/>
              <a:ea typeface="メイリオ" panose="020B0604030504040204" pitchFamily="50" charset="-128"/>
            </a:endParaRPr>
          </a:p>
        </p:txBody>
      </p:sp>
      <p:sp>
        <p:nvSpPr>
          <p:cNvPr id="14" name="テキスト ボックス 13"/>
          <p:cNvSpPr txBox="1"/>
          <p:nvPr/>
        </p:nvSpPr>
        <p:spPr>
          <a:xfrm>
            <a:off x="351909" y="5626894"/>
            <a:ext cx="8792091" cy="1231106"/>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これで、はじめの修業は終わりです。</a:t>
            </a:r>
            <a:br>
              <a:rPr lang="ja-JP" altLang="en-US" sz="2800" dirty="0" smtClean="0">
                <a:latin typeface="メイリオ" panose="020B0604030504040204" pitchFamily="50" charset="-128"/>
                <a:ea typeface="メイリオ" panose="020B0604030504040204" pitchFamily="50" charset="-128"/>
              </a:rPr>
            </a:br>
            <a:r>
              <a:rPr lang="ja-JP" altLang="en-US" sz="2800" dirty="0" smtClean="0">
                <a:latin typeface="メイリオ" panose="020B0604030504040204" pitchFamily="50" charset="-128"/>
                <a:ea typeface="メイリオ" panose="020B0604030504040204" pitchFamily="50" charset="-128"/>
              </a:rPr>
              <a:t>うまく動いたかな</a:t>
            </a:r>
            <a:r>
              <a:rPr lang="en-US" altLang="ja-JP" sz="2800" dirty="0" smtClean="0">
                <a:latin typeface="メイリオ" panose="020B0604030504040204" pitchFamily="50" charset="-128"/>
                <a:ea typeface="メイリオ" panose="020B0604030504040204" pitchFamily="50" charset="-128"/>
              </a:rPr>
              <a:t>?</a:t>
            </a:r>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p:txBody>
      </p:sp>
      <p:pic>
        <p:nvPicPr>
          <p:cNvPr id="4" name="図 3"/>
          <p:cNvPicPr>
            <a:picLocks noChangeAspect="1"/>
          </p:cNvPicPr>
          <p:nvPr/>
        </p:nvPicPr>
        <p:blipFill>
          <a:blip r:embed="rId3"/>
          <a:stretch>
            <a:fillRect/>
          </a:stretch>
        </p:blipFill>
        <p:spPr>
          <a:xfrm>
            <a:off x="464328" y="1329242"/>
            <a:ext cx="3931717" cy="2599616"/>
          </a:xfrm>
          <a:prstGeom prst="rect">
            <a:avLst/>
          </a:prstGeom>
        </p:spPr>
      </p:pic>
      <p:sp>
        <p:nvSpPr>
          <p:cNvPr id="15" name="楕円 14"/>
          <p:cNvSpPr/>
          <p:nvPr/>
        </p:nvSpPr>
        <p:spPr>
          <a:xfrm>
            <a:off x="1037437" y="2629050"/>
            <a:ext cx="440902" cy="33528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楕円 18"/>
          <p:cNvSpPr/>
          <p:nvPr/>
        </p:nvSpPr>
        <p:spPr>
          <a:xfrm>
            <a:off x="1037437" y="1257984"/>
            <a:ext cx="724168" cy="38344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楕円 19"/>
          <p:cNvSpPr/>
          <p:nvPr/>
        </p:nvSpPr>
        <p:spPr>
          <a:xfrm>
            <a:off x="1037437" y="1722209"/>
            <a:ext cx="843467" cy="33047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p:nvSpPr>
        <p:spPr>
          <a:xfrm>
            <a:off x="244265" y="4029316"/>
            <a:ext cx="4371842" cy="923330"/>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コスチュームのタグの中で、塗りつぶし色を変えて、「塗りつぶし」ツールを使えとネコの色を変えることができるよ。</a:t>
            </a:r>
            <a:endParaRPr kumimoji="1" lang="ja-JP" altLang="en-US" dirty="0">
              <a:latin typeface="メイリオ" panose="020B0604030504040204" pitchFamily="50" charset="-128"/>
              <a:ea typeface="メイリオ" panose="020B0604030504040204" pitchFamily="50" charset="-128"/>
            </a:endParaRPr>
          </a:p>
        </p:txBody>
      </p:sp>
      <p:sp>
        <p:nvSpPr>
          <p:cNvPr id="23" name="楕円 22"/>
          <p:cNvSpPr/>
          <p:nvPr/>
        </p:nvSpPr>
        <p:spPr>
          <a:xfrm>
            <a:off x="5761837" y="2076583"/>
            <a:ext cx="440902" cy="33528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p:cNvSpPr txBox="1"/>
          <p:nvPr/>
        </p:nvSpPr>
        <p:spPr>
          <a:xfrm>
            <a:off x="4616107" y="4010247"/>
            <a:ext cx="4371842" cy="1200329"/>
          </a:xfrm>
          <a:prstGeom prst="rect">
            <a:avLst/>
          </a:prstGeom>
          <a:solidFill>
            <a:schemeClr val="bg1"/>
          </a:solid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ネコのコスチュームは、ベクターという線や曲線を組み合わせて作ってあるので、「形を変える」ツールで簡単に形を変えることができるよ。</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833683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a:blip r:embed="rId2"/>
          <a:stretch>
            <a:fillRect/>
          </a:stretch>
        </p:blipFill>
        <p:spPr>
          <a:xfrm>
            <a:off x="288018" y="3067617"/>
            <a:ext cx="8025178" cy="2378720"/>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2</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6063175"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lang="en-US" altLang="ja-JP" sz="2400" dirty="0">
                <a:solidFill>
                  <a:schemeClr val="tx1"/>
                </a:solidFill>
                <a:latin typeface="メイリオ" panose="020B0604030504040204" pitchFamily="50" charset="-128"/>
                <a:ea typeface="メイリオ" panose="020B0604030504040204" pitchFamily="50" charset="-128"/>
              </a:rPr>
              <a:t>1. 1 </a:t>
            </a:r>
            <a:r>
              <a:rPr lang="en-US" altLang="ja-JP" sz="2400" dirty="0" smtClean="0">
                <a:solidFill>
                  <a:schemeClr val="tx1"/>
                </a:solidFill>
                <a:latin typeface="メイリオ" panose="020B0604030504040204" pitchFamily="50" charset="-128"/>
                <a:ea typeface="メイリオ" panose="020B0604030504040204" pitchFamily="50" charset="-128"/>
              </a:rPr>
              <a:t>Web</a:t>
            </a:r>
            <a:r>
              <a:rPr lang="ja-JP" altLang="en-US" sz="2400" dirty="0" smtClean="0">
                <a:solidFill>
                  <a:schemeClr val="tx1"/>
                </a:solidFill>
                <a:latin typeface="メイリオ" panose="020B0604030504040204" pitchFamily="50" charset="-128"/>
                <a:ea typeface="メイリオ" panose="020B0604030504040204" pitchFamily="50" charset="-128"/>
              </a:rPr>
              <a:t>版スクラッチの起動</a:t>
            </a:r>
            <a:r>
              <a:rPr kumimoji="1" lang="en-US" altLang="ja-JP" sz="2400" dirty="0" smtClean="0"/>
              <a:t>.</a:t>
            </a:r>
            <a:endParaRPr kumimoji="1" lang="ja-JP" altLang="en-US" sz="2400" dirty="0"/>
          </a:p>
        </p:txBody>
      </p:sp>
      <p:sp>
        <p:nvSpPr>
          <p:cNvPr id="2" name="テキスト ボックス 1"/>
          <p:cNvSpPr txBox="1"/>
          <p:nvPr/>
        </p:nvSpPr>
        <p:spPr>
          <a:xfrm>
            <a:off x="0" y="703385"/>
            <a:ext cx="8975188" cy="2031325"/>
          </a:xfrm>
          <a:prstGeom prst="rect">
            <a:avLst/>
          </a:prstGeom>
          <a:noFill/>
        </p:spPr>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まず、ブラウザで</a:t>
            </a:r>
            <a:r>
              <a:rPr lang="ja-JP" altLang="en-US" dirty="0">
                <a:latin typeface="メイリオ" panose="020B0604030504040204" pitchFamily="50" charset="-128"/>
                <a:ea typeface="メイリオ" panose="020B0604030504040204" pitchFamily="50" charset="-128"/>
              </a:rPr>
              <a:t>スクラッチ</a:t>
            </a:r>
            <a:r>
              <a:rPr lang="ja-JP" altLang="en-US" dirty="0" smtClean="0">
                <a:latin typeface="メイリオ" panose="020B0604030504040204" pitchFamily="50" charset="-128"/>
                <a:ea typeface="メイリオ" panose="020B0604030504040204" pitchFamily="50" charset="-128"/>
              </a:rPr>
              <a:t>のサイトを開くように指定するよ。</a:t>
            </a:r>
          </a:p>
          <a:p>
            <a:endParaRPr kumimoji="1" lang="ja-JP" altLang="en-US" dirty="0">
              <a:latin typeface="メイリオ" panose="020B0604030504040204" pitchFamily="50" charset="-128"/>
              <a:ea typeface="メイリオ" panose="020B0604030504040204" pitchFamily="50" charset="-128"/>
            </a:endParaRPr>
          </a:p>
          <a:p>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a:t>
            </a:r>
            <a:r>
              <a:rPr lang="en-US" altLang="ja-JP" dirty="0" smtClean="0">
                <a:solidFill>
                  <a:srgbClr val="FF0000"/>
                </a:solidFill>
                <a:latin typeface="メイリオ" panose="020B0604030504040204" pitchFamily="50" charset="-128"/>
                <a:ea typeface="メイリオ" panose="020B0604030504040204" pitchFamily="50" charset="-128"/>
              </a:rPr>
              <a:t>Scratch.mit.edu</a:t>
            </a:r>
            <a:r>
              <a:rPr lang="ja-JP" altLang="en-US" dirty="0" smtClean="0">
                <a:latin typeface="メイリオ" panose="020B0604030504040204" pitchFamily="50" charset="-128"/>
                <a:ea typeface="メイリオ" panose="020B0604030504040204" pitchFamily="50" charset="-128"/>
              </a:rPr>
              <a:t>と入力すると</a:t>
            </a:r>
            <a:r>
              <a:rPr lang="ja-JP" altLang="en-US" dirty="0">
                <a:latin typeface="メイリオ" panose="020B0604030504040204" pitchFamily="50" charset="-128"/>
                <a:ea typeface="メイリオ" panose="020B0604030504040204" pitchFamily="50" charset="-128"/>
              </a:rPr>
              <a:t>スクラッチ</a:t>
            </a:r>
            <a:r>
              <a:rPr lang="ja-JP" altLang="en-US" dirty="0" smtClean="0">
                <a:latin typeface="メイリオ" panose="020B0604030504040204" pitchFamily="50" charset="-128"/>
                <a:ea typeface="メイリオ" panose="020B0604030504040204" pitchFamily="50" charset="-128"/>
              </a:rPr>
              <a:t>のサイトに行くよ。</a:t>
            </a:r>
            <a:endParaRPr kumimoji="1" lang="ja-JP" altLang="en-US"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3"/>
          <a:stretch>
            <a:fillRect/>
          </a:stretch>
        </p:blipFill>
        <p:spPr>
          <a:xfrm>
            <a:off x="288018" y="1063567"/>
            <a:ext cx="4657143" cy="1095238"/>
          </a:xfrm>
          <a:prstGeom prst="rect">
            <a:avLst/>
          </a:prstGeom>
        </p:spPr>
      </p:pic>
      <p:sp>
        <p:nvSpPr>
          <p:cNvPr id="15" name="対角する 2 つの角を丸めた四角形 14"/>
          <p:cNvSpPr/>
          <p:nvPr/>
        </p:nvSpPr>
        <p:spPr>
          <a:xfrm>
            <a:off x="0" y="6246055"/>
            <a:ext cx="6931856" cy="611945"/>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p>
          <a:p>
            <a:r>
              <a:rPr lang="ja-JP" altLang="en-US" sz="1600" dirty="0" smtClean="0">
                <a:solidFill>
                  <a:schemeClr val="tx1"/>
                </a:solidFill>
                <a:latin typeface="メイリオ" panose="020B0604030504040204" pitchFamily="50" charset="-128"/>
                <a:ea typeface="メイリオ" panose="020B0604030504040204" pitchFamily="50" charset="-128"/>
              </a:rPr>
              <a:t>・ブラウザのブックマークに登録しておくと、すぐに</a:t>
            </a:r>
            <a:r>
              <a:rPr lang="en-US" altLang="ja-JP" sz="1600" dirty="0" smtClean="0">
                <a:solidFill>
                  <a:schemeClr val="tx1"/>
                </a:solidFill>
                <a:latin typeface="メイリオ" panose="020B0604030504040204" pitchFamily="50" charset="-128"/>
                <a:ea typeface="メイリオ" panose="020B0604030504040204" pitchFamily="50" charset="-128"/>
              </a:rPr>
              <a:t>Scratch</a:t>
            </a:r>
            <a:r>
              <a:rPr lang="ja-JP" altLang="en-US" sz="1600" dirty="0" smtClean="0">
                <a:solidFill>
                  <a:schemeClr val="tx1"/>
                </a:solidFill>
                <a:latin typeface="メイリオ" panose="020B0604030504040204" pitchFamily="50" charset="-128"/>
                <a:ea typeface="メイリオ" panose="020B0604030504040204" pitchFamily="50" charset="-128"/>
              </a:rPr>
              <a:t>が使えるよ。</a:t>
            </a:r>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5" name="曲折矢印 4"/>
          <p:cNvSpPr/>
          <p:nvPr/>
        </p:nvSpPr>
        <p:spPr>
          <a:xfrm rot="5400000">
            <a:off x="5886984" y="1428218"/>
            <a:ext cx="489542" cy="1600201"/>
          </a:xfrm>
          <a:prstGeom prst="bentArrow">
            <a:avLst>
              <a:gd name="adj1" fmla="val 18311"/>
              <a:gd name="adj2" fmla="val 25000"/>
              <a:gd name="adj3" fmla="val 25000"/>
              <a:gd name="adj4" fmla="val 43750"/>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楕円 5"/>
          <p:cNvSpPr/>
          <p:nvPr/>
        </p:nvSpPr>
        <p:spPr>
          <a:xfrm>
            <a:off x="1230170" y="3094892"/>
            <a:ext cx="436099" cy="45016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16"/>
          <p:cNvSpPr/>
          <p:nvPr/>
        </p:nvSpPr>
        <p:spPr>
          <a:xfrm>
            <a:off x="6063175" y="3067617"/>
            <a:ext cx="1125416" cy="45016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線吹き出し 1 (枠付き) 6"/>
          <p:cNvSpPr/>
          <p:nvPr/>
        </p:nvSpPr>
        <p:spPr>
          <a:xfrm>
            <a:off x="7023294" y="3880219"/>
            <a:ext cx="1603717" cy="590844"/>
          </a:xfrm>
          <a:prstGeom prst="borderCallout1">
            <a:avLst>
              <a:gd name="adj1" fmla="val 18750"/>
              <a:gd name="adj2" fmla="val -8333"/>
              <a:gd name="adj3" fmla="val -44642"/>
              <a:gd name="adj4" fmla="val -29102"/>
            </a:avLst>
          </a:prstGeom>
          <a:solidFill>
            <a:schemeClr val="bg1"/>
          </a:solidFill>
          <a:ln w="38100">
            <a:solidFill>
              <a:srgbClr val="FF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anose="020B0604030504040204" pitchFamily="50" charset="-128"/>
                <a:ea typeface="メイリオ" panose="020B0604030504040204" pitchFamily="50" charset="-128"/>
              </a:rPr>
              <a:t>次のページで説明</a:t>
            </a:r>
            <a:endParaRPr kumimoji="1" lang="ja-JP" altLang="en-US" dirty="0">
              <a:solidFill>
                <a:schemeClr val="tx1"/>
              </a:solidFill>
              <a:latin typeface="メイリオ" panose="020B0604030504040204" pitchFamily="50" charset="-128"/>
              <a:ea typeface="メイリオ" panose="020B0604030504040204" pitchFamily="50" charset="-128"/>
            </a:endParaRPr>
          </a:p>
        </p:txBody>
      </p:sp>
      <p:sp>
        <p:nvSpPr>
          <p:cNvPr id="18" name="線吹き出し 1 (枠付き) 17"/>
          <p:cNvSpPr/>
          <p:nvPr/>
        </p:nvSpPr>
        <p:spPr>
          <a:xfrm>
            <a:off x="2193496" y="3899538"/>
            <a:ext cx="2544864" cy="590844"/>
          </a:xfrm>
          <a:prstGeom prst="borderCallout1">
            <a:avLst>
              <a:gd name="adj1" fmla="val 18750"/>
              <a:gd name="adj2" fmla="val -8333"/>
              <a:gd name="adj3" fmla="val -44642"/>
              <a:gd name="adj4" fmla="val -29102"/>
            </a:avLst>
          </a:prstGeom>
          <a:solidFill>
            <a:schemeClr val="bg1"/>
          </a:solidFill>
          <a:ln w="38100">
            <a:solidFill>
              <a:srgbClr val="FF0000"/>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anose="020B0604030504040204" pitchFamily="50" charset="-128"/>
                <a:ea typeface="メイリオ" panose="020B0604030504040204" pitchFamily="50" charset="-128"/>
              </a:rPr>
              <a:t>ここをクリックするとプログラムを作る画面</a:t>
            </a:r>
            <a:endParaRPr kumimoji="1" lang="ja-JP" altLang="en-US" dirty="0">
              <a:solidFill>
                <a:schemeClr val="tx1"/>
              </a:solidFill>
              <a:latin typeface="メイリオ" panose="020B0604030504040204" pitchFamily="50" charset="-128"/>
              <a:ea typeface="メイリオ" panose="020B0604030504040204" pitchFamily="50" charset="-128"/>
            </a:endParaRPr>
          </a:p>
        </p:txBody>
      </p:sp>
      <p:graphicFrame>
        <p:nvGraphicFramePr>
          <p:cNvPr id="9" name="表 8"/>
          <p:cNvGraphicFramePr>
            <a:graphicFrameLocks noGrp="1"/>
          </p:cNvGraphicFramePr>
          <p:nvPr>
            <p:extLst>
              <p:ext uri="{D42A27DB-BD31-4B8C-83A1-F6EECF244321}">
                <p14:modId xmlns:p14="http://schemas.microsoft.com/office/powerpoint/2010/main" val="524540236"/>
              </p:ext>
            </p:extLst>
          </p:nvPr>
        </p:nvGraphicFramePr>
        <p:xfrm>
          <a:off x="5233179" y="1312817"/>
          <a:ext cx="2869810" cy="457200"/>
        </p:xfrm>
        <a:graphic>
          <a:graphicData uri="http://schemas.openxmlformats.org/drawingml/2006/table">
            <a:tbl>
              <a:tblPr firstRow="1" bandRow="1">
                <a:tableStyleId>{5C22544A-7EE6-4342-B048-85BDC9FD1C3A}</a:tableStyleId>
              </a:tblPr>
              <a:tblGrid>
                <a:gridCol w="2039816">
                  <a:extLst>
                    <a:ext uri="{9D8B030D-6E8A-4147-A177-3AD203B41FA5}">
                      <a16:colId xmlns:a16="http://schemas.microsoft.com/office/drawing/2014/main" val="1216802482"/>
                    </a:ext>
                  </a:extLst>
                </a:gridCol>
                <a:gridCol w="829994">
                  <a:extLst>
                    <a:ext uri="{9D8B030D-6E8A-4147-A177-3AD203B41FA5}">
                      <a16:colId xmlns:a16="http://schemas.microsoft.com/office/drawing/2014/main" val="186413184"/>
                    </a:ext>
                  </a:extLst>
                </a:gridCol>
              </a:tblGrid>
              <a:tr h="370840">
                <a:tc>
                  <a:txBody>
                    <a:bodyPr/>
                    <a:lstStyle/>
                    <a:p>
                      <a:r>
                        <a:rPr kumimoji="1" lang="en-US" altLang="ja-JP" sz="2400" dirty="0" smtClean="0">
                          <a:solidFill>
                            <a:schemeClr val="tx1"/>
                          </a:solidFill>
                          <a:latin typeface="メイリオ" panose="020B0604030504040204" pitchFamily="50" charset="-128"/>
                          <a:ea typeface="メイリオ" panose="020B0604030504040204" pitchFamily="50" charset="-128"/>
                        </a:rPr>
                        <a:t>Scratch</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tc>
                <a:tc>
                  <a:txBody>
                    <a:bodyPr/>
                    <a:lstStyle/>
                    <a:p>
                      <a:pPr algn="ctr"/>
                      <a:r>
                        <a:rPr kumimoji="1" lang="ja-JP" altLang="en-US" sz="1800" dirty="0" smtClean="0">
                          <a:solidFill>
                            <a:schemeClr val="tx1"/>
                          </a:solidFill>
                          <a:latin typeface="メイリオ" panose="020B0604030504040204" pitchFamily="50" charset="-128"/>
                          <a:ea typeface="メイリオ" panose="020B0604030504040204" pitchFamily="50" charset="-128"/>
                        </a:rPr>
                        <a:t>検索</a:t>
                      </a:r>
                      <a:endParaRPr kumimoji="1" lang="ja-JP" altLang="en-US" sz="1800" dirty="0">
                        <a:solidFill>
                          <a:schemeClr val="tx1"/>
                        </a:solidFill>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94414678"/>
                  </a:ext>
                </a:extLst>
              </a:tr>
            </a:tbl>
          </a:graphicData>
        </a:graphic>
      </p:graphicFrame>
    </p:spTree>
    <p:extLst>
      <p:ext uri="{BB962C8B-B14F-4D97-AF65-F5344CB8AC3E}">
        <p14:creationId xmlns:p14="http://schemas.microsoft.com/office/powerpoint/2010/main" val="9964864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378449" y="1601775"/>
            <a:ext cx="6446104" cy="4282635"/>
          </a:xfrm>
          <a:prstGeom prst="rect">
            <a:avLst/>
          </a:prstGeom>
        </p:spPr>
      </p:pic>
      <p:sp>
        <p:nvSpPr>
          <p:cNvPr id="8" name="テキスト ボックス 7"/>
          <p:cNvSpPr txBox="1"/>
          <p:nvPr/>
        </p:nvSpPr>
        <p:spPr>
          <a:xfrm>
            <a:off x="7825153" y="6496291"/>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3</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6963508"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kumimoji="1" lang="en-US" altLang="ja-JP" sz="2400" dirty="0" smtClean="0">
                <a:solidFill>
                  <a:schemeClr val="tx1"/>
                </a:solidFill>
                <a:latin typeface="メイリオ" panose="020B0604030504040204" pitchFamily="50" charset="-128"/>
                <a:ea typeface="メイリオ" panose="020B0604030504040204" pitchFamily="50" charset="-128"/>
              </a:rPr>
              <a:t> </a:t>
            </a:r>
            <a:r>
              <a:rPr lang="en-US" altLang="ja-JP" sz="2400" dirty="0">
                <a:solidFill>
                  <a:schemeClr val="tx1"/>
                </a:solidFill>
                <a:latin typeface="メイリオ" panose="020B0604030504040204" pitchFamily="50" charset="-128"/>
                <a:ea typeface="メイリオ" panose="020B0604030504040204" pitchFamily="50" charset="-128"/>
              </a:rPr>
              <a:t>2. </a:t>
            </a:r>
            <a:r>
              <a:rPr lang="ja-JP" altLang="en-US" sz="2400" dirty="0">
                <a:solidFill>
                  <a:schemeClr val="tx1"/>
                </a:solidFill>
                <a:latin typeface="メイリオ" panose="020B0604030504040204" pitchFamily="50" charset="-128"/>
                <a:ea typeface="メイリオ" panose="020B0604030504040204" pitchFamily="50" charset="-128"/>
              </a:rPr>
              <a:t>スクラッチ</a:t>
            </a:r>
            <a:r>
              <a:rPr lang="ja-JP" altLang="en-US" sz="2400" dirty="0" smtClean="0">
                <a:solidFill>
                  <a:schemeClr val="tx1"/>
                </a:solidFill>
                <a:latin typeface="メイリオ" panose="020B0604030504040204" pitchFamily="50" charset="-128"/>
                <a:ea typeface="メイリオ" panose="020B0604030504040204" pitchFamily="50" charset="-128"/>
              </a:rPr>
              <a:t>を</a:t>
            </a:r>
            <a:r>
              <a:rPr lang="ja-JP" altLang="en-US" sz="2400" dirty="0">
                <a:solidFill>
                  <a:schemeClr val="tx1"/>
                </a:solidFill>
                <a:latin typeface="メイリオ" panose="020B0604030504040204" pitchFamily="50" charset="-128"/>
                <a:ea typeface="メイリオ" panose="020B0604030504040204" pitchFamily="50" charset="-128"/>
              </a:rPr>
              <a:t>使って</a:t>
            </a:r>
            <a:r>
              <a:rPr lang="ja-JP" altLang="en-US" sz="2400" dirty="0" smtClean="0">
                <a:solidFill>
                  <a:schemeClr val="tx1"/>
                </a:solidFill>
                <a:latin typeface="メイリオ" panose="020B0604030504040204" pitchFamily="50" charset="-128"/>
                <a:ea typeface="メイリオ" panose="020B0604030504040204" pitchFamily="50" charset="-128"/>
              </a:rPr>
              <a:t>みよう</a:t>
            </a:r>
            <a:r>
              <a:rPr lang="en-US" altLang="ja-JP" sz="2400" dirty="0" smtClean="0">
                <a:solidFill>
                  <a:schemeClr val="tx1"/>
                </a:solidFill>
                <a:latin typeface="メイリオ" panose="020B0604030504040204" pitchFamily="50" charset="-128"/>
                <a:ea typeface="メイリオ" panose="020B0604030504040204" pitchFamily="50" charset="-128"/>
              </a:rPr>
              <a:t>:</a:t>
            </a:r>
            <a:r>
              <a:rPr lang="ja-JP" altLang="en-US" sz="2400" dirty="0" smtClean="0">
                <a:solidFill>
                  <a:schemeClr val="tx1"/>
                </a:solidFill>
                <a:latin typeface="メイリオ" panose="020B0604030504040204" pitchFamily="50" charset="-128"/>
                <a:ea typeface="メイリオ" panose="020B0604030504040204" pitchFamily="50" charset="-128"/>
              </a:rPr>
              <a:t>初めての修業</a:t>
            </a:r>
            <a:r>
              <a:rPr lang="en-US" altLang="ja-JP" sz="2400" dirty="0" smtClean="0">
                <a:solidFill>
                  <a:schemeClr val="tx1"/>
                </a:solidFill>
                <a:latin typeface="メイリオ" panose="020B0604030504040204" pitchFamily="50" charset="-128"/>
                <a:ea typeface="メイリオ" panose="020B0604030504040204" pitchFamily="50" charset="-128"/>
              </a:rPr>
              <a:t>(2)</a:t>
            </a:r>
            <a:r>
              <a:rPr kumimoji="1" lang="en-US" altLang="ja-JP" sz="2400" dirty="0" smtClean="0"/>
              <a:t>.</a:t>
            </a:r>
            <a:endParaRPr kumimoji="1" lang="ja-JP" altLang="en-US" sz="2400" dirty="0"/>
          </a:p>
        </p:txBody>
      </p:sp>
      <p:sp>
        <p:nvSpPr>
          <p:cNvPr id="14" name="角丸四角形 13"/>
          <p:cNvSpPr/>
          <p:nvPr/>
        </p:nvSpPr>
        <p:spPr>
          <a:xfrm>
            <a:off x="1914036" y="2085777"/>
            <a:ext cx="2401951" cy="3128959"/>
          </a:xfrm>
          <a:prstGeom prst="roundRect">
            <a:avLst>
              <a:gd name="adj" fmla="val 3784"/>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1941891" y="3743092"/>
            <a:ext cx="2346239" cy="1354217"/>
          </a:xfrm>
          <a:prstGeom prst="rect">
            <a:avLst/>
          </a:prstGeom>
          <a:noFill/>
        </p:spPr>
        <p:txBody>
          <a:bodyPr wrap="square" rtlCol="0">
            <a:spAutoFit/>
          </a:bodyPr>
          <a:lstStyle/>
          <a:p>
            <a:r>
              <a:rPr lang="ja-JP" altLang="en-US" dirty="0" smtClean="0">
                <a:solidFill>
                  <a:srgbClr val="FF0000"/>
                </a:solidFill>
                <a:latin typeface="メイリオ" panose="020B0604030504040204" pitchFamily="50" charset="-128"/>
                <a:ea typeface="メイリオ" panose="020B0604030504040204" pitchFamily="50" charset="-128"/>
              </a:rPr>
              <a:t>コード</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smtClean="0">
                <a:solidFill>
                  <a:srgbClr val="FF0000"/>
                </a:solidFill>
                <a:latin typeface="メイリオ" panose="020B0604030504040204" pitchFamily="50" charset="-128"/>
                <a:ea typeface="メイリオ" panose="020B0604030504040204" pitchFamily="50" charset="-128"/>
              </a:rPr>
              <a:t>スクリプト</a:t>
            </a:r>
            <a:r>
              <a:rPr lang="en-US" altLang="ja-JP" dirty="0" smtClean="0">
                <a:solidFill>
                  <a:srgbClr val="FF0000"/>
                </a:solidFill>
                <a:latin typeface="メイリオ" panose="020B0604030504040204" pitchFamily="50" charset="-128"/>
                <a:ea typeface="メイリオ" panose="020B0604030504040204" pitchFamily="50" charset="-128"/>
              </a:rPr>
              <a:t>): </a:t>
            </a:r>
            <a:r>
              <a:rPr lang="ja-JP" altLang="en-US" sz="1600" dirty="0" smtClean="0">
                <a:latin typeface="メイリオ" panose="020B0604030504040204" pitchFamily="50" charset="-128"/>
                <a:ea typeface="メイリオ" panose="020B0604030504040204" pitchFamily="50" charset="-128"/>
              </a:rPr>
              <a:t>劇の台本にあたります。個々のスプライトがどのように演じるのか指示します。</a:t>
            </a:r>
            <a:endParaRPr kumimoji="1" lang="ja-JP" altLang="en-US" dirty="0">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4503157" y="2164471"/>
            <a:ext cx="2030696" cy="369332"/>
          </a:xfrm>
          <a:prstGeom prst="rect">
            <a:avLst/>
          </a:prstGeom>
          <a:noFill/>
        </p:spPr>
        <p:txBody>
          <a:bodyPr wrap="square" rtlCol="0">
            <a:spAutoFit/>
          </a:bodyPr>
          <a:lstStyle/>
          <a:p>
            <a:r>
              <a:rPr lang="ja-JP" altLang="en-US" dirty="0">
                <a:solidFill>
                  <a:srgbClr val="FF0000"/>
                </a:solidFill>
                <a:latin typeface="メイリオ" panose="020B0604030504040204" pitchFamily="50" charset="-128"/>
                <a:ea typeface="メイリオ" panose="020B0604030504040204" pitchFamily="50" charset="-128"/>
              </a:rPr>
              <a:t>ステージ</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34" name="テキスト ボックス 33"/>
          <p:cNvSpPr txBox="1"/>
          <p:nvPr/>
        </p:nvSpPr>
        <p:spPr>
          <a:xfrm>
            <a:off x="94959" y="607796"/>
            <a:ext cx="8975188" cy="923330"/>
          </a:xfrm>
          <a:prstGeom prst="rect">
            <a:avLst/>
          </a:prstGeom>
          <a:noFill/>
        </p:spPr>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スクラッチのプログラムでは、いろいろなキャラクターにいろいろ命令して、ゲーム、電子絵本、アプリなど作ることができるよ。</a:t>
            </a:r>
          </a:p>
          <a:p>
            <a:r>
              <a:rPr kumimoji="1" lang="ja-JP" altLang="en-US" dirty="0">
                <a:latin typeface="メイリオ" panose="020B0604030504040204" pitchFamily="50" charset="-128"/>
                <a:ea typeface="メイリオ" panose="020B0604030504040204" pitchFamily="50" charset="-128"/>
              </a:rPr>
              <a:t>　</a:t>
            </a:r>
            <a:r>
              <a:rPr kumimoji="1" lang="ja-JP" altLang="en-US" dirty="0" smtClean="0">
                <a:latin typeface="メイリオ" panose="020B0604030504040204" pitchFamily="50" charset="-128"/>
                <a:ea typeface="メイリオ" panose="020B0604030504040204" pitchFamily="50" charset="-128"/>
              </a:rPr>
              <a:t>スクラッチのプログラム、は劇やドラマみたいに考えるといいかも。</a:t>
            </a:r>
            <a:endParaRPr kumimoji="1" lang="ja-JP" altLang="en-US" dirty="0">
              <a:latin typeface="メイリオ" panose="020B0604030504040204" pitchFamily="50" charset="-128"/>
              <a:ea typeface="メイリオ" panose="020B0604030504040204" pitchFamily="50" charset="-128"/>
            </a:endParaRPr>
          </a:p>
        </p:txBody>
      </p:sp>
      <p:sp>
        <p:nvSpPr>
          <p:cNvPr id="36" name="角丸四角形 35"/>
          <p:cNvSpPr/>
          <p:nvPr/>
        </p:nvSpPr>
        <p:spPr>
          <a:xfrm>
            <a:off x="4426265" y="2039871"/>
            <a:ext cx="2360860" cy="1764686"/>
          </a:xfrm>
          <a:prstGeom prst="roundRect">
            <a:avLst>
              <a:gd name="adj" fmla="val 9305"/>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角丸四角形 36"/>
          <p:cNvSpPr/>
          <p:nvPr/>
        </p:nvSpPr>
        <p:spPr>
          <a:xfrm>
            <a:off x="4426265" y="4607904"/>
            <a:ext cx="1898104" cy="647839"/>
          </a:xfrm>
          <a:prstGeom prst="roundRect">
            <a:avLst>
              <a:gd name="adj" fmla="val 3784"/>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ボックス 37"/>
          <p:cNvSpPr txBox="1"/>
          <p:nvPr/>
        </p:nvSpPr>
        <p:spPr>
          <a:xfrm>
            <a:off x="4848996" y="4660137"/>
            <a:ext cx="2030696" cy="369332"/>
          </a:xfrm>
          <a:prstGeom prst="rect">
            <a:avLst/>
          </a:prstGeom>
          <a:noFill/>
        </p:spPr>
        <p:txBody>
          <a:bodyPr wrap="square" rtlCol="0">
            <a:spAutoFit/>
          </a:bodyPr>
          <a:lstStyle/>
          <a:p>
            <a:r>
              <a:rPr kumimoji="1" lang="ja-JP" altLang="en-US" dirty="0" smtClean="0">
                <a:solidFill>
                  <a:srgbClr val="FF0000"/>
                </a:solidFill>
                <a:latin typeface="メイリオ" panose="020B0604030504040204" pitchFamily="50" charset="-128"/>
                <a:ea typeface="メイリオ" panose="020B0604030504040204" pitchFamily="50" charset="-128"/>
              </a:rPr>
              <a:t>スプライト</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39" name="対角する 2 つの角を丸めた四角形 38"/>
          <p:cNvSpPr/>
          <p:nvPr/>
        </p:nvSpPr>
        <p:spPr>
          <a:xfrm>
            <a:off x="6824553" y="1687498"/>
            <a:ext cx="2245593" cy="4381141"/>
          </a:xfrm>
          <a:prstGeom prst="round2DiagRect">
            <a:avLst/>
          </a:prstGeom>
          <a:no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コード</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smtClean="0">
                <a:solidFill>
                  <a:srgbClr val="FF0000"/>
                </a:solidFill>
                <a:latin typeface="メイリオ" panose="020B0604030504040204" pitchFamily="50" charset="-128"/>
                <a:ea typeface="メイリオ" panose="020B0604030504040204" pitchFamily="50" charset="-128"/>
              </a:rPr>
              <a:t>スプライト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sz="1600" dirty="0" smtClean="0">
                <a:solidFill>
                  <a:schemeClr val="tx1"/>
                </a:solidFill>
                <a:latin typeface="メイリオ" panose="020B0604030504040204" pitchFamily="50" charset="-128"/>
                <a:ea typeface="メイリオ" panose="020B0604030504040204" pitchFamily="50" charset="-128"/>
              </a:rPr>
              <a:t>劇の役者にあたります。スクラッチではプログラムでこのスプライトを動かすことができます。この</a:t>
            </a:r>
            <a:r>
              <a:rPr lang="ja-JP" altLang="en-US" sz="1600" dirty="0">
                <a:solidFill>
                  <a:schemeClr val="tx1"/>
                </a:solidFill>
                <a:latin typeface="メイリオ" panose="020B0604030504040204" pitchFamily="50" charset="-128"/>
                <a:ea typeface="メイリオ" panose="020B0604030504040204" pitchFamily="50" charset="-128"/>
              </a:rPr>
              <a:t>画面</a:t>
            </a:r>
            <a:r>
              <a:rPr lang="ja-JP" altLang="en-US" sz="1600" dirty="0" smtClean="0">
                <a:solidFill>
                  <a:schemeClr val="tx1"/>
                </a:solidFill>
                <a:latin typeface="メイリオ" panose="020B0604030504040204" pitchFamily="50" charset="-128"/>
                <a:ea typeface="メイリオ" panose="020B0604030504040204" pitchFamily="50" charset="-128"/>
              </a:rPr>
              <a:t>ではネコとネズミのスプライトがあります。</a:t>
            </a:r>
          </a:p>
          <a:p>
            <a:r>
              <a:rPr lang="ja-JP" altLang="en-US" sz="1600" dirty="0" smtClean="0">
                <a:solidFill>
                  <a:schemeClr val="tx1"/>
                </a:solidFill>
                <a:latin typeface="メイリオ" panose="020B0604030504040204" pitchFamily="50" charset="-128"/>
                <a:ea typeface="メイリオ" panose="020B0604030504040204" pitchFamily="50" charset="-128"/>
              </a:rPr>
              <a:t/>
            </a:r>
            <a:br>
              <a:rPr lang="ja-JP" altLang="en-US" sz="1600" dirty="0" smtClean="0">
                <a:solidFill>
                  <a:schemeClr val="tx1"/>
                </a:solidFill>
                <a:latin typeface="メイリオ" panose="020B0604030504040204" pitchFamily="50" charset="-128"/>
                <a:ea typeface="メイリオ" panose="020B0604030504040204" pitchFamily="50" charset="-128"/>
              </a:rPr>
            </a:br>
            <a:r>
              <a:rPr lang="ja-JP" altLang="en-US" dirty="0" smtClean="0">
                <a:solidFill>
                  <a:srgbClr val="FF0000"/>
                </a:solidFill>
                <a:latin typeface="メイリオ" panose="020B0604030504040204" pitchFamily="50" charset="-128"/>
                <a:ea typeface="メイリオ" panose="020B0604030504040204" pitchFamily="50" charset="-128"/>
              </a:rPr>
              <a:t>ステージ</a:t>
            </a:r>
            <a:r>
              <a:rPr lang="en-US" altLang="ja-JP" sz="1600" dirty="0" smtClean="0">
                <a:solidFill>
                  <a:srgbClr val="FF0000"/>
                </a:solidFill>
                <a:latin typeface="メイリオ" panose="020B0604030504040204" pitchFamily="50" charset="-128"/>
                <a:ea typeface="メイリオ" panose="020B0604030504040204" pitchFamily="50" charset="-128"/>
              </a:rPr>
              <a:t>: </a:t>
            </a:r>
            <a:r>
              <a:rPr lang="ja-JP" altLang="en-US" sz="1600" dirty="0" smtClean="0">
                <a:solidFill>
                  <a:schemeClr val="tx1"/>
                </a:solidFill>
                <a:latin typeface="メイリオ" panose="020B0604030504040204" pitchFamily="50" charset="-128"/>
                <a:ea typeface="メイリオ" panose="020B0604030504040204" pitchFamily="50" charset="-128"/>
              </a:rPr>
              <a:t>劇のステージにあたります。スプライト達はこの中で劇をします。</a:t>
            </a:r>
          </a:p>
          <a:p>
            <a:endParaRPr lang="ja-JP" altLang="en-US" sz="1600" dirty="0" smtClean="0">
              <a:solidFill>
                <a:schemeClr val="tx1"/>
              </a:solidFill>
              <a:latin typeface="メイリオ" panose="020B0604030504040204" pitchFamily="50" charset="-128"/>
              <a:ea typeface="メイリオ" panose="020B0604030504040204" pitchFamily="50" charset="-128"/>
            </a:endParaRP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256238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694564" y="757534"/>
            <a:ext cx="3256950" cy="5766894"/>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4</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7962314"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 </a:t>
            </a:r>
            <a:r>
              <a:rPr lang="en-US" altLang="ja-JP" sz="2400" dirty="0" smtClean="0">
                <a:solidFill>
                  <a:schemeClr val="tx1"/>
                </a:solidFill>
                <a:latin typeface="メイリオ" panose="020B0604030504040204" pitchFamily="50" charset="-128"/>
                <a:ea typeface="メイリオ" panose="020B0604030504040204" pitchFamily="50" charset="-128"/>
              </a:rPr>
              <a:t>2 (1) </a:t>
            </a:r>
            <a:r>
              <a:rPr lang="ja-JP" altLang="en-US" sz="2400" dirty="0" smtClean="0">
                <a:solidFill>
                  <a:schemeClr val="tx1"/>
                </a:solidFill>
                <a:latin typeface="メイリオ" panose="020B0604030504040204" pitchFamily="50" charset="-128"/>
                <a:ea typeface="メイリオ" panose="020B0604030504040204" pitchFamily="50" charset="-128"/>
              </a:rPr>
              <a:t>ネコ</a:t>
            </a:r>
            <a:r>
              <a:rPr lang="en-US" altLang="ja-JP" sz="2400" dirty="0" smtClean="0">
                <a:solidFill>
                  <a:schemeClr val="tx1"/>
                </a:solidFill>
                <a:latin typeface="メイリオ" panose="020B0604030504040204" pitchFamily="50" charset="-128"/>
                <a:ea typeface="メイリオ" panose="020B0604030504040204" pitchFamily="50" charset="-128"/>
              </a:rPr>
              <a:t>(</a:t>
            </a:r>
            <a:r>
              <a:rPr lang="ja-JP" altLang="en-US" sz="2400" dirty="0" smtClean="0">
                <a:solidFill>
                  <a:schemeClr val="tx1"/>
                </a:solidFill>
                <a:latin typeface="メイリオ" panose="020B0604030504040204" pitchFamily="50" charset="-128"/>
                <a:ea typeface="メイリオ" panose="020B0604030504040204" pitchFamily="50" charset="-128"/>
              </a:rPr>
              <a:t>スプライト</a:t>
            </a:r>
            <a:r>
              <a:rPr lang="en-US" altLang="ja-JP" sz="2400" dirty="0" smtClean="0">
                <a:solidFill>
                  <a:schemeClr val="tx1"/>
                </a:solidFill>
                <a:latin typeface="メイリオ" panose="020B0604030504040204" pitchFamily="50" charset="-128"/>
                <a:ea typeface="メイリオ" panose="020B0604030504040204" pitchFamily="50" charset="-128"/>
              </a:rPr>
              <a:t>)</a:t>
            </a:r>
            <a:r>
              <a:rPr lang="ja-JP" altLang="en-US" sz="2400" dirty="0" smtClean="0">
                <a:solidFill>
                  <a:schemeClr val="tx1"/>
                </a:solidFill>
                <a:latin typeface="メイリオ" panose="020B0604030504040204" pitchFamily="50" charset="-128"/>
                <a:ea typeface="メイリオ" panose="020B0604030504040204" pitchFamily="50" charset="-128"/>
              </a:rPr>
              <a:t>をドラッグして手で動かそう</a:t>
            </a:r>
            <a:r>
              <a:rPr kumimoji="1" lang="en-US" altLang="ja-JP" sz="2400" dirty="0" smtClean="0"/>
              <a:t>.</a:t>
            </a:r>
            <a:endParaRPr kumimoji="1" lang="ja-JP" altLang="en-US" sz="2400" dirty="0"/>
          </a:p>
        </p:txBody>
      </p:sp>
      <p:sp>
        <p:nvSpPr>
          <p:cNvPr id="22" name="テキスト ボックス 21"/>
          <p:cNvSpPr txBox="1"/>
          <p:nvPr/>
        </p:nvSpPr>
        <p:spPr>
          <a:xfrm>
            <a:off x="4672366" y="727864"/>
            <a:ext cx="3812210" cy="2308324"/>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スクラッチでプログラムを作成するための作成画面</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エディター</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が表示されます。まず、ネコのスプライトがあるので、マウスでドラッグしてステージ</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プログラムの動作が表示される画面</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の中を動かしてみよう。</a:t>
            </a:r>
          </a:p>
          <a:p>
            <a:endParaRPr kumimoji="1" lang="ja-JP" altLang="en-US"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870769" y="1495641"/>
            <a:ext cx="1452270" cy="369332"/>
          </a:xfrm>
          <a:prstGeom prst="rect">
            <a:avLst/>
          </a:prstGeom>
          <a:noFill/>
        </p:spPr>
        <p:txBody>
          <a:bodyPr wrap="square" rtlCol="0">
            <a:spAutoFit/>
          </a:bodyPr>
          <a:lstStyle/>
          <a:p>
            <a:r>
              <a:rPr kumimoji="1" lang="ja-JP" altLang="en-US" dirty="0" smtClean="0">
                <a:solidFill>
                  <a:srgbClr val="FF0000"/>
                </a:solidFill>
                <a:latin typeface="メイリオ" panose="020B0604030504040204" pitchFamily="50" charset="-128"/>
                <a:ea typeface="メイリオ" panose="020B0604030504040204" pitchFamily="50" charset="-128"/>
              </a:rPr>
              <a:t>ステージ</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12" name="楕円 11"/>
          <p:cNvSpPr/>
          <p:nvPr/>
        </p:nvSpPr>
        <p:spPr>
          <a:xfrm>
            <a:off x="1729134" y="4004962"/>
            <a:ext cx="1618223" cy="271566"/>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14"/>
          <p:cNvSpPr/>
          <p:nvPr/>
        </p:nvSpPr>
        <p:spPr>
          <a:xfrm>
            <a:off x="775058" y="4913197"/>
            <a:ext cx="2572299" cy="1157992"/>
          </a:xfrm>
          <a:prstGeom prst="roundRect">
            <a:avLst>
              <a:gd name="adj" fmla="val 9305"/>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1355625" y="4913197"/>
            <a:ext cx="2147230" cy="369332"/>
          </a:xfrm>
          <a:prstGeom prst="rect">
            <a:avLst/>
          </a:prstGeom>
          <a:noFill/>
        </p:spPr>
        <p:txBody>
          <a:bodyPr wrap="square" rtlCol="0">
            <a:spAutoFit/>
          </a:bodyPr>
          <a:lstStyle/>
          <a:p>
            <a:r>
              <a:rPr kumimoji="1" lang="ja-JP" altLang="en-US" dirty="0" smtClean="0">
                <a:solidFill>
                  <a:srgbClr val="FF0000"/>
                </a:solidFill>
                <a:latin typeface="メイリオ" panose="020B0604030504040204" pitchFamily="50" charset="-128"/>
                <a:ea typeface="メイリオ" panose="020B0604030504040204" pitchFamily="50" charset="-128"/>
              </a:rPr>
              <a:t>スプライトリスト</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17" name="テキスト ボックス 16"/>
          <p:cNvSpPr txBox="1"/>
          <p:nvPr/>
        </p:nvSpPr>
        <p:spPr>
          <a:xfrm>
            <a:off x="4920658" y="2885905"/>
            <a:ext cx="3830814" cy="1200329"/>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チェック</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ネコをドラッグで動かせた。</a:t>
            </a:r>
          </a:p>
          <a:p>
            <a:r>
              <a:rPr kumimoji="1" lang="ja-JP" altLang="en-US" dirty="0" smtClean="0">
                <a:latin typeface="メイリオ" panose="020B0604030504040204" pitchFamily="50" charset="-128"/>
                <a:ea typeface="メイリオ" panose="020B0604030504040204" pitchFamily="50" charset="-128"/>
              </a:rPr>
              <a:t>□ ネコを動かすとステージの右下の</a:t>
            </a:r>
            <a:r>
              <a:rPr kumimoji="1" lang="en-US" altLang="ja-JP" dirty="0" smtClean="0">
                <a:latin typeface="メイリオ" panose="020B0604030504040204" pitchFamily="50" charset="-128"/>
                <a:ea typeface="メイリオ" panose="020B0604030504040204" pitchFamily="50" charset="-128"/>
              </a:rPr>
              <a:t>X</a:t>
            </a:r>
            <a:r>
              <a:rPr kumimoji="1" lang="ja-JP" altLang="en-US" dirty="0" smtClean="0">
                <a:latin typeface="メイリオ" panose="020B0604030504040204" pitchFamily="50" charset="-128"/>
                <a:ea typeface="メイリオ" panose="020B0604030504040204" pitchFamily="50" charset="-128"/>
              </a:rPr>
              <a:t>と</a:t>
            </a:r>
            <a:r>
              <a:rPr kumimoji="1" lang="en-US" altLang="ja-JP" dirty="0" smtClean="0">
                <a:latin typeface="メイリオ" panose="020B0604030504040204" pitchFamily="50" charset="-128"/>
                <a:ea typeface="メイリオ" panose="020B0604030504040204" pitchFamily="50" charset="-128"/>
              </a:rPr>
              <a:t>Y</a:t>
            </a:r>
            <a:r>
              <a:rPr kumimoji="1" lang="ja-JP" altLang="en-US" dirty="0" smtClean="0">
                <a:latin typeface="メイリオ" panose="020B0604030504040204" pitchFamily="50" charset="-128"/>
                <a:ea typeface="メイリオ" panose="020B0604030504040204" pitchFamily="50" charset="-128"/>
              </a:rPr>
              <a:t>の数字が変わることを見た。</a:t>
            </a:r>
            <a:endParaRPr kumimoji="1" lang="ja-JP" altLang="en-US" dirty="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775058" y="3169089"/>
            <a:ext cx="3301477" cy="646331"/>
          </a:xfrm>
          <a:prstGeom prst="rect">
            <a:avLst/>
          </a:prstGeom>
          <a:noFill/>
        </p:spPr>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rPr>
              <a:t>マウスの左ボタンを押しながらネコを動かす</a:t>
            </a:r>
            <a:endParaRPr kumimoji="1" lang="ja-JP" altLang="en-US" dirty="0">
              <a:latin typeface="メイリオ" panose="020B0604030504040204" pitchFamily="50" charset="-128"/>
              <a:ea typeface="メイリオ" panose="020B0604030504040204" pitchFamily="50" charset="-128"/>
            </a:endParaRPr>
          </a:p>
        </p:txBody>
      </p:sp>
      <p:sp>
        <p:nvSpPr>
          <p:cNvPr id="19" name="対角する 2 つの角を丸めた四角形 18"/>
          <p:cNvSpPr/>
          <p:nvPr/>
        </p:nvSpPr>
        <p:spPr>
          <a:xfrm>
            <a:off x="4890325" y="5403112"/>
            <a:ext cx="3891477" cy="1121315"/>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a:t>
            </a:r>
            <a:r>
              <a:rPr lang="ja-JP" altLang="en-US" dirty="0" smtClean="0">
                <a:solidFill>
                  <a:srgbClr val="FF0000"/>
                </a:solidFill>
                <a:latin typeface="メイリオ" panose="020B0604030504040204" pitchFamily="50" charset="-128"/>
                <a:ea typeface="メイリオ" panose="020B0604030504040204" pitchFamily="50" charset="-128"/>
              </a:rPr>
              <a:t>ブロックの大きさ</a:t>
            </a:r>
            <a:r>
              <a:rPr lang="ja-JP" altLang="en-US" sz="1600" dirty="0">
                <a:solidFill>
                  <a:schemeClr val="tx1"/>
                </a:solidFill>
                <a:latin typeface="メイリオ" panose="020B0604030504040204" pitchFamily="50" charset="-128"/>
                <a:ea typeface="メイリオ" panose="020B0604030504040204" pitchFamily="50" charset="-128"/>
              </a:rPr>
              <a:t>左上の</a:t>
            </a:r>
            <a:r>
              <a:rPr lang="en-US" altLang="ja-JP" sz="1600" dirty="0">
                <a:solidFill>
                  <a:schemeClr val="tx1"/>
                </a:solidFill>
                <a:latin typeface="メイリオ" panose="020B0604030504040204" pitchFamily="50" charset="-128"/>
                <a:ea typeface="メイリオ" panose="020B0604030504040204" pitchFamily="50" charset="-128"/>
              </a:rPr>
              <a:t>SCRATH</a:t>
            </a:r>
            <a:r>
              <a:rPr lang="ja-JP" altLang="en-US" sz="1600" dirty="0">
                <a:solidFill>
                  <a:schemeClr val="tx1"/>
                </a:solidFill>
                <a:latin typeface="メイリオ" panose="020B0604030504040204" pitchFamily="50" charset="-128"/>
                <a:ea typeface="メイリオ" panose="020B0604030504040204" pitchFamily="50" charset="-128"/>
              </a:rPr>
              <a:t>の横の地球</a:t>
            </a:r>
            <a:r>
              <a:rPr lang="ja-JP" altLang="en-US" sz="1600" dirty="0" smtClean="0">
                <a:solidFill>
                  <a:schemeClr val="tx1"/>
                </a:solidFill>
                <a:latin typeface="メイリオ" panose="020B0604030504040204" pitchFamily="50" charset="-128"/>
                <a:ea typeface="メイリオ" panose="020B0604030504040204" pitchFamily="50" charset="-128"/>
              </a:rPr>
              <a:t>を</a:t>
            </a:r>
            <a:r>
              <a:rPr lang="en-US" altLang="ja-JP" sz="1600" dirty="0" smtClean="0">
                <a:solidFill>
                  <a:schemeClr val="tx1"/>
                </a:solidFill>
                <a:latin typeface="メイリオ" panose="020B0604030504040204" pitchFamily="50" charset="-128"/>
                <a:ea typeface="メイリオ" panose="020B0604030504040204" pitchFamily="50" charset="-128"/>
              </a:rPr>
              <a:t>Shift</a:t>
            </a:r>
            <a:r>
              <a:rPr lang="ja-JP" altLang="en-US" sz="1600" dirty="0" smtClean="0">
                <a:solidFill>
                  <a:schemeClr val="tx1"/>
                </a:solidFill>
                <a:latin typeface="メイリオ" panose="020B0604030504040204" pitchFamily="50" charset="-128"/>
                <a:ea typeface="メイリオ" panose="020B0604030504040204" pitchFamily="50" charset="-128"/>
              </a:rPr>
              <a:t>を押しながらクリックすると、ブロックの大きさを変えることができます。</a:t>
            </a: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21" name="楕円 20"/>
          <p:cNvSpPr/>
          <p:nvPr/>
        </p:nvSpPr>
        <p:spPr>
          <a:xfrm>
            <a:off x="1729134" y="2237997"/>
            <a:ext cx="773723" cy="859928"/>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2244106" y="2122780"/>
            <a:ext cx="1452270" cy="369332"/>
          </a:xfrm>
          <a:prstGeom prst="rect">
            <a:avLst/>
          </a:prstGeom>
          <a:noFill/>
        </p:spPr>
        <p:txBody>
          <a:bodyPr wrap="square" rtlCol="0">
            <a:spAutoFit/>
          </a:bodyPr>
          <a:lstStyle/>
          <a:p>
            <a:r>
              <a:rPr kumimoji="1" lang="ja-JP" altLang="en-US" dirty="0" smtClean="0">
                <a:solidFill>
                  <a:srgbClr val="FF0000"/>
                </a:solidFill>
                <a:latin typeface="メイリオ" panose="020B0604030504040204" pitchFamily="50" charset="-128"/>
                <a:ea typeface="メイリオ" panose="020B0604030504040204" pitchFamily="50" charset="-128"/>
              </a:rPr>
              <a:t>スプライト</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20" name="対角する 2 つの角を丸めた四角形 19"/>
          <p:cNvSpPr/>
          <p:nvPr/>
        </p:nvSpPr>
        <p:spPr>
          <a:xfrm>
            <a:off x="4890326" y="4081696"/>
            <a:ext cx="3891477" cy="1181663"/>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a:t>
            </a:r>
            <a:r>
              <a:rPr lang="ja-JP" altLang="en-US" dirty="0" smtClean="0">
                <a:solidFill>
                  <a:srgbClr val="FF0000"/>
                </a:solidFill>
                <a:latin typeface="メイリオ" panose="020B0604030504040204" pitchFamily="50" charset="-128"/>
                <a:ea typeface="メイリオ" panose="020B0604030504040204" pitchFamily="50" charset="-128"/>
              </a:rPr>
              <a:t>言語</a:t>
            </a:r>
            <a:r>
              <a:rPr lang="ja-JP" altLang="en-US" dirty="0">
                <a:solidFill>
                  <a:srgbClr val="FF0000"/>
                </a:solidFill>
                <a:latin typeface="メイリオ" panose="020B0604030504040204" pitchFamily="50" charset="-128"/>
                <a:ea typeface="メイリオ" panose="020B0604030504040204" pitchFamily="50" charset="-128"/>
              </a:rPr>
              <a:t/>
            </a:r>
            <a:br>
              <a:rPr lang="ja-JP" altLang="en-US" dirty="0">
                <a:solidFill>
                  <a:srgbClr val="FF0000"/>
                </a:solidFill>
                <a:latin typeface="メイリオ" panose="020B0604030504040204" pitchFamily="50" charset="-128"/>
                <a:ea typeface="メイリオ" panose="020B0604030504040204" pitchFamily="50" charset="-128"/>
              </a:rPr>
            </a:br>
            <a:r>
              <a:rPr lang="ja-JP" altLang="en-US" sz="1600" dirty="0">
                <a:solidFill>
                  <a:schemeClr val="tx1"/>
                </a:solidFill>
                <a:latin typeface="メイリオ" panose="020B0604030504040204" pitchFamily="50" charset="-128"/>
                <a:ea typeface="メイリオ" panose="020B0604030504040204" pitchFamily="50" charset="-128"/>
              </a:rPr>
              <a:t>左上</a:t>
            </a:r>
            <a:r>
              <a:rPr lang="ja-JP" altLang="en-US" sz="1600" dirty="0" smtClean="0">
                <a:solidFill>
                  <a:schemeClr val="tx1"/>
                </a:solidFill>
                <a:latin typeface="メイリオ" panose="020B0604030504040204" pitchFamily="50" charset="-128"/>
                <a:ea typeface="メイリオ" panose="020B0604030504040204" pitchFamily="50" charset="-128"/>
              </a:rPr>
              <a:t>の</a:t>
            </a:r>
            <a:r>
              <a:rPr lang="en-US" altLang="ja-JP" sz="1600" dirty="0" smtClean="0">
                <a:solidFill>
                  <a:schemeClr val="tx1"/>
                </a:solidFill>
                <a:latin typeface="メイリオ" panose="020B0604030504040204" pitchFamily="50" charset="-128"/>
                <a:ea typeface="メイリオ" panose="020B0604030504040204" pitchFamily="50" charset="-128"/>
              </a:rPr>
              <a:t>SCRATH</a:t>
            </a:r>
            <a:r>
              <a:rPr lang="ja-JP" altLang="en-US" sz="1600" dirty="0" smtClean="0">
                <a:solidFill>
                  <a:schemeClr val="tx1"/>
                </a:solidFill>
                <a:latin typeface="メイリオ" panose="020B0604030504040204" pitchFamily="50" charset="-128"/>
                <a:ea typeface="メイリオ" panose="020B0604030504040204" pitchFamily="50" charset="-128"/>
              </a:rPr>
              <a:t>の横の地球をクリックすると「にほんご」でひらがな表示が選べます。</a:t>
            </a:r>
          </a:p>
        </p:txBody>
      </p:sp>
    </p:spTree>
    <p:extLst>
      <p:ext uri="{BB962C8B-B14F-4D97-AF65-F5344CB8AC3E}">
        <p14:creationId xmlns:p14="http://schemas.microsoft.com/office/powerpoint/2010/main" val="36257405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1581365" y="1660139"/>
            <a:ext cx="6640285" cy="4238323"/>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5</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5289452"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 </a:t>
            </a:r>
            <a:r>
              <a:rPr lang="en-US" altLang="ja-JP" sz="2400" dirty="0" smtClean="0">
                <a:solidFill>
                  <a:schemeClr val="tx1"/>
                </a:solidFill>
                <a:latin typeface="メイリオ" panose="020B0604030504040204" pitchFamily="50" charset="-128"/>
                <a:ea typeface="メイリオ" panose="020B0604030504040204" pitchFamily="50" charset="-128"/>
              </a:rPr>
              <a:t>2 (2) </a:t>
            </a:r>
            <a:r>
              <a:rPr lang="ja-JP" altLang="en-US" sz="2400" dirty="0" smtClean="0">
                <a:solidFill>
                  <a:schemeClr val="tx1"/>
                </a:solidFill>
                <a:latin typeface="メイリオ" panose="020B0604030504040204" pitchFamily="50" charset="-128"/>
                <a:ea typeface="メイリオ" panose="020B0604030504040204" pitchFamily="50" charset="-128"/>
              </a:rPr>
              <a:t>ネコを</a:t>
            </a:r>
            <a:r>
              <a:rPr lang="ja-JP" altLang="en-US" sz="2400" dirty="0">
                <a:solidFill>
                  <a:schemeClr val="tx1"/>
                </a:solidFill>
                <a:latin typeface="メイリオ" panose="020B0604030504040204" pitchFamily="50" charset="-128"/>
                <a:ea typeface="メイリオ" panose="020B0604030504040204" pitchFamily="50" charset="-128"/>
              </a:rPr>
              <a:t>ブロック</a:t>
            </a:r>
            <a:r>
              <a:rPr lang="ja-JP" altLang="en-US" sz="2400" dirty="0" smtClean="0">
                <a:solidFill>
                  <a:schemeClr val="tx1"/>
                </a:solidFill>
                <a:latin typeface="メイリオ" panose="020B0604030504040204" pitchFamily="50" charset="-128"/>
                <a:ea typeface="メイリオ" panose="020B0604030504040204" pitchFamily="50" charset="-128"/>
              </a:rPr>
              <a:t>で動かそう</a:t>
            </a:r>
            <a:r>
              <a:rPr kumimoji="1" lang="en-US" altLang="ja-JP" sz="2400" dirty="0" smtClean="0"/>
              <a:t>.</a:t>
            </a:r>
            <a:endParaRPr kumimoji="1" lang="ja-JP" altLang="en-US" sz="2400" dirty="0"/>
          </a:p>
        </p:txBody>
      </p:sp>
      <p:sp>
        <p:nvSpPr>
          <p:cNvPr id="22" name="テキスト ボックス 21"/>
          <p:cNvSpPr txBox="1"/>
          <p:nvPr/>
        </p:nvSpPr>
        <p:spPr>
          <a:xfrm>
            <a:off x="0" y="680879"/>
            <a:ext cx="8419077" cy="1200329"/>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今度は</a:t>
            </a:r>
            <a:r>
              <a:rPr lang="en-US" altLang="ja-JP" dirty="0" smtClean="0">
                <a:latin typeface="メイリオ" panose="020B0604030504040204" pitchFamily="50" charset="-128"/>
                <a:ea typeface="メイリオ" panose="020B0604030504040204" pitchFamily="50" charset="-128"/>
              </a:rPr>
              <a:t>[(10)</a:t>
            </a:r>
            <a:r>
              <a:rPr lang="ja-JP" altLang="en-US" dirty="0" smtClean="0">
                <a:latin typeface="メイリオ" panose="020B0604030504040204" pitchFamily="50" charset="-128"/>
                <a:ea typeface="メイリオ" panose="020B0604030504040204" pitchFamily="50" charset="-128"/>
              </a:rPr>
              <a:t>歩動かす</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のブロックを使ってスプライトを動かしてみよう。</a:t>
            </a:r>
          </a:p>
          <a:p>
            <a:r>
              <a:rPr lang="ja-JP" altLang="en-US" dirty="0" smtClean="0">
                <a:latin typeface="メイリオ" panose="020B0604030504040204" pitchFamily="50" charset="-128"/>
                <a:ea typeface="メイリオ" panose="020B0604030504040204" pitchFamily="50" charset="-128"/>
              </a:rPr>
              <a:t>ブロックをドラッグしてコードエリアに盛ってきて、その後ブロックをクリックしてみよう。どんどんクリックするとネコはどうなるかな</a:t>
            </a:r>
            <a:r>
              <a:rPr lang="en-US" altLang="ja-JP" dirty="0" smtClean="0">
                <a:latin typeface="メイリオ" panose="020B0604030504040204" pitchFamily="50" charset="-128"/>
                <a:ea typeface="メイリオ" panose="020B0604030504040204" pitchFamily="50" charset="-128"/>
              </a:rPr>
              <a:t>?</a:t>
            </a:r>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p:txBody>
      </p:sp>
      <p:sp>
        <p:nvSpPr>
          <p:cNvPr id="9" name="角丸四角形 8"/>
          <p:cNvSpPr/>
          <p:nvPr/>
        </p:nvSpPr>
        <p:spPr>
          <a:xfrm>
            <a:off x="3198314" y="1960463"/>
            <a:ext cx="2500357" cy="3673719"/>
          </a:xfrm>
          <a:prstGeom prst="roundRect">
            <a:avLst>
              <a:gd name="adj" fmla="val 3784"/>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3240895" y="3145471"/>
            <a:ext cx="2260777" cy="646331"/>
          </a:xfrm>
          <a:prstGeom prst="rect">
            <a:avLst/>
          </a:prstGeom>
          <a:noFill/>
        </p:spPr>
        <p:txBody>
          <a:bodyPr wrap="square" rtlCol="0">
            <a:spAutoFit/>
          </a:bodyPr>
          <a:lstStyle/>
          <a:p>
            <a:r>
              <a:rPr lang="ja-JP" altLang="en-US" dirty="0" smtClean="0">
                <a:solidFill>
                  <a:srgbClr val="FF0000"/>
                </a:solidFill>
                <a:latin typeface="メイリオ" panose="020B0604030504040204" pitchFamily="50" charset="-128"/>
                <a:ea typeface="メイリオ" panose="020B0604030504040204" pitchFamily="50" charset="-128"/>
              </a:rPr>
              <a:t>コード</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smtClean="0">
                <a:solidFill>
                  <a:srgbClr val="FF0000"/>
                </a:solidFill>
                <a:latin typeface="メイリオ" panose="020B0604030504040204" pitchFamily="50" charset="-128"/>
                <a:ea typeface="メイリオ" panose="020B0604030504040204" pitchFamily="50" charset="-128"/>
              </a:rPr>
              <a:t>スクリプト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smtClean="0">
                <a:solidFill>
                  <a:srgbClr val="FF0000"/>
                </a:solidFill>
                <a:latin typeface="メイリオ" panose="020B0604030504040204" pitchFamily="50" charset="-128"/>
                <a:ea typeface="メイリオ" panose="020B0604030504040204" pitchFamily="50" charset="-128"/>
              </a:rPr>
              <a:t>エリア</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20" name="円弧 19"/>
          <p:cNvSpPr/>
          <p:nvPr/>
        </p:nvSpPr>
        <p:spPr>
          <a:xfrm rot="20894348">
            <a:off x="1087256" y="2378087"/>
            <a:ext cx="2994269" cy="897184"/>
          </a:xfrm>
          <a:prstGeom prst="arc">
            <a:avLst>
              <a:gd name="adj1" fmla="val 16200000"/>
              <a:gd name="adj2" fmla="val 21273644"/>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4" name="角丸四角形 23"/>
          <p:cNvSpPr/>
          <p:nvPr/>
        </p:nvSpPr>
        <p:spPr>
          <a:xfrm>
            <a:off x="1581365" y="1999131"/>
            <a:ext cx="256807" cy="3682913"/>
          </a:xfrm>
          <a:prstGeom prst="roundRect">
            <a:avLst>
              <a:gd name="adj" fmla="val 17838"/>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角丸四角形 25"/>
          <p:cNvSpPr/>
          <p:nvPr/>
        </p:nvSpPr>
        <p:spPr>
          <a:xfrm>
            <a:off x="1844195" y="1998188"/>
            <a:ext cx="1254374" cy="3683856"/>
          </a:xfrm>
          <a:prstGeom prst="roundRect">
            <a:avLst>
              <a:gd name="adj" fmla="val 8965"/>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2916563" y="5849750"/>
            <a:ext cx="2030696" cy="369332"/>
          </a:xfrm>
          <a:prstGeom prst="rect">
            <a:avLst/>
          </a:prstGeom>
          <a:noFill/>
        </p:spPr>
        <p:txBody>
          <a:bodyPr wrap="square" rtlCol="0">
            <a:spAutoFit/>
          </a:bodyPr>
          <a:lstStyle/>
          <a:p>
            <a:r>
              <a:rPr lang="ja-JP" altLang="en-US" dirty="0" smtClean="0">
                <a:solidFill>
                  <a:srgbClr val="FF0000"/>
                </a:solidFill>
                <a:latin typeface="メイリオ" panose="020B0604030504040204" pitchFamily="50" charset="-128"/>
                <a:ea typeface="メイリオ" panose="020B0604030504040204" pitchFamily="50" charset="-128"/>
              </a:rPr>
              <a:t>ブロックパレット</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28" name="テキスト ボックス 27"/>
          <p:cNvSpPr txBox="1"/>
          <p:nvPr/>
        </p:nvSpPr>
        <p:spPr>
          <a:xfrm>
            <a:off x="116690" y="1683148"/>
            <a:ext cx="1464676" cy="646331"/>
          </a:xfrm>
          <a:prstGeom prst="rect">
            <a:avLst/>
          </a:prstGeom>
          <a:noFill/>
        </p:spPr>
        <p:txBody>
          <a:bodyPr wrap="square" rtlCol="0">
            <a:spAutoFit/>
          </a:bodyPr>
          <a:lstStyle/>
          <a:p>
            <a:r>
              <a:rPr lang="ja-JP" altLang="en-US" dirty="0" smtClean="0">
                <a:solidFill>
                  <a:srgbClr val="FF0000"/>
                </a:solidFill>
                <a:latin typeface="メイリオ" panose="020B0604030504040204" pitchFamily="50" charset="-128"/>
                <a:ea typeface="メイリオ" panose="020B0604030504040204" pitchFamily="50" charset="-128"/>
              </a:rPr>
              <a:t>ブロック</a:t>
            </a:r>
            <a:br>
              <a:rPr lang="ja-JP" altLang="en-US" dirty="0" smtClean="0">
                <a:solidFill>
                  <a:srgbClr val="FF0000"/>
                </a:solidFill>
                <a:latin typeface="メイリオ" panose="020B0604030504040204" pitchFamily="50" charset="-128"/>
                <a:ea typeface="メイリオ" panose="020B0604030504040204" pitchFamily="50" charset="-128"/>
              </a:rPr>
            </a:br>
            <a:r>
              <a:rPr lang="ja-JP" altLang="en-US" dirty="0" smtClean="0">
                <a:solidFill>
                  <a:srgbClr val="FF0000"/>
                </a:solidFill>
                <a:latin typeface="メイリオ" panose="020B0604030504040204" pitchFamily="50" charset="-128"/>
                <a:ea typeface="メイリオ" panose="020B0604030504040204" pitchFamily="50" charset="-128"/>
              </a:rPr>
              <a:t>カテゴリー</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cxnSp>
        <p:nvCxnSpPr>
          <p:cNvPr id="30" name="直線矢印コネクタ 29"/>
          <p:cNvCxnSpPr/>
          <p:nvPr/>
        </p:nvCxnSpPr>
        <p:spPr>
          <a:xfrm>
            <a:off x="1039202" y="2293440"/>
            <a:ext cx="344736" cy="29889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p:nvPr/>
        </p:nvCxnSpPr>
        <p:spPr>
          <a:xfrm flipH="1" flipV="1">
            <a:off x="3066571" y="5686772"/>
            <a:ext cx="261423" cy="15356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5" name="テキスト ボックス 34"/>
          <p:cNvSpPr txBox="1"/>
          <p:nvPr/>
        </p:nvSpPr>
        <p:spPr>
          <a:xfrm>
            <a:off x="365820" y="5861618"/>
            <a:ext cx="6953842" cy="923330"/>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チェック</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ネコをブロックで動かせた。</a:t>
            </a:r>
          </a:p>
          <a:p>
            <a:r>
              <a:rPr lang="ja-JP" altLang="en-US" dirty="0" smtClean="0">
                <a:latin typeface="メイリオ" panose="020B0604030504040204" pitchFamily="50" charset="-128"/>
                <a:ea typeface="メイリオ" panose="020B0604030504040204" pitchFamily="50" charset="-128"/>
              </a:rPr>
              <a:t>□ ネコをブロックでどんどん動かせた。</a:t>
            </a:r>
          </a:p>
        </p:txBody>
      </p:sp>
      <p:sp>
        <p:nvSpPr>
          <p:cNvPr id="19" name="テキスト ボックス 18"/>
          <p:cNvSpPr txBox="1"/>
          <p:nvPr/>
        </p:nvSpPr>
        <p:spPr>
          <a:xfrm>
            <a:off x="4209630" y="2108644"/>
            <a:ext cx="1749977" cy="461665"/>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rPr>
              <a:t>クリック</a:t>
            </a:r>
          </a:p>
        </p:txBody>
      </p:sp>
    </p:spTree>
    <p:extLst>
      <p:ext uri="{BB962C8B-B14F-4D97-AF65-F5344CB8AC3E}">
        <p14:creationId xmlns:p14="http://schemas.microsoft.com/office/powerpoint/2010/main" val="7278851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723225" y="1496300"/>
            <a:ext cx="5510637" cy="3521699"/>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6</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7033846"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 </a:t>
            </a:r>
            <a:r>
              <a:rPr lang="en-US" altLang="ja-JP" sz="2400" dirty="0" smtClean="0">
                <a:solidFill>
                  <a:schemeClr val="tx1"/>
                </a:solidFill>
                <a:latin typeface="メイリオ" panose="020B0604030504040204" pitchFamily="50" charset="-128"/>
                <a:ea typeface="メイリオ" panose="020B0604030504040204" pitchFamily="50" charset="-128"/>
              </a:rPr>
              <a:t>2 (3) </a:t>
            </a:r>
            <a:r>
              <a:rPr lang="ja-JP" altLang="en-US" sz="2400" dirty="0" smtClean="0">
                <a:solidFill>
                  <a:schemeClr val="tx1"/>
                </a:solidFill>
                <a:latin typeface="メイリオ" panose="020B0604030504040204" pitchFamily="50" charset="-128"/>
                <a:ea typeface="メイリオ" panose="020B0604030504040204" pitchFamily="50" charset="-128"/>
              </a:rPr>
              <a:t>ネコを</a:t>
            </a:r>
            <a:r>
              <a:rPr lang="ja-JP" altLang="en-US" sz="2400" dirty="0">
                <a:solidFill>
                  <a:schemeClr val="tx1"/>
                </a:solidFill>
                <a:latin typeface="メイリオ" panose="020B0604030504040204" pitchFamily="50" charset="-128"/>
                <a:ea typeface="メイリオ" panose="020B0604030504040204" pitchFamily="50" charset="-128"/>
              </a:rPr>
              <a:t>ブロック</a:t>
            </a:r>
            <a:r>
              <a:rPr lang="ja-JP" altLang="en-US" sz="2400" dirty="0" smtClean="0">
                <a:solidFill>
                  <a:schemeClr val="tx1"/>
                </a:solidFill>
                <a:latin typeface="メイリオ" panose="020B0604030504040204" pitchFamily="50" charset="-128"/>
                <a:ea typeface="メイリオ" panose="020B0604030504040204" pitchFamily="50" charset="-128"/>
              </a:rPr>
              <a:t>で</a:t>
            </a:r>
            <a:r>
              <a:rPr lang="ja-JP" altLang="en-US" sz="2400" dirty="0">
                <a:solidFill>
                  <a:schemeClr val="tx1"/>
                </a:solidFill>
                <a:latin typeface="メイリオ" panose="020B0604030504040204" pitchFamily="50" charset="-128"/>
                <a:ea typeface="メイリオ" panose="020B0604030504040204" pitchFamily="50" charset="-128"/>
              </a:rPr>
              <a:t>自動的</a:t>
            </a:r>
            <a:r>
              <a:rPr lang="ja-JP" altLang="en-US" sz="2400" dirty="0" smtClean="0">
                <a:solidFill>
                  <a:schemeClr val="tx1"/>
                </a:solidFill>
                <a:latin typeface="メイリオ" panose="020B0604030504040204" pitchFamily="50" charset="-128"/>
                <a:ea typeface="メイリオ" panose="020B0604030504040204" pitchFamily="50" charset="-128"/>
              </a:rPr>
              <a:t>に動かそう</a:t>
            </a:r>
            <a:r>
              <a:rPr kumimoji="1" lang="en-US" altLang="ja-JP" sz="2400" dirty="0" smtClean="0"/>
              <a:t>.</a:t>
            </a:r>
            <a:endParaRPr kumimoji="1" lang="ja-JP" altLang="en-US" sz="2400" dirty="0"/>
          </a:p>
        </p:txBody>
      </p:sp>
      <p:sp>
        <p:nvSpPr>
          <p:cNvPr id="22" name="テキスト ボックス 21"/>
          <p:cNvSpPr txBox="1"/>
          <p:nvPr/>
        </p:nvSpPr>
        <p:spPr>
          <a:xfrm>
            <a:off x="-3152" y="642869"/>
            <a:ext cx="8795242" cy="1200329"/>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ブロックカテゴリー</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制御</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せいぎょ</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から</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ずっと</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を使って、</a:t>
            </a:r>
            <a:r>
              <a:rPr lang="en-US" altLang="ja-JP" dirty="0" smtClean="0">
                <a:latin typeface="メイリオ" panose="020B0604030504040204" pitchFamily="50" charset="-128"/>
                <a:ea typeface="メイリオ" panose="020B0604030504040204" pitchFamily="50" charset="-128"/>
              </a:rPr>
              <a:t>[(10)</a:t>
            </a:r>
            <a:r>
              <a:rPr lang="ja-JP" altLang="en-US" dirty="0" smtClean="0">
                <a:latin typeface="メイリオ" panose="020B0604030504040204" pitchFamily="50" charset="-128"/>
                <a:ea typeface="メイリオ" panose="020B0604030504040204" pitchFamily="50" charset="-128"/>
              </a:rPr>
              <a:t>歩動かす</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の「ずっと」を中に入れてみよう。その後</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ずっと</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ブロックをクリックしてみよう。ネコはどうなるかな</a:t>
            </a:r>
            <a:r>
              <a:rPr lang="en-US" altLang="ja-JP" dirty="0" smtClean="0">
                <a:latin typeface="メイリオ" panose="020B0604030504040204" pitchFamily="50" charset="-128"/>
                <a:ea typeface="メイリオ" panose="020B0604030504040204" pitchFamily="50" charset="-128"/>
              </a:rPr>
              <a:t>?</a:t>
            </a:r>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6490100" y="2963259"/>
            <a:ext cx="2543565" cy="1200329"/>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チェック</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ネコをブロックで自動的に動かせた。</a:t>
            </a:r>
          </a:p>
          <a:p>
            <a:endParaRPr lang="ja-JP" altLang="en-US" dirty="0" smtClean="0">
              <a:latin typeface="メイリオ" panose="020B0604030504040204" pitchFamily="50" charset="-128"/>
              <a:ea typeface="メイリオ" panose="020B0604030504040204" pitchFamily="50" charset="-128"/>
            </a:endParaRPr>
          </a:p>
        </p:txBody>
      </p:sp>
      <p:sp>
        <p:nvSpPr>
          <p:cNvPr id="20" name="円弧 19"/>
          <p:cNvSpPr/>
          <p:nvPr/>
        </p:nvSpPr>
        <p:spPr>
          <a:xfrm rot="19563187">
            <a:off x="553334" y="2735462"/>
            <a:ext cx="1691603" cy="455594"/>
          </a:xfrm>
          <a:prstGeom prst="arc">
            <a:avLst>
              <a:gd name="adj1" fmla="val 16200000"/>
              <a:gd name="adj2" fmla="val 21273644"/>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8" name="楕円 17"/>
          <p:cNvSpPr/>
          <p:nvPr/>
        </p:nvSpPr>
        <p:spPr>
          <a:xfrm>
            <a:off x="722893" y="2771421"/>
            <a:ext cx="307478" cy="26143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6490100" y="1774114"/>
            <a:ext cx="2454595" cy="1200329"/>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手でネコをステージの真ん中に持っていくとどうなるかな</a:t>
            </a:r>
            <a:r>
              <a:rPr lang="en-US" altLang="ja-JP" dirty="0" smtClean="0">
                <a:latin typeface="メイリオ" panose="020B0604030504040204" pitchFamily="50" charset="-128"/>
                <a:ea typeface="メイリオ" panose="020B0604030504040204" pitchFamily="50" charset="-128"/>
              </a:rPr>
              <a:t>?</a:t>
            </a:r>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p:txBody>
      </p:sp>
      <p:sp>
        <p:nvSpPr>
          <p:cNvPr id="13" name="対角する 2 つの角を丸めた四角形 12"/>
          <p:cNvSpPr/>
          <p:nvPr/>
        </p:nvSpPr>
        <p:spPr>
          <a:xfrm>
            <a:off x="0" y="5161410"/>
            <a:ext cx="9144000" cy="1015065"/>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プログラム</a:t>
            </a:r>
            <a:endParaRPr lang="en-US" altLang="ja-JP" dirty="0" smtClean="0">
              <a:solidFill>
                <a:srgbClr val="FF0000"/>
              </a:solidFill>
              <a:latin typeface="メイリオ" panose="020B0604030504040204" pitchFamily="50" charset="-128"/>
              <a:ea typeface="メイリオ" panose="020B0604030504040204" pitchFamily="50" charset="-128"/>
            </a:endParaRPr>
          </a:p>
          <a:p>
            <a:r>
              <a:rPr lang="ja-JP" altLang="en-US" sz="1600" dirty="0" smtClean="0">
                <a:solidFill>
                  <a:schemeClr val="tx1"/>
                </a:solidFill>
                <a:latin typeface="メイリオ" panose="020B0604030504040204" pitchFamily="50" charset="-128"/>
                <a:ea typeface="メイリオ" panose="020B0604030504040204" pitchFamily="50" charset="-128"/>
              </a:rPr>
              <a:t>プログラムはコンピュータに対する命令</a:t>
            </a:r>
            <a:r>
              <a:rPr lang="en-US" altLang="ja-JP" sz="1600" dirty="0" smtClean="0">
                <a:solidFill>
                  <a:schemeClr val="tx1"/>
                </a:solidFill>
                <a:latin typeface="メイリオ" panose="020B0604030504040204" pitchFamily="50" charset="-128"/>
                <a:ea typeface="メイリオ" panose="020B0604030504040204" pitchFamily="50" charset="-128"/>
              </a:rPr>
              <a:t>(</a:t>
            </a:r>
            <a:r>
              <a:rPr lang="ja-JP" altLang="en-US" sz="1600" dirty="0" smtClean="0">
                <a:solidFill>
                  <a:schemeClr val="tx1"/>
                </a:solidFill>
                <a:latin typeface="メイリオ" panose="020B0604030504040204" pitchFamily="50" charset="-128"/>
                <a:ea typeface="メイリオ" panose="020B0604030504040204" pitchFamily="50" charset="-128"/>
              </a:rPr>
              <a:t>スクラッチではブロック</a:t>
            </a:r>
            <a:r>
              <a:rPr lang="en-US" altLang="ja-JP" sz="1600" dirty="0" smtClean="0">
                <a:solidFill>
                  <a:schemeClr val="tx1"/>
                </a:solidFill>
                <a:latin typeface="メイリオ" panose="020B0604030504040204" pitchFamily="50" charset="-128"/>
                <a:ea typeface="メイリオ" panose="020B0604030504040204" pitchFamily="50" charset="-128"/>
              </a:rPr>
              <a:t>)</a:t>
            </a:r>
            <a:r>
              <a:rPr lang="ja-JP" altLang="en-US" sz="1600" dirty="0" smtClean="0">
                <a:solidFill>
                  <a:schemeClr val="tx1"/>
                </a:solidFill>
                <a:latin typeface="メイリオ" panose="020B0604030504040204" pitchFamily="50" charset="-128"/>
                <a:ea typeface="メイリオ" panose="020B0604030504040204" pitchFamily="50" charset="-128"/>
              </a:rPr>
              <a:t>の集まりです。</a:t>
            </a:r>
            <a:r>
              <a:rPr lang="ja-JP" altLang="en-US" sz="1600" b="1" dirty="0" smtClean="0">
                <a:solidFill>
                  <a:srgbClr val="FF0000"/>
                </a:solidFill>
                <a:latin typeface="メイリオ" panose="020B0604030504040204" pitchFamily="50" charset="-128"/>
                <a:ea typeface="メイリオ" panose="020B0604030504040204" pitchFamily="50" charset="-128"/>
              </a:rPr>
              <a:t>あなたの考えやアイディアをプログラムにすれば、コンピュータが自動的にやってくれます。</a:t>
            </a: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155671" y="6250489"/>
            <a:ext cx="8636419" cy="369332"/>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赤ボタンを押すと動いているスクラッチのプログラムを止めることができます。</a:t>
            </a:r>
          </a:p>
        </p:txBody>
      </p:sp>
      <p:sp>
        <p:nvSpPr>
          <p:cNvPr id="6" name="楕円 5"/>
          <p:cNvSpPr/>
          <p:nvPr/>
        </p:nvSpPr>
        <p:spPr>
          <a:xfrm>
            <a:off x="296351" y="6250489"/>
            <a:ext cx="273938" cy="2739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324291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453464" y="1286666"/>
            <a:ext cx="6175936" cy="3946873"/>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7</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7033846"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 </a:t>
            </a:r>
            <a:r>
              <a:rPr lang="en-US" altLang="ja-JP" sz="2400" dirty="0" smtClean="0">
                <a:solidFill>
                  <a:schemeClr val="tx1"/>
                </a:solidFill>
                <a:latin typeface="メイリオ" panose="020B0604030504040204" pitchFamily="50" charset="-128"/>
                <a:ea typeface="メイリオ" panose="020B0604030504040204" pitchFamily="50" charset="-128"/>
              </a:rPr>
              <a:t>2 (4) </a:t>
            </a:r>
            <a:r>
              <a:rPr lang="ja-JP" altLang="en-US" sz="2400" dirty="0" smtClean="0">
                <a:solidFill>
                  <a:schemeClr val="tx1"/>
                </a:solidFill>
                <a:latin typeface="メイリオ" panose="020B0604030504040204" pitchFamily="50" charset="-128"/>
                <a:ea typeface="メイリオ" panose="020B0604030504040204" pitchFamily="50" charset="-128"/>
              </a:rPr>
              <a:t>旗でネコが動き始めるようにしよう</a:t>
            </a:r>
            <a:r>
              <a:rPr kumimoji="1" lang="en-US" altLang="ja-JP" sz="2400" dirty="0" smtClean="0"/>
              <a:t>.</a:t>
            </a:r>
            <a:endParaRPr kumimoji="1" lang="ja-JP" altLang="en-US" sz="2400" dirty="0"/>
          </a:p>
        </p:txBody>
      </p:sp>
      <p:sp>
        <p:nvSpPr>
          <p:cNvPr id="22" name="テキスト ボックス 21"/>
          <p:cNvSpPr txBox="1"/>
          <p:nvPr/>
        </p:nvSpPr>
        <p:spPr>
          <a:xfrm>
            <a:off x="0" y="640335"/>
            <a:ext cx="8419077" cy="646331"/>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あるスイッチを押したときにプログラムが動くようにしてみよう。ここでは、ブロックカテゴリー</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イベント</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旗がクリックされたとき</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を使ってみよう。</a:t>
            </a:r>
            <a:endParaRPr kumimoji="1" lang="ja-JP" altLang="en-US" dirty="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6745347" y="2166162"/>
            <a:ext cx="2159611" cy="2031325"/>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チェック</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旗をクリックしてプログラムを動かした。</a:t>
            </a:r>
          </a:p>
          <a:p>
            <a:r>
              <a:rPr lang="ja-JP" altLang="en-US" dirty="0" smtClean="0">
                <a:latin typeface="メイリオ" panose="020B0604030504040204" pitchFamily="50" charset="-128"/>
                <a:ea typeface="メイリオ" panose="020B0604030504040204" pitchFamily="50" charset="-128"/>
              </a:rPr>
              <a:t>□ 赤丸でプログラムを止めた。</a:t>
            </a:r>
          </a:p>
          <a:p>
            <a:endParaRPr lang="ja-JP" altLang="en-US" dirty="0" smtClean="0">
              <a:latin typeface="メイリオ" panose="020B0604030504040204" pitchFamily="50" charset="-128"/>
              <a:ea typeface="メイリオ" panose="020B0604030504040204" pitchFamily="50" charset="-128"/>
            </a:endParaRPr>
          </a:p>
        </p:txBody>
      </p:sp>
      <p:sp>
        <p:nvSpPr>
          <p:cNvPr id="16" name="円弧 15"/>
          <p:cNvSpPr/>
          <p:nvPr/>
        </p:nvSpPr>
        <p:spPr>
          <a:xfrm rot="21314269">
            <a:off x="850688" y="2033382"/>
            <a:ext cx="1512117" cy="783619"/>
          </a:xfrm>
          <a:prstGeom prst="arc">
            <a:avLst>
              <a:gd name="adj1" fmla="val 16200000"/>
              <a:gd name="adj2" fmla="val 21273644"/>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楕円 16"/>
          <p:cNvSpPr/>
          <p:nvPr/>
        </p:nvSpPr>
        <p:spPr>
          <a:xfrm>
            <a:off x="453464" y="2433849"/>
            <a:ext cx="367306" cy="32180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対角する 2 つの角を丸めた四角形 20"/>
          <p:cNvSpPr/>
          <p:nvPr/>
        </p:nvSpPr>
        <p:spPr>
          <a:xfrm>
            <a:off x="453464" y="5407024"/>
            <a:ext cx="7512148" cy="764065"/>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a:t>
            </a:r>
            <a:r>
              <a:rPr lang="ja-JP" altLang="en-US" dirty="0" smtClean="0">
                <a:solidFill>
                  <a:srgbClr val="FF0000"/>
                </a:solidFill>
                <a:latin typeface="メイリオ" panose="020B0604030504040204" pitchFamily="50" charset="-128"/>
                <a:ea typeface="メイリオ" panose="020B0604030504040204" pitchFamily="50" charset="-128"/>
              </a:rPr>
              <a:t>プログラムとコード</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smtClean="0">
                <a:solidFill>
                  <a:srgbClr val="FF0000"/>
                </a:solidFill>
                <a:latin typeface="メイリオ" panose="020B0604030504040204" pitchFamily="50" charset="-128"/>
                <a:ea typeface="メイリオ" panose="020B0604030504040204" pitchFamily="50" charset="-128"/>
              </a:rPr>
              <a:t>スクリプト</a:t>
            </a:r>
            <a:r>
              <a:rPr lang="en-US" altLang="ja-JP" dirty="0" smtClean="0">
                <a:solidFill>
                  <a:srgbClr val="FF0000"/>
                </a:solidFill>
                <a:latin typeface="メイリオ" panose="020B0604030504040204" pitchFamily="50" charset="-128"/>
                <a:ea typeface="メイリオ" panose="020B0604030504040204" pitchFamily="50" charset="-128"/>
              </a:rPr>
              <a:t>)</a:t>
            </a:r>
          </a:p>
          <a:p>
            <a:r>
              <a:rPr lang="ja-JP" altLang="en-US" sz="1600" dirty="0" smtClean="0">
                <a:solidFill>
                  <a:schemeClr val="tx1"/>
                </a:solidFill>
                <a:latin typeface="メイリオ" panose="020B0604030504040204" pitchFamily="50" charset="-128"/>
                <a:ea typeface="メイリオ" panose="020B0604030504040204" pitchFamily="50" charset="-128"/>
              </a:rPr>
              <a:t>　スクラッチではブロックが集まった命令をコード</a:t>
            </a:r>
            <a:r>
              <a:rPr lang="en-US" altLang="ja-JP" sz="1600" dirty="0" smtClean="0">
                <a:solidFill>
                  <a:schemeClr val="tx1"/>
                </a:solidFill>
                <a:latin typeface="メイリオ" panose="020B0604030504040204" pitchFamily="50" charset="-128"/>
                <a:ea typeface="メイリオ" panose="020B0604030504040204" pitchFamily="50" charset="-128"/>
              </a:rPr>
              <a:t>(</a:t>
            </a:r>
            <a:r>
              <a:rPr lang="ja-JP" altLang="en-US" sz="1600" dirty="0" smtClean="0">
                <a:solidFill>
                  <a:schemeClr val="tx1"/>
                </a:solidFill>
                <a:latin typeface="メイリオ" panose="020B0604030504040204" pitchFamily="50" charset="-128"/>
                <a:ea typeface="メイリオ" panose="020B0604030504040204" pitchFamily="50" charset="-128"/>
              </a:rPr>
              <a:t>スクリプト</a:t>
            </a:r>
            <a:r>
              <a:rPr lang="en-US" altLang="ja-JP" sz="1600" dirty="0" smtClean="0">
                <a:solidFill>
                  <a:schemeClr val="tx1"/>
                </a:solidFill>
                <a:latin typeface="メイリオ" panose="020B0604030504040204" pitchFamily="50" charset="-128"/>
                <a:ea typeface="メイリオ" panose="020B0604030504040204" pitchFamily="50" charset="-128"/>
              </a:rPr>
              <a:t>:</a:t>
            </a:r>
            <a:r>
              <a:rPr lang="ja-JP" altLang="en-US" sz="1600" dirty="0" smtClean="0">
                <a:solidFill>
                  <a:schemeClr val="tx1"/>
                </a:solidFill>
                <a:latin typeface="メイリオ" panose="020B0604030504040204" pitchFamily="50" charset="-128"/>
                <a:ea typeface="メイリオ" panose="020B0604030504040204" pitchFamily="50" charset="-128"/>
              </a:rPr>
              <a:t>台本</a:t>
            </a:r>
            <a:r>
              <a:rPr lang="en-US" altLang="ja-JP" sz="1600" dirty="0" smtClean="0">
                <a:solidFill>
                  <a:schemeClr val="tx1"/>
                </a:solidFill>
                <a:latin typeface="メイリオ" panose="020B0604030504040204" pitchFamily="50" charset="-128"/>
                <a:ea typeface="メイリオ" panose="020B0604030504040204" pitchFamily="50" charset="-128"/>
              </a:rPr>
              <a:t>)</a:t>
            </a:r>
            <a:r>
              <a:rPr lang="ja-JP" altLang="en-US" sz="1600" dirty="0" smtClean="0">
                <a:solidFill>
                  <a:schemeClr val="tx1"/>
                </a:solidFill>
                <a:latin typeface="メイリオ" panose="020B0604030504040204" pitchFamily="50" charset="-128"/>
                <a:ea typeface="メイリオ" panose="020B0604030504040204" pitchFamily="50" charset="-128"/>
              </a:rPr>
              <a:t>と呼んでいます。</a:t>
            </a: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11" name="楕円 10"/>
          <p:cNvSpPr/>
          <p:nvPr/>
        </p:nvSpPr>
        <p:spPr>
          <a:xfrm>
            <a:off x="4213877" y="1460151"/>
            <a:ext cx="367306" cy="32180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3706194" y="1798699"/>
            <a:ext cx="1749977" cy="461665"/>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rPr>
              <a:t>クリック</a:t>
            </a:r>
          </a:p>
        </p:txBody>
      </p:sp>
    </p:spTree>
    <p:extLst>
      <p:ext uri="{BB962C8B-B14F-4D97-AF65-F5344CB8AC3E}">
        <p14:creationId xmlns:p14="http://schemas.microsoft.com/office/powerpoint/2010/main" val="23929715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stretch>
            <a:fillRect/>
          </a:stretch>
        </p:blipFill>
        <p:spPr>
          <a:xfrm>
            <a:off x="565789" y="1254593"/>
            <a:ext cx="4920846" cy="3106126"/>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8</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7033846"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 </a:t>
            </a:r>
            <a:r>
              <a:rPr lang="en-US" altLang="ja-JP" sz="2400" dirty="0" smtClean="0">
                <a:solidFill>
                  <a:schemeClr val="tx1"/>
                </a:solidFill>
                <a:latin typeface="メイリオ" panose="020B0604030504040204" pitchFamily="50" charset="-128"/>
                <a:ea typeface="メイリオ" panose="020B0604030504040204" pitchFamily="50" charset="-128"/>
              </a:rPr>
              <a:t>2 (5) </a:t>
            </a:r>
            <a:r>
              <a:rPr lang="ja-JP" altLang="en-US" sz="2400" dirty="0" smtClean="0">
                <a:solidFill>
                  <a:schemeClr val="tx1"/>
                </a:solidFill>
                <a:latin typeface="メイリオ" panose="020B0604030504040204" pitchFamily="50" charset="-128"/>
                <a:ea typeface="メイリオ" panose="020B0604030504040204" pitchFamily="50" charset="-128"/>
              </a:rPr>
              <a:t>端</a:t>
            </a:r>
            <a:r>
              <a:rPr lang="en-US" altLang="ja-JP" sz="2400" dirty="0" smtClean="0">
                <a:solidFill>
                  <a:schemeClr val="tx1"/>
                </a:solidFill>
                <a:latin typeface="メイリオ" panose="020B0604030504040204" pitchFamily="50" charset="-128"/>
                <a:ea typeface="メイリオ" panose="020B0604030504040204" pitchFamily="50" charset="-128"/>
              </a:rPr>
              <a:t>(</a:t>
            </a:r>
            <a:r>
              <a:rPr lang="ja-JP" altLang="en-US" sz="2400" dirty="0" smtClean="0">
                <a:solidFill>
                  <a:schemeClr val="tx1"/>
                </a:solidFill>
                <a:latin typeface="メイリオ" panose="020B0604030504040204" pitchFamily="50" charset="-128"/>
                <a:ea typeface="メイリオ" panose="020B0604030504040204" pitchFamily="50" charset="-128"/>
              </a:rPr>
              <a:t>はじ</a:t>
            </a:r>
            <a:r>
              <a:rPr lang="en-US" altLang="ja-JP" sz="2400" dirty="0" smtClean="0">
                <a:solidFill>
                  <a:schemeClr val="tx1"/>
                </a:solidFill>
                <a:latin typeface="メイリオ" panose="020B0604030504040204" pitchFamily="50" charset="-128"/>
                <a:ea typeface="メイリオ" panose="020B0604030504040204" pitchFamily="50" charset="-128"/>
              </a:rPr>
              <a:t>)</a:t>
            </a:r>
            <a:r>
              <a:rPr lang="ja-JP" altLang="en-US" sz="2400" dirty="0" smtClean="0">
                <a:solidFill>
                  <a:schemeClr val="tx1"/>
                </a:solidFill>
                <a:latin typeface="メイリオ" panose="020B0604030504040204" pitchFamily="50" charset="-128"/>
                <a:ea typeface="メイリオ" panose="020B0604030504040204" pitchFamily="50" charset="-128"/>
              </a:rPr>
              <a:t>で跳ね返るようにしよう</a:t>
            </a:r>
            <a:endParaRPr kumimoji="1" lang="ja-JP" altLang="en-US" sz="2400" dirty="0"/>
          </a:p>
        </p:txBody>
      </p:sp>
      <p:sp>
        <p:nvSpPr>
          <p:cNvPr id="22" name="テキスト ボックス 21"/>
          <p:cNvSpPr txBox="1"/>
          <p:nvPr/>
        </p:nvSpPr>
        <p:spPr>
          <a:xfrm>
            <a:off x="0" y="640784"/>
            <a:ext cx="8792091" cy="923330"/>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今のプログラムだと、ネコがステージの端まで行くと先に進まないよね。端までいったら跳ね返って、ずっと動き回るようにしてみよう。</a:t>
            </a:r>
          </a:p>
          <a:p>
            <a:endParaRPr kumimoji="1" lang="ja-JP" altLang="en-US" dirty="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5744226" y="3362031"/>
            <a:ext cx="3167741" cy="1200329"/>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チェック</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ネコが端についたら跳ね返って動くようにした。</a:t>
            </a:r>
          </a:p>
          <a:p>
            <a:endParaRPr lang="ja-JP" altLang="en-US" dirty="0" smtClean="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5744225" y="1330328"/>
            <a:ext cx="3167742" cy="2031325"/>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ブロックカテゴリー</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動き</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もし端に着いたら、跳ね返る</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を</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ずっと</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の中に入れてみよう。</a:t>
            </a:r>
          </a:p>
          <a:p>
            <a:r>
              <a:rPr lang="ja-JP" altLang="en-US" dirty="0" smtClean="0">
                <a:latin typeface="メイリオ" panose="020B0604030504040204" pitchFamily="50" charset="-128"/>
                <a:ea typeface="メイリオ" panose="020B0604030504040204" pitchFamily="50" charset="-128"/>
              </a:rPr>
              <a:t>ブロック</a:t>
            </a:r>
            <a:r>
              <a:rPr lang="ja-JP" altLang="en-US" dirty="0">
                <a:latin typeface="メイリオ" panose="020B0604030504040204" pitchFamily="50" charset="-128"/>
                <a:ea typeface="メイリオ" panose="020B0604030504040204" pitchFamily="50" charset="-128"/>
              </a:rPr>
              <a:t>パレット</a:t>
            </a:r>
            <a:r>
              <a:rPr lang="ja-JP" altLang="en-US" dirty="0" smtClean="0">
                <a:latin typeface="メイリオ" panose="020B0604030504040204" pitchFamily="50" charset="-128"/>
                <a:ea typeface="メイリオ" panose="020B0604030504040204" pitchFamily="50" charset="-128"/>
              </a:rPr>
              <a:t>を上下に動かして探してみよう。</a:t>
            </a:r>
          </a:p>
          <a:p>
            <a:endParaRPr kumimoji="1" lang="ja-JP" altLang="en-US" dirty="0">
              <a:latin typeface="メイリオ" panose="020B0604030504040204" pitchFamily="50" charset="-128"/>
              <a:ea typeface="メイリオ" panose="020B0604030504040204" pitchFamily="50" charset="-128"/>
            </a:endParaRPr>
          </a:p>
        </p:txBody>
      </p:sp>
      <p:sp>
        <p:nvSpPr>
          <p:cNvPr id="14" name="円弧 13"/>
          <p:cNvSpPr/>
          <p:nvPr/>
        </p:nvSpPr>
        <p:spPr>
          <a:xfrm rot="1017726">
            <a:off x="482727" y="2748958"/>
            <a:ext cx="2454777" cy="974173"/>
          </a:xfrm>
          <a:prstGeom prst="arc">
            <a:avLst>
              <a:gd name="adj1" fmla="val 16200000"/>
              <a:gd name="adj2" fmla="val 21273644"/>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6" name="楕円 15"/>
          <p:cNvSpPr/>
          <p:nvPr/>
        </p:nvSpPr>
        <p:spPr>
          <a:xfrm>
            <a:off x="565789" y="1695138"/>
            <a:ext cx="440902" cy="33528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対角する 2 つの角を丸めた四角形 16"/>
          <p:cNvSpPr/>
          <p:nvPr/>
        </p:nvSpPr>
        <p:spPr>
          <a:xfrm>
            <a:off x="0" y="4458920"/>
            <a:ext cx="9144000" cy="2065507"/>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a:t>
            </a:r>
            <a:r>
              <a:rPr lang="ja-JP" altLang="en-US" dirty="0" smtClean="0">
                <a:solidFill>
                  <a:srgbClr val="FF0000"/>
                </a:solidFill>
                <a:latin typeface="メイリオ" panose="020B0604030504040204" pitchFamily="50" charset="-128"/>
                <a:ea typeface="メイリオ" panose="020B0604030504040204" pitchFamily="50" charset="-128"/>
              </a:rPr>
              <a:t>間違ったブロックを置いた時の直し方</a:t>
            </a:r>
            <a:endParaRPr lang="en-US" altLang="ja-JP" dirty="0" smtClean="0">
              <a:solidFill>
                <a:srgbClr val="FF0000"/>
              </a:solidFill>
              <a:latin typeface="メイリオ" panose="020B0604030504040204" pitchFamily="50" charset="-128"/>
              <a:ea typeface="メイリオ" panose="020B0604030504040204" pitchFamily="50" charset="-128"/>
            </a:endParaRPr>
          </a:p>
          <a:p>
            <a:endParaRPr kumimoji="1" lang="ja-JP" altLang="en-US" sz="1600" dirty="0" smtClean="0">
              <a:solidFill>
                <a:schemeClr val="tx1"/>
              </a:solidFill>
              <a:latin typeface="メイリオ" panose="020B0604030504040204" pitchFamily="50" charset="-128"/>
              <a:ea typeface="メイリオ" panose="020B0604030504040204" pitchFamily="50" charset="-128"/>
            </a:endParaRPr>
          </a:p>
          <a:p>
            <a:endParaRPr lang="ja-JP" altLang="en-US" sz="1600" dirty="0">
              <a:solidFill>
                <a:schemeClr val="tx1"/>
              </a:solidFill>
              <a:latin typeface="メイリオ" panose="020B0604030504040204" pitchFamily="50" charset="-128"/>
              <a:ea typeface="メイリオ" panose="020B0604030504040204" pitchFamily="50" charset="-128"/>
            </a:endParaRPr>
          </a:p>
          <a:p>
            <a:endParaRPr kumimoji="1" lang="ja-JP" altLang="en-US" sz="1600" dirty="0" smtClean="0">
              <a:solidFill>
                <a:schemeClr val="tx1"/>
              </a:solidFill>
              <a:latin typeface="メイリオ" panose="020B0604030504040204" pitchFamily="50" charset="-128"/>
              <a:ea typeface="メイリオ" panose="020B0604030504040204" pitchFamily="50" charset="-128"/>
            </a:endParaRP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5" name="右矢印 4"/>
          <p:cNvSpPr/>
          <p:nvPr/>
        </p:nvSpPr>
        <p:spPr>
          <a:xfrm>
            <a:off x="2307102" y="5472332"/>
            <a:ext cx="407963" cy="3905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4913075" y="5151858"/>
            <a:ext cx="3640082" cy="584775"/>
          </a:xfrm>
          <a:prstGeom prst="rect">
            <a:avLst/>
          </a:prstGeom>
          <a:noFill/>
        </p:spPr>
        <p:txBody>
          <a:bodyPr wrap="square" rtlCol="0">
            <a:spAutoFit/>
          </a:bodyPr>
          <a:lstStyle/>
          <a:p>
            <a:r>
              <a:rPr kumimoji="1" lang="ja-JP" altLang="en-US" sz="1600" dirty="0" smtClean="0">
                <a:latin typeface="メイリオ" panose="020B0604030504040204" pitchFamily="50" charset="-128"/>
                <a:ea typeface="メイリオ" panose="020B0604030504040204" pitchFamily="50" charset="-128"/>
              </a:rPr>
              <a:t>外したいブロックをドラッグすると、そのブロックをはず</a:t>
            </a:r>
            <a:r>
              <a:rPr lang="ja-JP" altLang="en-US" sz="1600" dirty="0" smtClean="0">
                <a:latin typeface="メイリオ" panose="020B0604030504040204" pitchFamily="50" charset="-128"/>
                <a:ea typeface="メイリオ" panose="020B0604030504040204" pitchFamily="50" charset="-128"/>
              </a:rPr>
              <a:t>すことができます。</a:t>
            </a:r>
            <a:endParaRPr kumimoji="1" lang="ja-JP" altLang="en-US" sz="1600" dirty="0">
              <a:latin typeface="メイリオ" panose="020B0604030504040204" pitchFamily="50" charset="-128"/>
              <a:ea typeface="メイリオ" panose="020B0604030504040204" pitchFamily="50" charset="-128"/>
            </a:endParaRPr>
          </a:p>
        </p:txBody>
      </p:sp>
      <p:cxnSp>
        <p:nvCxnSpPr>
          <p:cNvPr id="11" name="直線矢印コネクタ 10"/>
          <p:cNvCxnSpPr/>
          <p:nvPr/>
        </p:nvCxnSpPr>
        <p:spPr>
          <a:xfrm>
            <a:off x="2200475" y="2030424"/>
            <a:ext cx="0" cy="614805"/>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pic>
        <p:nvPicPr>
          <p:cNvPr id="13" name="図 12"/>
          <p:cNvPicPr>
            <a:picLocks noChangeAspect="1"/>
          </p:cNvPicPr>
          <p:nvPr/>
        </p:nvPicPr>
        <p:blipFill>
          <a:blip r:embed="rId3"/>
          <a:stretch>
            <a:fillRect/>
          </a:stretch>
        </p:blipFill>
        <p:spPr>
          <a:xfrm>
            <a:off x="645761" y="4887725"/>
            <a:ext cx="1532537" cy="1487462"/>
          </a:xfrm>
          <a:prstGeom prst="rect">
            <a:avLst/>
          </a:prstGeom>
        </p:spPr>
      </p:pic>
      <p:pic>
        <p:nvPicPr>
          <p:cNvPr id="15" name="図 14"/>
          <p:cNvPicPr>
            <a:picLocks noChangeAspect="1"/>
          </p:cNvPicPr>
          <p:nvPr/>
        </p:nvPicPr>
        <p:blipFill>
          <a:blip r:embed="rId4"/>
          <a:stretch>
            <a:fillRect/>
          </a:stretch>
        </p:blipFill>
        <p:spPr>
          <a:xfrm>
            <a:off x="3038692" y="4835286"/>
            <a:ext cx="1745579" cy="1550226"/>
          </a:xfrm>
          <a:prstGeom prst="rect">
            <a:avLst/>
          </a:prstGeom>
        </p:spPr>
      </p:pic>
    </p:spTree>
    <p:extLst>
      <p:ext uri="{BB962C8B-B14F-4D97-AF65-F5344CB8AC3E}">
        <p14:creationId xmlns:p14="http://schemas.microsoft.com/office/powerpoint/2010/main" val="25901584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363311" y="1280898"/>
            <a:ext cx="5514975" cy="4248150"/>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9</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7033846"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 </a:t>
            </a:r>
            <a:r>
              <a:rPr lang="en-US" altLang="ja-JP" sz="2400" dirty="0" smtClean="0">
                <a:solidFill>
                  <a:schemeClr val="tx1"/>
                </a:solidFill>
                <a:latin typeface="メイリオ" panose="020B0604030504040204" pitchFamily="50" charset="-128"/>
                <a:ea typeface="メイリオ" panose="020B0604030504040204" pitchFamily="50" charset="-128"/>
              </a:rPr>
              <a:t>2 (6) </a:t>
            </a:r>
            <a:r>
              <a:rPr lang="ja-JP" altLang="en-US" sz="2400" dirty="0" smtClean="0">
                <a:solidFill>
                  <a:schemeClr val="tx1"/>
                </a:solidFill>
                <a:latin typeface="メイリオ" panose="020B0604030504040204" pitchFamily="50" charset="-128"/>
                <a:ea typeface="メイリオ" panose="020B0604030504040204" pitchFamily="50" charset="-128"/>
              </a:rPr>
              <a:t>ひっくり返らないようにしよう</a:t>
            </a:r>
            <a:endParaRPr kumimoji="1" lang="ja-JP" altLang="en-US" sz="2400" dirty="0"/>
          </a:p>
        </p:txBody>
      </p:sp>
      <p:sp>
        <p:nvSpPr>
          <p:cNvPr id="22" name="テキスト ボックス 21"/>
          <p:cNvSpPr txBox="1"/>
          <p:nvPr/>
        </p:nvSpPr>
        <p:spPr>
          <a:xfrm>
            <a:off x="25" y="654733"/>
            <a:ext cx="8792091" cy="923330"/>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ネコがいろいろ歩きだすと、さかさまにひっくり返ることがあるね。プログラムでひっくり返らないようにしてみよう。</a:t>
            </a:r>
          </a:p>
          <a:p>
            <a:endParaRPr kumimoji="1" lang="ja-JP" altLang="en-US" dirty="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557794" y="5852752"/>
            <a:ext cx="7539355" cy="923330"/>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チェック</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ネコがひっくりかえらないようになった。</a:t>
            </a:r>
          </a:p>
          <a:p>
            <a:endParaRPr lang="ja-JP" altLang="en-US" dirty="0" smtClean="0">
              <a:latin typeface="メイリオ" panose="020B0604030504040204" pitchFamily="50" charset="-128"/>
              <a:ea typeface="メイリオ" panose="020B0604030504040204" pitchFamily="50" charset="-128"/>
            </a:endParaRPr>
          </a:p>
        </p:txBody>
      </p:sp>
      <p:sp>
        <p:nvSpPr>
          <p:cNvPr id="11" name="円弧 10"/>
          <p:cNvSpPr/>
          <p:nvPr/>
        </p:nvSpPr>
        <p:spPr>
          <a:xfrm rot="19440590">
            <a:off x="1137298" y="3243271"/>
            <a:ext cx="2067254" cy="768513"/>
          </a:xfrm>
          <a:prstGeom prst="arc">
            <a:avLst>
              <a:gd name="adj1" fmla="val 16200000"/>
              <a:gd name="adj2" fmla="val 70434"/>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4" name="楕円 13"/>
          <p:cNvSpPr/>
          <p:nvPr/>
        </p:nvSpPr>
        <p:spPr>
          <a:xfrm>
            <a:off x="363311" y="1876763"/>
            <a:ext cx="356606" cy="29966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6241572" y="1797987"/>
            <a:ext cx="2550544" cy="923330"/>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回転方法を</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左右のみ</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にする</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ブロックを追加してみよう。</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2494275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7366</TotalTime>
  <Words>581</Words>
  <Application>Microsoft Office PowerPoint</Application>
  <PresentationFormat>画面に合わせる (4:3)</PresentationFormat>
  <Paragraphs>98</Paragraphs>
  <Slides>12</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12</vt:i4>
      </vt:variant>
    </vt:vector>
  </HeadingPairs>
  <TitlesOfParts>
    <vt:vector size="18" baseType="lpstr">
      <vt:lpstr>メイリオ</vt:lpstr>
      <vt:lpstr>游ゴシック</vt:lpstr>
      <vt:lpstr>游ゴシック Light</vt:lpstr>
      <vt:lpstr>Arial</vt:lpstr>
      <vt:lpstr>Office テーマ</vt:lpstr>
      <vt:lpstr>ペイントブラシの絵</vt:lpstr>
      <vt:lpstr>コード忍者の里/ CoderDojo市川真間</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コード忍者の里</dc:title>
  <dc:creator>gohome8</dc:creator>
  <cp:lastModifiedBy>Go Ota</cp:lastModifiedBy>
  <cp:revision>227</cp:revision>
  <cp:lastPrinted>2019-07-27T23:54:36Z</cp:lastPrinted>
  <dcterms:created xsi:type="dcterms:W3CDTF">2017-03-15T01:59:13Z</dcterms:created>
  <dcterms:modified xsi:type="dcterms:W3CDTF">2019-07-28T00:20:27Z</dcterms:modified>
</cp:coreProperties>
</file>