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96" r:id="rId3"/>
    <p:sldId id="309" r:id="rId4"/>
    <p:sldId id="306" r:id="rId5"/>
    <p:sldId id="304" r:id="rId6"/>
    <p:sldId id="310" r:id="rId7"/>
    <p:sldId id="311" r:id="rId8"/>
    <p:sldId id="305" r:id="rId9"/>
    <p:sldId id="308" r:id="rId10"/>
    <p:sldId id="287" r:id="rId11"/>
    <p:sldId id="291" r:id="rId12"/>
    <p:sldId id="290" r:id="rId13"/>
    <p:sldId id="292" r:id="rId14"/>
    <p:sldId id="293" r:id="rId15"/>
    <p:sldId id="294" r:id="rId16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C80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97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706B4-4ADC-49D3-9DD7-7E9A6665B2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7934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B4761-068F-49D4-8A5C-E6C92AFD38F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1572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6568A-F70B-409F-B306-DB9EFEE754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8106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8A413-C096-4123-A35D-5B7F189CF8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0846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2B3FA-D467-4ECB-8956-A2255942A6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6346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41D22-35DB-4586-9FAA-5C65E6575CF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565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1D4A1-C04C-4F83-9E53-5E721BD377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646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71FB2-937E-4922-8971-3A57CC0436F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763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AB9FA-05C0-4A27-8A57-A65D4B5C10E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09645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DE83F-32CB-4DEE-9138-75AF3948F1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1531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A5021-A2FE-4BA6-AE10-469FA019FFF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323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8F7F77A-EE2C-4113-A573-19190BB18EA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430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 smtClean="0">
                <a:ea typeface="メイリオ" panose="020B0604030504040204" pitchFamily="50" charset="-128"/>
              </a:rPr>
              <a:t>　　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0050" y="1028700"/>
            <a:ext cx="8458200" cy="149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のヒント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開発のための著作権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717608"/>
            <a:ext cx="3124200" cy="3861137"/>
          </a:xfrm>
          <a:prstGeom prst="rect">
            <a:avLst/>
          </a:prstGeom>
        </p:spPr>
      </p:pic>
      <p:pic>
        <p:nvPicPr>
          <p:cNvPr id="7" name="図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6086475"/>
            <a:ext cx="1383302" cy="5109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83352" y="6133904"/>
            <a:ext cx="125253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Go.Ota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938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b="1" dirty="0" smtClean="0">
                <a:solidFill>
                  <a:srgbClr val="FF0000"/>
                </a:solidFill>
                <a:ea typeface="メイリオ" panose="020B0604030504040204" pitchFamily="50" charset="-128"/>
              </a:rPr>
              <a:t>◎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著作権クイズの答え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(1)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84320" y="1143000"/>
            <a:ext cx="819669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文化祭でミュージカルをインターネット配信する。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上演は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だか、配信は不可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今後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△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かも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合唱コンクールの楽譜を先生がコピーして配る。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一曲ごとに販売されている楽譜のコピーは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△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体育祭でミッキーマウスを書いたプラカードを作る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そのプラカードが写った写真の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への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アップは不可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自分で買った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CD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を、自分のスマホにコピーする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クラブで必要な資料を本からコピーして部員に配る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学校教育で、コピーしていいのは、先生が授業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学校行事含む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で使用する場合のみ。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84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 smtClean="0">
                <a:ea typeface="メイリオ" panose="020B0604030504040204" pitchFamily="50" charset="-128"/>
              </a:rPr>
              <a:t>著作権クイズの答え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(2)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77063" y="1143000"/>
            <a:ext cx="8196695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問題集を何回繰り返し勉強もできるようにコピーして使う。</a:t>
            </a:r>
          </a:p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7.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コミケでアニメのパロディ本を販売する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△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特例的にコミケ自体が包括的に、アニメ業界と宣伝的な意味で</a:t>
            </a:r>
          </a:p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曖昧な了解をとっている。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学園祭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でやるとアウト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レポートの中に、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からの記事をとって、張り付ける。</a:t>
            </a:r>
          </a:p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引用のルールに従うこと。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9.Scratch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で他の人がマリオのスプライトを作っていたので、それを使う。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△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マリオに似すぎているとアウト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文化祭の仲間のバンドの演奏を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Youtube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にアップする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786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B671C9-E8B1-4D92-8DA4-696415268342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39725" y="187325"/>
            <a:ext cx="78708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著作権の基礎</a:t>
            </a:r>
          </a:p>
        </p:txBody>
      </p:sp>
      <p:pic>
        <p:nvPicPr>
          <p:cNvPr id="51215" name="Picture 15" descr="05_TVan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219450"/>
            <a:ext cx="10858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3294063"/>
            <a:ext cx="13239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203200" y="3076574"/>
            <a:ext cx="2655888" cy="271462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390525" y="4354513"/>
            <a:ext cx="2336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著作物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論文、小説、唄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曲、歌詞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),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映画、テレビ番組、写真、ソフト、ダンス、・・・・</a:t>
            </a:r>
          </a:p>
        </p:txBody>
      </p:sp>
      <p:pic>
        <p:nvPicPr>
          <p:cNvPr id="51220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850" y="2573338"/>
            <a:ext cx="2085975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3917950" y="6199188"/>
            <a:ext cx="2019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他人のためにコピー</a:t>
            </a:r>
          </a:p>
        </p:txBody>
      </p:sp>
      <p:sp>
        <p:nvSpPr>
          <p:cNvPr id="51222" name="AutoShape 22"/>
          <p:cNvSpPr>
            <a:spLocks noChangeArrowheads="1"/>
          </p:cNvSpPr>
          <p:nvPr/>
        </p:nvSpPr>
        <p:spPr bwMode="auto">
          <a:xfrm>
            <a:off x="2973388" y="3236913"/>
            <a:ext cx="871537" cy="449262"/>
          </a:xfrm>
          <a:prstGeom prst="rightArrow">
            <a:avLst>
              <a:gd name="adj1" fmla="val 37102"/>
              <a:gd name="adj2" fmla="val 581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23" name="AutoShape 23"/>
          <p:cNvSpPr>
            <a:spLocks noChangeArrowheads="1"/>
          </p:cNvSpPr>
          <p:nvPr/>
        </p:nvSpPr>
        <p:spPr bwMode="auto">
          <a:xfrm>
            <a:off x="3178175" y="2830513"/>
            <a:ext cx="609600" cy="638175"/>
          </a:xfrm>
          <a:custGeom>
            <a:avLst/>
            <a:gdLst>
              <a:gd name="G0" fmla="+- 2869 0 0"/>
              <a:gd name="G1" fmla="+- 21600 0 2869"/>
              <a:gd name="G2" fmla="+- 21600 0 2869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869" y="10800"/>
                </a:moveTo>
                <a:cubicBezTo>
                  <a:pt x="2869" y="15180"/>
                  <a:pt x="6420" y="18731"/>
                  <a:pt x="10800" y="18731"/>
                </a:cubicBezTo>
                <a:cubicBezTo>
                  <a:pt x="15180" y="18731"/>
                  <a:pt x="18731" y="15180"/>
                  <a:pt x="18731" y="10800"/>
                </a:cubicBezTo>
                <a:cubicBezTo>
                  <a:pt x="18731" y="6420"/>
                  <a:pt x="15180" y="2869"/>
                  <a:pt x="10800" y="2869"/>
                </a:cubicBezTo>
                <a:cubicBezTo>
                  <a:pt x="6420" y="2869"/>
                  <a:pt x="2869" y="6420"/>
                  <a:pt x="2869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224" name="AutoShape 24"/>
          <p:cNvSpPr>
            <a:spLocks noChangeArrowheads="1"/>
          </p:cNvSpPr>
          <p:nvPr/>
        </p:nvSpPr>
        <p:spPr bwMode="auto">
          <a:xfrm>
            <a:off x="3038475" y="4638675"/>
            <a:ext cx="871538" cy="449263"/>
          </a:xfrm>
          <a:prstGeom prst="rightArrow">
            <a:avLst>
              <a:gd name="adj1" fmla="val 37102"/>
              <a:gd name="adj2" fmla="val 581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1231" name="Group 31"/>
          <p:cNvGrpSpPr>
            <a:grpSpLocks/>
          </p:cNvGrpSpPr>
          <p:nvPr/>
        </p:nvGrpSpPr>
        <p:grpSpPr bwMode="auto">
          <a:xfrm rot="-24457050">
            <a:off x="3352800" y="4364038"/>
            <a:ext cx="536575" cy="508000"/>
            <a:chOff x="3557" y="3288"/>
            <a:chExt cx="338" cy="320"/>
          </a:xfrm>
        </p:grpSpPr>
        <p:sp>
          <p:nvSpPr>
            <p:cNvPr id="51229" name="Line 29"/>
            <p:cNvSpPr>
              <a:spLocks noChangeShapeType="1"/>
            </p:cNvSpPr>
            <p:nvPr/>
          </p:nvSpPr>
          <p:spPr bwMode="auto">
            <a:xfrm>
              <a:off x="3557" y="3447"/>
              <a:ext cx="33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230" name="Line 30"/>
            <p:cNvSpPr>
              <a:spLocks noChangeShapeType="1"/>
            </p:cNvSpPr>
            <p:nvPr/>
          </p:nvSpPr>
          <p:spPr bwMode="auto">
            <a:xfrm flipH="1" flipV="1">
              <a:off x="3726" y="3288"/>
              <a:ext cx="1" cy="32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51232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5" y="4233863"/>
            <a:ext cx="1031875" cy="192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6000750" y="2841210"/>
            <a:ext cx="277336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自分で購入したもの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保存のためなどのコピー</a:t>
            </a:r>
            <a:b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テレビ、メディアや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などで公開されているもの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個人の範囲で利用するためにコピー</a:t>
            </a:r>
          </a:p>
        </p:txBody>
      </p:sp>
      <p:pic>
        <p:nvPicPr>
          <p:cNvPr id="51234" name="Picture 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788" y="4305300"/>
            <a:ext cx="145732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6000750" y="6061075"/>
            <a:ext cx="20193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自分の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Web,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ブログ、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で使用</a:t>
            </a:r>
          </a:p>
        </p:txBody>
      </p:sp>
      <p:pic>
        <p:nvPicPr>
          <p:cNvPr id="51236" name="Picture 3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100" y="204788"/>
            <a:ext cx="15621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7" name="AutoShape 37"/>
          <p:cNvSpPr>
            <a:spLocks noChangeArrowheads="1"/>
          </p:cNvSpPr>
          <p:nvPr/>
        </p:nvSpPr>
        <p:spPr bwMode="auto">
          <a:xfrm>
            <a:off x="250825" y="972492"/>
            <a:ext cx="6759575" cy="1383359"/>
          </a:xfrm>
          <a:prstGeom prst="wedgeRectCallout">
            <a:avLst>
              <a:gd name="adj1" fmla="val 54012"/>
              <a:gd name="adj2" fmla="val -299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基本的に、人が創作したものすべてが著作物になり、著作権を持ちます。</a:t>
            </a:r>
            <a:b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このため、基本的に個人で使用する場合以外のコピーなどは違法になります。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27252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2D0651-0FDA-4F02-B34E-44AFE3B19415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1495425" y="958850"/>
            <a:ext cx="1265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曲・歌詞</a:t>
            </a:r>
          </a:p>
        </p:txBody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39725" y="187325"/>
            <a:ext cx="78708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YouTube</a:t>
            </a:r>
            <a:r>
              <a:rPr kumimoji="1" lang="ja-JP" alt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kumimoji="1" lang="ja-JP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著作権の扱い</a:t>
            </a: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4999038" y="893763"/>
            <a:ext cx="1589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利用許諾に関する契約</a:t>
            </a:r>
          </a:p>
        </p:txBody>
      </p:sp>
      <p:pic>
        <p:nvPicPr>
          <p:cNvPr id="52247" name="Picture 23" descr="A20_Copy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08050"/>
            <a:ext cx="884238" cy="47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48" name="Picture 24" descr="03A_生徒大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1704975"/>
            <a:ext cx="966787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49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787525"/>
            <a:ext cx="909638" cy="15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473075" y="3335338"/>
            <a:ext cx="14319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自分で歌う・演奏する</a:t>
            </a:r>
          </a:p>
        </p:txBody>
      </p:sp>
      <p:pic>
        <p:nvPicPr>
          <p:cNvPr id="52251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8" y="1347788"/>
            <a:ext cx="1331912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53" name="AutoShape 29"/>
          <p:cNvSpPr>
            <a:spLocks noChangeArrowheads="1"/>
          </p:cNvSpPr>
          <p:nvPr/>
        </p:nvSpPr>
        <p:spPr bwMode="auto">
          <a:xfrm>
            <a:off x="2552700" y="1439863"/>
            <a:ext cx="871538" cy="449262"/>
          </a:xfrm>
          <a:prstGeom prst="rightArrow">
            <a:avLst>
              <a:gd name="adj1" fmla="val 37102"/>
              <a:gd name="adj2" fmla="val 581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254" name="AutoShape 30"/>
          <p:cNvSpPr>
            <a:spLocks noChangeArrowheads="1"/>
          </p:cNvSpPr>
          <p:nvPr/>
        </p:nvSpPr>
        <p:spPr bwMode="auto">
          <a:xfrm>
            <a:off x="2757488" y="1033463"/>
            <a:ext cx="609600" cy="638175"/>
          </a:xfrm>
          <a:custGeom>
            <a:avLst/>
            <a:gdLst>
              <a:gd name="G0" fmla="+- 2869 0 0"/>
              <a:gd name="G1" fmla="+- 21600 0 2869"/>
              <a:gd name="G2" fmla="+- 21600 0 2869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869" y="10800"/>
                </a:moveTo>
                <a:cubicBezTo>
                  <a:pt x="2869" y="15180"/>
                  <a:pt x="6420" y="18731"/>
                  <a:pt x="10800" y="18731"/>
                </a:cubicBezTo>
                <a:cubicBezTo>
                  <a:pt x="15180" y="18731"/>
                  <a:pt x="18731" y="15180"/>
                  <a:pt x="18731" y="10800"/>
                </a:cubicBezTo>
                <a:cubicBezTo>
                  <a:pt x="18731" y="6420"/>
                  <a:pt x="15180" y="2869"/>
                  <a:pt x="10800" y="2869"/>
                </a:cubicBezTo>
                <a:cubicBezTo>
                  <a:pt x="6420" y="2869"/>
                  <a:pt x="2869" y="6420"/>
                  <a:pt x="2869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2256" name="Picture 32" descr="一般社団法人日本音楽著作権協会 JASRA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288" y="1487488"/>
            <a:ext cx="1539875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57" name="AutoShape 33"/>
          <p:cNvSpPr>
            <a:spLocks noChangeArrowheads="1"/>
          </p:cNvSpPr>
          <p:nvPr/>
        </p:nvSpPr>
        <p:spPr bwMode="auto">
          <a:xfrm>
            <a:off x="4992688" y="1495425"/>
            <a:ext cx="1119187" cy="377825"/>
          </a:xfrm>
          <a:prstGeom prst="leftRightArrow">
            <a:avLst>
              <a:gd name="adj1" fmla="val 43065"/>
              <a:gd name="adj2" fmla="val 590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258" name="Text Box 34"/>
          <p:cNvSpPr txBox="1">
            <a:spLocks noChangeArrowheads="1"/>
          </p:cNvSpPr>
          <p:nvPr/>
        </p:nvSpPr>
        <p:spPr bwMode="auto">
          <a:xfrm>
            <a:off x="4999038" y="2074863"/>
            <a:ext cx="3886200" cy="107721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利用できる音源</a:t>
            </a:r>
            <a:b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○自身で演奏したもの</a:t>
            </a:r>
            <a:b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○自身の演奏に合わせて歌唱したもの</a:t>
            </a:r>
            <a:b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○自身で制作した</a:t>
            </a:r>
            <a:r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MIDI</a:t>
            </a:r>
          </a:p>
        </p:txBody>
      </p:sp>
      <p:pic>
        <p:nvPicPr>
          <p:cNvPr id="52261" name="Picture 3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2584450"/>
            <a:ext cx="10858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62" name="AutoShape 38"/>
          <p:cNvSpPr>
            <a:spLocks noChangeArrowheads="1"/>
          </p:cNvSpPr>
          <p:nvPr/>
        </p:nvSpPr>
        <p:spPr bwMode="auto">
          <a:xfrm>
            <a:off x="2603500" y="2740025"/>
            <a:ext cx="871538" cy="449263"/>
          </a:xfrm>
          <a:prstGeom prst="rightArrow">
            <a:avLst>
              <a:gd name="adj1" fmla="val 37102"/>
              <a:gd name="adj2" fmla="val 581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263" name="Group 39"/>
          <p:cNvGrpSpPr>
            <a:grpSpLocks/>
          </p:cNvGrpSpPr>
          <p:nvPr/>
        </p:nvGrpSpPr>
        <p:grpSpPr bwMode="auto">
          <a:xfrm rot="-24457050">
            <a:off x="2917825" y="2465388"/>
            <a:ext cx="536575" cy="508000"/>
            <a:chOff x="3557" y="3288"/>
            <a:chExt cx="338" cy="320"/>
          </a:xfrm>
        </p:grpSpPr>
        <p:sp>
          <p:nvSpPr>
            <p:cNvPr id="52264" name="Line 40"/>
            <p:cNvSpPr>
              <a:spLocks noChangeShapeType="1"/>
            </p:cNvSpPr>
            <p:nvPr/>
          </p:nvSpPr>
          <p:spPr bwMode="auto">
            <a:xfrm>
              <a:off x="3557" y="3447"/>
              <a:ext cx="33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265" name="Line 41"/>
            <p:cNvSpPr>
              <a:spLocks noChangeShapeType="1"/>
            </p:cNvSpPr>
            <p:nvPr/>
          </p:nvSpPr>
          <p:spPr bwMode="auto">
            <a:xfrm flipH="1" flipV="1">
              <a:off x="3726" y="3288"/>
              <a:ext cx="1" cy="32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2266" name="Text Box 42"/>
          <p:cNvSpPr txBox="1">
            <a:spLocks noChangeArrowheads="1"/>
          </p:cNvSpPr>
          <p:nvPr/>
        </p:nvSpPr>
        <p:spPr bwMode="auto">
          <a:xfrm>
            <a:off x="2865438" y="3333750"/>
            <a:ext cx="24257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自分の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Web,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ブログ、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</a:p>
        </p:txBody>
      </p:sp>
      <p:sp>
        <p:nvSpPr>
          <p:cNvPr id="52267" name="Rectangle 43"/>
          <p:cNvSpPr>
            <a:spLocks noChangeArrowheads="1"/>
          </p:cNvSpPr>
          <p:nvPr/>
        </p:nvSpPr>
        <p:spPr bwMode="auto">
          <a:xfrm>
            <a:off x="246063" y="782638"/>
            <a:ext cx="2163762" cy="317817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268" name="AutoShape 44"/>
          <p:cNvSpPr>
            <a:spLocks noChangeArrowheads="1"/>
          </p:cNvSpPr>
          <p:nvPr/>
        </p:nvSpPr>
        <p:spPr bwMode="auto">
          <a:xfrm>
            <a:off x="1146175" y="1450975"/>
            <a:ext cx="349250" cy="319088"/>
          </a:xfrm>
          <a:prstGeom prst="downArrow">
            <a:avLst>
              <a:gd name="adj1" fmla="val 50000"/>
              <a:gd name="adj2" fmla="val 432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269" name="Text Box 45"/>
          <p:cNvSpPr txBox="1">
            <a:spLocks noChangeArrowheads="1"/>
          </p:cNvSpPr>
          <p:nvPr/>
        </p:nvSpPr>
        <p:spPr bwMode="auto">
          <a:xfrm>
            <a:off x="231775" y="6051550"/>
            <a:ext cx="5791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ソース</a:t>
            </a:r>
            <a:r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: JASRAC </a:t>
            </a:r>
            <a:r>
              <a:rPr kumimoji="1" lang="ja-JP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動画投稿（共有）サイトでの音楽利用</a:t>
            </a:r>
            <a:r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http://www.jasrac.or.jp/info/network/pickup/movie.html</a:t>
            </a:r>
          </a:p>
        </p:txBody>
      </p:sp>
      <p:pic>
        <p:nvPicPr>
          <p:cNvPr id="52270" name="Picture 4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913" y="3513138"/>
            <a:ext cx="14097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71" name="AutoShape 47"/>
          <p:cNvSpPr>
            <a:spLocks noChangeArrowheads="1"/>
          </p:cNvSpPr>
          <p:nvPr/>
        </p:nvSpPr>
        <p:spPr bwMode="auto">
          <a:xfrm>
            <a:off x="3397250" y="3830638"/>
            <a:ext cx="3933825" cy="2046287"/>
          </a:xfrm>
          <a:prstGeom prst="wedgeRectCallout">
            <a:avLst>
              <a:gd name="adj1" fmla="val 55894"/>
              <a:gd name="adj2" fmla="val -3044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Youtube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と、日本で楽曲の著作権を管理している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JASRAC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の間で自分で演奏したり、歌ったりしたもののアップができるように契約をしています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(YouTube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がお金をはらっています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但し、同じものでも、あなたの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にアップすると違法になりますので注意しまししょう。</a:t>
            </a:r>
          </a:p>
        </p:txBody>
      </p:sp>
      <p:sp>
        <p:nvSpPr>
          <p:cNvPr id="52273" name="Text Box 49"/>
          <p:cNvSpPr txBox="1">
            <a:spLocks noChangeArrowheads="1"/>
          </p:cNvSpPr>
          <p:nvPr/>
        </p:nvSpPr>
        <p:spPr bwMode="auto">
          <a:xfrm>
            <a:off x="312738" y="4230688"/>
            <a:ext cx="2730500" cy="15684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文化祭などで演奏することは教育現場として認められ、ビデオで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YouTube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にアップすることはできますが、無許可でライブ配信すると違法になります。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27385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en-US" altLang="ja-JP" sz="2800" dirty="0" smtClean="0">
                <a:ea typeface="メイリオ" panose="020B0604030504040204" pitchFamily="50" charset="-128"/>
              </a:rPr>
              <a:t>Scratch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で他の素材などを利用した場合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66800"/>
            <a:ext cx="7910512" cy="458760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800600" y="3360600"/>
            <a:ext cx="3643312" cy="15924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0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en-US" altLang="ja-JP" sz="2800" dirty="0" smtClean="0">
                <a:ea typeface="メイリオ" panose="020B0604030504040204" pitchFamily="50" charset="-128"/>
              </a:rPr>
              <a:t>Tips: </a:t>
            </a:r>
            <a:r>
              <a:rPr lang="ja-JP" altLang="en-US" sz="2800" dirty="0">
                <a:ea typeface="メイリオ" panose="020B0604030504040204" pitchFamily="50" charset="-128"/>
              </a:rPr>
              <a:t>「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書き出し」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-&gt; 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「</a:t>
            </a:r>
            <a:r>
              <a:rPr lang="ja-JP" altLang="en-US" sz="2800" dirty="0">
                <a:ea typeface="メイリオ" panose="020B0604030504040204" pitchFamily="50" charset="-128"/>
              </a:rPr>
              <a:t>アップロード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」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37705" y="800373"/>
            <a:ext cx="7296150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スクリプトやコスチュームを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書きだし</a:t>
            </a: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て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アップロード</a:t>
            </a: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で複製します。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133600"/>
            <a:ext cx="3321162" cy="3033722"/>
          </a:xfrm>
          <a:prstGeom prst="rect">
            <a:avLst/>
          </a:prstGeom>
        </p:spPr>
      </p:pic>
      <p:sp>
        <p:nvSpPr>
          <p:cNvPr id="5" name="楕円 4"/>
          <p:cNvSpPr/>
          <p:nvPr/>
        </p:nvSpPr>
        <p:spPr>
          <a:xfrm>
            <a:off x="533400" y="3650461"/>
            <a:ext cx="1828800" cy="6929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545" y="2579543"/>
            <a:ext cx="3935701" cy="2730510"/>
          </a:xfrm>
          <a:prstGeom prst="rect">
            <a:avLst/>
          </a:prstGeom>
        </p:spPr>
      </p:pic>
      <p:sp>
        <p:nvSpPr>
          <p:cNvPr id="11" name="楕円 10"/>
          <p:cNvSpPr/>
          <p:nvPr/>
        </p:nvSpPr>
        <p:spPr>
          <a:xfrm>
            <a:off x="4747846" y="2637295"/>
            <a:ext cx="3253154" cy="8679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8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en-US" altLang="ja-JP" sz="2800" dirty="0" smtClean="0">
                <a:ea typeface="メイリオ" panose="020B0604030504040204" pitchFamily="50" charset="-128"/>
              </a:rPr>
              <a:t>Tips: 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バックパック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37705" y="800373"/>
            <a:ext cx="7296150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スクリプトをコピー</a:t>
            </a:r>
            <a:r>
              <a:rPr lang="en-US" altLang="ja-JP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保存して他のプロジェクトやスプライトで利用できます。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79102"/>
            <a:ext cx="7592356" cy="4166192"/>
          </a:xfrm>
          <a:prstGeom prst="rect">
            <a:avLst/>
          </a:prstGeom>
        </p:spPr>
      </p:pic>
      <p:sp>
        <p:nvSpPr>
          <p:cNvPr id="3" name="上下矢印 2"/>
          <p:cNvSpPr/>
          <p:nvPr/>
        </p:nvSpPr>
        <p:spPr bwMode="auto">
          <a:xfrm rot="1701105">
            <a:off x="5507643" y="3692905"/>
            <a:ext cx="533400" cy="1828800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480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Tips: </a:t>
            </a: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目盛り入り背景の利用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0040" y="42672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目盛りの入った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種類の背景が用意されています。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これらを使うと、スプライトのサイズや位置を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正しく作ることができるでしょう。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295399"/>
            <a:ext cx="3239595" cy="23723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247148"/>
            <a:ext cx="30861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4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332" y="1518443"/>
            <a:ext cx="5091325" cy="3245055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en-US" altLang="ja-JP" sz="2800" dirty="0" smtClean="0">
                <a:ea typeface="メイリオ" panose="020B0604030504040204" pitchFamily="50" charset="-128"/>
              </a:rPr>
              <a:t>Tips: 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音声合成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(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スピーチ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)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と翻訳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571265" y="2011582"/>
            <a:ext cx="4025755" cy="223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音楽　　　　　ペン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音声合成　　　翻訳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967281" y="4737844"/>
            <a:ext cx="7296150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現在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・音声合成は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カ国語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・翻訳は約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70</a:t>
            </a:r>
            <a:r>
              <a:rPr lang="ja-JP" altLang="en-US" sz="24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か国語に対応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521558"/>
            <a:ext cx="1981200" cy="4752975"/>
          </a:xfrm>
          <a:prstGeom prst="rect">
            <a:avLst/>
          </a:prstGeom>
        </p:spPr>
      </p:pic>
      <p:sp>
        <p:nvSpPr>
          <p:cNvPr id="14" name="楕円 13"/>
          <p:cNvSpPr/>
          <p:nvPr/>
        </p:nvSpPr>
        <p:spPr>
          <a:xfrm>
            <a:off x="115888" y="5545147"/>
            <a:ext cx="1103312" cy="6929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18873217">
            <a:off x="718242" y="4161369"/>
            <a:ext cx="2743200" cy="523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93835" y="994744"/>
            <a:ext cx="7296150" cy="88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拡張機能にいろいろあります。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54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Tops: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同じスプライトをたくさん使え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spcBef>
                <a:spcPct val="50000"/>
              </a:spcBef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2880" y="5400207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クローン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の命令を使うと、プログラムの中でスプライトの複製ができます。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36925"/>
            <a:ext cx="6935403" cy="384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Tops: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スプライト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を切り抜く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背景を透けるようにする</a:t>
            </a:r>
          </a:p>
          <a:p>
            <a:pPr lvl="0" algn="l">
              <a:spcBef>
                <a:spcPct val="50000"/>
              </a:spcBef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を指定して塗りつぶしを行うと、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などで見つけ</a:t>
            </a:r>
            <a:r>
              <a:rPr kumimoji="1" lang="ja-JP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だ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イラストや画像を切り抜いて、背景をすけるようにできます。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858798"/>
            <a:ext cx="4267200" cy="3705225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 bwMode="auto">
          <a:xfrm>
            <a:off x="2209800" y="3048000"/>
            <a:ext cx="609600" cy="3810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873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 smtClean="0">
                <a:solidFill>
                  <a:srgbClr val="FF0000"/>
                </a:solidFill>
                <a:ea typeface="メイリオ" panose="020B0604030504040204" pitchFamily="50" charset="-128"/>
              </a:rPr>
              <a:t>◎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プログラム作成に行き詰ったら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37704" y="800373"/>
            <a:ext cx="8520546" cy="629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・「プチプロジェクト・カード」、「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チュートリアル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」を見直してみる。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・自分の好きなものを考えてみる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得意なこと、良く知っていることをテーマにしてみる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イラストが得意な人は、こっちキャラクターを作るのでも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・他の人のプログラムを見てみる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の中で、「見る」や「検索」で他の人のプログラムを見てみる。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07" y="4861164"/>
            <a:ext cx="7110413" cy="43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4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4320" y="271318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b="1" dirty="0" smtClean="0">
                <a:solidFill>
                  <a:srgbClr val="FF0000"/>
                </a:solidFill>
                <a:ea typeface="メイリオ" panose="020B0604030504040204" pitchFamily="50" charset="-128"/>
              </a:rPr>
              <a:t>◎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開発の</a:t>
            </a:r>
            <a:r>
              <a:rPr lang="ja-JP" altLang="en-US" sz="2800" dirty="0">
                <a:ea typeface="メイリオ" panose="020B0604030504040204" pitchFamily="50" charset="-128"/>
              </a:rPr>
              <a:t>ための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著作権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37705" y="800373"/>
            <a:ext cx="7296150" cy="496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著作権に関する復習</a:t>
            </a:r>
            <a:r>
              <a:rPr lang="en-US" altLang="ja-JP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400" dirty="0" smtClean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学校生活での著作権クイズ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文化祭でミュージカルをインターネット配信する。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合唱コンクールの楽譜を先生がコピーして配る。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体育祭でミッキーマウスを書いたプラカードを作る。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自分で買った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CD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を、自分のスマホにコピーする。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クラブで必要な資料を本からコピーして部員に配る。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問題集を何回繰り返し勉強もできるようにコピーして使う。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7.E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テレの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Why!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プログラミングの番組を録画して、学校でライブラリー化して使う。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レポートの中に、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からの記事をとって、張り付ける。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9.Scratch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で他の人がマリオのスプライトを作っていたので、それを使う。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文化祭の仲間のバンドの演奏を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Youtube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にアップする。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1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</TotalTime>
  <Words>637</Words>
  <Application>Microsoft Office PowerPoint</Application>
  <PresentationFormat>画面に合わせる (4:3)</PresentationFormat>
  <Paragraphs>101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ＭＳ Ｐゴシック</vt:lpstr>
      <vt:lpstr>ＭＳ Ｐ明朝</vt:lpstr>
      <vt:lpstr>メイリオ</vt:lpstr>
      <vt:lpstr>Arial</vt:lpstr>
      <vt:lpstr>標準デザイン</vt:lpstr>
      <vt:lpstr>1_標準デザイン</vt:lpstr>
      <vt:lpstr>　　</vt:lpstr>
      <vt:lpstr>Tips: 「書き出し」-&gt; 「アップロード」</vt:lpstr>
      <vt:lpstr>Tips: バックパック</vt:lpstr>
      <vt:lpstr>PowerPoint プレゼンテーション</vt:lpstr>
      <vt:lpstr>Tips: 音声合成(スピーチ)と翻訳</vt:lpstr>
      <vt:lpstr>PowerPoint プレゼンテーション</vt:lpstr>
      <vt:lpstr>PowerPoint プレゼンテーション</vt:lpstr>
      <vt:lpstr>◎プログラム作成に行き詰ったら</vt:lpstr>
      <vt:lpstr>◎開発のための著作権</vt:lpstr>
      <vt:lpstr>◎著作権クイズの答え(1)</vt:lpstr>
      <vt:lpstr>著作権クイズの答え(2)</vt:lpstr>
      <vt:lpstr>PowerPoint プレゼンテーション</vt:lpstr>
      <vt:lpstr>PowerPoint プレゼンテーション</vt:lpstr>
      <vt:lpstr>Scratchで他の素材などを利用した場合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140</cp:revision>
  <cp:lastPrinted>2019-05-06T02:34:50Z</cp:lastPrinted>
  <dcterms:created xsi:type="dcterms:W3CDTF">2014-03-24T13:08:44Z</dcterms:created>
  <dcterms:modified xsi:type="dcterms:W3CDTF">2019-08-08T07:22:58Z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