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63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AF517CE2-5BFC-4E1F-B891-3EEBF4153085}" type="datetimeFigureOut">
              <a:rPr kumimoji="1" lang="ja-JP" altLang="en-US" smtClean="0"/>
              <a:t>2019/3/21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220F5F4-D87B-44EE-BB3C-EBA2D1713A1C}" type="slidenum">
              <a:rPr kumimoji="1" lang="ja-JP" altLang="en-US" smtClean="0"/>
              <a:t>‹#›</a:t>
            </a:fld>
            <a:endParaRPr kumimoji="1" lang="ja-JP" altLang="en-US"/>
          </a:p>
        </p:txBody>
      </p:sp>
    </p:spTree>
    <p:extLst>
      <p:ext uri="{BB962C8B-B14F-4D97-AF65-F5344CB8AC3E}">
        <p14:creationId xmlns:p14="http://schemas.microsoft.com/office/powerpoint/2010/main" val="1401288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F517CE2-5BFC-4E1F-B891-3EEBF4153085}" type="datetimeFigureOut">
              <a:rPr kumimoji="1" lang="ja-JP" altLang="en-US" smtClean="0"/>
              <a:t>2019/3/21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220F5F4-D87B-44EE-BB3C-EBA2D1713A1C}" type="slidenum">
              <a:rPr kumimoji="1" lang="ja-JP" altLang="en-US" smtClean="0"/>
              <a:t>‹#›</a:t>
            </a:fld>
            <a:endParaRPr kumimoji="1" lang="ja-JP" altLang="en-US"/>
          </a:p>
        </p:txBody>
      </p:sp>
    </p:spTree>
    <p:extLst>
      <p:ext uri="{BB962C8B-B14F-4D97-AF65-F5344CB8AC3E}">
        <p14:creationId xmlns:p14="http://schemas.microsoft.com/office/powerpoint/2010/main" val="3450867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F517CE2-5BFC-4E1F-B891-3EEBF4153085}" type="datetimeFigureOut">
              <a:rPr kumimoji="1" lang="ja-JP" altLang="en-US" smtClean="0"/>
              <a:t>2019/3/21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220F5F4-D87B-44EE-BB3C-EBA2D1713A1C}" type="slidenum">
              <a:rPr kumimoji="1" lang="ja-JP" altLang="en-US" smtClean="0"/>
              <a:t>‹#›</a:t>
            </a:fld>
            <a:endParaRPr kumimoji="1" lang="ja-JP" altLang="en-US"/>
          </a:p>
        </p:txBody>
      </p:sp>
    </p:spTree>
    <p:extLst>
      <p:ext uri="{BB962C8B-B14F-4D97-AF65-F5344CB8AC3E}">
        <p14:creationId xmlns:p14="http://schemas.microsoft.com/office/powerpoint/2010/main" val="3012724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F517CE2-5BFC-4E1F-B891-3EEBF4153085}" type="datetimeFigureOut">
              <a:rPr kumimoji="1" lang="ja-JP" altLang="en-US" smtClean="0"/>
              <a:t>2019/3/21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220F5F4-D87B-44EE-BB3C-EBA2D1713A1C}" type="slidenum">
              <a:rPr kumimoji="1" lang="ja-JP" altLang="en-US" smtClean="0"/>
              <a:t>‹#›</a:t>
            </a:fld>
            <a:endParaRPr kumimoji="1" lang="ja-JP" altLang="en-US"/>
          </a:p>
        </p:txBody>
      </p:sp>
    </p:spTree>
    <p:extLst>
      <p:ext uri="{BB962C8B-B14F-4D97-AF65-F5344CB8AC3E}">
        <p14:creationId xmlns:p14="http://schemas.microsoft.com/office/powerpoint/2010/main" val="2788068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AF517CE2-5BFC-4E1F-B891-3EEBF4153085}" type="datetimeFigureOut">
              <a:rPr kumimoji="1" lang="ja-JP" altLang="en-US" smtClean="0"/>
              <a:t>2019/3/21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220F5F4-D87B-44EE-BB3C-EBA2D1713A1C}" type="slidenum">
              <a:rPr kumimoji="1" lang="ja-JP" altLang="en-US" smtClean="0"/>
              <a:t>‹#›</a:t>
            </a:fld>
            <a:endParaRPr kumimoji="1" lang="ja-JP" altLang="en-US"/>
          </a:p>
        </p:txBody>
      </p:sp>
    </p:spTree>
    <p:extLst>
      <p:ext uri="{BB962C8B-B14F-4D97-AF65-F5344CB8AC3E}">
        <p14:creationId xmlns:p14="http://schemas.microsoft.com/office/powerpoint/2010/main" val="1365990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AF517CE2-5BFC-4E1F-B891-3EEBF4153085}" type="datetimeFigureOut">
              <a:rPr kumimoji="1" lang="ja-JP" altLang="en-US" smtClean="0"/>
              <a:t>2019/3/21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220F5F4-D87B-44EE-BB3C-EBA2D1713A1C}" type="slidenum">
              <a:rPr kumimoji="1" lang="ja-JP" altLang="en-US" smtClean="0"/>
              <a:t>‹#›</a:t>
            </a:fld>
            <a:endParaRPr kumimoji="1" lang="ja-JP" altLang="en-US"/>
          </a:p>
        </p:txBody>
      </p:sp>
    </p:spTree>
    <p:extLst>
      <p:ext uri="{BB962C8B-B14F-4D97-AF65-F5344CB8AC3E}">
        <p14:creationId xmlns:p14="http://schemas.microsoft.com/office/powerpoint/2010/main" val="238970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AF517CE2-5BFC-4E1F-B891-3EEBF4153085}" type="datetimeFigureOut">
              <a:rPr kumimoji="1" lang="ja-JP" altLang="en-US" smtClean="0"/>
              <a:t>2019/3/21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220F5F4-D87B-44EE-BB3C-EBA2D1713A1C}" type="slidenum">
              <a:rPr kumimoji="1" lang="ja-JP" altLang="en-US" smtClean="0"/>
              <a:t>‹#›</a:t>
            </a:fld>
            <a:endParaRPr kumimoji="1" lang="ja-JP" altLang="en-US"/>
          </a:p>
        </p:txBody>
      </p:sp>
    </p:spTree>
    <p:extLst>
      <p:ext uri="{BB962C8B-B14F-4D97-AF65-F5344CB8AC3E}">
        <p14:creationId xmlns:p14="http://schemas.microsoft.com/office/powerpoint/2010/main" val="697502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AF517CE2-5BFC-4E1F-B891-3EEBF4153085}" type="datetimeFigureOut">
              <a:rPr kumimoji="1" lang="ja-JP" altLang="en-US" smtClean="0"/>
              <a:t>2019/3/21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220F5F4-D87B-44EE-BB3C-EBA2D1713A1C}" type="slidenum">
              <a:rPr kumimoji="1" lang="ja-JP" altLang="en-US" smtClean="0"/>
              <a:t>‹#›</a:t>
            </a:fld>
            <a:endParaRPr kumimoji="1" lang="ja-JP" altLang="en-US"/>
          </a:p>
        </p:txBody>
      </p:sp>
    </p:spTree>
    <p:extLst>
      <p:ext uri="{BB962C8B-B14F-4D97-AF65-F5344CB8AC3E}">
        <p14:creationId xmlns:p14="http://schemas.microsoft.com/office/powerpoint/2010/main" val="2840523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517CE2-5BFC-4E1F-B891-3EEBF4153085}" type="datetimeFigureOut">
              <a:rPr kumimoji="1" lang="ja-JP" altLang="en-US" smtClean="0"/>
              <a:t>2019/3/21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220F5F4-D87B-44EE-BB3C-EBA2D1713A1C}" type="slidenum">
              <a:rPr kumimoji="1" lang="ja-JP" altLang="en-US" smtClean="0"/>
              <a:t>‹#›</a:t>
            </a:fld>
            <a:endParaRPr kumimoji="1" lang="ja-JP" altLang="en-US"/>
          </a:p>
        </p:txBody>
      </p:sp>
    </p:spTree>
    <p:extLst>
      <p:ext uri="{BB962C8B-B14F-4D97-AF65-F5344CB8AC3E}">
        <p14:creationId xmlns:p14="http://schemas.microsoft.com/office/powerpoint/2010/main" val="1732180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F517CE2-5BFC-4E1F-B891-3EEBF4153085}" type="datetimeFigureOut">
              <a:rPr kumimoji="1" lang="ja-JP" altLang="en-US" smtClean="0"/>
              <a:t>2019/3/21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220F5F4-D87B-44EE-BB3C-EBA2D1713A1C}" type="slidenum">
              <a:rPr kumimoji="1" lang="ja-JP" altLang="en-US" smtClean="0"/>
              <a:t>‹#›</a:t>
            </a:fld>
            <a:endParaRPr kumimoji="1" lang="ja-JP" altLang="en-US"/>
          </a:p>
        </p:txBody>
      </p:sp>
    </p:spTree>
    <p:extLst>
      <p:ext uri="{BB962C8B-B14F-4D97-AF65-F5344CB8AC3E}">
        <p14:creationId xmlns:p14="http://schemas.microsoft.com/office/powerpoint/2010/main" val="443101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F517CE2-5BFC-4E1F-B891-3EEBF4153085}" type="datetimeFigureOut">
              <a:rPr kumimoji="1" lang="ja-JP" altLang="en-US" smtClean="0"/>
              <a:t>2019/3/21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220F5F4-D87B-44EE-BB3C-EBA2D1713A1C}" type="slidenum">
              <a:rPr kumimoji="1" lang="ja-JP" altLang="en-US" smtClean="0"/>
              <a:t>‹#›</a:t>
            </a:fld>
            <a:endParaRPr kumimoji="1" lang="ja-JP" altLang="en-US"/>
          </a:p>
        </p:txBody>
      </p:sp>
    </p:spTree>
    <p:extLst>
      <p:ext uri="{BB962C8B-B14F-4D97-AF65-F5344CB8AC3E}">
        <p14:creationId xmlns:p14="http://schemas.microsoft.com/office/powerpoint/2010/main" val="5735092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517CE2-5BFC-4E1F-B891-3EEBF4153085}" type="datetimeFigureOut">
              <a:rPr kumimoji="1" lang="ja-JP" altLang="en-US" smtClean="0"/>
              <a:t>2019/3/21</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20F5F4-D87B-44EE-BB3C-EBA2D1713A1C}" type="slidenum">
              <a:rPr kumimoji="1" lang="ja-JP" altLang="en-US" smtClean="0"/>
              <a:t>‹#›</a:t>
            </a:fld>
            <a:endParaRPr kumimoji="1" lang="ja-JP" altLang="en-US"/>
          </a:p>
        </p:txBody>
      </p:sp>
    </p:spTree>
    <p:extLst>
      <p:ext uri="{BB962C8B-B14F-4D97-AF65-F5344CB8AC3E}">
        <p14:creationId xmlns:p14="http://schemas.microsoft.com/office/powerpoint/2010/main" val="4258443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08213" y="375558"/>
            <a:ext cx="8392887" cy="584775"/>
          </a:xfrm>
          <a:prstGeom prst="rect">
            <a:avLst/>
          </a:prstGeom>
          <a:noFill/>
        </p:spPr>
        <p:txBody>
          <a:bodyPr wrap="square" rtlCol="0">
            <a:spAutoFit/>
          </a:bodyPr>
          <a:lstStyle/>
          <a:p>
            <a:r>
              <a:rPr kumimoji="1" lang="en-US" altLang="ja-JP" sz="3200" dirty="0" smtClean="0">
                <a:latin typeface="メイリオ" panose="020B0604030504040204" pitchFamily="50" charset="-128"/>
                <a:ea typeface="メイリオ" panose="020B0604030504040204" pitchFamily="50" charset="-128"/>
              </a:rPr>
              <a:t>Unit01 </a:t>
            </a:r>
            <a:r>
              <a:rPr kumimoji="1" lang="ja-JP" altLang="en-US" sz="2000" dirty="0" smtClean="0">
                <a:latin typeface="メイリオ" panose="020B0604030504040204" pitchFamily="50" charset="-128"/>
                <a:ea typeface="メイリオ" panose="020B0604030504040204" pitchFamily="50" charset="-128"/>
              </a:rPr>
              <a:t>オリエンテーション</a:t>
            </a:r>
            <a:r>
              <a:rPr kumimoji="1" lang="ja-JP" altLang="en-US" sz="3200" dirty="0" smtClean="0">
                <a:latin typeface="メイリオ" panose="020B0604030504040204" pitchFamily="50" charset="-128"/>
                <a:ea typeface="メイリオ" panose="020B0604030504040204" pitchFamily="50" charset="-128"/>
              </a:rPr>
              <a:t> 教師用資料</a:t>
            </a:r>
            <a:r>
              <a:rPr kumimoji="1" lang="en-US" altLang="ja-JP" sz="3200" dirty="0" smtClean="0">
                <a:latin typeface="メイリオ" panose="020B0604030504040204" pitchFamily="50" charset="-128"/>
                <a:ea typeface="メイリオ" panose="020B0604030504040204" pitchFamily="50" charset="-128"/>
              </a:rPr>
              <a:t>(1)</a:t>
            </a:r>
            <a:r>
              <a:rPr kumimoji="1" lang="ja-JP" altLang="en-US" sz="3200" dirty="0" smtClean="0">
                <a:latin typeface="メイリオ" panose="020B0604030504040204" pitchFamily="50" charset="-128"/>
                <a:ea typeface="メイリオ" panose="020B0604030504040204" pitchFamily="50" charset="-128"/>
              </a:rPr>
              <a:t> </a:t>
            </a:r>
            <a:endParaRPr kumimoji="1" lang="ja-JP" altLang="en-US" sz="3200" dirty="0">
              <a:latin typeface="メイリオ" panose="020B0604030504040204" pitchFamily="50" charset="-128"/>
              <a:ea typeface="メイリオ"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3887089890"/>
              </p:ext>
            </p:extLst>
          </p:nvPr>
        </p:nvGraphicFramePr>
        <p:xfrm>
          <a:off x="408213" y="960333"/>
          <a:ext cx="8245930" cy="1676400"/>
        </p:xfrm>
        <a:graphic>
          <a:graphicData uri="http://schemas.openxmlformats.org/drawingml/2006/table">
            <a:tbl>
              <a:tblPr firstRow="1" bandRow="1">
                <a:tableStyleId>{5C22544A-7EE6-4342-B048-85BDC9FD1C3A}</a:tableStyleId>
              </a:tblPr>
              <a:tblGrid>
                <a:gridCol w="1730830">
                  <a:extLst>
                    <a:ext uri="{9D8B030D-6E8A-4147-A177-3AD203B41FA5}">
                      <a16:colId xmlns:a16="http://schemas.microsoft.com/office/drawing/2014/main" val="1564287193"/>
                    </a:ext>
                  </a:extLst>
                </a:gridCol>
                <a:gridCol w="6515100">
                  <a:extLst>
                    <a:ext uri="{9D8B030D-6E8A-4147-A177-3AD203B41FA5}">
                      <a16:colId xmlns:a16="http://schemas.microsoft.com/office/drawing/2014/main" val="2860781910"/>
                    </a:ext>
                  </a:extLst>
                </a:gridCol>
              </a:tblGrid>
              <a:tr h="370840">
                <a:tc rowSpan="2">
                  <a:txBody>
                    <a:bodyPr/>
                    <a:lstStyle/>
                    <a:p>
                      <a:r>
                        <a:rPr kumimoji="1" lang="ja-JP" altLang="en-US" sz="1400" b="0" dirty="0" smtClean="0">
                          <a:solidFill>
                            <a:schemeClr val="tx1"/>
                          </a:solidFill>
                          <a:latin typeface="メイリオ" panose="020B0604030504040204" pitchFamily="50" charset="-128"/>
                          <a:ea typeface="メイリオ" panose="020B0604030504040204" pitchFamily="50" charset="-128"/>
                        </a:rPr>
                        <a:t>学習内容概要</a:t>
                      </a:r>
                      <a:endParaRPr kumimoji="1" lang="ja-JP" altLang="en-US" sz="1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kumimoji="1" lang="ja-JP" altLang="en-US" sz="1400" b="0" dirty="0" smtClean="0">
                          <a:solidFill>
                            <a:schemeClr val="tx1"/>
                          </a:solidFill>
                          <a:latin typeface="メイリオ" panose="020B0604030504040204" pitchFamily="50" charset="-128"/>
                          <a:ea typeface="メイリオ" panose="020B0604030504040204" pitchFamily="50" charset="-128"/>
                        </a:rPr>
                        <a:t>情報科の授業にあたって、情報を学習する意義を理解するとともに、今後の学習の準備を行う。</a:t>
                      </a:r>
                      <a:endParaRPr kumimoji="1" lang="ja-JP" altLang="en-US" sz="1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noFill/>
                  </a:tcPr>
                </a:tc>
                <a:extLst>
                  <a:ext uri="{0D108BD9-81ED-4DB2-BD59-A6C34878D82A}">
                    <a16:rowId xmlns:a16="http://schemas.microsoft.com/office/drawing/2014/main" val="4114635570"/>
                  </a:ext>
                </a:extLst>
              </a:tr>
              <a:tr h="370840">
                <a:tc vMerge="1">
                  <a:txBody>
                    <a:bodyPr/>
                    <a:lstStyle/>
                    <a:p>
                      <a:endParaRPr kumimoji="1" lang="ja-JP" altLang="en-US" sz="1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b="0" dirty="0" smtClean="0">
                          <a:solidFill>
                            <a:schemeClr val="tx1"/>
                          </a:solidFill>
                          <a:latin typeface="メイリオ" panose="020B0604030504040204" pitchFamily="50" charset="-128"/>
                          <a:ea typeface="メイリオ" panose="020B0604030504040204" pitchFamily="50" charset="-128"/>
                        </a:rPr>
                        <a:t>・どうして情報を勉強するの　</a:t>
                      </a:r>
                      <a:r>
                        <a:rPr kumimoji="1" lang="en-US" altLang="ja-JP" sz="1400" b="0" dirty="0" smtClean="0">
                          <a:solidFill>
                            <a:schemeClr val="tx1"/>
                          </a:solidFill>
                          <a:latin typeface="メイリオ" panose="020B0604030504040204" pitchFamily="50" charset="-128"/>
                          <a:ea typeface="メイリオ" panose="020B0604030504040204" pitchFamily="50" charset="-128"/>
                        </a:rPr>
                        <a:t>-Society5.0</a:t>
                      </a:r>
                      <a:r>
                        <a:rPr kumimoji="1" lang="ja-JP" altLang="en-US" sz="1400" b="0" dirty="0" smtClean="0">
                          <a:solidFill>
                            <a:schemeClr val="tx1"/>
                          </a:solidFill>
                          <a:latin typeface="メイリオ" panose="020B0604030504040204" pitchFamily="50" charset="-128"/>
                          <a:ea typeface="メイリオ" panose="020B0604030504040204" pitchFamily="50" charset="-128"/>
                        </a:rPr>
                        <a:t>の新しい社会</a:t>
                      </a:r>
                      <a:r>
                        <a:rPr kumimoji="1" lang="en-US" altLang="ja-JP" sz="1400" b="0" dirty="0" smtClean="0">
                          <a:solidFill>
                            <a:schemeClr val="tx1"/>
                          </a:solidFill>
                          <a:latin typeface="メイリオ" panose="020B0604030504040204" pitchFamily="50" charset="-128"/>
                          <a:ea typeface="メイリオ" panose="020B0604030504040204" pitchFamily="50" charset="-128"/>
                        </a:rPr>
                        <a:t>-</a:t>
                      </a:r>
                    </a:p>
                    <a:p>
                      <a:r>
                        <a:rPr kumimoji="1" lang="ja-JP" altLang="en-US" sz="1400" b="0" dirty="0" smtClean="0">
                          <a:solidFill>
                            <a:schemeClr val="tx1"/>
                          </a:solidFill>
                          <a:latin typeface="メイリオ" panose="020B0604030504040204" pitchFamily="50" charset="-128"/>
                          <a:ea typeface="メイリオ" panose="020B0604030504040204" pitchFamily="50" charset="-128"/>
                        </a:rPr>
                        <a:t>・日本語入力能力のチェック</a:t>
                      </a:r>
                    </a:p>
                    <a:p>
                      <a:r>
                        <a:rPr kumimoji="1" lang="ja-JP" altLang="en-US" sz="1400" b="0" dirty="0" smtClean="0">
                          <a:solidFill>
                            <a:schemeClr val="tx1"/>
                          </a:solidFill>
                          <a:latin typeface="メイリオ" panose="020B0604030504040204" pitchFamily="50" charset="-128"/>
                          <a:ea typeface="メイリオ" panose="020B0604030504040204" pitchFamily="50" charset="-128"/>
                        </a:rPr>
                        <a:t>・授業用支援サイトの使い方</a:t>
                      </a:r>
                    </a:p>
                    <a:p>
                      <a:r>
                        <a:rPr kumimoji="1" lang="ja-JP" altLang="en-US" sz="1400" b="0" dirty="0" smtClean="0">
                          <a:solidFill>
                            <a:schemeClr val="tx1"/>
                          </a:solidFill>
                          <a:latin typeface="メイリオ" panose="020B0604030504040204" pitchFamily="50" charset="-128"/>
                          <a:ea typeface="メイリオ" panose="020B0604030504040204" pitchFamily="50" charset="-128"/>
                        </a:rPr>
                        <a:t>・持っている情報機器や現在の情報活用能力等に関するアンケート</a:t>
                      </a:r>
                    </a:p>
                    <a:p>
                      <a:r>
                        <a:rPr kumimoji="1" lang="ja-JP" altLang="en-US" sz="1400" b="0" dirty="0" smtClean="0">
                          <a:solidFill>
                            <a:schemeClr val="tx1"/>
                          </a:solidFill>
                          <a:latin typeface="メイリオ" panose="020B0604030504040204" pitchFamily="50" charset="-128"/>
                          <a:ea typeface="メイリオ" panose="020B0604030504040204" pitchFamily="50" charset="-128"/>
                        </a:rPr>
                        <a:t>・情報に関する簡単な実験</a:t>
                      </a:r>
                      <a:r>
                        <a:rPr kumimoji="1" lang="en-US" altLang="ja-JP" sz="1400" b="0" dirty="0" smtClean="0">
                          <a:solidFill>
                            <a:schemeClr val="tx1"/>
                          </a:solidFill>
                          <a:latin typeface="メイリオ" panose="020B0604030504040204" pitchFamily="50" charset="-128"/>
                          <a:ea typeface="メイリオ" panose="020B0604030504040204" pitchFamily="50" charset="-128"/>
                        </a:rPr>
                        <a:t>(</a:t>
                      </a:r>
                      <a:r>
                        <a:rPr kumimoji="1" lang="ja-JP" altLang="en-US" sz="1400" b="0" dirty="0" smtClean="0">
                          <a:solidFill>
                            <a:schemeClr val="tx1"/>
                          </a:solidFill>
                          <a:latin typeface="メイリオ" panose="020B0604030504040204" pitchFamily="50" charset="-128"/>
                          <a:ea typeface="メイリオ" panose="020B0604030504040204" pitchFamily="50" charset="-128"/>
                        </a:rPr>
                        <a:t>マジカルナンバー</a:t>
                      </a:r>
                      <a:r>
                        <a:rPr kumimoji="1" lang="en-US" altLang="ja-JP" sz="1400" b="0" dirty="0" smtClean="0">
                          <a:solidFill>
                            <a:schemeClr val="tx1"/>
                          </a:solidFill>
                          <a:latin typeface="メイリオ" panose="020B0604030504040204" pitchFamily="50" charset="-128"/>
                          <a:ea typeface="メイリオ" panose="020B0604030504040204" pitchFamily="50" charset="-128"/>
                        </a:rPr>
                        <a:t>±7</a:t>
                      </a:r>
                      <a:r>
                        <a:rPr kumimoji="1" lang="ja-JP" altLang="en-US" sz="1400" b="0" dirty="0" smtClean="0">
                          <a:solidFill>
                            <a:schemeClr val="tx1"/>
                          </a:solidFill>
                          <a:latin typeface="メイリオ" panose="020B0604030504040204" pitchFamily="50" charset="-128"/>
                          <a:ea typeface="メイリオ" panose="020B0604030504040204" pitchFamily="50" charset="-128"/>
                        </a:rPr>
                        <a:t>によるチャンクの理解</a:t>
                      </a:r>
                      <a:r>
                        <a:rPr kumimoji="1" lang="en-US" altLang="ja-JP" sz="1400" b="0" dirty="0" smtClean="0">
                          <a:solidFill>
                            <a:schemeClr val="tx1"/>
                          </a:solidFill>
                          <a:latin typeface="メイリオ" panose="020B0604030504040204" pitchFamily="50" charset="-128"/>
                          <a:ea typeface="メイリオ"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37068360"/>
                  </a:ext>
                </a:extLst>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877836869"/>
              </p:ext>
            </p:extLst>
          </p:nvPr>
        </p:nvGraphicFramePr>
        <p:xfrm>
          <a:off x="408213" y="2842817"/>
          <a:ext cx="8245929" cy="1706880"/>
        </p:xfrm>
        <a:graphic>
          <a:graphicData uri="http://schemas.openxmlformats.org/drawingml/2006/table">
            <a:tbl>
              <a:tblPr firstRow="1" firstCol="1" bandRow="1"/>
              <a:tblGrid>
                <a:gridCol w="5208816">
                  <a:extLst>
                    <a:ext uri="{9D8B030D-6E8A-4147-A177-3AD203B41FA5}">
                      <a16:colId xmlns:a16="http://schemas.microsoft.com/office/drawing/2014/main" val="4091351747"/>
                    </a:ext>
                  </a:extLst>
                </a:gridCol>
                <a:gridCol w="457200">
                  <a:extLst>
                    <a:ext uri="{9D8B030D-6E8A-4147-A177-3AD203B41FA5}">
                      <a16:colId xmlns:a16="http://schemas.microsoft.com/office/drawing/2014/main" val="2465640386"/>
                    </a:ext>
                  </a:extLst>
                </a:gridCol>
                <a:gridCol w="2579913">
                  <a:extLst>
                    <a:ext uri="{9D8B030D-6E8A-4147-A177-3AD203B41FA5}">
                      <a16:colId xmlns:a16="http://schemas.microsoft.com/office/drawing/2014/main" val="1395710718"/>
                    </a:ext>
                  </a:extLst>
                </a:gridCol>
              </a:tblGrid>
              <a:tr h="212975">
                <a:tc gridSpan="3">
                  <a:txBody>
                    <a:bodyPr/>
                    <a:lstStyle/>
                    <a:p>
                      <a:pPr algn="l">
                        <a:lnSpc>
                          <a:spcPct val="100000"/>
                        </a:lnSpc>
                        <a:spcAft>
                          <a:spcPts val="0"/>
                        </a:spcAft>
                      </a:pP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指導要領との対応</a:t>
                      </a:r>
                      <a:endParaRPr lang="ja-JP" sz="1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2865" marR="628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l">
                        <a:lnSpc>
                          <a:spcPct val="100000"/>
                        </a:lnSpc>
                        <a:spcAft>
                          <a:spcPts val="0"/>
                        </a:spcAft>
                      </a:pPr>
                      <a:endParaRPr lang="ja-JP" sz="1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2865" marR="628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a:lnSpc>
                          <a:spcPct val="100000"/>
                        </a:lnSpc>
                        <a:spcAft>
                          <a:spcPts val="0"/>
                        </a:spcAft>
                      </a:pPr>
                      <a:endParaRPr lang="ja-JP" sz="1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2865" marR="628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1354068"/>
                  </a:ext>
                </a:extLst>
              </a:tr>
              <a:tr h="625710">
                <a:tc>
                  <a:txBody>
                    <a:bodyPr/>
                    <a:lstStyle/>
                    <a:p>
                      <a:pPr algn="l">
                        <a:lnSpc>
                          <a:spcPct val="100000"/>
                        </a:lnSpc>
                        <a:spcAft>
                          <a:spcPts val="0"/>
                        </a:spcAft>
                      </a:pPr>
                      <a:r>
                        <a:rPr lang="en-US" sz="1400" kern="0" dirty="0">
                          <a:solidFill>
                            <a:srgbClr val="000000"/>
                          </a:solidFill>
                          <a:effectLst/>
                          <a:latin typeface="メイリオ" panose="020B0604030504040204" pitchFamily="50" charset="-128"/>
                          <a:ea typeface="メイリオ" panose="020B0604030504040204" pitchFamily="50" charset="-128"/>
                          <a:cs typeface="ＭＳ Ｐゴシック" panose="020B0600070205080204" pitchFamily="50" charset="-128"/>
                        </a:rPr>
                        <a:t>(1)</a:t>
                      </a:r>
                      <a:r>
                        <a:rPr lang="ja-JP" sz="1400" kern="0" dirty="0">
                          <a:solidFill>
                            <a:srgbClr val="000000"/>
                          </a:solidFill>
                          <a:effectLst/>
                          <a:latin typeface="メイリオ" panose="020B0604030504040204" pitchFamily="50" charset="-128"/>
                          <a:ea typeface="メイリオ" panose="020B0604030504040204" pitchFamily="50" charset="-128"/>
                          <a:cs typeface="ＭＳ Ｐゴシック" panose="020B0600070205080204" pitchFamily="50" charset="-128"/>
                        </a:rPr>
                        <a:t>情報社会の問題解決</a:t>
                      </a:r>
                      <a:r>
                        <a:rPr lang="en-US" sz="1400" kern="0" dirty="0">
                          <a:solidFill>
                            <a:srgbClr val="000000"/>
                          </a:solidFill>
                          <a:effectLst/>
                          <a:latin typeface="メイリオ" panose="020B0604030504040204" pitchFamily="50" charset="-128"/>
                          <a:ea typeface="メイリオ" panose="020B0604030504040204" pitchFamily="50" charset="-128"/>
                          <a:cs typeface="ＭＳ Ｐゴシック" panose="020B0600070205080204" pitchFamily="50" charset="-128"/>
                        </a:rPr>
                        <a:t/>
                      </a:r>
                      <a:br>
                        <a:rPr lang="en-US" sz="1400" kern="0" dirty="0">
                          <a:solidFill>
                            <a:srgbClr val="000000"/>
                          </a:solidFill>
                          <a:effectLst/>
                          <a:latin typeface="メイリオ" panose="020B0604030504040204" pitchFamily="50" charset="-128"/>
                          <a:ea typeface="メイリオ" panose="020B0604030504040204" pitchFamily="50" charset="-128"/>
                          <a:cs typeface="ＭＳ Ｐゴシック" panose="020B0600070205080204" pitchFamily="50" charset="-128"/>
                        </a:rPr>
                      </a:br>
                      <a:r>
                        <a:rPr lang="en-US" sz="1400" kern="0" dirty="0">
                          <a:solidFill>
                            <a:srgbClr val="000000"/>
                          </a:solidFill>
                          <a:effectLst/>
                          <a:latin typeface="メイリオ" panose="020B0604030504040204" pitchFamily="50" charset="-128"/>
                          <a:ea typeface="メイリオ" panose="020B0604030504040204" pitchFamily="50" charset="-128"/>
                          <a:cs typeface="ＭＳ Ｐゴシック" panose="020B0600070205080204" pitchFamily="50" charset="-128"/>
                        </a:rPr>
                        <a:t> </a:t>
                      </a:r>
                      <a:r>
                        <a:rPr lang="ja-JP" sz="1400" kern="0" dirty="0">
                          <a:solidFill>
                            <a:srgbClr val="000000"/>
                          </a:solidFill>
                          <a:effectLst/>
                          <a:latin typeface="メイリオ" panose="020B0604030504040204" pitchFamily="50" charset="-128"/>
                          <a:ea typeface="メイリオ" panose="020B0604030504040204" pitchFamily="50" charset="-128"/>
                          <a:cs typeface="ＭＳ Ｐゴシック" panose="020B0600070205080204" pitchFamily="50" charset="-128"/>
                        </a:rPr>
                        <a:t>情報と情報技術を活用して問題を発見・解決する方法や情報モラル，情報と情報技術の適切かつ効果的な活用と望ましい情報社会の構築などについて考察する．</a:t>
                      </a:r>
                      <a:endParaRPr lang="ja-JP" sz="1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2865" marR="628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a:t>
                      </a:r>
                      <a:endParaRPr lang="ja-JP" sz="1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0000"/>
                        </a:lnSpc>
                        <a:spcAft>
                          <a:spcPts val="0"/>
                        </a:spcAft>
                      </a:pPr>
                      <a:r>
                        <a:rPr lang="ja-JP" sz="1400" kern="0" dirty="0">
                          <a:solidFill>
                            <a:srgbClr val="000000"/>
                          </a:solidFill>
                          <a:effectLst/>
                          <a:latin typeface="メイリオ" panose="020B0604030504040204" pitchFamily="50" charset="-128"/>
                          <a:ea typeface="メイリオ" panose="020B0604030504040204" pitchFamily="50" charset="-128"/>
                          <a:cs typeface="ＭＳ Ｐゴシック" panose="020B0600070205080204" pitchFamily="50" charset="-128"/>
                        </a:rPr>
                        <a:t>・</a:t>
                      </a:r>
                      <a:r>
                        <a:rPr lang="en-US" sz="1400" kern="0" dirty="0">
                          <a:solidFill>
                            <a:srgbClr val="000000"/>
                          </a:solidFill>
                          <a:effectLst/>
                          <a:latin typeface="メイリオ" panose="020B0604030504040204" pitchFamily="50" charset="-128"/>
                          <a:ea typeface="メイリオ" panose="020B0604030504040204" pitchFamily="50" charset="-128"/>
                          <a:cs typeface="ＭＳ Ｐゴシック" panose="020B0600070205080204" pitchFamily="50" charset="-128"/>
                        </a:rPr>
                        <a:t>Society5.0(</a:t>
                      </a:r>
                      <a:r>
                        <a:rPr lang="ja-JP" sz="1400" kern="0" dirty="0">
                          <a:solidFill>
                            <a:srgbClr val="000000"/>
                          </a:solidFill>
                          <a:effectLst/>
                          <a:latin typeface="メイリオ" panose="020B0604030504040204" pitchFamily="50" charset="-128"/>
                          <a:ea typeface="メイリオ" panose="020B0604030504040204" pitchFamily="50" charset="-128"/>
                          <a:cs typeface="ＭＳ Ｐゴシック" panose="020B0600070205080204" pitchFamily="50" charset="-128"/>
                        </a:rPr>
                        <a:t>スマート社会</a:t>
                      </a:r>
                      <a:r>
                        <a:rPr lang="en-US" sz="1400" kern="0" dirty="0">
                          <a:solidFill>
                            <a:srgbClr val="000000"/>
                          </a:solidFill>
                          <a:effectLst/>
                          <a:latin typeface="メイリオ" panose="020B0604030504040204" pitchFamily="50" charset="-128"/>
                          <a:ea typeface="メイリオ" panose="020B0604030504040204" pitchFamily="50" charset="-128"/>
                          <a:cs typeface="ＭＳ Ｐゴシック" panose="020B0600070205080204" pitchFamily="50" charset="-128"/>
                        </a:rPr>
                        <a:t>)</a:t>
                      </a:r>
                      <a:br>
                        <a:rPr lang="en-US" sz="1400" kern="0" dirty="0">
                          <a:solidFill>
                            <a:srgbClr val="000000"/>
                          </a:solidFill>
                          <a:effectLst/>
                          <a:latin typeface="メイリオ" panose="020B0604030504040204" pitchFamily="50" charset="-128"/>
                          <a:ea typeface="メイリオ" panose="020B0604030504040204" pitchFamily="50" charset="-128"/>
                          <a:cs typeface="ＭＳ Ｐゴシック" panose="020B0600070205080204" pitchFamily="50" charset="-128"/>
                        </a:rPr>
                      </a:br>
                      <a:r>
                        <a:rPr lang="ja-JP" sz="1400" kern="0" dirty="0">
                          <a:solidFill>
                            <a:srgbClr val="000000"/>
                          </a:solidFill>
                          <a:effectLst/>
                          <a:latin typeface="メイリオ" panose="020B0604030504040204" pitchFamily="50" charset="-128"/>
                          <a:ea typeface="メイリオ" panose="020B0604030504040204" pitchFamily="50" charset="-128"/>
                          <a:cs typeface="ＭＳ Ｐゴシック" panose="020B0600070205080204" pitchFamily="50" charset="-128"/>
                        </a:rPr>
                        <a:t>・新しい社会の光と影</a:t>
                      </a:r>
                      <a:endParaRPr lang="ja-JP" sz="1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2865" marR="628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4341369"/>
                  </a:ext>
                </a:extLst>
              </a:tr>
              <a:tr h="359519">
                <a:tc>
                  <a:txBody>
                    <a:bodyPr/>
                    <a:lstStyle/>
                    <a:p>
                      <a:pPr algn="l">
                        <a:lnSpc>
                          <a:spcPct val="100000"/>
                        </a:lnSpc>
                        <a:spcAft>
                          <a:spcPts val="0"/>
                        </a:spcAft>
                      </a:pPr>
                      <a:r>
                        <a:rPr lang="en-US" sz="1400" kern="0" dirty="0">
                          <a:solidFill>
                            <a:srgbClr val="000000"/>
                          </a:solidFill>
                          <a:effectLst/>
                          <a:latin typeface="メイリオ" panose="020B0604030504040204" pitchFamily="50" charset="-128"/>
                          <a:ea typeface="メイリオ" panose="020B0604030504040204" pitchFamily="50" charset="-128"/>
                          <a:cs typeface="ＭＳ Ｐゴシック" panose="020B0600070205080204" pitchFamily="50" charset="-128"/>
                        </a:rPr>
                        <a:t>(2)</a:t>
                      </a:r>
                      <a:r>
                        <a:rPr lang="ja-JP" sz="1400" kern="0" dirty="0">
                          <a:solidFill>
                            <a:srgbClr val="000000"/>
                          </a:solidFill>
                          <a:effectLst/>
                          <a:latin typeface="メイリオ" panose="020B0604030504040204" pitchFamily="50" charset="-128"/>
                          <a:ea typeface="メイリオ" panose="020B0604030504040204" pitchFamily="50" charset="-128"/>
                          <a:cs typeface="ＭＳ Ｐゴシック" panose="020B0600070205080204" pitchFamily="50" charset="-128"/>
                        </a:rPr>
                        <a:t>コミュニケーションと情報デザイン</a:t>
                      </a:r>
                      <a:r>
                        <a:rPr lang="en-US" sz="1400" kern="0" dirty="0">
                          <a:solidFill>
                            <a:srgbClr val="000000"/>
                          </a:solidFill>
                          <a:effectLst/>
                          <a:latin typeface="メイリオ" panose="020B0604030504040204" pitchFamily="50" charset="-128"/>
                          <a:ea typeface="メイリオ" panose="020B0604030504040204" pitchFamily="50" charset="-128"/>
                          <a:cs typeface="ＭＳ Ｐゴシック" panose="020B0600070205080204" pitchFamily="50" charset="-128"/>
                        </a:rPr>
                        <a:t/>
                      </a:r>
                      <a:br>
                        <a:rPr lang="en-US" sz="1400" kern="0" dirty="0">
                          <a:solidFill>
                            <a:srgbClr val="000000"/>
                          </a:solidFill>
                          <a:effectLst/>
                          <a:latin typeface="メイリオ" panose="020B0604030504040204" pitchFamily="50" charset="-128"/>
                          <a:ea typeface="メイリオ" panose="020B0604030504040204" pitchFamily="50" charset="-128"/>
                          <a:cs typeface="ＭＳ Ｐゴシック" panose="020B0600070205080204" pitchFamily="50" charset="-128"/>
                        </a:rPr>
                      </a:br>
                      <a:r>
                        <a:rPr lang="en-US" sz="1400" kern="0" dirty="0">
                          <a:solidFill>
                            <a:srgbClr val="000000"/>
                          </a:solidFill>
                          <a:effectLst/>
                          <a:latin typeface="メイリオ" panose="020B0604030504040204" pitchFamily="50" charset="-128"/>
                          <a:ea typeface="メイリオ" panose="020B0604030504040204" pitchFamily="50" charset="-128"/>
                          <a:cs typeface="ＭＳ Ｐゴシック" panose="020B0600070205080204" pitchFamily="50" charset="-128"/>
                        </a:rPr>
                        <a:t> </a:t>
                      </a:r>
                      <a:r>
                        <a:rPr lang="ja-JP" sz="1400" kern="0" dirty="0">
                          <a:solidFill>
                            <a:srgbClr val="000000"/>
                          </a:solidFill>
                          <a:effectLst/>
                          <a:latin typeface="メイリオ" panose="020B0604030504040204" pitchFamily="50" charset="-128"/>
                          <a:ea typeface="メイリオ" panose="020B0604030504040204" pitchFamily="50" charset="-128"/>
                          <a:cs typeface="ＭＳ Ｐゴシック" panose="020B0600070205080204" pitchFamily="50" charset="-128"/>
                        </a:rPr>
                        <a:t>効果的なコミュニケーションを行うために，情報デザインの考え方や方法に基づいて表現する．</a:t>
                      </a:r>
                      <a:endParaRPr lang="ja-JP" sz="1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2865" marR="628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ja-JP" altLang="en-US" sz="1400" kern="0" dirty="0" smtClean="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a:t>
                      </a:r>
                      <a:endParaRPr lang="ja-JP" sz="1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0000"/>
                        </a:lnSpc>
                        <a:spcAft>
                          <a:spcPts val="0"/>
                        </a:spcAft>
                      </a:pPr>
                      <a:r>
                        <a:rPr lang="ja-JP" sz="1400" kern="0" dirty="0">
                          <a:solidFill>
                            <a:srgbClr val="000000"/>
                          </a:solidFill>
                          <a:effectLst/>
                          <a:latin typeface="メイリオ" panose="020B0604030504040204" pitchFamily="50" charset="-128"/>
                          <a:ea typeface="メイリオ" panose="020B0604030504040204" pitchFamily="50" charset="-128"/>
                          <a:cs typeface="ＭＳ Ｐゴシック" panose="020B0600070205080204" pitchFamily="50" charset="-128"/>
                        </a:rPr>
                        <a:t>・情報デザイン</a:t>
                      </a:r>
                      <a:endParaRPr lang="ja-JP" sz="1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2865" marR="628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09456261"/>
                  </a:ext>
                </a:extLst>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1764715976"/>
              </p:ext>
            </p:extLst>
          </p:nvPr>
        </p:nvGraphicFramePr>
        <p:xfrm>
          <a:off x="408212" y="4755781"/>
          <a:ext cx="8245930" cy="1751410"/>
        </p:xfrm>
        <a:graphic>
          <a:graphicData uri="http://schemas.openxmlformats.org/drawingml/2006/table">
            <a:tbl>
              <a:tblPr firstRow="1" firstCol="1" bandRow="1"/>
              <a:tblGrid>
                <a:gridCol w="3135087">
                  <a:extLst>
                    <a:ext uri="{9D8B030D-6E8A-4147-A177-3AD203B41FA5}">
                      <a16:colId xmlns:a16="http://schemas.microsoft.com/office/drawing/2014/main" val="4091351747"/>
                    </a:ext>
                  </a:extLst>
                </a:gridCol>
                <a:gridCol w="5110843">
                  <a:extLst>
                    <a:ext uri="{9D8B030D-6E8A-4147-A177-3AD203B41FA5}">
                      <a16:colId xmlns:a16="http://schemas.microsoft.com/office/drawing/2014/main" val="2465640386"/>
                    </a:ext>
                  </a:extLst>
                </a:gridCol>
              </a:tblGrid>
              <a:tr h="171177">
                <a:tc gridSpan="2">
                  <a:txBody>
                    <a:bodyPr/>
                    <a:lstStyle/>
                    <a:p>
                      <a:pPr algn="l">
                        <a:lnSpc>
                          <a:spcPct val="100000"/>
                        </a:lnSpc>
                        <a:spcAft>
                          <a:spcPts val="0"/>
                        </a:spcAft>
                      </a:pP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Unit</a:t>
                      </a: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パッケージのファイル</a:t>
                      </a:r>
                      <a:endParaRPr lang="ja-JP" sz="1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2865" marR="628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hMerge="1">
                  <a:txBody>
                    <a:bodyPr/>
                    <a:lstStyle/>
                    <a:p>
                      <a:pPr algn="l">
                        <a:lnSpc>
                          <a:spcPct val="100000"/>
                        </a:lnSpc>
                        <a:spcAft>
                          <a:spcPts val="0"/>
                        </a:spcAft>
                      </a:pPr>
                      <a:endParaRPr lang="ja-JP" sz="1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2865" marR="628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1354068"/>
                  </a:ext>
                </a:extLst>
              </a:tr>
              <a:tr h="246010">
                <a:tc>
                  <a:txBody>
                    <a:bodyPr/>
                    <a:lstStyle/>
                    <a:p>
                      <a:pPr algn="l">
                        <a:lnSpc>
                          <a:spcPct val="100000"/>
                        </a:lnSpc>
                        <a:spcAft>
                          <a:spcPts val="0"/>
                        </a:spcAft>
                      </a:pP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Unit01_Intro.pptx</a:t>
                      </a:r>
                      <a:endParaRPr lang="ja-JP" sz="1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2865" marR="628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0000"/>
                        </a:lnSpc>
                        <a:spcAft>
                          <a:spcPts val="0"/>
                        </a:spcAft>
                      </a:pPr>
                      <a:r>
                        <a:rPr lang="ja-JP" altLang="en-US" sz="1400" kern="0" dirty="0" smtClean="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生徒用教材</a:t>
                      </a:r>
                      <a:r>
                        <a:rPr lang="en-US" altLang="ja-JP" sz="1400" kern="0" dirty="0" smtClean="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400" kern="0" dirty="0" smtClean="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カスタマイズ後</a:t>
                      </a:r>
                      <a:r>
                        <a:rPr lang="en-US" altLang="ja-JP" sz="1400" kern="0" dirty="0" smtClean="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pdf</a:t>
                      </a:r>
                      <a:r>
                        <a:rPr lang="ja-JP" altLang="en-US" sz="1400" kern="0" dirty="0" smtClean="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化して使用することを想定</a:t>
                      </a:r>
                      <a:endParaRPr lang="ja-JP" sz="1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2865" marR="628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4341369"/>
                  </a:ext>
                </a:extLst>
              </a:tr>
              <a:tr h="342355">
                <a:tc>
                  <a:txBody>
                    <a:bodyPr/>
                    <a:lstStyle/>
                    <a:p>
                      <a:pPr algn="l">
                        <a:lnSpc>
                          <a:spcPct val="100000"/>
                        </a:lnSpc>
                        <a:spcAft>
                          <a:spcPts val="0"/>
                        </a:spcAft>
                      </a:pP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Unit01_</a:t>
                      </a: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教師用</a:t>
                      </a: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400" kern="100" dirty="0" err="1" smtClean="0">
                          <a:effectLst/>
                          <a:latin typeface="メイリオ" panose="020B0604030504040204" pitchFamily="50" charset="-128"/>
                          <a:ea typeface="メイリオ" panose="020B0604030504040204" pitchFamily="50" charset="-128"/>
                          <a:cs typeface="Times New Roman" panose="02020603050405020304" pitchFamily="18" charset="0"/>
                        </a:rPr>
                        <a:t>pptx</a:t>
                      </a:r>
                      <a:endPar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Unit01_</a:t>
                      </a: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教師用</a:t>
                      </a: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.pdf</a:t>
                      </a:r>
                      <a:endParaRPr lang="ja-JP"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2865" marR="628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0000"/>
                        </a:lnSpc>
                        <a:spcAft>
                          <a:spcPts val="0"/>
                        </a:spcAft>
                      </a:pP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本資料</a:t>
                      </a: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 pdf</a:t>
                      </a: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版は</a:t>
                      </a: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A4</a:t>
                      </a: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縦で印刷を想定</a:t>
                      </a:r>
                      <a:endParaRPr lang="ja-JP" sz="1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2865" marR="628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09456261"/>
                  </a:ext>
                </a:extLst>
              </a:tr>
              <a:tr h="2884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情報オリエンテーション質問紙</a:t>
                      </a: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.pdf</a:t>
                      </a:r>
                      <a:endParaRPr lang="ja-JP"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2865" marR="628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0000"/>
                        </a:lnSpc>
                        <a:spcAft>
                          <a:spcPts val="0"/>
                        </a:spcAft>
                      </a:pP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質問紙</a:t>
                      </a: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:Google</a:t>
                      </a: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フォームで入力、集計することを想定</a:t>
                      </a:r>
                      <a:endParaRPr lang="ja-JP" sz="1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2865" marR="628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2816734"/>
                  </a:ext>
                </a:extLst>
              </a:tr>
              <a:tr h="2884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マジカルナンバー</a:t>
                      </a: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07.sb3</a:t>
                      </a:r>
                      <a:endParaRPr lang="ja-JP"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2865" marR="628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0000"/>
                        </a:lnSpc>
                        <a:spcAft>
                          <a:spcPts val="0"/>
                        </a:spcAft>
                      </a:pP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マジカルナンバー実験用</a:t>
                      </a: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Scratch</a:t>
                      </a: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プログラム</a:t>
                      </a:r>
                      <a:endParaRPr lang="ja-JP" sz="1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2865" marR="628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9805878"/>
                  </a:ext>
                </a:extLst>
              </a:tr>
              <a:tr h="2884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実験記入シート</a:t>
                      </a: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400" kern="100" dirty="0" err="1" smtClean="0">
                          <a:effectLst/>
                          <a:latin typeface="メイリオ" panose="020B0604030504040204" pitchFamily="50" charset="-128"/>
                          <a:ea typeface="メイリオ" panose="020B0604030504040204" pitchFamily="50" charset="-128"/>
                          <a:cs typeface="Times New Roman" panose="02020603050405020304" pitchFamily="18" charset="0"/>
                        </a:rPr>
                        <a:t>docx</a:t>
                      </a:r>
                      <a:endParaRPr lang="ja-JP"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2865" marR="628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マジカルナンバー実験の記入シート</a:t>
                      </a: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生徒用</a:t>
                      </a: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a:t>
                      </a:r>
                      <a:endParaRPr lang="ja-JP" altLang="en-US" sz="1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2865" marR="628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5502449"/>
                  </a:ext>
                </a:extLst>
              </a:tr>
            </a:tbl>
          </a:graphicData>
        </a:graphic>
      </p:graphicFrame>
    </p:spTree>
    <p:extLst>
      <p:ext uri="{BB962C8B-B14F-4D97-AF65-F5344CB8AC3E}">
        <p14:creationId xmlns:p14="http://schemas.microsoft.com/office/powerpoint/2010/main" val="418171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08213" y="375558"/>
            <a:ext cx="8392887" cy="584775"/>
          </a:xfrm>
          <a:prstGeom prst="rect">
            <a:avLst/>
          </a:prstGeom>
          <a:noFill/>
        </p:spPr>
        <p:txBody>
          <a:bodyPr wrap="square" rtlCol="0">
            <a:spAutoFit/>
          </a:bodyPr>
          <a:lstStyle/>
          <a:p>
            <a:r>
              <a:rPr kumimoji="1" lang="en-US" altLang="ja-JP" sz="3200" dirty="0" smtClean="0">
                <a:latin typeface="メイリオ" panose="020B0604030504040204" pitchFamily="50" charset="-128"/>
                <a:ea typeface="メイリオ" panose="020B0604030504040204" pitchFamily="50" charset="-128"/>
              </a:rPr>
              <a:t>Unit01 </a:t>
            </a:r>
            <a:r>
              <a:rPr kumimoji="1" lang="ja-JP" altLang="en-US" sz="2000" dirty="0" smtClean="0">
                <a:latin typeface="メイリオ" panose="020B0604030504040204" pitchFamily="50" charset="-128"/>
                <a:ea typeface="メイリオ" panose="020B0604030504040204" pitchFamily="50" charset="-128"/>
              </a:rPr>
              <a:t>オリエンテーション</a:t>
            </a:r>
            <a:r>
              <a:rPr kumimoji="1" lang="ja-JP" altLang="en-US" sz="3200" dirty="0" smtClean="0">
                <a:latin typeface="メイリオ" panose="020B0604030504040204" pitchFamily="50" charset="-128"/>
                <a:ea typeface="メイリオ" panose="020B0604030504040204" pitchFamily="50" charset="-128"/>
              </a:rPr>
              <a:t> 教師用資料</a:t>
            </a:r>
            <a:r>
              <a:rPr kumimoji="1" lang="en-US" altLang="ja-JP" sz="3200" dirty="0" smtClean="0">
                <a:latin typeface="メイリオ" panose="020B0604030504040204" pitchFamily="50" charset="-128"/>
                <a:ea typeface="メイリオ" panose="020B0604030504040204" pitchFamily="50" charset="-128"/>
              </a:rPr>
              <a:t>(2)</a:t>
            </a:r>
            <a:r>
              <a:rPr kumimoji="1" lang="ja-JP" altLang="en-US" sz="3200" dirty="0" smtClean="0">
                <a:latin typeface="メイリオ" panose="020B0604030504040204" pitchFamily="50" charset="-128"/>
                <a:ea typeface="メイリオ" panose="020B0604030504040204" pitchFamily="50" charset="-128"/>
              </a:rPr>
              <a:t> </a:t>
            </a:r>
            <a:endParaRPr kumimoji="1" lang="ja-JP" altLang="en-US" sz="3200" dirty="0">
              <a:latin typeface="メイリオ" panose="020B0604030504040204" pitchFamily="50" charset="-128"/>
              <a:ea typeface="メイリオ"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3352595695"/>
              </p:ext>
            </p:extLst>
          </p:nvPr>
        </p:nvGraphicFramePr>
        <p:xfrm>
          <a:off x="408213" y="960333"/>
          <a:ext cx="8245930" cy="3901440"/>
        </p:xfrm>
        <a:graphic>
          <a:graphicData uri="http://schemas.openxmlformats.org/drawingml/2006/table">
            <a:tbl>
              <a:tblPr firstRow="1" bandRow="1">
                <a:tableStyleId>{5C22544A-7EE6-4342-B048-85BDC9FD1C3A}</a:tableStyleId>
              </a:tblPr>
              <a:tblGrid>
                <a:gridCol w="1649187">
                  <a:extLst>
                    <a:ext uri="{9D8B030D-6E8A-4147-A177-3AD203B41FA5}">
                      <a16:colId xmlns:a16="http://schemas.microsoft.com/office/drawing/2014/main" val="1564287193"/>
                    </a:ext>
                  </a:extLst>
                </a:gridCol>
                <a:gridCol w="6596743">
                  <a:extLst>
                    <a:ext uri="{9D8B030D-6E8A-4147-A177-3AD203B41FA5}">
                      <a16:colId xmlns:a16="http://schemas.microsoft.com/office/drawing/2014/main" val="2860781910"/>
                    </a:ext>
                  </a:extLst>
                </a:gridCol>
              </a:tblGrid>
              <a:tr h="370840">
                <a:tc>
                  <a:txBody>
                    <a:bodyPr/>
                    <a:lstStyle/>
                    <a:p>
                      <a:r>
                        <a:rPr kumimoji="1" lang="ja-JP" altLang="en-US" sz="1400" b="0" dirty="0" smtClean="0">
                          <a:solidFill>
                            <a:schemeClr val="tx1"/>
                          </a:solidFill>
                          <a:latin typeface="メイリオ" panose="020B0604030504040204" pitchFamily="50" charset="-128"/>
                          <a:ea typeface="メイリオ" panose="020B0604030504040204" pitchFamily="50" charset="-128"/>
                        </a:rPr>
                        <a:t>準備作業</a:t>
                      </a:r>
                      <a:endParaRPr kumimoji="1" lang="ja-JP" altLang="en-US" sz="1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kumimoji="1" lang="ja-JP" altLang="en-US" sz="1400" b="0" dirty="0" smtClean="0">
                          <a:solidFill>
                            <a:schemeClr val="tx1"/>
                          </a:solidFill>
                          <a:latin typeface="メイリオ" panose="020B0604030504040204" pitchFamily="50" charset="-128"/>
                          <a:ea typeface="メイリオ" panose="020B0604030504040204" pitchFamily="50" charset="-128"/>
                        </a:rPr>
                        <a:t>・生徒用資料については、</a:t>
                      </a:r>
                      <a:r>
                        <a:rPr kumimoji="1" lang="en-US" altLang="ja-JP" sz="1400" b="0" dirty="0" smtClean="0">
                          <a:solidFill>
                            <a:schemeClr val="tx1"/>
                          </a:solidFill>
                          <a:latin typeface="メイリオ" panose="020B0604030504040204" pitchFamily="50" charset="-128"/>
                          <a:ea typeface="メイリオ" panose="020B0604030504040204" pitchFamily="50" charset="-128"/>
                        </a:rPr>
                        <a:t>pdf</a:t>
                      </a:r>
                      <a:r>
                        <a:rPr kumimoji="1" lang="ja-JP" altLang="en-US" sz="1400" b="0" dirty="0" smtClean="0">
                          <a:solidFill>
                            <a:schemeClr val="tx1"/>
                          </a:solidFill>
                          <a:latin typeface="メイリオ" panose="020B0604030504040204" pitchFamily="50" charset="-128"/>
                          <a:ea typeface="メイリオ" panose="020B0604030504040204" pitchFamily="50" charset="-128"/>
                        </a:rPr>
                        <a:t>がアクセスできる</a:t>
                      </a:r>
                      <a:r>
                        <a:rPr kumimoji="1" lang="en-US" altLang="ja-JP" sz="1400" b="0" dirty="0" smtClean="0">
                          <a:solidFill>
                            <a:schemeClr val="tx1"/>
                          </a:solidFill>
                          <a:latin typeface="メイリオ" panose="020B0604030504040204" pitchFamily="50" charset="-128"/>
                          <a:ea typeface="メイリオ" panose="020B0604030504040204" pitchFamily="50" charset="-128"/>
                        </a:rPr>
                        <a:t>Web</a:t>
                      </a:r>
                      <a:r>
                        <a:rPr kumimoji="1" lang="ja-JP" altLang="en-US" sz="1400" b="0" dirty="0" smtClean="0">
                          <a:solidFill>
                            <a:schemeClr val="tx1"/>
                          </a:solidFill>
                          <a:latin typeface="メイリオ" panose="020B0604030504040204" pitchFamily="50" charset="-128"/>
                          <a:ea typeface="メイリオ" panose="020B0604030504040204" pitchFamily="50" charset="-128"/>
                        </a:rPr>
                        <a:t>サイトを作るか、共有ディスクに格納しておきます。</a:t>
                      </a:r>
                    </a:p>
                    <a:p>
                      <a:r>
                        <a:rPr kumimoji="1" lang="ja-JP" altLang="en-US" sz="1400" b="0" dirty="0" smtClean="0">
                          <a:solidFill>
                            <a:schemeClr val="tx1"/>
                          </a:solidFill>
                          <a:latin typeface="メイリオ" panose="020B0604030504040204" pitchFamily="50" charset="-128"/>
                          <a:ea typeface="メイリオ" panose="020B0604030504040204" pitchFamily="50" charset="-128"/>
                        </a:rPr>
                        <a:t>・質問紙は</a:t>
                      </a:r>
                      <a:r>
                        <a:rPr kumimoji="1" lang="en-US" altLang="ja-JP" sz="1400" b="0" dirty="0" smtClean="0">
                          <a:solidFill>
                            <a:schemeClr val="tx1"/>
                          </a:solidFill>
                          <a:latin typeface="メイリオ" panose="020B0604030504040204" pitchFamily="50" charset="-128"/>
                          <a:ea typeface="メイリオ" panose="020B0604030504040204" pitchFamily="50" charset="-128"/>
                        </a:rPr>
                        <a:t>Google</a:t>
                      </a:r>
                      <a:r>
                        <a:rPr kumimoji="1" lang="ja-JP" altLang="en-US" sz="1400" b="0" dirty="0" smtClean="0">
                          <a:solidFill>
                            <a:schemeClr val="tx1"/>
                          </a:solidFill>
                          <a:latin typeface="メイリオ" panose="020B0604030504040204" pitchFamily="50" charset="-128"/>
                          <a:ea typeface="メイリオ" panose="020B0604030504040204" pitchFamily="50" charset="-128"/>
                        </a:rPr>
                        <a:t>フォームで作ることを想定しています。各</a:t>
                      </a:r>
                      <a:r>
                        <a:rPr kumimoji="1" lang="en-US" altLang="ja-JP" sz="1400" b="0" dirty="0" smtClean="0">
                          <a:solidFill>
                            <a:schemeClr val="tx1"/>
                          </a:solidFill>
                          <a:latin typeface="メイリオ" panose="020B0604030504040204" pitchFamily="50" charset="-128"/>
                          <a:ea typeface="メイリオ" panose="020B0604030504040204" pitchFamily="50" charset="-128"/>
                        </a:rPr>
                        <a:t>Unit</a:t>
                      </a:r>
                      <a:r>
                        <a:rPr kumimoji="1" lang="ja-JP" altLang="en-US" sz="1400" b="0" dirty="0" smtClean="0">
                          <a:solidFill>
                            <a:schemeClr val="tx1"/>
                          </a:solidFill>
                          <a:latin typeface="メイリオ" panose="020B0604030504040204" pitchFamily="50" charset="-128"/>
                          <a:ea typeface="メイリオ" panose="020B0604030504040204" pitchFamily="50" charset="-128"/>
                        </a:rPr>
                        <a:t>の相互評価などで</a:t>
                      </a:r>
                      <a:r>
                        <a:rPr kumimoji="1" lang="en-US" altLang="ja-JP" sz="1400" b="0" dirty="0" smtClean="0">
                          <a:solidFill>
                            <a:schemeClr val="tx1"/>
                          </a:solidFill>
                          <a:latin typeface="メイリオ" panose="020B0604030504040204" pitchFamily="50" charset="-128"/>
                          <a:ea typeface="メイリオ" panose="020B0604030504040204" pitchFamily="50" charset="-128"/>
                        </a:rPr>
                        <a:t>Google</a:t>
                      </a:r>
                      <a:r>
                        <a:rPr kumimoji="1" lang="ja-JP" altLang="en-US" sz="1400" b="0" dirty="0" smtClean="0">
                          <a:solidFill>
                            <a:schemeClr val="tx1"/>
                          </a:solidFill>
                          <a:latin typeface="メイリオ" panose="020B0604030504040204" pitchFamily="50" charset="-128"/>
                          <a:ea typeface="メイリオ" panose="020B0604030504040204" pitchFamily="50" charset="-128"/>
                        </a:rPr>
                        <a:t>フォームで入力することとを前提にしいるので、初めての人もかんばって作ってみましょう。</a:t>
                      </a:r>
                    </a:p>
                    <a:p>
                      <a:r>
                        <a:rPr kumimoji="1" lang="ja-JP" altLang="en-US" sz="1400" b="0" dirty="0" smtClean="0">
                          <a:solidFill>
                            <a:schemeClr val="tx1"/>
                          </a:solidFill>
                          <a:latin typeface="メイリオ" panose="020B0604030504040204" pitchFamily="50" charset="-128"/>
                          <a:ea typeface="メイリオ" panose="020B0604030504040204" pitchFamily="50" charset="-128"/>
                        </a:rPr>
                        <a:t>・実験用の用紙を印刷しておく必要があります。</a:t>
                      </a:r>
                      <a:endParaRPr kumimoji="1" lang="ja-JP" altLang="en-US" sz="1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14635570"/>
                  </a:ext>
                </a:extLst>
              </a:tr>
              <a:tr h="370840">
                <a:tc>
                  <a:txBody>
                    <a:bodyPr/>
                    <a:lstStyle/>
                    <a:p>
                      <a:r>
                        <a:rPr kumimoji="1" lang="ja-JP" altLang="en-US" sz="1400" b="0" dirty="0" smtClean="0">
                          <a:solidFill>
                            <a:schemeClr val="tx1"/>
                          </a:solidFill>
                          <a:latin typeface="メイリオ" panose="020B0604030504040204" pitchFamily="50" charset="-128"/>
                          <a:ea typeface="メイリオ" panose="020B0604030504040204" pitchFamily="50" charset="-128"/>
                        </a:rPr>
                        <a:t>キー入力練習</a:t>
                      </a:r>
                      <a:endParaRPr kumimoji="1" lang="ja-JP" altLang="en-US" sz="1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kumimoji="1" lang="ja-JP" altLang="en-US" sz="1400" b="0" dirty="0" smtClean="0">
                          <a:solidFill>
                            <a:schemeClr val="tx1"/>
                          </a:solidFill>
                          <a:latin typeface="メイリオ" panose="020B0604030504040204" pitchFamily="50" charset="-128"/>
                          <a:ea typeface="メイリオ" panose="020B0604030504040204" pitchFamily="50" charset="-128"/>
                        </a:rPr>
                        <a:t>・あまり難しく考えていなくて、各授業の初めの方で</a:t>
                      </a:r>
                      <a:r>
                        <a:rPr kumimoji="1" lang="en-US" altLang="ja-JP" sz="1400" b="0" dirty="0" smtClean="0">
                          <a:solidFill>
                            <a:schemeClr val="tx1"/>
                          </a:solidFill>
                          <a:latin typeface="メイリオ" panose="020B0604030504040204" pitchFamily="50" charset="-128"/>
                          <a:ea typeface="メイリオ" panose="020B0604030504040204" pitchFamily="50" charset="-128"/>
                        </a:rPr>
                        <a:t>Word</a:t>
                      </a:r>
                      <a:r>
                        <a:rPr kumimoji="1" lang="ja-JP" altLang="en-US" sz="1400" b="0" dirty="0" smtClean="0">
                          <a:solidFill>
                            <a:schemeClr val="tx1"/>
                          </a:solidFill>
                          <a:latin typeface="メイリオ" panose="020B0604030504040204" pitchFamily="50" charset="-128"/>
                          <a:ea typeface="メイリオ" panose="020B0604030504040204" pitchFamily="50" charset="-128"/>
                        </a:rPr>
                        <a:t>を使用して</a:t>
                      </a:r>
                      <a:r>
                        <a:rPr kumimoji="1" lang="en-US" altLang="ja-JP" sz="1400" b="0" dirty="0" smtClean="0">
                          <a:solidFill>
                            <a:schemeClr val="tx1"/>
                          </a:solidFill>
                          <a:latin typeface="メイリオ" panose="020B0604030504040204" pitchFamily="50" charset="-128"/>
                          <a:ea typeface="メイリオ" panose="020B0604030504040204" pitchFamily="50" charset="-128"/>
                        </a:rPr>
                        <a:t>3</a:t>
                      </a:r>
                      <a:r>
                        <a:rPr kumimoji="1" lang="ja-JP" altLang="en-US" sz="1400" b="0" dirty="0" smtClean="0">
                          <a:solidFill>
                            <a:schemeClr val="tx1"/>
                          </a:solidFill>
                          <a:latin typeface="メイリオ" panose="020B0604030504040204" pitchFamily="50" charset="-128"/>
                          <a:ea typeface="メイリオ" panose="020B0604030504040204" pitchFamily="50" charset="-128"/>
                        </a:rPr>
                        <a:t>分間入力練習します。</a:t>
                      </a:r>
                      <a:r>
                        <a:rPr kumimoji="1" lang="en-US" altLang="ja-JP" sz="1400" b="0" dirty="0" smtClean="0">
                          <a:solidFill>
                            <a:schemeClr val="tx1"/>
                          </a:solidFill>
                          <a:latin typeface="メイリオ" panose="020B0604030504040204" pitchFamily="50" charset="-128"/>
                          <a:ea typeface="メイリオ" panose="020B0604030504040204" pitchFamily="50" charset="-128"/>
                        </a:rPr>
                        <a:t>120</a:t>
                      </a:r>
                      <a:r>
                        <a:rPr kumimoji="1" lang="ja-JP" altLang="en-US" sz="1400" b="0" dirty="0" smtClean="0">
                          <a:solidFill>
                            <a:schemeClr val="tx1"/>
                          </a:solidFill>
                          <a:latin typeface="メイリオ" panose="020B0604030504040204" pitchFamily="50" charset="-128"/>
                          <a:ea typeface="メイリオ" panose="020B0604030504040204" pitchFamily="50" charset="-128"/>
                        </a:rPr>
                        <a:t>文字以上打てた生徒は、練習しなくてよいとしています。</a:t>
                      </a:r>
                      <a:endParaRPr kumimoji="1" lang="ja-JP" altLang="en-US" sz="1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85867503"/>
                  </a:ext>
                </a:extLst>
              </a:tr>
              <a:tr h="370840">
                <a:tc>
                  <a:txBody>
                    <a:bodyPr/>
                    <a:lstStyle/>
                    <a:p>
                      <a:r>
                        <a:rPr kumimoji="1" lang="ja-JP" altLang="en-US" sz="1400" b="0" dirty="0" smtClean="0">
                          <a:solidFill>
                            <a:schemeClr val="tx1"/>
                          </a:solidFill>
                          <a:latin typeface="メイリオ" panose="020B0604030504040204" pitchFamily="50" charset="-128"/>
                          <a:ea typeface="メイリオ" panose="020B0604030504040204" pitchFamily="50" charset="-128"/>
                        </a:rPr>
                        <a:t>実験</a:t>
                      </a:r>
                      <a:endParaRPr kumimoji="1" lang="ja-JP" altLang="en-US" sz="1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マジカルナンバー</a:t>
                      </a: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07.sb3</a:t>
                      </a: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が実験用のプログラムです。</a:t>
                      </a: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Scratch</a:t>
                      </a: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で動作させます。</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実行後スペースを押していくと簡単な説明が表示され、入力状態になったら以下の数の入力で、以下の実験画面が表示されます。</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a. 0-4  1</a:t>
                      </a: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文字 </a:t>
                      </a: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x 12</a:t>
                      </a: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個の表示</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b. 5-7  3</a:t>
                      </a: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文字</a:t>
                      </a: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無意味綴り</a:t>
                      </a: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  x 12</a:t>
                      </a: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個の表示</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c. 8-10  3</a:t>
                      </a: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文字</a:t>
                      </a: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有意味綴り</a:t>
                      </a: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 x 12</a:t>
                      </a: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個の表示</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練習で</a:t>
                      </a:r>
                      <a:r>
                        <a:rPr lang="en-US"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a. </a:t>
                      </a: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本実験で</a:t>
                      </a:r>
                      <a:r>
                        <a:rPr lang="en-US" altLang="ja-JP" sz="1400" kern="100" dirty="0" err="1" smtClean="0">
                          <a:effectLst/>
                          <a:latin typeface="メイリオ" panose="020B0604030504040204" pitchFamily="50" charset="-128"/>
                          <a:ea typeface="メイリオ" panose="020B0604030504040204" pitchFamily="50" charset="-128"/>
                          <a:cs typeface="Times New Roman" panose="02020603050405020304" pitchFamily="18" charset="0"/>
                        </a:rPr>
                        <a:t>a,b,c</a:t>
                      </a: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から各一個実施します。</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この実験の意味は「チャンク　</a:t>
                      </a:r>
                      <a:r>
                        <a:rPr lang="ja-JP" altLang="en-US" sz="1400" kern="100" smtClean="0">
                          <a:effectLst/>
                          <a:latin typeface="メイリオ" panose="020B0604030504040204" pitchFamily="50" charset="-128"/>
                          <a:ea typeface="メイリオ" panose="020B0604030504040204" pitchFamily="50" charset="-128"/>
                          <a:cs typeface="Times New Roman" panose="02020603050405020304" pitchFamily="18" charset="0"/>
                        </a:rPr>
                        <a:t>マジカルナンバー」で調べてください。</a:t>
                      </a:r>
                      <a:endParaRPr lang="ja-JP" altLang="ja-JP" sz="1400" kern="100" dirty="0" smtClean="0">
                        <a:effectLst/>
                        <a:latin typeface="メイリオ" panose="020B0604030504040204" pitchFamily="50" charset="-128"/>
                        <a:ea typeface="メイリオ" panose="020B0604030504040204" pitchFamily="50" charset="-128"/>
                        <a:cs typeface="Times New Roman" panose="02020603050405020304" pitchFamily="18" charset="0"/>
                      </a:endParaRPr>
                    </a:p>
                    <a:p>
                      <a:endParaRPr kumimoji="1" lang="ja-JP" altLang="en-US" sz="1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noFill/>
                  </a:tcPr>
                </a:tc>
                <a:extLst>
                  <a:ext uri="{0D108BD9-81ED-4DB2-BD59-A6C34878D82A}">
                    <a16:rowId xmlns:a16="http://schemas.microsoft.com/office/drawing/2014/main" val="1005371466"/>
                  </a:ext>
                </a:extLst>
              </a:tr>
            </a:tbl>
          </a:graphicData>
        </a:graphic>
      </p:graphicFrame>
    </p:spTree>
    <p:extLst>
      <p:ext uri="{BB962C8B-B14F-4D97-AF65-F5344CB8AC3E}">
        <p14:creationId xmlns:p14="http://schemas.microsoft.com/office/powerpoint/2010/main" val="189973728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113</TotalTime>
  <Words>376</Words>
  <Application>Microsoft Office PowerPoint</Application>
  <PresentationFormat>画面に合わせる (4:3)</PresentationFormat>
  <Paragraphs>42</Paragraphs>
  <Slides>2</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ＭＳ Ｐゴシック</vt:lpstr>
      <vt:lpstr>メイリオ</vt:lpstr>
      <vt:lpstr>游ゴシック</vt:lpstr>
      <vt:lpstr>游ゴシック Light</vt:lpstr>
      <vt:lpstr>Arial</vt:lpstr>
      <vt:lpstr>Calibri</vt:lpstr>
      <vt:lpstr>Calibri Light</vt:lpstr>
      <vt:lpstr>Times New Roman</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gohome8</dc:creator>
  <cp:lastModifiedBy>gohome8</cp:lastModifiedBy>
  <cp:revision>7</cp:revision>
  <dcterms:created xsi:type="dcterms:W3CDTF">2019-03-21T02:12:17Z</dcterms:created>
  <dcterms:modified xsi:type="dcterms:W3CDTF">2019-03-21T04:05:19Z</dcterms:modified>
</cp:coreProperties>
</file>