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314" r:id="rId3"/>
    <p:sldId id="315" r:id="rId4"/>
    <p:sldId id="304" r:id="rId5"/>
    <p:sldId id="305" r:id="rId6"/>
    <p:sldId id="318" r:id="rId7"/>
    <p:sldId id="307" r:id="rId8"/>
    <p:sldId id="308" r:id="rId9"/>
    <p:sldId id="309" r:id="rId10"/>
    <p:sldId id="310" r:id="rId11"/>
    <p:sldId id="311" r:id="rId12"/>
    <p:sldId id="317" r:id="rId13"/>
    <p:sldId id="319" r:id="rId14"/>
    <p:sldId id="284" r:id="rId15"/>
    <p:sldId id="322" r:id="rId16"/>
    <p:sldId id="289" r:id="rId17"/>
    <p:sldId id="320" r:id="rId18"/>
    <p:sldId id="321" r:id="rId19"/>
    <p:sldId id="287" r:id="rId20"/>
    <p:sldId id="286" r:id="rId21"/>
    <p:sldId id="267" r:id="rId22"/>
    <p:sldId id="272" r:id="rId23"/>
    <p:sldId id="277" r:id="rId24"/>
    <p:sldId id="290" r:id="rId25"/>
    <p:sldId id="291" r:id="rId26"/>
    <p:sldId id="292" r:id="rId27"/>
    <p:sldId id="293" r:id="rId28"/>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FF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3" d="100"/>
          <a:sy n="63" d="100"/>
        </p:scale>
        <p:origin x="123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dirty="0"/>
          </a:p>
        </p:txBody>
      </p:sp>
    </p:spTree>
    <p:extLst>
      <p:ext uri="{BB962C8B-B14F-4D97-AF65-F5344CB8AC3E}">
        <p14:creationId xmlns:p14="http://schemas.microsoft.com/office/powerpoint/2010/main" val="3885242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dirty="0"/>
          </a:p>
        </p:txBody>
      </p:sp>
    </p:spTree>
    <p:extLst>
      <p:ext uri="{BB962C8B-B14F-4D97-AF65-F5344CB8AC3E}">
        <p14:creationId xmlns:p14="http://schemas.microsoft.com/office/powerpoint/2010/main" val="28315936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dirty="0"/>
          </a:p>
        </p:txBody>
      </p:sp>
    </p:spTree>
    <p:extLst>
      <p:ext uri="{BB962C8B-B14F-4D97-AF65-F5344CB8AC3E}">
        <p14:creationId xmlns:p14="http://schemas.microsoft.com/office/powerpoint/2010/main" val="42108105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dirty="0"/>
          </a:p>
        </p:txBody>
      </p:sp>
    </p:spTree>
    <p:extLst>
      <p:ext uri="{BB962C8B-B14F-4D97-AF65-F5344CB8AC3E}">
        <p14:creationId xmlns:p14="http://schemas.microsoft.com/office/powerpoint/2010/main" val="3824426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dirty="0"/>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dirty="0"/>
          </a:p>
        </p:txBody>
      </p:sp>
    </p:spTree>
    <p:extLst>
      <p:ext uri="{BB962C8B-B14F-4D97-AF65-F5344CB8AC3E}">
        <p14:creationId xmlns:p14="http://schemas.microsoft.com/office/powerpoint/2010/main" val="1678879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dirty="0"/>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dirty="0"/>
          </a:p>
        </p:txBody>
      </p:sp>
    </p:spTree>
    <p:extLst>
      <p:ext uri="{BB962C8B-B14F-4D97-AF65-F5344CB8AC3E}">
        <p14:creationId xmlns:p14="http://schemas.microsoft.com/office/powerpoint/2010/main" val="1025406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dirty="0"/>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dirty="0"/>
          </a:p>
        </p:txBody>
      </p:sp>
    </p:spTree>
    <p:extLst>
      <p:ext uri="{BB962C8B-B14F-4D97-AF65-F5344CB8AC3E}">
        <p14:creationId xmlns:p14="http://schemas.microsoft.com/office/powerpoint/2010/main" val="8205902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dirty="0"/>
          </a:p>
        </p:txBody>
      </p:sp>
    </p:spTree>
    <p:extLst>
      <p:ext uri="{BB962C8B-B14F-4D97-AF65-F5344CB8AC3E}">
        <p14:creationId xmlns:p14="http://schemas.microsoft.com/office/powerpoint/2010/main" val="2137521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dirty="0"/>
          </a:p>
        </p:txBody>
      </p:sp>
    </p:spTree>
    <p:extLst>
      <p:ext uri="{BB962C8B-B14F-4D97-AF65-F5344CB8AC3E}">
        <p14:creationId xmlns:p14="http://schemas.microsoft.com/office/powerpoint/2010/main" val="36600180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dirty="0"/>
          </a:p>
        </p:txBody>
      </p:sp>
    </p:spTree>
    <p:extLst>
      <p:ext uri="{BB962C8B-B14F-4D97-AF65-F5344CB8AC3E}">
        <p14:creationId xmlns:p14="http://schemas.microsoft.com/office/powerpoint/2010/main" val="16046417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dirty="0"/>
          </a:p>
        </p:txBody>
      </p:sp>
    </p:spTree>
    <p:extLst>
      <p:ext uri="{BB962C8B-B14F-4D97-AF65-F5344CB8AC3E}">
        <p14:creationId xmlns:p14="http://schemas.microsoft.com/office/powerpoint/2010/main" val="1712504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dirty="0"/>
          </a:p>
        </p:txBody>
      </p:sp>
    </p:spTree>
    <p:extLst>
      <p:ext uri="{BB962C8B-B14F-4D97-AF65-F5344CB8AC3E}">
        <p14:creationId xmlns:p14="http://schemas.microsoft.com/office/powerpoint/2010/main" val="3863805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18.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7.png"/><Relationship Id="rId1" Type="http://schemas.openxmlformats.org/officeDocument/2006/relationships/slideLayout" Target="../slideLayouts/slideLayout18.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50.jpeg"/><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hyperlink" Target="https://www.youtube.com/watch?v=gRSB9BxadYs"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image" Target="../media/image14.emf"/><Relationship Id="rId1" Type="http://schemas.openxmlformats.org/officeDocument/2006/relationships/slideLayout" Target="../slideLayouts/slideLayout6.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emf"/><Relationship Id="rId9"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3200" dirty="0" smtClean="0">
                <a:ea typeface="メイリオ" panose="020B0604030504040204" pitchFamily="50" charset="-128"/>
              </a:rPr>
              <a:t>情報の授業　</a:t>
            </a:r>
            <a:r>
              <a:rPr lang="en-US" altLang="ja-JP" sz="3200" dirty="0" smtClean="0">
                <a:ea typeface="メイリオ" panose="020B0604030504040204" pitchFamily="50" charset="-128"/>
              </a:rPr>
              <a:t>Unit01:</a:t>
            </a:r>
            <a:r>
              <a:rPr lang="ja-JP" altLang="en-US" sz="3200" dirty="0" smtClean="0">
                <a:ea typeface="メイリオ" panose="020B0604030504040204" pitchFamily="50" charset="-128"/>
              </a:rPr>
              <a:t>オリエンテーション</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307929" y="673665"/>
            <a:ext cx="8458200" cy="319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・どうして情報を勉強するの</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-Society5.0</a:t>
            </a:r>
            <a:r>
              <a:rPr lang="ja-JP" altLang="en-US" sz="2400" dirty="0" smtClean="0">
                <a:latin typeface="メイリオ" panose="020B0604030504040204" pitchFamily="50" charset="-128"/>
                <a:ea typeface="メイリオ" panose="020B0604030504040204" pitchFamily="50" charset="-128"/>
              </a:rPr>
              <a:t>の新しい社会</a:t>
            </a:r>
            <a:r>
              <a:rPr lang="en-US" altLang="ja-JP" sz="2400" dirty="0" smtClean="0">
                <a:latin typeface="メイリオ" panose="020B0604030504040204" pitchFamily="50" charset="-128"/>
                <a:ea typeface="メイリオ" panose="020B0604030504040204" pitchFamily="50" charset="-128"/>
              </a:rPr>
              <a:t>-</a:t>
            </a:r>
            <a:endParaRPr lang="ja-JP" altLang="en-US" sz="24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・日本語入力チェック</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・授業用支援サイト</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・アンケート</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・情報に関する簡単な実験</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557713" y="1789336"/>
            <a:ext cx="3990974" cy="4359808"/>
          </a:xfrm>
          <a:prstGeom prst="rect">
            <a:avLst/>
          </a:prstGeom>
        </p:spPr>
      </p:pic>
      <p:pic>
        <p:nvPicPr>
          <p:cNvPr id="8" name="図 7"/>
          <p:cNvPicPr/>
          <p:nvPr/>
        </p:nvPicPr>
        <p:blipFill>
          <a:blip r:embed="rId3">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9"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26240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どうして、政府が力入れているの</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10</a:t>
            </a:fld>
            <a:endParaRPr lang="en-US" altLang="ja-JP"/>
          </a:p>
        </p:txBody>
      </p:sp>
      <p:graphicFrame>
        <p:nvGraphicFramePr>
          <p:cNvPr id="4" name="表 3"/>
          <p:cNvGraphicFramePr>
            <a:graphicFrameLocks noGrp="1"/>
          </p:cNvGraphicFramePr>
          <p:nvPr>
            <p:extLst/>
          </p:nvPr>
        </p:nvGraphicFramePr>
        <p:xfrm>
          <a:off x="597131" y="836786"/>
          <a:ext cx="4462549" cy="3752850"/>
        </p:xfrm>
        <a:graphic>
          <a:graphicData uri="http://schemas.openxmlformats.org/drawingml/2006/table">
            <a:tbl>
              <a:tblPr/>
              <a:tblGrid>
                <a:gridCol w="424446">
                  <a:extLst>
                    <a:ext uri="{9D8B030D-6E8A-4147-A177-3AD203B41FA5}">
                      <a16:colId xmlns:a16="http://schemas.microsoft.com/office/drawing/2014/main" val="2068747514"/>
                    </a:ext>
                  </a:extLst>
                </a:gridCol>
                <a:gridCol w="2206054">
                  <a:extLst>
                    <a:ext uri="{9D8B030D-6E8A-4147-A177-3AD203B41FA5}">
                      <a16:colId xmlns:a16="http://schemas.microsoft.com/office/drawing/2014/main" val="803464325"/>
                    </a:ext>
                  </a:extLst>
                </a:gridCol>
                <a:gridCol w="1092669">
                  <a:extLst>
                    <a:ext uri="{9D8B030D-6E8A-4147-A177-3AD203B41FA5}">
                      <a16:colId xmlns:a16="http://schemas.microsoft.com/office/drawing/2014/main" val="1916037511"/>
                    </a:ext>
                  </a:extLst>
                </a:gridCol>
                <a:gridCol w="739380">
                  <a:extLst>
                    <a:ext uri="{9D8B030D-6E8A-4147-A177-3AD203B41FA5}">
                      <a16:colId xmlns:a16="http://schemas.microsoft.com/office/drawing/2014/main" val="2165255005"/>
                    </a:ext>
                  </a:extLst>
                </a:gridCol>
              </a:tblGrid>
              <a:tr h="238125">
                <a:tc gridSpan="4">
                  <a:txBody>
                    <a:bodyPr/>
                    <a:lstStyle/>
                    <a:p>
                      <a:pPr algn="ctr" fontAlgn="ctr"/>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世界の時価総額ランキング</a:t>
                      </a: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ct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ct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ct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2351153"/>
                  </a:ext>
                </a:extLst>
              </a:tr>
              <a:tr h="238125">
                <a:tc>
                  <a:txBody>
                    <a:bodyPr/>
                    <a:lstStyle/>
                    <a:p>
                      <a:pPr algn="ctr"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会社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兆円</a:t>
                      </a: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30404137"/>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アップル</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102.0</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米国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1954398"/>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アマゾン</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85.5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米国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8478233"/>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グーグル</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84.3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米国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7362756"/>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マイクロソフト</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82.5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米国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2074189"/>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フェイスブック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59.5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米国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7915657"/>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アリババ</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54.9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中国</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6634021"/>
                  </a:ext>
                </a:extLst>
              </a:tr>
              <a:tr h="238125">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5409290"/>
                  </a:ext>
                </a:extLst>
              </a:tr>
              <a:tr h="238125">
                <a:tc>
                  <a:txBody>
                    <a:bodyPr/>
                    <a:lstStyle/>
                    <a:p>
                      <a:pPr algn="r" fontAlgn="ct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トヨタ</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22.0</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日本</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4645630"/>
                  </a:ext>
                </a:extLst>
              </a:tr>
            </a:tbl>
          </a:graphicData>
        </a:graphic>
      </p:graphicFrame>
      <p:sp>
        <p:nvSpPr>
          <p:cNvPr id="5" name="テキスト ボックス 4"/>
          <p:cNvSpPr txBox="1"/>
          <p:nvPr/>
        </p:nvSpPr>
        <p:spPr>
          <a:xfrm>
            <a:off x="292330" y="4767897"/>
            <a:ext cx="5072150" cy="1477328"/>
          </a:xfrm>
          <a:prstGeom prst="rect">
            <a:avLst/>
          </a:prstGeom>
          <a:noFill/>
        </p:spPr>
        <p:txBody>
          <a:bodyPr wrap="square" rtlCol="0">
            <a:spAutoFit/>
          </a:bodyPr>
          <a:lstStyle/>
          <a:p>
            <a:r>
              <a:rPr lang="en-US" altLang="ja-JP" sz="2400" dirty="0" smtClean="0">
                <a:solidFill>
                  <a:srgbClr val="FF0000"/>
                </a:solidFill>
                <a:latin typeface="メイリオ" panose="020B0604030504040204" pitchFamily="50" charset="-128"/>
                <a:ea typeface="メイリオ" panose="020B0604030504040204" pitchFamily="50" charset="-128"/>
              </a:rPr>
              <a:t>FAANG</a:t>
            </a:r>
            <a:r>
              <a:rPr lang="ja-JP" altLang="en-US" sz="2400" dirty="0" smtClean="0">
                <a:solidFill>
                  <a:srgbClr val="FF0000"/>
                </a:solidFill>
                <a:latin typeface="メイリオ" panose="020B0604030504040204" pitchFamily="50" charset="-128"/>
                <a:ea typeface="メイリオ" panose="020B0604030504040204" pitchFamily="50" charset="-128"/>
              </a:rPr>
              <a:t>が米国経済を牽引している</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Facebook Amazon Apple Netflix Google</a:t>
            </a:r>
          </a:p>
          <a:p>
            <a:endParaRPr kumimoji="1" lang="ja-JP" altLang="en-US" dirty="0"/>
          </a:p>
        </p:txBody>
      </p:sp>
      <p:sp>
        <p:nvSpPr>
          <p:cNvPr id="6" name="正方形/長方形 5"/>
          <p:cNvSpPr/>
          <p:nvPr/>
        </p:nvSpPr>
        <p:spPr>
          <a:xfrm>
            <a:off x="5364480" y="4931409"/>
            <a:ext cx="3262432" cy="1569660"/>
          </a:xfrm>
          <a:prstGeom prst="rect">
            <a:avLst/>
          </a:prstGeom>
        </p:spPr>
        <p:txBody>
          <a:bodyPr wrap="none">
            <a:spAutoFit/>
          </a:bodyPr>
          <a:lstStyle/>
          <a:p>
            <a:r>
              <a:rPr lang="ja-JP" altLang="en-US" sz="2400" dirty="0">
                <a:latin typeface="メイリオ" panose="020B0604030504040204" pitchFamily="50" charset="-128"/>
                <a:ea typeface="メイリオ" panose="020B0604030504040204" pitchFamily="50" charset="-128"/>
              </a:rPr>
              <a:t>エヴァン・</a:t>
            </a:r>
            <a:r>
              <a:rPr lang="ja-JP" altLang="en-US" sz="2400" dirty="0" smtClean="0">
                <a:latin typeface="メイリオ" panose="020B0604030504040204" pitchFamily="50" charset="-128"/>
                <a:ea typeface="メイリオ" panose="020B0604030504040204" pitchFamily="50" charset="-128"/>
              </a:rPr>
              <a:t>スピーゲル</a:t>
            </a:r>
          </a:p>
          <a:p>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スナップチャット</a:t>
            </a:r>
            <a:r>
              <a:rPr lang="ja-JP" altLang="en-US" sz="2400" dirty="0" smtClean="0">
                <a:latin typeface="メイリオ" panose="020B0604030504040204" pitchFamily="50" charset="-128"/>
                <a:ea typeface="メイリオ" panose="020B0604030504040204" pitchFamily="50" charset="-128"/>
              </a:rPr>
              <a:t>」</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ＣＥＯ</a:t>
            </a:r>
          </a:p>
          <a:p>
            <a:r>
              <a:rPr lang="ja-JP" altLang="en-US" sz="2400" dirty="0" smtClean="0">
                <a:latin typeface="メイリオ" panose="020B0604030504040204" pitchFamily="50" charset="-128"/>
                <a:ea typeface="メイリオ" panose="020B0604030504040204" pitchFamily="50" charset="-128"/>
              </a:rPr>
              <a:t>年収 　</a:t>
            </a:r>
            <a:r>
              <a:rPr lang="en-US" altLang="ja-JP" sz="2400" dirty="0" smtClean="0">
                <a:latin typeface="メイリオ" panose="020B0604030504040204" pitchFamily="50" charset="-128"/>
                <a:ea typeface="メイリオ" panose="020B0604030504040204" pitchFamily="50" charset="-128"/>
              </a:rPr>
              <a:t>560</a:t>
            </a:r>
            <a:r>
              <a:rPr lang="ja-JP" altLang="en-US" sz="2400" dirty="0" smtClean="0">
                <a:latin typeface="メイリオ" panose="020B0604030504040204" pitchFamily="50" charset="-128"/>
                <a:ea typeface="メイリオ" panose="020B0604030504040204" pitchFamily="50" charset="-128"/>
              </a:rPr>
              <a:t>億円</a:t>
            </a:r>
            <a:endParaRPr lang="ja-JP" altLang="en-US" sz="24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5536045" y="2193688"/>
            <a:ext cx="3173730" cy="2559460"/>
          </a:xfrm>
          <a:prstGeom prst="rect">
            <a:avLst/>
          </a:prstGeom>
        </p:spPr>
      </p:pic>
      <p:sp>
        <p:nvSpPr>
          <p:cNvPr id="8" name="正方形/長方形 7"/>
          <p:cNvSpPr/>
          <p:nvPr/>
        </p:nvSpPr>
        <p:spPr>
          <a:xfrm>
            <a:off x="5264068" y="1732023"/>
            <a:ext cx="3717684" cy="461665"/>
          </a:xfrm>
          <a:prstGeom prst="rect">
            <a:avLst/>
          </a:prstGeom>
        </p:spPr>
        <p:txBody>
          <a:bodyPr wrap="none">
            <a:spAutoFit/>
          </a:bodyPr>
          <a:lstStyle/>
          <a:p>
            <a:r>
              <a:rPr lang="en-US" altLang="ja-JP" sz="2400" dirty="0" smtClean="0">
                <a:latin typeface="メイリオ" panose="020B0604030504040204" pitchFamily="50" charset="-128"/>
                <a:ea typeface="メイリオ" panose="020B0604030504040204" pitchFamily="50" charset="-128"/>
              </a:rPr>
              <a:t>2017</a:t>
            </a:r>
            <a:r>
              <a:rPr lang="ja-JP" altLang="en-US" sz="2400" dirty="0" smtClean="0">
                <a:latin typeface="メイリオ" panose="020B0604030504040204" pitchFamily="50" charset="-128"/>
                <a:ea typeface="メイリオ" panose="020B0604030504040204" pitchFamily="50" charset="-128"/>
              </a:rPr>
              <a:t>年の役員報酬トップ</a:t>
            </a:r>
            <a:endParaRPr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575890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何で教育なの</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11</a:t>
            </a:fld>
            <a:endParaRPr lang="en-US" altLang="ja-JP"/>
          </a:p>
        </p:txBody>
      </p:sp>
      <p:sp>
        <p:nvSpPr>
          <p:cNvPr id="4" name="テキスト ボックス 3"/>
          <p:cNvSpPr txBox="1"/>
          <p:nvPr/>
        </p:nvSpPr>
        <p:spPr>
          <a:xfrm>
            <a:off x="277091" y="944880"/>
            <a:ext cx="8409709" cy="3539430"/>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「プラットフォーマーは米国や中国に独占され、我が国の経済は</a:t>
            </a:r>
            <a:r>
              <a:rPr lang="ja-JP" altLang="en-US" sz="2800" dirty="0" smtClean="0">
                <a:latin typeface="メイリオ" panose="020B0604030504040204" pitchFamily="50" charset="-128"/>
                <a:ea typeface="メイリオ" panose="020B0604030504040204" pitchFamily="50" charset="-128"/>
              </a:rPr>
              <a:t>凋落</a:t>
            </a:r>
            <a:r>
              <a:rPr lang="ja-JP" altLang="en-US" sz="2800" dirty="0">
                <a:latin typeface="メイリオ" panose="020B0604030504040204" pitchFamily="50" charset="-128"/>
                <a:ea typeface="メイリオ" panose="020B0604030504040204" pitchFamily="50" charset="-128"/>
              </a:rPr>
              <a:t>してゆく</a:t>
            </a:r>
            <a:r>
              <a:rPr lang="ja-JP" altLang="en-US" sz="2800" dirty="0" smtClean="0">
                <a:latin typeface="メイリオ" panose="020B0604030504040204" pitchFamily="50" charset="-128"/>
                <a:ea typeface="メイリオ" panose="020B0604030504040204" pitchFamily="50" charset="-128"/>
              </a:rPr>
              <a:t>ので</a:t>
            </a:r>
            <a:r>
              <a:rPr lang="ja-JP" altLang="en-US" sz="2800" dirty="0">
                <a:latin typeface="メイリオ" panose="020B0604030504040204" pitchFamily="50" charset="-128"/>
                <a:ea typeface="メイリオ" panose="020B0604030504040204" pitchFamily="50" charset="-128"/>
              </a:rPr>
              <a:t>はないか」</a:t>
            </a:r>
          </a:p>
          <a:p>
            <a:r>
              <a:rPr lang="ja-JP" altLang="en-US" sz="2800" dirty="0">
                <a:latin typeface="メイリオ" panose="020B0604030504040204" pitchFamily="50" charset="-128"/>
                <a:ea typeface="メイリオ" panose="020B0604030504040204" pitchFamily="50" charset="-128"/>
              </a:rPr>
              <a:t>「国内においても、</a:t>
            </a:r>
            <a:r>
              <a:rPr lang="en-US" altLang="ja-JP" sz="2800" dirty="0">
                <a:latin typeface="メイリオ" panose="020B0604030504040204" pitchFamily="50" charset="-128"/>
                <a:ea typeface="メイリオ" panose="020B0604030504040204" pitchFamily="50" charset="-128"/>
              </a:rPr>
              <a:t>AI </a:t>
            </a:r>
            <a:r>
              <a:rPr lang="ja-JP" altLang="en-US" sz="2800" dirty="0">
                <a:latin typeface="メイリオ" panose="020B0604030504040204" pitchFamily="50" charset="-128"/>
                <a:ea typeface="メイリオ" panose="020B0604030504040204" pitchFamily="50" charset="-128"/>
              </a:rPr>
              <a:t>を創り使いこなす人と使われる人で大きな格差が</a:t>
            </a:r>
            <a:r>
              <a:rPr lang="ja-JP" altLang="en-US" sz="2800" dirty="0" smtClean="0">
                <a:latin typeface="メイリオ" panose="020B0604030504040204" pitchFamily="50" charset="-128"/>
                <a:ea typeface="メイリオ" panose="020B0604030504040204" pitchFamily="50" charset="-128"/>
              </a:rPr>
              <a:t>生まれる</a:t>
            </a:r>
            <a:r>
              <a:rPr lang="ja-JP" altLang="en-US" sz="2800" dirty="0">
                <a:latin typeface="メイリオ" panose="020B0604030504040204" pitchFamily="50" charset="-128"/>
                <a:ea typeface="メイリオ" panose="020B0604030504040204" pitchFamily="50" charset="-128"/>
              </a:rPr>
              <a:t>のではないか」</a:t>
            </a:r>
          </a:p>
          <a:p>
            <a:pPr algn="l"/>
            <a:r>
              <a:rPr lang="ja-JP" altLang="en-US" sz="2800" dirty="0">
                <a:latin typeface="メイリオ" panose="020B0604030504040204" pitchFamily="50" charset="-128"/>
                <a:ea typeface="メイリオ" panose="020B0604030504040204" pitchFamily="50" charset="-128"/>
              </a:rPr>
              <a:t>「進化した</a:t>
            </a:r>
            <a:r>
              <a:rPr lang="en-US" altLang="ja-JP" sz="2800" dirty="0">
                <a:latin typeface="メイリオ" panose="020B0604030504040204" pitchFamily="50" charset="-128"/>
                <a:ea typeface="メイリオ" panose="020B0604030504040204" pitchFamily="50" charset="-128"/>
              </a:rPr>
              <a:t>AI </a:t>
            </a:r>
            <a:r>
              <a:rPr lang="ja-JP" altLang="en-US" sz="2800" dirty="0">
                <a:latin typeface="メイリオ" panose="020B0604030504040204" pitchFamily="50" charset="-128"/>
                <a:ea typeface="メイリオ" panose="020B0604030504040204" pitchFamily="50" charset="-128"/>
              </a:rPr>
              <a:t>が人間の仕事の大部分を奪ってしまうのではないか」</a:t>
            </a:r>
          </a:p>
          <a:p>
            <a:r>
              <a:rPr lang="ja-JP" altLang="en-US" sz="2800" dirty="0">
                <a:latin typeface="メイリオ" panose="020B0604030504040204" pitchFamily="50" charset="-128"/>
                <a:ea typeface="メイリオ" panose="020B0604030504040204" pitchFamily="50" charset="-128"/>
              </a:rPr>
              <a:t>「学校で教わったことがすべて通用しなくなってしまうのではないか</a:t>
            </a:r>
            <a:r>
              <a:rPr lang="ja-JP" altLang="en-US" sz="2800" dirty="0" smtClean="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682336" y="5291118"/>
            <a:ext cx="7419109" cy="954107"/>
          </a:xfrm>
          <a:prstGeom prst="rect">
            <a:avLst/>
          </a:prstGeom>
          <a:noFill/>
        </p:spPr>
        <p:txBody>
          <a:bodyPr wrap="square" rtlCol="0">
            <a:spAutoFit/>
          </a:bodyPr>
          <a:lstStyle/>
          <a:p>
            <a:pPr algn="l"/>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◎人材の育成・国際競争力の強化</a:t>
            </a:r>
          </a:p>
          <a:p>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◎新しい時代に対応した、個人の能力の育成</a:t>
            </a:r>
            <a:endParaRPr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6" name="下矢印 5"/>
          <p:cNvSpPr/>
          <p:nvPr/>
        </p:nvSpPr>
        <p:spPr>
          <a:xfrm>
            <a:off x="1676400" y="4484310"/>
            <a:ext cx="914400" cy="590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864626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kumimoji="1" lang="en-US" altLang="ja-JP" sz="2800" dirty="0" smtClean="0">
                <a:solidFill>
                  <a:srgbClr val="FF0000"/>
                </a:solidFill>
                <a:latin typeface="メイリオ" panose="020B0604030504040204" pitchFamily="50" charset="-128"/>
                <a:ea typeface="メイリオ" panose="020B0604030504040204" pitchFamily="50" charset="-128"/>
              </a:rPr>
              <a:t>AI</a:t>
            </a:r>
            <a:r>
              <a:rPr kumimoji="1" lang="ja-JP" altLang="en-US" sz="2800" dirty="0" smtClean="0">
                <a:solidFill>
                  <a:srgbClr val="FF0000"/>
                </a:solidFill>
                <a:latin typeface="メイリオ" panose="020B0604030504040204" pitchFamily="50" charset="-128"/>
                <a:ea typeface="メイリオ" panose="020B0604030504040204" pitchFamily="50" charset="-128"/>
              </a:rPr>
              <a:t>に不得意なこと　</a:t>
            </a:r>
            <a:r>
              <a:rPr kumimoji="1" lang="ja-JP" altLang="en-US" sz="2800" dirty="0" smtClean="0">
                <a:solidFill>
                  <a:schemeClr val="tx1"/>
                </a:solidFill>
                <a:latin typeface="メイリオ" panose="020B0604030504040204" pitchFamily="50" charset="-128"/>
                <a:ea typeface="メイリオ" panose="020B0604030504040204" pitchFamily="50" charset="-128"/>
              </a:rPr>
              <a:t>人間は</a:t>
            </a:r>
            <a:r>
              <a:rPr kumimoji="1" lang="en-US" altLang="ja-JP" sz="2800" dirty="0" smtClean="0">
                <a:solidFill>
                  <a:schemeClr val="tx1"/>
                </a:solidFill>
                <a:latin typeface="メイリオ" panose="020B0604030504040204" pitchFamily="50" charset="-128"/>
                <a:ea typeface="メイリオ" panose="020B0604030504040204" pitchFamily="50" charset="-128"/>
              </a:rPr>
              <a:t>AI</a:t>
            </a:r>
            <a:r>
              <a:rPr kumimoji="1" lang="ja-JP" altLang="en-US" sz="2800" dirty="0" smtClean="0">
                <a:solidFill>
                  <a:schemeClr val="tx1"/>
                </a:solidFill>
                <a:latin typeface="メイリオ" panose="020B0604030504040204" pitchFamily="50" charset="-128"/>
                <a:ea typeface="メイリオ" panose="020B0604030504040204" pitchFamily="50" charset="-128"/>
              </a:rPr>
              <a:t>に負けない</a:t>
            </a:r>
            <a:endParaRPr kumimoji="1" lang="ja-JP" altLang="en-US" sz="2800" dirty="0">
              <a:solidFill>
                <a:schemeClr val="tx1"/>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12</a:t>
            </a:fld>
            <a:endParaRPr lang="en-US" altLang="ja-JP"/>
          </a:p>
        </p:txBody>
      </p:sp>
      <p:sp>
        <p:nvSpPr>
          <p:cNvPr id="16" name="テキスト ボックス 15"/>
          <p:cNvSpPr txBox="1"/>
          <p:nvPr/>
        </p:nvSpPr>
        <p:spPr>
          <a:xfrm>
            <a:off x="724682" y="1077678"/>
            <a:ext cx="6864838" cy="4832092"/>
          </a:xfrm>
          <a:prstGeom prst="rect">
            <a:avLst/>
          </a:prstGeom>
          <a:noFill/>
        </p:spPr>
        <p:txBody>
          <a:bodyPr wrap="square" rtlCol="0">
            <a:spAutoFit/>
          </a:bodyPr>
          <a:lstStyle/>
          <a:p>
            <a:pPr algn="l"/>
            <a:r>
              <a:rPr lang="en-US" altLang="ja-JP" sz="2800" b="1" dirty="0">
                <a:solidFill>
                  <a:srgbClr val="FF0000"/>
                </a:solidFill>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 アイディアを出すこと</a:t>
            </a:r>
          </a:p>
          <a:p>
            <a:pPr algn="l"/>
            <a:r>
              <a:rPr kumimoji="1" lang="ja-JP" altLang="en-US" sz="2800" dirty="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広い意味でデザインなど創造性を発揮してください。</a:t>
            </a:r>
          </a:p>
          <a:p>
            <a:pPr algn="l"/>
            <a:endParaRPr lang="ja-JP" altLang="en-US" sz="2800" dirty="0">
              <a:latin typeface="メイリオ" panose="020B0604030504040204" pitchFamily="50" charset="-128"/>
              <a:ea typeface="メイリオ" panose="020B0604030504040204" pitchFamily="50" charset="-128"/>
            </a:endParaRPr>
          </a:p>
          <a:p>
            <a:pPr algn="l"/>
            <a:r>
              <a:rPr lang="en-US" altLang="ja-JP" sz="2800" b="1" dirty="0" smtClean="0">
                <a:solidFill>
                  <a:srgbClr val="FF0000"/>
                </a:solidFill>
                <a:latin typeface="メイリオ" panose="020B0604030504040204" pitchFamily="50" charset="-128"/>
                <a:ea typeface="メイリオ" panose="020B0604030504040204" pitchFamily="50" charset="-128"/>
              </a:rPr>
              <a:t>×</a:t>
            </a:r>
            <a:r>
              <a:rPr lang="ja-JP" altLang="en-US" sz="2800" b="1" dirty="0" smtClean="0">
                <a:solidFill>
                  <a:srgbClr val="FF0000"/>
                </a:solidFill>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過去に経験の無いこと</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新しいことでも、情報を収集・分析して考え下さい。</a:t>
            </a:r>
          </a:p>
          <a:p>
            <a:pPr algn="l"/>
            <a:endParaRPr kumimoji="1" lang="ja-JP" altLang="en-US" sz="2800" dirty="0">
              <a:latin typeface="メイリオ" panose="020B0604030504040204" pitchFamily="50" charset="-128"/>
              <a:ea typeface="メイリオ" panose="020B0604030504040204" pitchFamily="50" charset="-128"/>
            </a:endParaRPr>
          </a:p>
          <a:p>
            <a:pPr algn="l"/>
            <a:r>
              <a:rPr lang="en-US" altLang="ja-JP" sz="2800" b="1" dirty="0" smtClean="0">
                <a:solidFill>
                  <a:srgbClr val="FF0000"/>
                </a:solidFill>
                <a:latin typeface="メイリオ" panose="020B0604030504040204" pitchFamily="50" charset="-128"/>
                <a:ea typeface="メイリオ" panose="020B0604030504040204" pitchFamily="50" charset="-128"/>
              </a:rPr>
              <a:t>×</a:t>
            </a:r>
            <a:r>
              <a:rPr lang="ja-JP" altLang="en-US" sz="2800" b="1" dirty="0" smtClean="0">
                <a:solidFill>
                  <a:srgbClr val="FF0000"/>
                </a:solidFill>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命令されていないことをすること</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先生はあまり教えないので、自分で考えて学習してください。</a:t>
            </a:r>
            <a:endParaRPr kumimoji="1" lang="ja-JP" altLang="en-US" sz="28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
        <p:nvSpPr>
          <p:cNvPr id="24" name="右矢印 23"/>
          <p:cNvSpPr/>
          <p:nvPr/>
        </p:nvSpPr>
        <p:spPr bwMode="auto">
          <a:xfrm>
            <a:off x="724682" y="1600200"/>
            <a:ext cx="342118" cy="228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右矢印 24"/>
          <p:cNvSpPr/>
          <p:nvPr/>
        </p:nvSpPr>
        <p:spPr bwMode="auto">
          <a:xfrm>
            <a:off x="724682" y="3272831"/>
            <a:ext cx="342118" cy="228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右矢印 25"/>
          <p:cNvSpPr/>
          <p:nvPr/>
        </p:nvSpPr>
        <p:spPr bwMode="auto">
          <a:xfrm>
            <a:off x="762000" y="5029200"/>
            <a:ext cx="342118" cy="228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661821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13</a:t>
            </a:fld>
            <a:endParaRPr lang="en-US" altLang="ja-JP" sz="1400" smtClean="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2800" dirty="0">
                <a:ea typeface="メイリオ" panose="020B0604030504040204" pitchFamily="50" charset="-128"/>
              </a:rPr>
              <a:t>今年一年間の授業の後にできること</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476250" y="1091864"/>
            <a:ext cx="775335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342900" indent="-342900" algn="l">
              <a:lnSpc>
                <a:spcPct val="120000"/>
              </a:lnSpc>
              <a:spcBef>
                <a:spcPct val="0"/>
              </a:spcBef>
            </a:pPr>
            <a:r>
              <a:rPr lang="ja-JP" altLang="en-US" sz="2400" dirty="0">
                <a:latin typeface="メイリオ" panose="020B0604030504040204" pitchFamily="50" charset="-128"/>
                <a:ea typeface="メイリオ" panose="020B0604030504040204" pitchFamily="50" charset="-128"/>
              </a:rPr>
              <a:t>数百文字程度のレポートや小論文の作り方が理論的にわかります</a:t>
            </a:r>
            <a:r>
              <a:rPr lang="ja-JP" altLang="en-US" sz="2400" dirty="0" smtClean="0">
                <a:latin typeface="メイリオ" panose="020B0604030504040204" pitchFamily="50" charset="-128"/>
                <a:ea typeface="メイリオ" panose="020B0604030504040204" pitchFamily="50" charset="-128"/>
              </a:rPr>
              <a:t>。</a:t>
            </a:r>
          </a:p>
          <a:p>
            <a:pPr marL="342900" indent="-342900" algn="l">
              <a:lnSpc>
                <a:spcPct val="120000"/>
              </a:lnSpc>
              <a:spcBef>
                <a:spcPct val="0"/>
              </a:spcBef>
            </a:pPr>
            <a:r>
              <a:rPr lang="en-US" altLang="ja-JP" sz="2400" dirty="0" smtClean="0">
                <a:latin typeface="メイリオ" panose="020B0604030504040204" pitchFamily="50" charset="-128"/>
                <a:ea typeface="メイリオ" panose="020B0604030504040204" pitchFamily="50" charset="-128"/>
              </a:rPr>
              <a:t>Scratch</a:t>
            </a:r>
            <a:r>
              <a:rPr lang="ja-JP" altLang="en-US" sz="2400" dirty="0">
                <a:latin typeface="メイリオ" panose="020B0604030504040204" pitchFamily="50" charset="-128"/>
                <a:ea typeface="メイリオ" panose="020B0604030504040204" pitchFamily="50" charset="-128"/>
              </a:rPr>
              <a:t>というプログラミング言語を使って</a:t>
            </a:r>
            <a:r>
              <a:rPr lang="ja-JP" altLang="en-US" sz="2400" dirty="0" smtClean="0">
                <a:latin typeface="メイリオ" panose="020B0604030504040204" pitchFamily="50" charset="-128"/>
                <a:ea typeface="メイリオ" panose="020B0604030504040204" pitchFamily="50" charset="-128"/>
              </a:rPr>
              <a:t>、スマホアプリがデジタルアート</a:t>
            </a:r>
            <a:r>
              <a:rPr lang="ja-JP" altLang="en-US" sz="2400" dirty="0">
                <a:latin typeface="メイリオ" panose="020B0604030504040204" pitchFamily="50" charset="-128"/>
                <a:ea typeface="メイリオ" panose="020B0604030504040204" pitchFamily="50" charset="-128"/>
              </a:rPr>
              <a:t>が作れます。</a:t>
            </a:r>
          </a:p>
          <a:p>
            <a:pPr marL="342900" indent="-342900" algn="l">
              <a:lnSpc>
                <a:spcPct val="120000"/>
              </a:lnSpc>
              <a:spcBef>
                <a:spcPct val="0"/>
              </a:spcBef>
            </a:pPr>
            <a:r>
              <a:rPr lang="ja-JP" altLang="en-US" sz="2400" dirty="0" smtClean="0">
                <a:latin typeface="メイリオ" panose="020B0604030504040204" pitchFamily="50" charset="-128"/>
                <a:ea typeface="メイリオ" panose="020B0604030504040204" pitchFamily="50" charset="-128"/>
              </a:rPr>
              <a:t>インネットのしくみが解ります。</a:t>
            </a:r>
            <a:endParaRPr lang="ja-JP" altLang="en-US" sz="2400" dirty="0">
              <a:latin typeface="メイリオ" panose="020B0604030504040204" pitchFamily="50" charset="-128"/>
              <a:ea typeface="メイリオ" panose="020B0604030504040204" pitchFamily="50" charset="-128"/>
            </a:endParaRPr>
          </a:p>
          <a:p>
            <a:pPr marL="342900" indent="-342900" algn="l">
              <a:lnSpc>
                <a:spcPct val="120000"/>
              </a:lnSpc>
              <a:spcBef>
                <a:spcPct val="0"/>
              </a:spcBef>
            </a:pPr>
            <a:r>
              <a:rPr lang="ja-JP" altLang="en-US" sz="2400" dirty="0">
                <a:latin typeface="メイリオ" panose="020B0604030504040204" pitchFamily="50" charset="-128"/>
                <a:ea typeface="メイリオ" panose="020B0604030504040204" pitchFamily="50" charset="-128"/>
              </a:rPr>
              <a:t>インターネット上を含めて、詐欺に</a:t>
            </a:r>
            <a:r>
              <a:rPr lang="ja-JP" altLang="en-US" sz="2400" dirty="0" smtClean="0">
                <a:latin typeface="メイリオ" panose="020B0604030504040204" pitchFamily="50" charset="-128"/>
                <a:ea typeface="メイリオ" panose="020B0604030504040204" pitchFamily="50" charset="-128"/>
              </a:rPr>
              <a:t>だまされ</a:t>
            </a:r>
            <a:r>
              <a:rPr lang="ja-JP" altLang="en-US" sz="2400" dirty="0" err="1" smtClean="0">
                <a:latin typeface="メイリオ" panose="020B0604030504040204" pitchFamily="50" charset="-128"/>
                <a:ea typeface="メイリオ" panose="020B0604030504040204" pitchFamily="50" charset="-128"/>
              </a:rPr>
              <a:t>り</a:t>
            </a:r>
            <a:r>
              <a:rPr lang="ja-JP" altLang="en-US" sz="2400" dirty="0" smtClean="0">
                <a:latin typeface="メイリオ" panose="020B0604030504040204" pitchFamily="50" charset="-128"/>
                <a:ea typeface="メイリオ" panose="020B0604030504040204" pitchFamily="50" charset="-128"/>
              </a:rPr>
              <a:t>、トラブルに巻き込まれない知識</a:t>
            </a:r>
            <a:r>
              <a:rPr lang="ja-JP" altLang="en-US" sz="2400" dirty="0">
                <a:latin typeface="メイリオ" panose="020B0604030504040204" pitchFamily="50" charset="-128"/>
                <a:ea typeface="メイリオ" panose="020B0604030504040204" pitchFamily="50" charset="-128"/>
              </a:rPr>
              <a:t>がつきます。</a:t>
            </a:r>
          </a:p>
          <a:p>
            <a:pPr marL="342900" indent="-342900" algn="l">
              <a:lnSpc>
                <a:spcPct val="120000"/>
              </a:lnSpc>
              <a:spcBef>
                <a:spcPct val="0"/>
              </a:spcBef>
            </a:pPr>
            <a:r>
              <a:rPr lang="ja-JP" altLang="en-US" sz="2400" dirty="0" err="1">
                <a:latin typeface="メイリオ" panose="020B0604030504040204" pitchFamily="50" charset="-128"/>
                <a:ea typeface="メイリオ" panose="020B0604030504040204" pitchFamily="50" charset="-128"/>
              </a:rPr>
              <a:t>そこそこ</a:t>
            </a:r>
            <a:r>
              <a:rPr lang="en-US" altLang="ja-JP" sz="2400" dirty="0">
                <a:latin typeface="メイリオ" panose="020B0604030504040204" pitchFamily="50" charset="-128"/>
                <a:ea typeface="メイリオ" panose="020B0604030504040204" pitchFamily="50" charset="-128"/>
              </a:rPr>
              <a:t>or</a:t>
            </a:r>
            <a:r>
              <a:rPr lang="ja-JP" altLang="en-US" sz="2400" dirty="0">
                <a:latin typeface="メイリオ" panose="020B0604030504040204" pitchFamily="50" charset="-128"/>
                <a:ea typeface="メイリオ" panose="020B0604030504040204" pitchFamily="50" charset="-128"/>
              </a:rPr>
              <a:t>かなり、</a:t>
            </a:r>
            <a:r>
              <a:rPr lang="en-US" altLang="ja-JP" sz="2400" dirty="0">
                <a:latin typeface="メイリオ" panose="020B0604030504040204" pitchFamily="50" charset="-128"/>
                <a:ea typeface="メイリオ" panose="020B0604030504040204" pitchFamily="50" charset="-128"/>
              </a:rPr>
              <a:t>Word</a:t>
            </a:r>
            <a:r>
              <a:rPr lang="ja-JP" altLang="en-US" sz="2400" dirty="0">
                <a:latin typeface="メイリオ" panose="020B0604030504040204" pitchFamily="50" charset="-128"/>
                <a:ea typeface="メイリオ" panose="020B0604030504040204" pitchFamily="50" charset="-128"/>
              </a:rPr>
              <a:t>や</a:t>
            </a:r>
            <a:r>
              <a:rPr lang="en-US" altLang="ja-JP" sz="2400" dirty="0">
                <a:latin typeface="メイリオ" panose="020B0604030504040204" pitchFamily="50" charset="-128"/>
                <a:ea typeface="メイリオ" panose="020B0604030504040204" pitchFamily="50" charset="-128"/>
              </a:rPr>
              <a:t>Excel</a:t>
            </a:r>
            <a:r>
              <a:rPr lang="ja-JP" altLang="en-US" sz="2400" dirty="0">
                <a:latin typeface="メイリオ" panose="020B0604030504040204" pitchFamily="50" charset="-128"/>
                <a:ea typeface="メイリオ" panose="020B0604030504040204" pitchFamily="50" charset="-128"/>
              </a:rPr>
              <a:t>が使えるようになります</a:t>
            </a:r>
            <a:r>
              <a:rPr lang="ja-JP" altLang="en-US" sz="2400" dirty="0" smtClean="0">
                <a:latin typeface="メイリオ" panose="020B0604030504040204" pitchFamily="50" charset="-128"/>
                <a:ea typeface="メイリオ" panose="020B0604030504040204" pitchFamily="50" charset="-128"/>
              </a:rPr>
              <a:t>。</a:t>
            </a:r>
          </a:p>
          <a:p>
            <a:pPr marL="342900" indent="-342900" algn="l">
              <a:lnSpc>
                <a:spcPct val="120000"/>
              </a:lnSpc>
              <a:spcBef>
                <a:spcPct val="0"/>
              </a:spcBef>
            </a:pPr>
            <a:r>
              <a:rPr lang="en-US" altLang="ja-JP" sz="2400" dirty="0">
                <a:latin typeface="メイリオ" panose="020B0604030504040204" pitchFamily="50" charset="-128"/>
                <a:ea typeface="メイリオ" panose="020B0604030504040204" pitchFamily="50" charset="-128"/>
              </a:rPr>
              <a:t>AI</a:t>
            </a:r>
            <a:r>
              <a:rPr lang="ja-JP" altLang="en-US" sz="2400">
                <a:latin typeface="メイリオ" panose="020B0604030504040204" pitchFamily="50" charset="-128"/>
                <a:ea typeface="メイリオ" panose="020B0604030504040204" pitchFamily="50" charset="-128"/>
              </a:rPr>
              <a:t>につながるデータサイエンスの</a:t>
            </a:r>
            <a:r>
              <a:rPr lang="ja-JP" altLang="en-US" sz="2400" smtClean="0">
                <a:latin typeface="メイリオ" panose="020B0604030504040204" pitchFamily="50" charset="-128"/>
                <a:ea typeface="メイリオ" panose="020B0604030504040204" pitchFamily="50" charset="-128"/>
              </a:rPr>
              <a:t>入口が見えます</a:t>
            </a:r>
            <a:endParaRPr lang="ja-JP" altLang="en-US"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64257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0152" y="232165"/>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大学</a:t>
            </a:r>
            <a:r>
              <a:rPr lang="ja-JP" altLang="en-US" sz="2800" dirty="0" smtClean="0">
                <a:solidFill>
                  <a:srgbClr val="FF0000"/>
                </a:solidFill>
                <a:latin typeface="メイリオ" panose="020B0604030504040204" pitchFamily="50" charset="-128"/>
                <a:ea typeface="メイリオ" panose="020B0604030504040204" pitchFamily="50" charset="-128"/>
              </a:rPr>
              <a:t>入試</a:t>
            </a:r>
            <a:r>
              <a:rPr lang="ja-JP" altLang="en-US" sz="2800" dirty="0" smtClean="0">
                <a:solidFill>
                  <a:srgbClr val="FF0000"/>
                </a:solidFill>
                <a:latin typeface="メイリオ" panose="020B0604030504040204" pitchFamily="50" charset="-128"/>
                <a:ea typeface="メイリオ" panose="020B0604030504040204" pitchFamily="50" charset="-128"/>
              </a:rPr>
              <a:t>制度</a:t>
            </a:r>
            <a:r>
              <a:rPr lang="ja-JP" altLang="en-US" sz="2800" dirty="0" smtClean="0">
                <a:solidFill>
                  <a:srgbClr val="FF0000"/>
                </a:solidFill>
                <a:latin typeface="メイリオ" panose="020B0604030504040204" pitchFamily="50" charset="-128"/>
                <a:ea typeface="メイリオ" panose="020B0604030504040204" pitchFamily="50" charset="-128"/>
              </a:rPr>
              <a:t>と情報の授業</a:t>
            </a:r>
            <a:r>
              <a:rPr lang="en-US" altLang="ja-JP" sz="2800" dirty="0" smtClean="0">
                <a:solidFill>
                  <a:srgbClr val="FF0000"/>
                </a:solidFill>
                <a:latin typeface="メイリオ" panose="020B0604030504040204" pitchFamily="50" charset="-128"/>
                <a:ea typeface="メイリオ" panose="020B0604030504040204" pitchFamily="50" charset="-128"/>
              </a:rPr>
              <a:t> </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14</a:t>
            </a:fld>
            <a:endParaRPr lang="en-US" altLang="ja-JP"/>
          </a:p>
        </p:txBody>
      </p:sp>
      <p:sp>
        <p:nvSpPr>
          <p:cNvPr id="20" name="テキスト ボックス 19"/>
          <p:cNvSpPr txBox="1"/>
          <p:nvPr/>
        </p:nvSpPr>
        <p:spPr>
          <a:xfrm>
            <a:off x="800388" y="3629005"/>
            <a:ext cx="7886412" cy="3046988"/>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入試科目としては</a:t>
            </a:r>
            <a:r>
              <a:rPr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情報科」の知識は</a:t>
            </a:r>
            <a:r>
              <a:rPr lang="en-US" altLang="ja-JP" sz="2400" dirty="0" smtClean="0">
                <a:latin typeface="メイリオ" panose="020B0604030504040204" pitchFamily="50" charset="-128"/>
                <a:ea typeface="メイリオ" panose="020B0604030504040204" pitchFamily="50" charset="-128"/>
              </a:rPr>
              <a:t>2025</a:t>
            </a:r>
            <a:r>
              <a:rPr lang="ja-JP" altLang="en-US" sz="2400" dirty="0" smtClean="0">
                <a:latin typeface="メイリオ" panose="020B0604030504040204" pitchFamily="50" charset="-128"/>
                <a:ea typeface="メイリオ" panose="020B0604030504040204" pitchFamily="50" charset="-128"/>
              </a:rPr>
              <a:t>年度まで、あまり必要ないか</a:t>
            </a:r>
            <a:r>
              <a:rPr lang="ja-JP" altLang="en-US" sz="2400" dirty="0" smtClean="0">
                <a:latin typeface="メイリオ" panose="020B0604030504040204" pitchFamily="50" charset="-128"/>
                <a:ea typeface="メイリオ" panose="020B0604030504040204" pitchFamily="50" charset="-128"/>
              </a:rPr>
              <a:t>も</a:t>
            </a:r>
          </a:p>
          <a:p>
            <a:pPr algn="l"/>
            <a:r>
              <a:rPr lang="ja-JP" altLang="en-US" sz="2400" dirty="0" smtClean="0">
                <a:latin typeface="メイリオ" panose="020B0604030504040204" pitchFamily="50" charset="-128"/>
                <a:ea typeface="メイリオ" panose="020B0604030504040204" pitchFamily="50" charset="-128"/>
              </a:rPr>
              <a:t>ただし、情報の授業では、思考力・判断力・表現力を学習していてきます。</a:t>
            </a:r>
            <a:endParaRPr lang="ja-JP" altLang="en-US" sz="2400" dirty="0" smtClean="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どさくさに紛れて、</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ランク上の大学に勝負をかける。</a:t>
            </a: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他の生徒の準備ができていない状態で</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・記憶で呼び起こして問題を解くのは少なくなるかも。</a:t>
            </a:r>
          </a:p>
          <a:p>
            <a:pPr algn="l"/>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aphicFrame>
        <p:nvGraphicFramePr>
          <p:cNvPr id="23" name="表 22"/>
          <p:cNvGraphicFramePr>
            <a:graphicFrameLocks noGrp="1"/>
          </p:cNvGraphicFramePr>
          <p:nvPr>
            <p:extLst>
              <p:ext uri="{D42A27DB-BD31-4B8C-83A1-F6EECF244321}">
                <p14:modId xmlns:p14="http://schemas.microsoft.com/office/powerpoint/2010/main" val="3516362344"/>
              </p:ext>
            </p:extLst>
          </p:nvPr>
        </p:nvGraphicFramePr>
        <p:xfrm>
          <a:off x="800388" y="1066800"/>
          <a:ext cx="8115012" cy="2123440"/>
        </p:xfrm>
        <a:graphic>
          <a:graphicData uri="http://schemas.openxmlformats.org/drawingml/2006/table">
            <a:tbl>
              <a:tblPr firstRow="1" bandRow="1">
                <a:tableStyleId>{5C22544A-7EE6-4342-B048-85BDC9FD1C3A}</a:tableStyleId>
              </a:tblPr>
              <a:tblGrid>
                <a:gridCol w="938177">
                  <a:extLst>
                    <a:ext uri="{9D8B030D-6E8A-4147-A177-3AD203B41FA5}">
                      <a16:colId xmlns:a16="http://schemas.microsoft.com/office/drawing/2014/main" val="983197892"/>
                    </a:ext>
                  </a:extLst>
                </a:gridCol>
                <a:gridCol w="938177">
                  <a:extLst>
                    <a:ext uri="{9D8B030D-6E8A-4147-A177-3AD203B41FA5}">
                      <a16:colId xmlns:a16="http://schemas.microsoft.com/office/drawing/2014/main" val="831107295"/>
                    </a:ext>
                  </a:extLst>
                </a:gridCol>
                <a:gridCol w="938177">
                  <a:extLst>
                    <a:ext uri="{9D8B030D-6E8A-4147-A177-3AD203B41FA5}">
                      <a16:colId xmlns:a16="http://schemas.microsoft.com/office/drawing/2014/main" val="4212890102"/>
                    </a:ext>
                  </a:extLst>
                </a:gridCol>
                <a:gridCol w="938177">
                  <a:extLst>
                    <a:ext uri="{9D8B030D-6E8A-4147-A177-3AD203B41FA5}">
                      <a16:colId xmlns:a16="http://schemas.microsoft.com/office/drawing/2014/main" val="2726410092"/>
                    </a:ext>
                  </a:extLst>
                </a:gridCol>
                <a:gridCol w="938177">
                  <a:extLst>
                    <a:ext uri="{9D8B030D-6E8A-4147-A177-3AD203B41FA5}">
                      <a16:colId xmlns:a16="http://schemas.microsoft.com/office/drawing/2014/main" val="3466655135"/>
                    </a:ext>
                  </a:extLst>
                </a:gridCol>
                <a:gridCol w="938177">
                  <a:extLst>
                    <a:ext uri="{9D8B030D-6E8A-4147-A177-3AD203B41FA5}">
                      <a16:colId xmlns:a16="http://schemas.microsoft.com/office/drawing/2014/main" val="587885691"/>
                    </a:ext>
                  </a:extLst>
                </a:gridCol>
                <a:gridCol w="938177">
                  <a:extLst>
                    <a:ext uri="{9D8B030D-6E8A-4147-A177-3AD203B41FA5}">
                      <a16:colId xmlns:a16="http://schemas.microsoft.com/office/drawing/2014/main" val="3395692887"/>
                    </a:ext>
                  </a:extLst>
                </a:gridCol>
                <a:gridCol w="1547773">
                  <a:extLst>
                    <a:ext uri="{9D8B030D-6E8A-4147-A177-3AD203B41FA5}">
                      <a16:colId xmlns:a16="http://schemas.microsoft.com/office/drawing/2014/main" val="2182421778"/>
                    </a:ext>
                  </a:extLst>
                </a:gridCol>
              </a:tblGrid>
              <a:tr h="370840">
                <a:tc>
                  <a:txBody>
                    <a:bodyPr/>
                    <a:lstStyle/>
                    <a:p>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2019</a:t>
                      </a: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2020</a:t>
                      </a: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2021</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2022</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2023</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2024</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2025</a:t>
                      </a:r>
                    </a:p>
                  </a:txBody>
                  <a:tcPr/>
                </a:tc>
                <a:extLst>
                  <a:ext uri="{0D108BD9-81ED-4DB2-BD59-A6C34878D82A}">
                    <a16:rowId xmlns:a16="http://schemas.microsoft.com/office/drawing/2014/main" val="1003202728"/>
                  </a:ext>
                </a:extLst>
              </a:tr>
              <a:tr h="370840">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1</a:t>
                      </a:r>
                      <a:r>
                        <a:rPr kumimoji="1" lang="ja-JP" altLang="en-US" dirty="0" smtClean="0">
                          <a:latin typeface="メイリオ" panose="020B0604030504040204" pitchFamily="50" charset="-128"/>
                          <a:ea typeface="メイリオ" panose="020B0604030504040204" pitchFamily="50" charset="-128"/>
                        </a:rPr>
                        <a:t>年生</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2</a:t>
                      </a:r>
                      <a:r>
                        <a:rPr kumimoji="1" lang="ja-JP" altLang="en-US" dirty="0" smtClean="0">
                          <a:latin typeface="メイリオ" panose="020B0604030504040204" pitchFamily="50" charset="-128"/>
                          <a:ea typeface="メイリオ" panose="020B0604030504040204" pitchFamily="50" charset="-128"/>
                        </a:rPr>
                        <a:t>年生</a:t>
                      </a:r>
                      <a:endParaRPr kumimoji="1" lang="ja-JP" altLang="en-US" dirty="0">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メイリオ" panose="020B0604030504040204" pitchFamily="50" charset="-128"/>
                          <a:ea typeface="メイリオ" panose="020B0604030504040204" pitchFamily="50" charset="-128"/>
                        </a:rPr>
                        <a:t>3</a:t>
                      </a:r>
                      <a:r>
                        <a:rPr kumimoji="1" lang="ja-JP" altLang="en-US" dirty="0" smtClean="0">
                          <a:latin typeface="メイリオ" panose="020B0604030504040204" pitchFamily="50" charset="-128"/>
                          <a:ea typeface="メイリオ" panose="020B0604030504040204" pitchFamily="50" charset="-128"/>
                        </a:rPr>
                        <a:t>年生</a:t>
                      </a:r>
                    </a:p>
                    <a:p>
                      <a:endParaRPr kumimoji="1" lang="ja-JP" altLang="en-US" dirty="0">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endParaRPr kumimoji="1" lang="ja-JP" altLang="en-US">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endParaRPr kumimoji="1" lang="ja-JP" altLang="en-US">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tc>
                  <a:txBody>
                    <a:bodyPr/>
                    <a:lstStyle/>
                    <a:p>
                      <a:endParaRPr kumimoji="1" lang="ja-JP" altLang="en-US">
                        <a:latin typeface="メイリオ" panose="020B0604030504040204" pitchFamily="50" charset="-128"/>
                        <a:ea typeface="メイリオ" panose="020B0604030504040204" pitchFamily="50" charset="-128"/>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370106"/>
                  </a:ext>
                </a:extLst>
              </a:tr>
              <a:tr h="370840">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tcPr>
                </a:tc>
                <a:tc gridSpan="6">
                  <a:txBody>
                    <a:bodyPr/>
                    <a:lstStyle/>
                    <a:p>
                      <a:r>
                        <a:rPr kumimoji="1" lang="ja-JP" altLang="en-US" dirty="0" smtClean="0">
                          <a:latin typeface="メイリオ" panose="020B0604030504040204" pitchFamily="50" charset="-128"/>
                          <a:ea typeface="メイリオ" panose="020B0604030504040204" pitchFamily="50" charset="-128"/>
                        </a:rPr>
                        <a:t>大学入学共通テスト</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2066489"/>
                  </a:ext>
                </a:extLst>
              </a:tr>
              <a:tr h="370840">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lnT w="12700" cap="flat" cmpd="sng" algn="ctr">
                      <a:solidFill>
                        <a:schemeClr val="tx1"/>
                      </a:solidFill>
                      <a:prstDash val="solid"/>
                      <a:round/>
                      <a:headEnd type="none" w="med" len="med"/>
                      <a:tailEnd type="none" w="med" len="med"/>
                    </a:lnT>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r>
                        <a:rPr kumimoji="1" lang="ja-JP" altLang="en-US" dirty="0" smtClean="0">
                          <a:latin typeface="メイリオ" panose="020B0604030504040204" pitchFamily="50" charset="-128"/>
                          <a:ea typeface="メイリオ" panose="020B0604030504040204" pitchFamily="50" charset="-128"/>
                        </a:rPr>
                        <a:t>新指導要領対応</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1894126"/>
                  </a:ext>
                </a:extLst>
              </a:tr>
              <a:tr h="370840">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dirty="0" smtClean="0">
                          <a:latin typeface="メイリオ" panose="020B0604030504040204" pitchFamily="50" charset="-128"/>
                          <a:ea typeface="メイリオ" panose="020B0604030504040204" pitchFamily="50" charset="-128"/>
                        </a:rPr>
                        <a:t>情報科追加</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0647638"/>
                  </a:ext>
                </a:extLst>
              </a:tr>
            </a:tbl>
          </a:graphicData>
        </a:graphic>
      </p:graphicFrame>
      <p:sp>
        <p:nvSpPr>
          <p:cNvPr id="24" name="四角形吹き出し 23"/>
          <p:cNvSpPr/>
          <p:nvPr/>
        </p:nvSpPr>
        <p:spPr bwMode="auto">
          <a:xfrm>
            <a:off x="2534252" y="2568003"/>
            <a:ext cx="3581400" cy="745912"/>
          </a:xfrm>
          <a:prstGeom prst="wedgeRectCallout">
            <a:avLst>
              <a:gd name="adj1" fmla="val -31897"/>
              <a:gd name="adj2" fmla="val -1142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ja-JP" altLang="en-US" sz="2400" dirty="0">
                <a:latin typeface="メイリオ" panose="020B0604030504040204" pitchFamily="50" charset="-128"/>
                <a:ea typeface="メイリオ" panose="020B0604030504040204" pitchFamily="50" charset="-128"/>
              </a:rPr>
              <a:t>思考力・判断力・表現力を一層重視する</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800512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smtClean="0">
                <a:ea typeface="メイリオ" panose="020B0604030504040204" pitchFamily="50" charset="-128"/>
              </a:rPr>
              <a:t>前準備</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　</a:t>
            </a:r>
            <a:r>
              <a:rPr lang="ja-JP" altLang="en-US" sz="2800" dirty="0" smtClean="0">
                <a:ea typeface="メイリオ" panose="020B0604030504040204" pitchFamily="50" charset="-128"/>
              </a:rPr>
              <a:t>授業支援サイト</a:t>
            </a:r>
            <a:r>
              <a:rPr lang="ja-JP" altLang="en-US" sz="2800" dirty="0" smtClean="0">
                <a:ea typeface="メイリオ" panose="020B0604030504040204" pitchFamily="50" charset="-128"/>
              </a:rPr>
              <a:t>の</a:t>
            </a:r>
            <a:r>
              <a:rPr lang="en-US" altLang="ja-JP" sz="2800" dirty="0" smtClean="0">
                <a:ea typeface="メイリオ" panose="020B0604030504040204" pitchFamily="50" charset="-128"/>
              </a:rPr>
              <a:t>URL</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353840" y="1066800"/>
            <a:ext cx="8314949" cy="319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方法</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1: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共有ディスクに授業支援サイトのショートカットがあります。</a:t>
            </a:r>
            <a:r>
              <a:rPr lang="ja-JP" altLang="en-US" sz="2400" dirty="0" smtClean="0">
                <a:solidFill>
                  <a:srgbClr val="000000"/>
                </a:solidFill>
                <a:latin typeface="メイリオ" panose="020B0604030504040204" pitchFamily="50" charset="-128"/>
                <a:ea typeface="メイリオ" panose="020B0604030504040204" pitchFamily="50" charset="-128"/>
              </a:rPr>
              <a:t>これをクリックする。</a:t>
            </a:r>
            <a:br>
              <a:rPr lang="ja-JP" altLang="en-US" sz="2400" dirty="0" smtClean="0">
                <a:solidFill>
                  <a:srgbClr val="000000"/>
                </a:solidFill>
                <a:latin typeface="メイリオ" panose="020B0604030504040204" pitchFamily="50" charset="-128"/>
                <a:ea typeface="メイリオ" panose="020B0604030504040204" pitchFamily="50" charset="-128"/>
              </a:rPr>
            </a:br>
            <a:r>
              <a:rPr lang="ja-JP" altLang="en-US" sz="2400" dirty="0" smtClean="0">
                <a:solidFill>
                  <a:srgbClr val="000000"/>
                </a:solidFill>
                <a:latin typeface="メイリオ" panose="020B0604030504040204" pitchFamily="50" charset="-128"/>
                <a:ea typeface="メイリオ" panose="020B0604030504040204" pitchFamily="50" charset="-128"/>
              </a:rPr>
              <a:t>　共有ディスクについては、次のスライドから</a:t>
            </a:r>
            <a:endParaRPr lang="en-US" altLang="ja-JP" sz="2400" dirty="0" smtClean="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方法</a:t>
            </a:r>
            <a:r>
              <a:rPr lang="en-US" altLang="ja-JP" sz="2400" dirty="0" smtClean="0">
                <a:solidFill>
                  <a:srgbClr val="000000"/>
                </a:solidFill>
                <a:latin typeface="メイリオ" panose="020B0604030504040204" pitchFamily="50" charset="-128"/>
                <a:ea typeface="メイリオ" panose="020B0604030504040204" pitchFamily="50" charset="-128"/>
              </a:rPr>
              <a:t>2:  </a:t>
            </a:r>
            <a:r>
              <a:rPr lang="ja-JP" altLang="en-US" sz="2400" dirty="0" smtClean="0">
                <a:solidFill>
                  <a:srgbClr val="000000"/>
                </a:solidFill>
                <a:latin typeface="メイリオ" panose="020B0604030504040204" pitchFamily="50" charset="-128"/>
                <a:ea typeface="メイリオ" panose="020B0604030504040204" pitchFamily="50" charset="-128"/>
              </a:rPr>
              <a:t>タブレットやスマホで</a:t>
            </a:r>
            <a:r>
              <a:rPr lang="en-US" altLang="ja-JP" sz="2400" dirty="0" smtClean="0">
                <a:solidFill>
                  <a:srgbClr val="000000"/>
                </a:solidFill>
                <a:latin typeface="メイリオ" panose="020B0604030504040204" pitchFamily="50" charset="-128"/>
                <a:ea typeface="メイリオ" panose="020B0604030504040204" pitchFamily="50" charset="-128"/>
              </a:rPr>
              <a:t>QR</a:t>
            </a:r>
            <a:r>
              <a:rPr lang="ja-JP" altLang="en-US" sz="2400" dirty="0" smtClean="0">
                <a:solidFill>
                  <a:srgbClr val="000000"/>
                </a:solidFill>
                <a:latin typeface="メイリオ" panose="020B0604030504040204" pitchFamily="50" charset="-128"/>
                <a:ea typeface="メイリオ" panose="020B0604030504040204" pitchFamily="50" charset="-128"/>
              </a:rPr>
              <a:t>コードを読み取ってアクセス。</a:t>
            </a:r>
            <a:endParaRPr lang="en-US" altLang="ja-JP" sz="2400" dirty="0" smtClean="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028" name="Picture 4" descr="https://qr.quel.jp/tmp/7c3580475f9d28cdb4abbc7210f553f1.png?v=2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4169" y="3715385"/>
            <a:ext cx="2514600" cy="2514600"/>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bwMode="auto">
          <a:xfrm>
            <a:off x="4953000" y="4549775"/>
            <a:ext cx="1295400" cy="1089025"/>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256458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893B07-BC66-4FF7-AA5B-B825C96C1FC4}"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6386" name="Text Box 2"/>
          <p:cNvSpPr txBox="1">
            <a:spLocks noChangeArrowheads="1"/>
          </p:cNvSpPr>
          <p:nvPr/>
        </p:nvSpPr>
        <p:spPr bwMode="auto">
          <a:xfrm>
            <a:off x="152400" y="210245"/>
            <a:ext cx="6400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ディスク </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フォルダ </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ファイル</a:t>
            </a:r>
          </a:p>
        </p:txBody>
      </p:sp>
      <p:pic>
        <p:nvPicPr>
          <p:cNvPr id="16405" name="Picture 21" descr="A08a_expl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17245"/>
            <a:ext cx="3810000" cy="17049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463" name="Group 79"/>
          <p:cNvGraphicFramePr>
            <a:graphicFrameLocks noGrp="1"/>
          </p:cNvGraphicFramePr>
          <p:nvPr>
            <p:extLst/>
          </p:nvPr>
        </p:nvGraphicFramePr>
        <p:xfrm>
          <a:off x="1752600" y="2743200"/>
          <a:ext cx="6400800" cy="3755390"/>
        </p:xfrm>
        <a:graphic>
          <a:graphicData uri="http://schemas.openxmlformats.org/drawingml/2006/table">
            <a:tbl>
              <a:tblPr/>
              <a:tblGrid>
                <a:gridCol w="1337480">
                  <a:extLst>
                    <a:ext uri="{9D8B030D-6E8A-4147-A177-3AD203B41FA5}">
                      <a16:colId xmlns:a16="http://schemas.microsoft.com/office/drawing/2014/main" val="985422673"/>
                    </a:ext>
                  </a:extLst>
                </a:gridCol>
                <a:gridCol w="1719618">
                  <a:extLst>
                    <a:ext uri="{9D8B030D-6E8A-4147-A177-3AD203B41FA5}">
                      <a16:colId xmlns:a16="http://schemas.microsoft.com/office/drawing/2014/main" val="4073808903"/>
                    </a:ext>
                  </a:extLst>
                </a:gridCol>
                <a:gridCol w="1815153">
                  <a:extLst>
                    <a:ext uri="{9D8B030D-6E8A-4147-A177-3AD203B41FA5}">
                      <a16:colId xmlns:a16="http://schemas.microsoft.com/office/drawing/2014/main" val="3716119281"/>
                    </a:ext>
                  </a:extLst>
                </a:gridCol>
                <a:gridCol w="1528549">
                  <a:extLst>
                    <a:ext uri="{9D8B030D-6E8A-4147-A177-3AD203B41FA5}">
                      <a16:colId xmlns:a16="http://schemas.microsoft.com/office/drawing/2014/main" val="814968689"/>
                    </a:ext>
                  </a:extLst>
                </a:gridCol>
              </a:tblGrid>
              <a:tr h="360363">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Windows</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の中の世界</a:t>
                      </a:r>
                      <a:b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アイコン</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ディスク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フォルダ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ファイル</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51207658"/>
                  </a:ext>
                </a:extLst>
              </a:tr>
              <a:tr h="1095375">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90236773"/>
                  </a:ext>
                </a:extLst>
              </a:tr>
              <a:tr h="623888">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現実の世界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キャビネット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フォルダ</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文書</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写真</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b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映像</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音楽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96667476"/>
                  </a:ext>
                </a:extLst>
              </a:tr>
              <a:tr h="1654175">
                <a:tc v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83697895"/>
                  </a:ext>
                </a:extLst>
              </a:tr>
            </a:tbl>
          </a:graphicData>
        </a:graphic>
      </p:graphicFrame>
      <p:pic>
        <p:nvPicPr>
          <p:cNvPr id="16406"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9480" y="3335973"/>
            <a:ext cx="914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6411" name="Picture 27" descr="2_cabin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4958694"/>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6412" name="Picture 28" descr="A08a_fold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5168244"/>
            <a:ext cx="8382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1640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0185" y="3133724"/>
            <a:ext cx="79057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6409"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8971" y="3200398"/>
            <a:ext cx="714375" cy="866775"/>
          </a:xfrm>
          <a:prstGeom prst="rect">
            <a:avLst/>
          </a:prstGeom>
          <a:noFill/>
          <a:extLst>
            <a:ext uri="{909E8E84-426E-40DD-AFC4-6F175D3DCCD1}">
              <a14:hiddenFill xmlns:a14="http://schemas.microsoft.com/office/drawing/2010/main">
                <a:solidFill>
                  <a:srgbClr val="FFFFFF"/>
                </a:solidFill>
              </a14:hiddenFill>
            </a:ext>
          </a:extLst>
        </p:spPr>
      </p:pic>
      <p:pic>
        <p:nvPicPr>
          <p:cNvPr id="16464" name="Picture 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97699" y="4958694"/>
            <a:ext cx="1044575" cy="1362075"/>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4373880" y="748972"/>
            <a:ext cx="431292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基本的にファイル操作は</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エクスプローラーを使用。</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・プログラムとして起動</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・ディスクトップのディスクアイコンをクリック</a:t>
            </a:r>
          </a:p>
        </p:txBody>
      </p:sp>
    </p:spTree>
    <p:extLst>
      <p:ext uri="{BB962C8B-B14F-4D97-AF65-F5344CB8AC3E}">
        <p14:creationId xmlns:p14="http://schemas.microsoft.com/office/powerpoint/2010/main" val="815795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ー 3"/>
          <p:cNvSpPr>
            <a:spLocks noGrp="1"/>
          </p:cNvSpPr>
          <p:nvPr>
            <p:ph type="sldNum" sz="quarter" idx="12"/>
          </p:nvPr>
        </p:nvSpPr>
        <p:spPr>
          <a:xfrm>
            <a:off x="6785857" y="6351905"/>
            <a:ext cx="2133600" cy="47625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4CDF9D6-E0D1-4173-B604-C887010A5C9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506" name="Text Box 2"/>
          <p:cNvSpPr txBox="1">
            <a:spLocks noChangeArrowheads="1"/>
          </p:cNvSpPr>
          <p:nvPr/>
        </p:nvSpPr>
        <p:spPr bwMode="auto">
          <a:xfrm>
            <a:off x="342900" y="278110"/>
            <a:ext cx="51435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共有</a:t>
            </a:r>
            <a:r>
              <a:rPr lang="ja-JP" altLang="en-US" sz="2400" dirty="0" smtClean="0">
                <a:solidFill>
                  <a:srgbClr val="000000"/>
                </a:solidFill>
                <a:latin typeface="メイリオ" panose="020B0604030504040204" pitchFamily="50" charset="-128"/>
                <a:ea typeface="メイリオ" panose="020B0604030504040204" pitchFamily="50" charset="-128"/>
              </a:rPr>
              <a:t>ディスク</a:t>
            </a: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1543" name="Picture 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671" y="1094655"/>
            <a:ext cx="762000" cy="444500"/>
          </a:xfrm>
          <a:prstGeom prst="rect">
            <a:avLst/>
          </a:prstGeom>
          <a:noFill/>
          <a:extLst>
            <a:ext uri="{909E8E84-426E-40DD-AFC4-6F175D3DCCD1}">
              <a14:hiddenFill xmlns:a14="http://schemas.microsoft.com/office/drawing/2010/main">
                <a:solidFill>
                  <a:srgbClr val="FFFFFF"/>
                </a:solidFill>
              </a14:hiddenFill>
            </a:ext>
          </a:extLst>
        </p:spPr>
      </p:pic>
      <p:sp>
        <p:nvSpPr>
          <p:cNvPr id="21551" name="Text Box 47"/>
          <p:cNvSpPr txBox="1">
            <a:spLocks noChangeArrowheads="1"/>
          </p:cNvSpPr>
          <p:nvPr/>
        </p:nvSpPr>
        <p:spPr bwMode="auto">
          <a:xfrm>
            <a:off x="207771" y="1590907"/>
            <a:ext cx="1447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ディスク</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1559" name="Picture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0071" y="2141787"/>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0"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0071" y="2827587"/>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21561" name="Picture 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0071" y="3513387"/>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21562" name="Text Box 58"/>
          <p:cNvSpPr txBox="1">
            <a:spLocks noChangeArrowheads="1"/>
          </p:cNvSpPr>
          <p:nvPr/>
        </p:nvSpPr>
        <p:spPr bwMode="auto">
          <a:xfrm>
            <a:off x="3810000" y="2209800"/>
            <a:ext cx="20097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提出</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3" name="Text Box 59"/>
          <p:cNvSpPr txBox="1">
            <a:spLocks noChangeArrowheads="1"/>
          </p:cNvSpPr>
          <p:nvPr/>
        </p:nvSpPr>
        <p:spPr bwMode="auto">
          <a:xfrm>
            <a:off x="3766310" y="2890508"/>
            <a:ext cx="20971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作業</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64" name="Text Box 60"/>
          <p:cNvSpPr txBox="1">
            <a:spLocks noChangeArrowheads="1"/>
          </p:cNvSpPr>
          <p:nvPr/>
        </p:nvSpPr>
        <p:spPr bwMode="auto">
          <a:xfrm>
            <a:off x="3751070" y="3589587"/>
            <a:ext cx="20097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その他</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4" name="Line 70"/>
          <p:cNvSpPr>
            <a:spLocks noChangeShapeType="1"/>
          </p:cNvSpPr>
          <p:nvPr/>
        </p:nvSpPr>
        <p:spPr bwMode="auto">
          <a:xfrm>
            <a:off x="3141471" y="2370387"/>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5" name="Line 71"/>
          <p:cNvSpPr>
            <a:spLocks noChangeShapeType="1"/>
          </p:cNvSpPr>
          <p:nvPr/>
        </p:nvSpPr>
        <p:spPr bwMode="auto">
          <a:xfrm>
            <a:off x="3141471" y="2979987"/>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6" name="Line 72"/>
          <p:cNvSpPr>
            <a:spLocks noChangeShapeType="1"/>
          </p:cNvSpPr>
          <p:nvPr/>
        </p:nvSpPr>
        <p:spPr bwMode="auto">
          <a:xfrm>
            <a:off x="3141471" y="3741987"/>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577" name="Line 73"/>
          <p:cNvSpPr>
            <a:spLocks noChangeShapeType="1"/>
          </p:cNvSpPr>
          <p:nvPr/>
        </p:nvSpPr>
        <p:spPr bwMode="auto">
          <a:xfrm>
            <a:off x="2227071" y="2370387"/>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0" name="Text Box 48"/>
          <p:cNvSpPr txBox="1">
            <a:spLocks noChangeArrowheads="1"/>
          </p:cNvSpPr>
          <p:nvPr/>
        </p:nvSpPr>
        <p:spPr bwMode="auto">
          <a:xfrm>
            <a:off x="1623186" y="1146000"/>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C:</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4"/>
          <a:stretch>
            <a:fillRect/>
          </a:stretch>
        </p:blipFill>
        <p:spPr>
          <a:xfrm>
            <a:off x="474471" y="1927457"/>
            <a:ext cx="914400" cy="738554"/>
          </a:xfrm>
          <a:prstGeom prst="rect">
            <a:avLst/>
          </a:prstGeom>
        </p:spPr>
      </p:pic>
      <p:sp>
        <p:nvSpPr>
          <p:cNvPr id="52" name="Text Box 47"/>
          <p:cNvSpPr txBox="1">
            <a:spLocks noChangeArrowheads="1"/>
          </p:cNvSpPr>
          <p:nvPr/>
        </p:nvSpPr>
        <p:spPr bwMode="auto">
          <a:xfrm>
            <a:off x="606870" y="2478337"/>
            <a:ext cx="1811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個人用</a:t>
            </a:r>
            <a:r>
              <a:rPr kumimoji="1" lang="en-US" altLang="ja-JP"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3" name="Text Box 48"/>
          <p:cNvSpPr txBox="1">
            <a:spLocks noChangeArrowheads="1"/>
          </p:cNvSpPr>
          <p:nvPr/>
        </p:nvSpPr>
        <p:spPr bwMode="auto">
          <a:xfrm>
            <a:off x="1655571" y="2157268"/>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Z</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57" name="図 56"/>
          <p:cNvPicPr>
            <a:picLocks noChangeAspect="1"/>
          </p:cNvPicPr>
          <p:nvPr/>
        </p:nvPicPr>
        <p:blipFill>
          <a:blip r:embed="rId4"/>
          <a:stretch>
            <a:fillRect/>
          </a:stretch>
        </p:blipFill>
        <p:spPr>
          <a:xfrm>
            <a:off x="550671" y="4405098"/>
            <a:ext cx="914400" cy="738554"/>
          </a:xfrm>
          <a:prstGeom prst="rect">
            <a:avLst/>
          </a:prstGeom>
        </p:spPr>
      </p:pic>
      <p:sp>
        <p:nvSpPr>
          <p:cNvPr id="58" name="Text Box 47"/>
          <p:cNvSpPr txBox="1">
            <a:spLocks noChangeArrowheads="1"/>
          </p:cNvSpPr>
          <p:nvPr/>
        </p:nvSpPr>
        <p:spPr bwMode="auto">
          <a:xfrm>
            <a:off x="683070" y="4955978"/>
            <a:ext cx="18116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dirty="0">
                <a:solidFill>
                  <a:srgbClr val="000000"/>
                </a:solidFill>
                <a:latin typeface="メイリオ" panose="020B0604030504040204" pitchFamily="50" charset="-128"/>
                <a:ea typeface="メイリオ" panose="020B0604030504040204" pitchFamily="50" charset="-128"/>
              </a:rPr>
              <a:t>共有</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9" name="Text Box 48"/>
          <p:cNvSpPr txBox="1">
            <a:spLocks noChangeArrowheads="1"/>
          </p:cNvSpPr>
          <p:nvPr/>
        </p:nvSpPr>
        <p:spPr bwMode="auto">
          <a:xfrm>
            <a:off x="1731771" y="4634909"/>
            <a:ext cx="514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S:</a:t>
            </a:r>
            <a:endPar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60" name="Picture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2334" y="4566896"/>
            <a:ext cx="409575" cy="49530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431" y="5295120"/>
            <a:ext cx="409575" cy="495300"/>
          </a:xfrm>
          <a:prstGeom prst="rect">
            <a:avLst/>
          </a:prstGeom>
          <a:noFill/>
          <a:extLst>
            <a:ext uri="{909E8E84-426E-40DD-AFC4-6F175D3DCCD1}">
              <a14:hiddenFill xmlns:a14="http://schemas.microsoft.com/office/drawing/2010/main">
                <a:solidFill>
                  <a:srgbClr val="FFFFFF"/>
                </a:solidFill>
              </a14:hiddenFill>
            </a:ext>
          </a:extLst>
        </p:spPr>
      </p:pic>
      <p:sp>
        <p:nvSpPr>
          <p:cNvPr id="63" name="Text Box 58"/>
          <p:cNvSpPr txBox="1">
            <a:spLocks noChangeArrowheads="1"/>
          </p:cNvSpPr>
          <p:nvPr/>
        </p:nvSpPr>
        <p:spPr bwMode="auto">
          <a:xfrm>
            <a:off x="3182263" y="4634909"/>
            <a:ext cx="20991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2019_</a:t>
            </a: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情報</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5" name="Text Box 60"/>
          <p:cNvSpPr txBox="1">
            <a:spLocks noChangeArrowheads="1"/>
          </p:cNvSpPr>
          <p:nvPr/>
        </p:nvSpPr>
        <p:spPr bwMode="auto">
          <a:xfrm>
            <a:off x="5488430" y="5371320"/>
            <a:ext cx="11449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xxxxxx</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6" name="Line 70"/>
          <p:cNvSpPr>
            <a:spLocks noChangeShapeType="1"/>
          </p:cNvSpPr>
          <p:nvPr/>
        </p:nvSpPr>
        <p:spPr bwMode="auto">
          <a:xfrm>
            <a:off x="4878831" y="476172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7" name="Line 71"/>
          <p:cNvSpPr>
            <a:spLocks noChangeShapeType="1"/>
          </p:cNvSpPr>
          <p:nvPr/>
        </p:nvSpPr>
        <p:spPr bwMode="auto">
          <a:xfrm>
            <a:off x="4658515" y="4761718"/>
            <a:ext cx="448915"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8" name="Line 72"/>
          <p:cNvSpPr>
            <a:spLocks noChangeShapeType="1"/>
          </p:cNvSpPr>
          <p:nvPr/>
        </p:nvSpPr>
        <p:spPr bwMode="auto">
          <a:xfrm>
            <a:off x="4878831" y="552372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9" name="Line 73"/>
          <p:cNvSpPr>
            <a:spLocks noChangeShapeType="1"/>
          </p:cNvSpPr>
          <p:nvPr/>
        </p:nvSpPr>
        <p:spPr bwMode="auto">
          <a:xfrm flipV="1">
            <a:off x="2418525" y="4774375"/>
            <a:ext cx="20859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5"/>
          <a:stretch>
            <a:fillRect/>
          </a:stretch>
        </p:blipFill>
        <p:spPr>
          <a:xfrm>
            <a:off x="5122670" y="4375659"/>
            <a:ext cx="3936051" cy="887831"/>
          </a:xfrm>
          <a:prstGeom prst="rect">
            <a:avLst/>
          </a:prstGeom>
        </p:spPr>
      </p:pic>
    </p:spTree>
    <p:extLst>
      <p:ext uri="{BB962C8B-B14F-4D97-AF65-F5344CB8AC3E}">
        <p14:creationId xmlns:p14="http://schemas.microsoft.com/office/powerpoint/2010/main" val="14684075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smtClean="0">
                <a:ea typeface="メイリオ" panose="020B0604030504040204" pitchFamily="50" charset="-128"/>
              </a:rPr>
              <a:t>前準備</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　日本語入力練習</a:t>
            </a:r>
          </a:p>
        </p:txBody>
      </p:sp>
      <p:sp>
        <p:nvSpPr>
          <p:cNvPr id="4101" name="Text Box 4"/>
          <p:cNvSpPr txBox="1">
            <a:spLocks noChangeArrowheads="1"/>
          </p:cNvSpPr>
          <p:nvPr/>
        </p:nvSpPr>
        <p:spPr bwMode="auto">
          <a:xfrm>
            <a:off x="384320" y="811903"/>
            <a:ext cx="8314949" cy="517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一つの目標</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40</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文字</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分</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304800" y="1424678"/>
            <a:ext cx="8553450" cy="452431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本文</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では， 科学技術だけによっては，解決できない問題 が三種類に分けられて語られている。価値の配分の問題，科学と政治の関わる問題，技術発展に伴う問題だ。その中から，私は特に技術発展に伴う問題に着目して，その問題の克服に向けた対応策として３点を提示する。</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一点目は，情報公開の原則だ。技術にはどうしても「とにかくわからないけどやってみよう」という性質がある。そのために現在，倫理的な問題が発生する技術革新が進められているということを知ることが，対応する上で，まず非常に大事だと考える。常に問題の解決においては，現状をしっかりと認識しなくては，対応策をとることができないためである。問題について知ることは，解決の第一歩である。</a:t>
            </a:r>
          </a:p>
        </p:txBody>
      </p:sp>
    </p:spTree>
    <p:extLst>
      <p:ext uri="{BB962C8B-B14F-4D97-AF65-F5344CB8AC3E}">
        <p14:creationId xmlns:p14="http://schemas.microsoft.com/office/powerpoint/2010/main" val="18042062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19</a:t>
            </a:fld>
            <a:endParaRPr lang="en-US" altLang="ja-JP" sz="1400" smtClean="0"/>
          </a:p>
        </p:txBody>
      </p:sp>
      <p:sp>
        <p:nvSpPr>
          <p:cNvPr id="4099" name="Rectangle 2"/>
          <p:cNvSpPr>
            <a:spLocks noGrp="1" noChangeArrowheads="1"/>
          </p:cNvSpPr>
          <p:nvPr>
            <p:ph type="ctrTitle"/>
          </p:nvPr>
        </p:nvSpPr>
        <p:spPr>
          <a:xfrm>
            <a:off x="466725" y="298956"/>
            <a:ext cx="7772400" cy="612775"/>
          </a:xfrm>
        </p:spPr>
        <p:txBody>
          <a:bodyPr/>
          <a:lstStyle/>
          <a:p>
            <a:pPr algn="l" eaLnBrk="1" hangingPunct="1"/>
            <a:r>
              <a:rPr lang="ja-JP" altLang="en-US" sz="2800" dirty="0" smtClean="0">
                <a:ea typeface="メイリオ" panose="020B0604030504040204" pitchFamily="50" charset="-128"/>
              </a:rPr>
              <a:t>アンケートについて</a:t>
            </a:r>
          </a:p>
        </p:txBody>
      </p:sp>
      <p:sp>
        <p:nvSpPr>
          <p:cNvPr id="4101" name="Text Box 4"/>
          <p:cNvSpPr txBox="1">
            <a:spLocks noChangeArrowheads="1"/>
          </p:cNvSpPr>
          <p:nvPr/>
        </p:nvSpPr>
        <p:spPr bwMode="auto">
          <a:xfrm>
            <a:off x="323850" y="911731"/>
            <a:ext cx="7296150" cy="349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成績などには関係ないので気軽に答えてください。</a:t>
            </a:r>
            <a:b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b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非公開で、今後の授業の内容の参考にします。</a:t>
            </a:r>
          </a:p>
          <a:p>
            <a:pPr algn="l" eaLnBrk="1" hangingPunct="1">
              <a:lnSpc>
                <a:spcPct val="120000"/>
              </a:lnSpc>
              <a:spcBef>
                <a:spcPct val="0"/>
              </a:spcBef>
              <a:buFontTx/>
              <a:buNone/>
            </a:pPr>
            <a:r>
              <a:rPr lang="ja-JP" altLang="ja-JP" u="sng" dirty="0" smtClean="0">
                <a:solidFill>
                  <a:srgbClr val="FF0000"/>
                </a:solidFill>
              </a:rPr>
              <a:t>答えたく</a:t>
            </a:r>
            <a:r>
              <a:rPr lang="ja-JP" altLang="ja-JP" u="sng" dirty="0">
                <a:solidFill>
                  <a:srgbClr val="FF0000"/>
                </a:solidFill>
              </a:rPr>
              <a:t>ない質問や分からない質問には回答する必要はありません</a:t>
            </a:r>
            <a:r>
              <a:rPr lang="ja-JP" altLang="ja-JP" u="sng" dirty="0" smtClean="0">
                <a:solidFill>
                  <a:srgbClr val="FF0000"/>
                </a:solidFill>
              </a:rPr>
              <a:t>。</a:t>
            </a:r>
            <a:endParaRPr lang="ja-JP" altLang="en-US" u="sng" dirty="0" smtClean="0">
              <a:solidFill>
                <a:srgbClr val="FF0000"/>
              </a:solidFill>
            </a:endParaRPr>
          </a:p>
          <a:p>
            <a:pPr algn="l" eaLnBrk="1" hangingPunct="1">
              <a:lnSpc>
                <a:spcPct val="120000"/>
              </a:lnSpc>
              <a:spcBef>
                <a:spcPct val="0"/>
              </a:spcBef>
              <a:buFontTx/>
              <a:buNone/>
            </a:pPr>
            <a:endParaRPr lang="ja-JP" altLang="en-US" sz="2400" u="sng" dirty="0">
              <a:solidFill>
                <a:srgbClr val="FF0000"/>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en-US" altLang="ja-JP" sz="2400" dirty="0">
                <a:latin typeface="メイリオ" panose="020B0604030504040204" pitchFamily="50" charset="-128"/>
                <a:ea typeface="メイリオ" panose="020B0604030504040204" pitchFamily="50" charset="-128"/>
              </a:rPr>
              <a:t>https://</a:t>
            </a:r>
            <a:r>
              <a:rPr lang="en-US" altLang="ja-JP" sz="2400" dirty="0" smtClean="0">
                <a:latin typeface="メイリオ" panose="020B0604030504040204" pitchFamily="50" charset="-128"/>
                <a:ea typeface="メイリオ" panose="020B0604030504040204" pitchFamily="50" charset="-128"/>
              </a:rPr>
              <a:t>goo.gl/forms/</a:t>
            </a:r>
            <a:endParaRPr lang="ja-JP" altLang="en-US" sz="24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endParaRPr lang="en-US" altLang="ja-JP"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1026" name="Picture 2" descr="https://qr.quel.jp/tmp/5d0ef826c0741065aa0634e6a513b586.png?v=29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972560"/>
            <a:ext cx="2819400" cy="2819401"/>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bwMode="auto">
          <a:xfrm>
            <a:off x="5486400" y="4724400"/>
            <a:ext cx="1524000" cy="1520825"/>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094326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7A03778-8EDB-4429-8D26-3FB0A62661D2}"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6635" name="Text Box 11"/>
          <p:cNvSpPr txBox="1">
            <a:spLocks noChangeArrowheads="1"/>
          </p:cNvSpPr>
          <p:nvPr/>
        </p:nvSpPr>
        <p:spPr bwMode="auto">
          <a:xfrm>
            <a:off x="335914" y="447713"/>
            <a:ext cx="857948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zh-CN" sz="1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br>
              <a:rPr kumimoji="1" lang="en-US" altLang="zh-CN" sz="1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lang="ja-JP" altLang="en-US" sz="3200" dirty="0" smtClean="0">
                <a:solidFill>
                  <a:srgbClr val="FF0000"/>
                </a:solidFill>
                <a:latin typeface="メイリオ" panose="020B0604030504040204" pitchFamily="50" charset="-128"/>
                <a:ea typeface="メイリオ" panose="020B0604030504040204" pitchFamily="50" charset="-128"/>
              </a:rPr>
              <a:t>どうして情報を勉強するの</a:t>
            </a:r>
            <a:br>
              <a:rPr lang="ja-JP" altLang="en-US" sz="3200" dirty="0" smtClean="0">
                <a:solidFill>
                  <a:srgbClr val="FF0000"/>
                </a:solidFill>
                <a:latin typeface="メイリオ" panose="020B0604030504040204" pitchFamily="50" charset="-128"/>
                <a:ea typeface="メイリオ" panose="020B0604030504040204" pitchFamily="50" charset="-128"/>
              </a:rPr>
            </a:br>
            <a:r>
              <a:rPr lang="en-US" altLang="ja-JP" sz="3200" dirty="0" smtClean="0">
                <a:latin typeface="メイリオ" panose="020B0604030504040204" pitchFamily="50" charset="-128"/>
                <a:ea typeface="メイリオ" panose="020B0604030504040204" pitchFamily="50" charset="-128"/>
              </a:rPr>
              <a:t>AI</a:t>
            </a:r>
            <a:r>
              <a:rPr lang="ja-JP" altLang="en-US" sz="3200" dirty="0" smtClean="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ロボットによる</a:t>
            </a:r>
            <a:r>
              <a:rPr lang="en-US" altLang="ja-JP" sz="3200" dirty="0">
                <a:latin typeface="メイリオ" panose="020B0604030504040204" pitchFamily="50" charset="-128"/>
                <a:ea typeface="メイリオ" panose="020B0604030504040204" pitchFamily="50" charset="-128"/>
              </a:rPr>
              <a:t>Society </a:t>
            </a:r>
            <a:r>
              <a:rPr lang="en-US" altLang="ja-JP" sz="3200" dirty="0" smtClean="0">
                <a:latin typeface="メイリオ" panose="020B0604030504040204" pitchFamily="50" charset="-128"/>
                <a:ea typeface="メイリオ" panose="020B0604030504040204" pitchFamily="50" charset="-128"/>
              </a:rPr>
              <a:t>5.0</a:t>
            </a:r>
            <a:br>
              <a:rPr lang="en-US" altLang="ja-JP" sz="3200" dirty="0" smtClean="0">
                <a:latin typeface="メイリオ" panose="020B0604030504040204" pitchFamily="50" charset="-128"/>
                <a:ea typeface="メイリオ" panose="020B0604030504040204" pitchFamily="50" charset="-128"/>
              </a:rPr>
            </a:br>
            <a:r>
              <a:rPr lang="en-US" altLang="ja-JP" sz="3200" dirty="0" smtClean="0">
                <a:latin typeface="メイリオ" panose="020B0604030504040204" pitchFamily="50" charset="-128"/>
                <a:ea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rPr>
              <a:t>ソサエテイ </a:t>
            </a:r>
            <a:r>
              <a:rPr lang="en-US" altLang="ja-JP" sz="3200" dirty="0">
                <a:latin typeface="メイリオ" panose="020B0604030504040204" pitchFamily="50" charset="-128"/>
                <a:ea typeface="メイリオ" panose="020B0604030504040204" pitchFamily="50" charset="-128"/>
              </a:rPr>
              <a:t>5.0</a:t>
            </a:r>
            <a:r>
              <a:rPr lang="ja-JP" altLang="en-US" sz="3200" dirty="0">
                <a:latin typeface="メイリオ" panose="020B0604030504040204" pitchFamily="50" charset="-128"/>
                <a:ea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rPr>
              <a:t>の社会</a:t>
            </a:r>
            <a:r>
              <a:rPr lang="ja-JP" altLang="en-US" sz="3200" dirty="0">
                <a:latin typeface="メイリオ" panose="020B0604030504040204" pitchFamily="50" charset="-128"/>
                <a:ea typeface="メイリオ" panose="020B0604030504040204" pitchFamily="50" charset="-128"/>
              </a:rPr>
              <a:t>における新しい学び</a:t>
            </a:r>
            <a:endPar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9" name="Text Box 11"/>
          <p:cNvSpPr txBox="1">
            <a:spLocks noChangeArrowheads="1"/>
          </p:cNvSpPr>
          <p:nvPr/>
        </p:nvSpPr>
        <p:spPr bwMode="auto">
          <a:xfrm>
            <a:off x="156219" y="2326150"/>
            <a:ext cx="773810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spcBef>
                <a:spcPct val="50000"/>
              </a:spcBef>
            </a:pPr>
            <a:r>
              <a:rPr lang="ja-JP" altLang="en-US" sz="3200" dirty="0" smtClean="0">
                <a:solidFill>
                  <a:schemeClr val="accent6">
                    <a:lumMod val="75000"/>
                  </a:schemeClr>
                </a:solidFill>
                <a:latin typeface="メイリオ" panose="020B0604030504040204" pitchFamily="50" charset="-128"/>
                <a:ea typeface="メイリオ" panose="020B0604030504040204" pitchFamily="50" charset="-128"/>
              </a:rPr>
              <a:t>社会や学校・情報科はどうかわる</a:t>
            </a:r>
            <a:r>
              <a:rPr lang="en-US" altLang="ja-JP" sz="3200" dirty="0" smtClean="0">
                <a:solidFill>
                  <a:schemeClr val="accent6">
                    <a:lumMod val="75000"/>
                  </a:schemeClr>
                </a:solidFill>
                <a:latin typeface="メイリオ" panose="020B0604030504040204" pitchFamily="50" charset="-128"/>
                <a:ea typeface="メイリオ" panose="020B0604030504040204" pitchFamily="50" charset="-128"/>
              </a:rPr>
              <a:t>?</a:t>
            </a:r>
          </a:p>
        </p:txBody>
      </p:sp>
      <p:pic>
        <p:nvPicPr>
          <p:cNvPr id="8" name="図 7"/>
          <p:cNvPicPr>
            <a:picLocks noChangeAspect="1"/>
          </p:cNvPicPr>
          <p:nvPr/>
        </p:nvPicPr>
        <p:blipFill>
          <a:blip r:embed="rId2"/>
          <a:stretch>
            <a:fillRect/>
          </a:stretch>
        </p:blipFill>
        <p:spPr>
          <a:xfrm>
            <a:off x="4589948" y="3248257"/>
            <a:ext cx="3424218" cy="2602889"/>
          </a:xfrm>
          <a:prstGeom prst="rect">
            <a:avLst/>
          </a:prstGeom>
        </p:spPr>
      </p:pic>
      <p:sp>
        <p:nvSpPr>
          <p:cNvPr id="10" name="雲形吹き出し 9"/>
          <p:cNvSpPr/>
          <p:nvPr/>
        </p:nvSpPr>
        <p:spPr>
          <a:xfrm>
            <a:off x="198120" y="3073558"/>
            <a:ext cx="4160520" cy="1666082"/>
          </a:xfrm>
          <a:prstGeom prst="cloudCallout">
            <a:avLst>
              <a:gd name="adj1" fmla="val 62015"/>
              <a:gd name="adj2" fmla="val 53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513378" y="3571311"/>
            <a:ext cx="3616662" cy="830997"/>
          </a:xfrm>
          <a:prstGeom prst="rect">
            <a:avLst/>
          </a:prstGeom>
          <a:noFill/>
        </p:spPr>
        <p:txBody>
          <a:bodyPr wrap="square" rtlCol="0">
            <a:spAutoFit/>
          </a:bodyPr>
          <a:lstStyle/>
          <a:p>
            <a:r>
              <a:rPr lang="en-US" altLang="ja-JP" sz="2400" dirty="0">
                <a:latin typeface="メイリオ" panose="020B0604030504040204" pitchFamily="50" charset="-128"/>
                <a:ea typeface="メイリオ" panose="020B0604030504040204" pitchFamily="50" charset="-128"/>
              </a:rPr>
              <a:t>AI</a:t>
            </a:r>
            <a:r>
              <a:rPr lang="ja-JP" altLang="en-US" sz="2400" dirty="0">
                <a:latin typeface="メイリオ" panose="020B0604030504040204" pitchFamily="50" charset="-128"/>
                <a:ea typeface="メイリオ" panose="020B0604030504040204" pitchFamily="50" charset="-128"/>
              </a:rPr>
              <a:t>の登場で人間の職業が半分になるってほんと</a:t>
            </a:r>
            <a:r>
              <a:rPr lang="en-US" altLang="ja-JP" sz="2400" dirty="0">
                <a:latin typeface="メイリオ" panose="020B0604030504040204" pitchFamily="50" charset="-128"/>
                <a:ea typeface="メイリオ" panose="020B0604030504040204" pitchFamily="50" charset="-128"/>
              </a:rPr>
              <a:t>?</a:t>
            </a:r>
          </a:p>
        </p:txBody>
      </p:sp>
      <p:sp>
        <p:nvSpPr>
          <p:cNvPr id="14" name="雲形吹き出し 13"/>
          <p:cNvSpPr/>
          <p:nvPr/>
        </p:nvSpPr>
        <p:spPr>
          <a:xfrm>
            <a:off x="156219" y="4765252"/>
            <a:ext cx="4160520" cy="1666082"/>
          </a:xfrm>
          <a:prstGeom prst="cloudCallout">
            <a:avLst>
              <a:gd name="adj1" fmla="val 67143"/>
              <a:gd name="adj2" fmla="val -357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654357" y="5157145"/>
            <a:ext cx="3475683"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大学</a:t>
            </a:r>
            <a:r>
              <a:rPr lang="ja-JP" altLang="en-US" sz="2400" dirty="0">
                <a:latin typeface="メイリオ" panose="020B0604030504040204" pitchFamily="50" charset="-128"/>
                <a:ea typeface="メイリオ" panose="020B0604030504040204" pitchFamily="50" charset="-128"/>
              </a:rPr>
              <a:t>入試</a:t>
            </a:r>
            <a:r>
              <a:rPr lang="ja-JP" altLang="en-US" sz="2400" dirty="0" smtClean="0">
                <a:latin typeface="メイリオ" panose="020B0604030504040204" pitchFamily="50" charset="-128"/>
                <a:ea typeface="メイリオ" panose="020B0604030504040204" pitchFamily="50" charset="-128"/>
              </a:rPr>
              <a:t>で「情報」が必須になるってほんと</a:t>
            </a:r>
            <a:r>
              <a:rPr lang="en-US" altLang="ja-JP" sz="2400" dirty="0" smtClean="0">
                <a:latin typeface="メイリオ" panose="020B0604030504040204" pitchFamily="50" charset="-128"/>
                <a:ea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18858535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スライド番号プレースホルダー 3"/>
          <p:cNvSpPr>
            <a:spLocks noGrp="1"/>
          </p:cNvSpPr>
          <p:nvPr>
            <p:ph type="sldNum" sz="quarter" idx="12"/>
          </p:nvPr>
        </p:nvSpPr>
        <p:spPr/>
        <p:txBody>
          <a:bodyPr/>
          <a:lstStyle/>
          <a:p>
            <a:fld id="{AC418725-C37D-4E37-877D-97ED9643FE75}" type="slidenum">
              <a:rPr lang="en-US" altLang="ja-JP"/>
              <a:pPr/>
              <a:t>20</a:t>
            </a:fld>
            <a:endParaRPr lang="en-US" altLang="ja-JP"/>
          </a:p>
        </p:txBody>
      </p:sp>
      <p:pic>
        <p:nvPicPr>
          <p:cNvPr id="16475" name="Picture 91" descr="A09B_Kyou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810000"/>
            <a:ext cx="1757363" cy="2590800"/>
          </a:xfrm>
          <a:prstGeom prst="rect">
            <a:avLst/>
          </a:prstGeom>
          <a:noFill/>
          <a:extLst>
            <a:ext uri="{909E8E84-426E-40DD-AFC4-6F175D3DCCD1}">
              <a14:hiddenFill xmlns:a14="http://schemas.microsoft.com/office/drawing/2010/main">
                <a:solidFill>
                  <a:srgbClr val="FFFFFF"/>
                </a:solidFill>
              </a14:hiddenFill>
            </a:ext>
          </a:extLst>
        </p:spPr>
      </p:pic>
      <p:sp>
        <p:nvSpPr>
          <p:cNvPr id="16386" name="Text Box 2"/>
          <p:cNvSpPr txBox="1">
            <a:spLocks noChangeArrowheads="1"/>
          </p:cNvSpPr>
          <p:nvPr/>
        </p:nvSpPr>
        <p:spPr bwMode="auto">
          <a:xfrm>
            <a:off x="381000" y="304800"/>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情報に関する簡単な実験</a:t>
            </a:r>
          </a:p>
        </p:txBody>
      </p:sp>
      <p:sp>
        <p:nvSpPr>
          <p:cNvPr id="16467" name="Text Box 83"/>
          <p:cNvSpPr txBox="1">
            <a:spLocks noChangeArrowheads="1"/>
          </p:cNvSpPr>
          <p:nvPr/>
        </p:nvSpPr>
        <p:spPr bwMode="auto">
          <a:xfrm>
            <a:off x="574963" y="816440"/>
            <a:ext cx="58163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目的</a:t>
            </a:r>
            <a:r>
              <a:rPr lang="en-US" altLang="ja-JP" sz="24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人間の記憶の特性について調べる</a:t>
            </a:r>
          </a:p>
        </p:txBody>
      </p:sp>
      <p:pic>
        <p:nvPicPr>
          <p:cNvPr id="16469" name="Picture 85" descr="A09B_Seit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3508" y="1253836"/>
            <a:ext cx="1895475" cy="3048000"/>
          </a:xfrm>
          <a:prstGeom prst="rect">
            <a:avLst/>
          </a:prstGeom>
          <a:noFill/>
          <a:extLst>
            <a:ext uri="{909E8E84-426E-40DD-AFC4-6F175D3DCCD1}">
              <a14:hiddenFill xmlns:a14="http://schemas.microsoft.com/office/drawing/2010/main">
                <a:solidFill>
                  <a:srgbClr val="FFFFFF"/>
                </a:solidFill>
              </a14:hiddenFill>
            </a:ext>
          </a:extLst>
        </p:spPr>
      </p:pic>
      <p:sp>
        <p:nvSpPr>
          <p:cNvPr id="16472" name="AutoShape 88"/>
          <p:cNvSpPr>
            <a:spLocks noChangeArrowheads="1"/>
          </p:cNvSpPr>
          <p:nvPr/>
        </p:nvSpPr>
        <p:spPr bwMode="auto">
          <a:xfrm>
            <a:off x="6400800" y="1219200"/>
            <a:ext cx="2209800" cy="1449388"/>
          </a:xfrm>
          <a:prstGeom prst="cloudCallout">
            <a:avLst>
              <a:gd name="adj1" fmla="val -61412"/>
              <a:gd name="adj2" fmla="val 8958"/>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ja-JP"/>
          </a:p>
        </p:txBody>
      </p:sp>
      <p:sp>
        <p:nvSpPr>
          <p:cNvPr id="16473" name="Text Box 89"/>
          <p:cNvSpPr txBox="1">
            <a:spLocks noChangeArrowheads="1"/>
          </p:cNvSpPr>
          <p:nvPr/>
        </p:nvSpPr>
        <p:spPr bwMode="auto">
          <a:xfrm>
            <a:off x="6633731" y="1447800"/>
            <a:ext cx="191452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smtClean="0">
                <a:latin typeface="メイリオ" panose="020B0604030504040204" pitchFamily="50" charset="-128"/>
                <a:ea typeface="メイリオ" panose="020B0604030504040204" pitchFamily="50" charset="-128"/>
              </a:rPr>
              <a:t>シノカ　</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テアネ</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セキレ</a:t>
            </a:r>
          </a:p>
        </p:txBody>
      </p:sp>
      <p:sp>
        <p:nvSpPr>
          <p:cNvPr id="16474" name="AutoShape 90"/>
          <p:cNvSpPr>
            <a:spLocks noChangeArrowheads="1"/>
          </p:cNvSpPr>
          <p:nvPr/>
        </p:nvSpPr>
        <p:spPr bwMode="auto">
          <a:xfrm>
            <a:off x="3525548" y="2486783"/>
            <a:ext cx="685800" cy="309189"/>
          </a:xfrm>
          <a:prstGeom prst="rightArrow">
            <a:avLst>
              <a:gd name="adj1" fmla="val 50000"/>
              <a:gd name="adj2" fmla="val 7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76" name="AutoShape 92"/>
          <p:cNvSpPr>
            <a:spLocks noChangeArrowheads="1"/>
          </p:cNvSpPr>
          <p:nvPr/>
        </p:nvSpPr>
        <p:spPr bwMode="auto">
          <a:xfrm>
            <a:off x="914400" y="4495800"/>
            <a:ext cx="5029200" cy="1447800"/>
          </a:xfrm>
          <a:prstGeom prst="wedgeRectCallout">
            <a:avLst>
              <a:gd name="adj1" fmla="val 60306"/>
              <a:gd name="adj2" fmla="val -1688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2000" dirty="0" smtClean="0">
                <a:latin typeface="メイリオ" panose="020B0604030504040204" pitchFamily="50" charset="-128"/>
                <a:ea typeface="メイリオ" panose="020B0604030504040204" pitchFamily="50" charset="-128"/>
              </a:rPr>
              <a:t>人間が見たことをどのぐらい記憶しているか確認する実験です。</a:t>
            </a:r>
          </a:p>
          <a:p>
            <a:pPr algn="l"/>
            <a:r>
              <a:rPr lang="en-US" altLang="ja-JP" sz="2000" dirty="0" smtClean="0">
                <a:latin typeface="メイリオ" panose="020B0604030504040204" pitchFamily="50" charset="-128"/>
                <a:ea typeface="メイリオ" panose="020B0604030504040204" pitchFamily="50" charset="-128"/>
              </a:rPr>
              <a:t>12</a:t>
            </a:r>
            <a:r>
              <a:rPr lang="ja-JP" altLang="en-US" sz="2000" dirty="0" smtClean="0">
                <a:latin typeface="メイリオ" panose="020B0604030504040204" pitchFamily="50" charset="-128"/>
                <a:ea typeface="メイリオ" panose="020B0604030504040204" pitchFamily="50" charset="-128"/>
              </a:rPr>
              <a:t>個の</a:t>
            </a:r>
            <a:r>
              <a:rPr lang="en-US" altLang="ja-JP" sz="2000" dirty="0" smtClean="0">
                <a:latin typeface="メイリオ" panose="020B0604030504040204" pitchFamily="50" charset="-128"/>
                <a:ea typeface="メイリオ" panose="020B0604030504040204" pitchFamily="50" charset="-128"/>
              </a:rPr>
              <a:t>1</a:t>
            </a:r>
            <a:r>
              <a:rPr lang="ja-JP" altLang="en-US" sz="2000" dirty="0" smtClean="0">
                <a:latin typeface="メイリオ" panose="020B0604030504040204" pitchFamily="50" charset="-128"/>
                <a:ea typeface="メイリオ" panose="020B0604030504040204" pitchFamily="50" charset="-128"/>
              </a:rPr>
              <a:t>文字又は</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文字のカタカナを見た後、それを紙に書きだしてもらいします。</a:t>
            </a:r>
            <a:endParaRPr lang="ja-JP" altLang="en-US" sz="20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4"/>
          <a:stretch>
            <a:fillRect/>
          </a:stretch>
        </p:blipFill>
        <p:spPr>
          <a:xfrm>
            <a:off x="848549" y="1687343"/>
            <a:ext cx="2544512" cy="171341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スライド番号プレースホルダー 3"/>
          <p:cNvSpPr>
            <a:spLocks noGrp="1"/>
          </p:cNvSpPr>
          <p:nvPr>
            <p:ph type="sldNum" sz="quarter" idx="12"/>
          </p:nvPr>
        </p:nvSpPr>
        <p:spPr/>
        <p:txBody>
          <a:bodyPr/>
          <a:lstStyle/>
          <a:p>
            <a:fld id="{DFC6BDDD-1B2A-421E-9D65-27B67C025306}" type="slidenum">
              <a:rPr lang="en-US" altLang="ja-JP" sz="2400">
                <a:latin typeface="メイリオ" panose="020B0604030504040204" pitchFamily="50" charset="-128"/>
                <a:ea typeface="メイリオ" panose="020B0604030504040204" pitchFamily="50" charset="-128"/>
              </a:rPr>
              <a:pPr/>
              <a:t>21</a:t>
            </a:fld>
            <a:endParaRPr lang="en-US" altLang="ja-JP" sz="2400">
              <a:latin typeface="メイリオ" panose="020B0604030504040204" pitchFamily="50" charset="-128"/>
              <a:ea typeface="メイリオ" panose="020B0604030504040204" pitchFamily="50" charset="-128"/>
            </a:endParaRPr>
          </a:p>
        </p:txBody>
      </p:sp>
      <p:sp>
        <p:nvSpPr>
          <p:cNvPr id="29699" name="Text Box 3"/>
          <p:cNvSpPr txBox="1">
            <a:spLocks noChangeArrowheads="1"/>
          </p:cNvSpPr>
          <p:nvPr/>
        </p:nvSpPr>
        <p:spPr bwMode="auto">
          <a:xfrm>
            <a:off x="381000" y="304800"/>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実験から考察までの流れ</a:t>
            </a:r>
          </a:p>
        </p:txBody>
      </p:sp>
      <p:sp>
        <p:nvSpPr>
          <p:cNvPr id="29709" name="Text Box 13"/>
          <p:cNvSpPr txBox="1">
            <a:spLocks noChangeArrowheads="1"/>
          </p:cNvSpPr>
          <p:nvPr/>
        </p:nvSpPr>
        <p:spPr bwMode="auto">
          <a:xfrm>
            <a:off x="533400" y="1023610"/>
            <a:ext cx="2286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a:latin typeface="メイリオ" panose="020B0604030504040204" pitchFamily="50" charset="-128"/>
                <a:ea typeface="メイリオ" panose="020B0604030504040204" pitchFamily="50" charset="-128"/>
              </a:rPr>
              <a:t>実験の説明</a:t>
            </a:r>
          </a:p>
        </p:txBody>
      </p:sp>
      <p:sp>
        <p:nvSpPr>
          <p:cNvPr id="29710" name="Text Box 14"/>
          <p:cNvSpPr txBox="1">
            <a:spLocks noChangeArrowheads="1"/>
          </p:cNvSpPr>
          <p:nvPr/>
        </p:nvSpPr>
        <p:spPr bwMode="auto">
          <a:xfrm>
            <a:off x="533400" y="1792537"/>
            <a:ext cx="2286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smtClean="0">
                <a:latin typeface="メイリオ" panose="020B0604030504040204" pitchFamily="50" charset="-128"/>
                <a:ea typeface="メイリオ" panose="020B0604030504040204" pitchFamily="50" charset="-128"/>
              </a:rPr>
              <a:t>実験の</a:t>
            </a:r>
            <a:r>
              <a:rPr lang="ja-JP" altLang="en-US" sz="2400" dirty="0">
                <a:latin typeface="メイリオ" panose="020B0604030504040204" pitchFamily="50" charset="-128"/>
                <a:ea typeface="メイリオ" panose="020B0604030504040204" pitchFamily="50" charset="-128"/>
              </a:rPr>
              <a:t>練習</a:t>
            </a:r>
          </a:p>
        </p:txBody>
      </p:sp>
      <p:sp>
        <p:nvSpPr>
          <p:cNvPr id="29714" name="Line 18"/>
          <p:cNvSpPr>
            <a:spLocks noChangeShapeType="1"/>
          </p:cNvSpPr>
          <p:nvPr/>
        </p:nvSpPr>
        <p:spPr bwMode="auto">
          <a:xfrm>
            <a:off x="1066800" y="1518910"/>
            <a:ext cx="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メイリオ" panose="020B0604030504040204" pitchFamily="50" charset="-128"/>
              <a:ea typeface="メイリオ" panose="020B0604030504040204" pitchFamily="50" charset="-128"/>
            </a:endParaRPr>
          </a:p>
        </p:txBody>
      </p:sp>
      <p:sp>
        <p:nvSpPr>
          <p:cNvPr id="29724" name="AutoShape 28"/>
          <p:cNvSpPr>
            <a:spLocks/>
          </p:cNvSpPr>
          <p:nvPr/>
        </p:nvSpPr>
        <p:spPr bwMode="auto">
          <a:xfrm>
            <a:off x="3048000" y="1642369"/>
            <a:ext cx="419100" cy="1627028"/>
          </a:xfrm>
          <a:prstGeom prst="leftBrace">
            <a:avLst>
              <a:gd name="adj1" fmla="val 41667"/>
              <a:gd name="adj2" fmla="val 219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メイリオ" panose="020B0604030504040204" pitchFamily="50" charset="-128"/>
              <a:ea typeface="メイリオ" panose="020B0604030504040204" pitchFamily="50" charset="-128"/>
            </a:endParaRPr>
          </a:p>
        </p:txBody>
      </p:sp>
      <p:sp>
        <p:nvSpPr>
          <p:cNvPr id="29731" name="Text Box 35"/>
          <p:cNvSpPr txBox="1">
            <a:spLocks noChangeArrowheads="1"/>
          </p:cNvSpPr>
          <p:nvPr/>
        </p:nvSpPr>
        <p:spPr bwMode="auto">
          <a:xfrm>
            <a:off x="4232564" y="3428993"/>
            <a:ext cx="41529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smtClean="0">
                <a:latin typeface="メイリオ" panose="020B0604030504040204" pitchFamily="50" charset="-128"/>
                <a:ea typeface="メイリオ" panose="020B0604030504040204" pitchFamily="50" charset="-128"/>
              </a:rPr>
              <a:t>用紙に書きだす時は、無理に書かなくてもいいです。</a:t>
            </a:r>
            <a:endParaRPr lang="ja-JP" altLang="en-US" sz="2400" dirty="0">
              <a:latin typeface="メイリオ" panose="020B0604030504040204" pitchFamily="50" charset="-128"/>
              <a:ea typeface="メイリオ" panose="020B0604030504040204" pitchFamily="50" charset="-128"/>
            </a:endParaRPr>
          </a:p>
        </p:txBody>
      </p:sp>
      <p:sp>
        <p:nvSpPr>
          <p:cNvPr id="26" name="Text Box 14"/>
          <p:cNvSpPr txBox="1">
            <a:spLocks noChangeArrowheads="1"/>
          </p:cNvSpPr>
          <p:nvPr/>
        </p:nvSpPr>
        <p:spPr bwMode="auto">
          <a:xfrm>
            <a:off x="533400" y="2702580"/>
            <a:ext cx="2286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a:latin typeface="メイリオ" panose="020B0604030504040204" pitchFamily="50" charset="-128"/>
                <a:ea typeface="メイリオ" panose="020B0604030504040204" pitchFamily="50" charset="-128"/>
              </a:rPr>
              <a:t>実験</a:t>
            </a:r>
            <a:r>
              <a:rPr lang="en-US" altLang="ja-JP" sz="2400" dirty="0" smtClean="0">
                <a:latin typeface="メイリオ" panose="020B0604030504040204" pitchFamily="50" charset="-128"/>
                <a:ea typeface="メイリオ" panose="020B0604030504040204" pitchFamily="50" charset="-128"/>
              </a:rPr>
              <a:t>1</a:t>
            </a:r>
            <a:endParaRPr lang="ja-JP" altLang="en-US" sz="2400" dirty="0">
              <a:latin typeface="メイリオ" panose="020B0604030504040204" pitchFamily="50" charset="-128"/>
              <a:ea typeface="メイリオ" panose="020B0604030504040204" pitchFamily="50" charset="-128"/>
            </a:endParaRPr>
          </a:p>
        </p:txBody>
      </p:sp>
      <p:sp>
        <p:nvSpPr>
          <p:cNvPr id="27" name="Line 18"/>
          <p:cNvSpPr>
            <a:spLocks noChangeShapeType="1"/>
          </p:cNvSpPr>
          <p:nvPr/>
        </p:nvSpPr>
        <p:spPr bwMode="auto">
          <a:xfrm>
            <a:off x="1066800" y="2428953"/>
            <a:ext cx="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メイリオ" panose="020B0604030504040204" pitchFamily="50" charset="-128"/>
              <a:ea typeface="メイリオ" panose="020B0604030504040204" pitchFamily="50" charset="-128"/>
            </a:endParaRPr>
          </a:p>
        </p:txBody>
      </p:sp>
      <p:sp>
        <p:nvSpPr>
          <p:cNvPr id="28" name="Text Box 14"/>
          <p:cNvSpPr txBox="1">
            <a:spLocks noChangeArrowheads="1"/>
          </p:cNvSpPr>
          <p:nvPr/>
        </p:nvSpPr>
        <p:spPr bwMode="auto">
          <a:xfrm>
            <a:off x="533400" y="3588320"/>
            <a:ext cx="2286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smtClean="0">
                <a:latin typeface="メイリオ" panose="020B0604030504040204" pitchFamily="50" charset="-128"/>
                <a:ea typeface="メイリオ" panose="020B0604030504040204" pitchFamily="50" charset="-128"/>
              </a:rPr>
              <a:t>実験</a:t>
            </a:r>
            <a:r>
              <a:rPr lang="en-US" altLang="ja-JP" sz="2400" dirty="0" smtClean="0">
                <a:latin typeface="メイリオ" panose="020B0604030504040204" pitchFamily="50" charset="-128"/>
                <a:ea typeface="メイリオ" panose="020B0604030504040204" pitchFamily="50" charset="-128"/>
              </a:rPr>
              <a:t>2</a:t>
            </a:r>
            <a:endParaRPr lang="ja-JP" altLang="en-US" sz="2400" dirty="0">
              <a:latin typeface="メイリオ" panose="020B0604030504040204" pitchFamily="50" charset="-128"/>
              <a:ea typeface="メイリオ" panose="020B0604030504040204" pitchFamily="50" charset="-128"/>
            </a:endParaRPr>
          </a:p>
        </p:txBody>
      </p:sp>
      <p:sp>
        <p:nvSpPr>
          <p:cNvPr id="29" name="Line 18"/>
          <p:cNvSpPr>
            <a:spLocks noChangeShapeType="1"/>
          </p:cNvSpPr>
          <p:nvPr/>
        </p:nvSpPr>
        <p:spPr bwMode="auto">
          <a:xfrm>
            <a:off x="1066800" y="3314693"/>
            <a:ext cx="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メイリオ" panose="020B0604030504040204" pitchFamily="50" charset="-128"/>
              <a:ea typeface="メイリオ" panose="020B0604030504040204" pitchFamily="50" charset="-128"/>
            </a:endParaRPr>
          </a:p>
        </p:txBody>
      </p:sp>
      <p:sp>
        <p:nvSpPr>
          <p:cNvPr id="30" name="Text Box 14"/>
          <p:cNvSpPr txBox="1">
            <a:spLocks noChangeArrowheads="1"/>
          </p:cNvSpPr>
          <p:nvPr/>
        </p:nvSpPr>
        <p:spPr bwMode="auto">
          <a:xfrm>
            <a:off x="533400" y="4474060"/>
            <a:ext cx="2286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smtClean="0">
                <a:latin typeface="メイリオ" panose="020B0604030504040204" pitchFamily="50" charset="-128"/>
                <a:ea typeface="メイリオ" panose="020B0604030504040204" pitchFamily="50" charset="-128"/>
              </a:rPr>
              <a:t>実験</a:t>
            </a:r>
            <a:r>
              <a:rPr lang="en-US" altLang="ja-JP" sz="2400" dirty="0" smtClean="0">
                <a:latin typeface="メイリオ" panose="020B0604030504040204" pitchFamily="50" charset="-128"/>
                <a:ea typeface="メイリオ" panose="020B0604030504040204" pitchFamily="50" charset="-128"/>
              </a:rPr>
              <a:t>3</a:t>
            </a:r>
            <a:endParaRPr lang="ja-JP" altLang="en-US" sz="2400" dirty="0">
              <a:latin typeface="メイリオ" panose="020B0604030504040204" pitchFamily="50" charset="-128"/>
              <a:ea typeface="メイリオ" panose="020B0604030504040204" pitchFamily="50" charset="-128"/>
            </a:endParaRPr>
          </a:p>
        </p:txBody>
      </p:sp>
      <p:sp>
        <p:nvSpPr>
          <p:cNvPr id="31" name="Line 18"/>
          <p:cNvSpPr>
            <a:spLocks noChangeShapeType="1"/>
          </p:cNvSpPr>
          <p:nvPr/>
        </p:nvSpPr>
        <p:spPr bwMode="auto">
          <a:xfrm>
            <a:off x="1066800" y="4200433"/>
            <a:ext cx="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400">
              <a:latin typeface="メイリオ" panose="020B0604030504040204" pitchFamily="50" charset="-128"/>
              <a:ea typeface="メイリオ" panose="020B0604030504040204" pitchFamily="50" charset="-128"/>
            </a:endParaRPr>
          </a:p>
        </p:txBody>
      </p:sp>
      <p:sp>
        <p:nvSpPr>
          <p:cNvPr id="32" name="Text Box 35"/>
          <p:cNvSpPr txBox="1">
            <a:spLocks noChangeArrowheads="1"/>
          </p:cNvSpPr>
          <p:nvPr/>
        </p:nvSpPr>
        <p:spPr bwMode="auto">
          <a:xfrm>
            <a:off x="3584864" y="1845815"/>
            <a:ext cx="54483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smtClean="0">
                <a:latin typeface="メイリオ" panose="020B0604030504040204" pitchFamily="50" charset="-128"/>
                <a:ea typeface="メイリオ" panose="020B0604030504040204" pitchFamily="50" charset="-128"/>
              </a:rPr>
              <a:t>① </a:t>
            </a:r>
            <a:r>
              <a:rPr lang="en-US" altLang="ja-JP" sz="2400" dirty="0" smtClean="0">
                <a:latin typeface="メイリオ" panose="020B0604030504040204" pitchFamily="50" charset="-128"/>
                <a:ea typeface="メイリオ" panose="020B0604030504040204" pitchFamily="50" charset="-128"/>
              </a:rPr>
              <a:t>12</a:t>
            </a:r>
            <a:r>
              <a:rPr lang="ja-JP" altLang="en-US" sz="2400" dirty="0" smtClean="0">
                <a:latin typeface="メイリオ" panose="020B0604030504040204" pitchFamily="50" charset="-128"/>
                <a:ea typeface="メイリオ" panose="020B0604030504040204" pitchFamily="50" charset="-128"/>
              </a:rPr>
              <a:t>個の文字の提示 </a:t>
            </a:r>
            <a:r>
              <a:rPr lang="en-US" altLang="ja-JP" sz="2400" dirty="0" smtClean="0">
                <a:latin typeface="メイリオ" panose="020B0604030504040204" pitchFamily="50" charset="-128"/>
                <a:ea typeface="メイリオ" panose="020B0604030504040204" pitchFamily="50" charset="-128"/>
              </a:rPr>
              <a:t>(10</a:t>
            </a:r>
            <a:r>
              <a:rPr lang="ja-JP" altLang="en-US" sz="2400" dirty="0" smtClean="0">
                <a:latin typeface="メイリオ" panose="020B0604030504040204" pitchFamily="50" charset="-128"/>
                <a:ea typeface="メイリオ" panose="020B0604030504040204" pitchFamily="50" charset="-128"/>
              </a:rPr>
              <a:t>秒間</a:t>
            </a:r>
            <a:r>
              <a:rPr lang="en-US" altLang="ja-JP" sz="2400" dirty="0" smtClean="0">
                <a:latin typeface="メイリオ" panose="020B0604030504040204" pitchFamily="50" charset="-128"/>
                <a:ea typeface="メイリオ" panose="020B0604030504040204" pitchFamily="50" charset="-128"/>
              </a:rPr>
              <a:t>)</a:t>
            </a:r>
          </a:p>
          <a:p>
            <a:pPr algn="l">
              <a:spcBef>
                <a:spcPct val="50000"/>
              </a:spcBef>
            </a:pPr>
            <a:r>
              <a:rPr lang="ja-JP" altLang="en-US" sz="2400" dirty="0" smtClean="0">
                <a:latin typeface="メイリオ" panose="020B0604030504040204" pitchFamily="50" charset="-128"/>
                <a:ea typeface="メイリオ" panose="020B0604030504040204" pitchFamily="50" charset="-128"/>
              </a:rPr>
              <a:t>② </a:t>
            </a:r>
            <a:r>
              <a:rPr lang="en-US" altLang="ja-JP" sz="2400" dirty="0" smtClean="0">
                <a:latin typeface="メイリオ" panose="020B0604030504040204" pitchFamily="50" charset="-128"/>
                <a:ea typeface="メイリオ" panose="020B0604030504040204" pitchFamily="50" charset="-128"/>
              </a:rPr>
              <a:t>5</a:t>
            </a:r>
            <a:r>
              <a:rPr lang="ja-JP" altLang="en-US" sz="2400" dirty="0" smtClean="0">
                <a:latin typeface="メイリオ" panose="020B0604030504040204" pitchFamily="50" charset="-128"/>
                <a:ea typeface="メイリオ" panose="020B0604030504040204" pitchFamily="50" charset="-128"/>
              </a:rPr>
              <a:t>秒間の待ち</a:t>
            </a:r>
          </a:p>
          <a:p>
            <a:pPr algn="l">
              <a:spcBef>
                <a:spcPct val="50000"/>
              </a:spcBef>
            </a:pPr>
            <a:r>
              <a:rPr lang="ja-JP" altLang="en-US" sz="2400" dirty="0" smtClean="0">
                <a:latin typeface="メイリオ" panose="020B0604030504040204" pitchFamily="50" charset="-128"/>
                <a:ea typeface="メイリオ" panose="020B0604030504040204" pitchFamily="50" charset="-128"/>
              </a:rPr>
              <a:t>③ 用紙に覚えている文字の書き出し</a:t>
            </a:r>
            <a:endParaRPr lang="ja-JP" altLang="en-US" sz="2400"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fld id="{58D1C396-871B-45ED-9145-C4A55554AC23}" type="slidenum">
              <a:rPr lang="en-US" altLang="ja-JP"/>
              <a:pPr/>
              <a:t>22</a:t>
            </a:fld>
            <a:endParaRPr lang="en-US" altLang="ja-JP"/>
          </a:p>
        </p:txBody>
      </p:sp>
      <p:sp>
        <p:nvSpPr>
          <p:cNvPr id="34818" name="Text Box 2"/>
          <p:cNvSpPr txBox="1">
            <a:spLocks noChangeArrowheads="1"/>
          </p:cNvSpPr>
          <p:nvPr/>
        </p:nvSpPr>
        <p:spPr bwMode="auto">
          <a:xfrm>
            <a:off x="457200" y="685800"/>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考察のポイント</a:t>
            </a:r>
          </a:p>
        </p:txBody>
      </p:sp>
      <p:sp>
        <p:nvSpPr>
          <p:cNvPr id="34819" name="Text Box 3"/>
          <p:cNvSpPr txBox="1">
            <a:spLocks noChangeArrowheads="1"/>
          </p:cNvSpPr>
          <p:nvPr/>
        </p:nvSpPr>
        <p:spPr bwMode="auto">
          <a:xfrm>
            <a:off x="714375" y="1752600"/>
            <a:ext cx="5838825" cy="179126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60000"/>
              </a:spcBef>
            </a:pPr>
            <a:r>
              <a:rPr lang="ja-JP" altLang="en-US" sz="2400" dirty="0" smtClean="0">
                <a:latin typeface="メイリオ" panose="020B0604030504040204" pitchFamily="50" charset="-128"/>
                <a:ea typeface="メイリオ" panose="020B0604030504040204" pitchFamily="50" charset="-128"/>
              </a:rPr>
              <a:t>・実験</a:t>
            </a:r>
            <a:r>
              <a:rPr lang="en-US" altLang="ja-JP" sz="2400" dirty="0" smtClean="0">
                <a:latin typeface="メイリオ" panose="020B0604030504040204" pitchFamily="50" charset="-128"/>
                <a:ea typeface="メイリオ" panose="020B0604030504040204" pitchFamily="50" charset="-128"/>
              </a:rPr>
              <a:t>1, 2, 3</a:t>
            </a:r>
            <a:r>
              <a:rPr lang="ja-JP" altLang="en-US" sz="2400" dirty="0" smtClean="0">
                <a:latin typeface="メイリオ" panose="020B0604030504040204" pitchFamily="50" charset="-128"/>
                <a:ea typeface="メイリオ" panose="020B0604030504040204" pitchFamily="50" charset="-128"/>
              </a:rPr>
              <a:t>の結果の間にどんな違いがありますか</a:t>
            </a:r>
            <a:r>
              <a:rPr lang="en-US" altLang="ja-JP" sz="2400" dirty="0" smtClean="0">
                <a:latin typeface="メイリオ" panose="020B0604030504040204" pitchFamily="50" charset="-128"/>
                <a:ea typeface="メイリオ" panose="020B0604030504040204" pitchFamily="50" charset="-128"/>
              </a:rPr>
              <a:t>?</a:t>
            </a:r>
          </a:p>
          <a:p>
            <a:pPr algn="l">
              <a:spcBef>
                <a:spcPct val="60000"/>
              </a:spcBef>
            </a:pPr>
            <a:r>
              <a:rPr lang="ja-JP" altLang="en-US" sz="2400" dirty="0" smtClean="0">
                <a:latin typeface="メイリオ" panose="020B0604030504040204" pitchFamily="50" charset="-128"/>
                <a:ea typeface="メイリオ" panose="020B0604030504040204" pitchFamily="50" charset="-128"/>
              </a:rPr>
              <a:t>・このことから、人間の記憶にどのような特性があると思いますか</a:t>
            </a:r>
            <a:r>
              <a:rPr lang="en-US" altLang="ja-JP" sz="2400" dirty="0" smtClean="0">
                <a:latin typeface="メイリオ" panose="020B0604030504040204" pitchFamily="50" charset="-128"/>
                <a:ea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endParaRPr>
          </a:p>
        </p:txBody>
      </p:sp>
      <p:pic>
        <p:nvPicPr>
          <p:cNvPr id="34821" name="Picture 5" descr="A09B_Kyou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2362200"/>
            <a:ext cx="1343025" cy="4038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DA00848-F2F2-4BE7-AD66-2824549613CD}"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5124" name="Text Box 4"/>
          <p:cNvSpPr txBox="1">
            <a:spLocks noChangeArrowheads="1"/>
          </p:cNvSpPr>
          <p:nvPr/>
        </p:nvSpPr>
        <p:spPr bwMode="auto">
          <a:xfrm>
            <a:off x="609600" y="304800"/>
            <a:ext cx="7696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七不思議の不思議</a:t>
            </a:r>
            <a:b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人間の情報処理</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5131" name="Text Box 11"/>
          <p:cNvSpPr txBox="1">
            <a:spLocks noChangeArrowheads="1"/>
          </p:cNvSpPr>
          <p:nvPr/>
        </p:nvSpPr>
        <p:spPr bwMode="auto">
          <a:xfrm>
            <a:off x="6172200" y="6248400"/>
            <a:ext cx="198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Go Ota, </a:t>
            </a:r>
            <a:r>
              <a:rPr kumimoji="1" lang="en-US" altLang="ja-JP" sz="18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rPr>
              <a:t>2018</a:t>
            </a:r>
            <a:endParaRPr kumimoji="1" lang="en-US" altLang="ja-JP"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5144" name="Picture 24" descr="A09A_Hyosh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1462088"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145" name="Picture 25" descr="A09A_Sei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7150" y="2806700"/>
            <a:ext cx="2076450" cy="3438525"/>
          </a:xfrm>
          <a:prstGeom prst="rect">
            <a:avLst/>
          </a:prstGeom>
          <a:noFill/>
          <a:extLst>
            <a:ext uri="{909E8E84-426E-40DD-AFC4-6F175D3DCCD1}">
              <a14:hiddenFill xmlns:a14="http://schemas.microsoft.com/office/drawing/2010/main">
                <a:solidFill>
                  <a:srgbClr val="FFFFFF"/>
                </a:solidFill>
              </a14:hiddenFill>
            </a:ext>
          </a:extLst>
        </p:spPr>
      </p:pic>
      <p:pic>
        <p:nvPicPr>
          <p:cNvPr id="5146" name="Picture 26" descr="A09A_7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00200"/>
            <a:ext cx="2543175" cy="1077913"/>
          </a:xfrm>
          <a:prstGeom prst="rect">
            <a:avLst/>
          </a:prstGeom>
          <a:noFill/>
          <a:extLst>
            <a:ext uri="{909E8E84-426E-40DD-AFC4-6F175D3DCCD1}">
              <a14:hiddenFill xmlns:a14="http://schemas.microsoft.com/office/drawing/2010/main">
                <a:solidFill>
                  <a:srgbClr val="FFFFFF"/>
                </a:solidFill>
              </a14:hiddenFill>
            </a:ext>
          </a:extLst>
        </p:spPr>
      </p:pic>
      <p:pic>
        <p:nvPicPr>
          <p:cNvPr id="5147" name="Picture 27" descr="A09A_teacher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2667000"/>
            <a:ext cx="1730375" cy="3505200"/>
          </a:xfrm>
          <a:prstGeom prst="rect">
            <a:avLst/>
          </a:prstGeom>
          <a:noFill/>
          <a:extLst>
            <a:ext uri="{909E8E84-426E-40DD-AFC4-6F175D3DCCD1}">
              <a14:hiddenFill xmlns:a14="http://schemas.microsoft.com/office/drawing/2010/main">
                <a:solidFill>
                  <a:srgbClr val="FFFFFF"/>
                </a:solidFill>
              </a14:hiddenFill>
            </a:ext>
          </a:extLst>
        </p:spPr>
      </p:pic>
      <p:sp>
        <p:nvSpPr>
          <p:cNvPr id="5149" name="AutoShape 29"/>
          <p:cNvSpPr>
            <a:spLocks noChangeArrowheads="1"/>
          </p:cNvSpPr>
          <p:nvPr/>
        </p:nvSpPr>
        <p:spPr bwMode="auto">
          <a:xfrm>
            <a:off x="381000" y="3352800"/>
            <a:ext cx="3257550" cy="2743200"/>
          </a:xfrm>
          <a:prstGeom prst="wedgeRectCallout">
            <a:avLst>
              <a:gd name="adj1" fmla="val 64518"/>
              <a:gd name="adj2" fmla="val -3658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世の中で</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のつく言葉多いと思わない</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世界の七不思議、七福神、ラッキー</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a:t>
            </a:r>
            <a:r>
              <a:rPr kumimoji="1" lang="ja-JP" altLang="en-US" sz="20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七人の侍、七夕、七つの海、一週間は</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日、七変化、ワイルド</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a:t>
            </a:r>
            <a:r>
              <a:rPr kumimoji="1" lang="ja-JP" altLang="en-US" sz="20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七味唐辛子、七つ道具</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七人の小人</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多いでしょ</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5150" name="AutoShape 30"/>
          <p:cNvSpPr>
            <a:spLocks noChangeArrowheads="1"/>
          </p:cNvSpPr>
          <p:nvPr/>
        </p:nvSpPr>
        <p:spPr bwMode="auto">
          <a:xfrm>
            <a:off x="5348287" y="457200"/>
            <a:ext cx="3262313" cy="1905000"/>
          </a:xfrm>
          <a:prstGeom prst="wedgeRectCallout">
            <a:avLst>
              <a:gd name="adj1" fmla="val -18310"/>
              <a:gd name="adj2" fmla="val 7536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がつく言葉が多いのは、人間の情報処理能力に関連づけて説明できると考えている人もいます。これから実験で確かめていこう。</a:t>
            </a:r>
          </a:p>
        </p:txBody>
      </p:sp>
    </p:spTree>
    <p:extLst>
      <p:ext uri="{BB962C8B-B14F-4D97-AF65-F5344CB8AC3E}">
        <p14:creationId xmlns:p14="http://schemas.microsoft.com/office/powerpoint/2010/main" val="13742654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3BF4B31-2D95-470B-ABA7-F0B6C75B91D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0" name="Text Box 2"/>
          <p:cNvSpPr txBox="1">
            <a:spLocks noChangeArrowheads="1"/>
          </p:cNvSpPr>
          <p:nvPr/>
        </p:nvSpPr>
        <p:spPr bwMode="auto">
          <a:xfrm>
            <a:off x="381000" y="200680"/>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マジカルナンバー7±2</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7893" name="Picture 5" descr="A09D_hea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 y="723900"/>
            <a:ext cx="3573463" cy="4191000"/>
          </a:xfrm>
          <a:prstGeom prst="rect">
            <a:avLst/>
          </a:prstGeom>
          <a:noFill/>
          <a:extLst>
            <a:ext uri="{909E8E84-426E-40DD-AFC4-6F175D3DCCD1}">
              <a14:hiddenFill xmlns:a14="http://schemas.microsoft.com/office/drawing/2010/main">
                <a:solidFill>
                  <a:srgbClr val="FFFFFF"/>
                </a:solidFill>
              </a14:hiddenFill>
            </a:ext>
          </a:extLst>
        </p:spPr>
      </p:pic>
      <p:sp>
        <p:nvSpPr>
          <p:cNvPr id="37894" name="Text Box 6"/>
          <p:cNvSpPr txBox="1">
            <a:spLocks noChangeArrowheads="1"/>
          </p:cNvSpPr>
          <p:nvPr/>
        </p:nvSpPr>
        <p:spPr bwMode="auto">
          <a:xfrm>
            <a:off x="450273" y="1790700"/>
            <a:ext cx="1143000" cy="376238"/>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t>短期記憶</a:t>
            </a:r>
          </a:p>
        </p:txBody>
      </p:sp>
      <p:sp>
        <p:nvSpPr>
          <p:cNvPr id="37895" name="Text Box 7"/>
          <p:cNvSpPr txBox="1">
            <a:spLocks noChangeArrowheads="1"/>
          </p:cNvSpPr>
          <p:nvPr/>
        </p:nvSpPr>
        <p:spPr bwMode="auto">
          <a:xfrm>
            <a:off x="2050473" y="1790700"/>
            <a:ext cx="1143000" cy="376238"/>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t>長期記憶</a:t>
            </a:r>
          </a:p>
        </p:txBody>
      </p:sp>
      <p:sp>
        <p:nvSpPr>
          <p:cNvPr id="37896" name="AutoShape 8"/>
          <p:cNvSpPr>
            <a:spLocks noChangeArrowheads="1"/>
          </p:cNvSpPr>
          <p:nvPr/>
        </p:nvSpPr>
        <p:spPr bwMode="auto">
          <a:xfrm>
            <a:off x="1669473" y="1866900"/>
            <a:ext cx="304800" cy="228600"/>
          </a:xfrm>
          <a:prstGeom prst="rightArrow">
            <a:avLst>
              <a:gd name="adj1" fmla="val 50000"/>
              <a:gd name="adj2" fmla="val 3333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7" name="Text Box 9"/>
          <p:cNvSpPr txBox="1">
            <a:spLocks noChangeArrowheads="1"/>
          </p:cNvSpPr>
          <p:nvPr/>
        </p:nvSpPr>
        <p:spPr bwMode="auto">
          <a:xfrm>
            <a:off x="3695700" y="593725"/>
            <a:ext cx="544830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短期記憶</a:t>
            </a:r>
            <a:b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外部からの情報を一時的に記憶する。</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保持の時間は</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15-30</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秒程度</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容量に限度があり</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7±2 (5±2</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又は</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4±1)</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程度の個数の情報を保持できる。</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長期記憶</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短期記憶きた情報を恒常的に記憶する。</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特に容量の制限は無い。</a:t>
            </a:r>
            <a:b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繰り返し</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リハーサル</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等により記憶を確かなものにする。</a:t>
            </a:r>
          </a:p>
        </p:txBody>
      </p:sp>
      <p:pic>
        <p:nvPicPr>
          <p:cNvPr id="37898" name="Picture 10" descr="A09D_kyo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1925" y="3581400"/>
            <a:ext cx="1362075" cy="2609850"/>
          </a:xfrm>
          <a:prstGeom prst="rect">
            <a:avLst/>
          </a:prstGeom>
          <a:noFill/>
          <a:extLst>
            <a:ext uri="{909E8E84-426E-40DD-AFC4-6F175D3DCCD1}">
              <a14:hiddenFill xmlns:a14="http://schemas.microsoft.com/office/drawing/2010/main">
                <a:solidFill>
                  <a:srgbClr val="FFFFFF"/>
                </a:solidFill>
              </a14:hiddenFill>
            </a:ext>
          </a:extLst>
        </p:spPr>
      </p:pic>
      <p:sp>
        <p:nvSpPr>
          <p:cNvPr id="37899" name="AutoShape 11"/>
          <p:cNvSpPr>
            <a:spLocks noChangeArrowheads="1"/>
          </p:cNvSpPr>
          <p:nvPr/>
        </p:nvSpPr>
        <p:spPr bwMode="auto">
          <a:xfrm>
            <a:off x="3048000" y="3817798"/>
            <a:ext cx="4648200" cy="2735402"/>
          </a:xfrm>
          <a:prstGeom prst="wedgeRectCallout">
            <a:avLst>
              <a:gd name="adj1" fmla="val 52486"/>
              <a:gd name="adj2" fmla="val -1417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人間の記憶については、いろいろな実験で短期記憶と長期記憶の</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段階になっていることが明らかになっています。今回の実験</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は、この短期記憶の容量を調べる実験だったと言えます。</a:t>
            </a:r>
            <a:b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この容量については、ミラーという心理学者が</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1956</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年に、その名も「マジカルナンバー</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7±2</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」という論文で指摘しました</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現在は</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5±2</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又は</a:t>
            </a:r>
            <a:r>
              <a:rPr kumimoji="1" lang="en-US" altLang="ja-JP"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4±1</a:t>
            </a: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と</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いう容量の指摘があります</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どちらにしても、人間がちょっと覚えたり、見て判断できる数は</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4</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から多くて</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9</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と考えた方がいいでしょう。</a:t>
            </a:r>
          </a:p>
        </p:txBody>
      </p:sp>
    </p:spTree>
    <p:extLst>
      <p:ext uri="{BB962C8B-B14F-4D97-AF65-F5344CB8AC3E}">
        <p14:creationId xmlns:p14="http://schemas.microsoft.com/office/powerpoint/2010/main" val="18581350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5112F3D-C6A3-45A3-A520-9A502C854F80}" type="slidenum">
              <a:rPr kumimoji="0"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14" name="Text Box 2"/>
          <p:cNvSpPr txBox="1">
            <a:spLocks noChangeArrowheads="1"/>
          </p:cNvSpPr>
          <p:nvPr/>
        </p:nvSpPr>
        <p:spPr bwMode="auto">
          <a:xfrm>
            <a:off x="190500" y="223838"/>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塊</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とチャンクの階層化</a:t>
            </a:r>
          </a:p>
        </p:txBody>
      </p:sp>
      <p:sp>
        <p:nvSpPr>
          <p:cNvPr id="38923" name="Text Box 11"/>
          <p:cNvSpPr txBox="1">
            <a:spLocks noChangeArrowheads="1"/>
          </p:cNvSpPr>
          <p:nvPr/>
        </p:nvSpPr>
        <p:spPr bwMode="auto">
          <a:xfrm>
            <a:off x="1905000" y="838200"/>
            <a:ext cx="6858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記憶</a:t>
            </a:r>
          </a:p>
        </p:txBody>
      </p:sp>
      <p:sp>
        <p:nvSpPr>
          <p:cNvPr id="38924" name="Text Box 12"/>
          <p:cNvSpPr txBox="1">
            <a:spLocks noChangeArrowheads="1"/>
          </p:cNvSpPr>
          <p:nvPr/>
        </p:nvSpPr>
        <p:spPr bwMode="auto">
          <a:xfrm>
            <a:off x="762000" y="1600200"/>
            <a:ext cx="4572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ヌ</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25" name="Text Box 13"/>
          <p:cNvSpPr txBox="1">
            <a:spLocks noChangeArrowheads="1"/>
          </p:cNvSpPr>
          <p:nvPr/>
        </p:nvSpPr>
        <p:spPr bwMode="auto">
          <a:xfrm>
            <a:off x="1447800" y="1600200"/>
            <a:ext cx="4572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ア</a:t>
            </a:r>
            <a:endPar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26" name="Text Box 14"/>
          <p:cNvSpPr txBox="1">
            <a:spLocks noChangeArrowheads="1"/>
          </p:cNvSpPr>
          <p:nvPr/>
        </p:nvSpPr>
        <p:spPr bwMode="auto">
          <a:xfrm>
            <a:off x="2133600" y="1600200"/>
            <a:ext cx="4572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ソ</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27" name="Text Box 15"/>
          <p:cNvSpPr txBox="1">
            <a:spLocks noChangeArrowheads="1"/>
          </p:cNvSpPr>
          <p:nvPr/>
        </p:nvSpPr>
        <p:spPr bwMode="auto">
          <a:xfrm>
            <a:off x="3276600" y="1600200"/>
            <a:ext cx="4572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モ</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28" name="Text Box 16"/>
          <p:cNvSpPr txBox="1">
            <a:spLocks noChangeArrowheads="1"/>
          </p:cNvSpPr>
          <p:nvPr/>
        </p:nvSpPr>
        <p:spPr bwMode="auto">
          <a:xfrm>
            <a:off x="2667000" y="1600200"/>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38929" name="Line 17"/>
          <p:cNvSpPr>
            <a:spLocks noChangeShapeType="1"/>
          </p:cNvSpPr>
          <p:nvPr/>
        </p:nvSpPr>
        <p:spPr bwMode="auto">
          <a:xfrm flipH="1">
            <a:off x="1066800" y="1219200"/>
            <a:ext cx="914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0" name="Line 18"/>
          <p:cNvSpPr>
            <a:spLocks noChangeShapeType="1"/>
          </p:cNvSpPr>
          <p:nvPr/>
        </p:nvSpPr>
        <p:spPr bwMode="auto">
          <a:xfrm flipH="1">
            <a:off x="1676400" y="12192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1" name="Line 19"/>
          <p:cNvSpPr>
            <a:spLocks noChangeShapeType="1"/>
          </p:cNvSpPr>
          <p:nvPr/>
        </p:nvSpPr>
        <p:spPr bwMode="auto">
          <a:xfrm>
            <a:off x="2286000" y="1219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2" name="Line 20"/>
          <p:cNvSpPr>
            <a:spLocks noChangeShapeType="1"/>
          </p:cNvSpPr>
          <p:nvPr/>
        </p:nvSpPr>
        <p:spPr bwMode="auto">
          <a:xfrm>
            <a:off x="2514600" y="1219200"/>
            <a:ext cx="914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3" name="Line 21"/>
          <p:cNvSpPr>
            <a:spLocks noChangeShapeType="1"/>
          </p:cNvSpPr>
          <p:nvPr/>
        </p:nvSpPr>
        <p:spPr bwMode="auto">
          <a:xfrm>
            <a:off x="2362200" y="12192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4" name="Text Box 22"/>
          <p:cNvSpPr txBox="1">
            <a:spLocks noChangeArrowheads="1"/>
          </p:cNvSpPr>
          <p:nvPr/>
        </p:nvSpPr>
        <p:spPr bwMode="auto">
          <a:xfrm>
            <a:off x="4419600" y="350520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1" lang="ja-JP"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5" name="Text Box 23"/>
          <p:cNvSpPr txBox="1">
            <a:spLocks noChangeArrowheads="1"/>
          </p:cNvSpPr>
          <p:nvPr/>
        </p:nvSpPr>
        <p:spPr bwMode="auto">
          <a:xfrm>
            <a:off x="3124200" y="914400"/>
            <a:ext cx="1371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7±2の制限</a:t>
            </a: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36" name="Text Box 24"/>
          <p:cNvSpPr txBox="1">
            <a:spLocks noChangeArrowheads="1"/>
          </p:cNvSpPr>
          <p:nvPr/>
        </p:nvSpPr>
        <p:spPr bwMode="auto">
          <a:xfrm>
            <a:off x="1905000" y="2209800"/>
            <a:ext cx="6858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記憶</a:t>
            </a:r>
          </a:p>
        </p:txBody>
      </p:sp>
      <p:sp>
        <p:nvSpPr>
          <p:cNvPr id="38937" name="Text Box 25"/>
          <p:cNvSpPr txBox="1">
            <a:spLocks noChangeArrowheads="1"/>
          </p:cNvSpPr>
          <p:nvPr/>
        </p:nvSpPr>
        <p:spPr bwMode="auto">
          <a:xfrm>
            <a:off x="190500" y="2971800"/>
            <a:ext cx="8763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トマト</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1" name="Text Box 29"/>
          <p:cNvSpPr txBox="1">
            <a:spLocks noChangeArrowheads="1"/>
          </p:cNvSpPr>
          <p:nvPr/>
        </p:nvSpPr>
        <p:spPr bwMode="auto">
          <a:xfrm>
            <a:off x="2819400" y="2971800"/>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38942" name="Line 30"/>
          <p:cNvSpPr>
            <a:spLocks noChangeShapeType="1"/>
          </p:cNvSpPr>
          <p:nvPr/>
        </p:nvSpPr>
        <p:spPr bwMode="auto">
          <a:xfrm flipH="1">
            <a:off x="838200" y="2590800"/>
            <a:ext cx="1143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3" name="Line 31"/>
          <p:cNvSpPr>
            <a:spLocks noChangeShapeType="1"/>
          </p:cNvSpPr>
          <p:nvPr/>
        </p:nvSpPr>
        <p:spPr bwMode="auto">
          <a:xfrm flipH="1">
            <a:off x="1676400" y="25908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4" name="Line 32"/>
          <p:cNvSpPr>
            <a:spLocks noChangeShapeType="1"/>
          </p:cNvSpPr>
          <p:nvPr/>
        </p:nvSpPr>
        <p:spPr bwMode="auto">
          <a:xfrm>
            <a:off x="2286000" y="2590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5" name="Line 33"/>
          <p:cNvSpPr>
            <a:spLocks noChangeShapeType="1"/>
          </p:cNvSpPr>
          <p:nvPr/>
        </p:nvSpPr>
        <p:spPr bwMode="auto">
          <a:xfrm>
            <a:off x="2514600" y="2590800"/>
            <a:ext cx="914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6" name="Line 34"/>
          <p:cNvSpPr>
            <a:spLocks noChangeShapeType="1"/>
          </p:cNvSpPr>
          <p:nvPr/>
        </p:nvSpPr>
        <p:spPr bwMode="auto">
          <a:xfrm>
            <a:off x="2362200" y="25908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47" name="Text Box 35"/>
          <p:cNvSpPr txBox="1">
            <a:spLocks noChangeArrowheads="1"/>
          </p:cNvSpPr>
          <p:nvPr/>
        </p:nvSpPr>
        <p:spPr bwMode="auto">
          <a:xfrm>
            <a:off x="3200400" y="2209800"/>
            <a:ext cx="1371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チャンク化で制限突破</a:t>
            </a: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51" name="Text Box 39"/>
          <p:cNvSpPr txBox="1">
            <a:spLocks noChangeArrowheads="1"/>
          </p:cNvSpPr>
          <p:nvPr/>
        </p:nvSpPr>
        <p:spPr bwMode="auto">
          <a:xfrm>
            <a:off x="2133600" y="3886200"/>
            <a:ext cx="685800" cy="376238"/>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記憶</a:t>
            </a:r>
          </a:p>
        </p:txBody>
      </p:sp>
      <p:sp>
        <p:nvSpPr>
          <p:cNvPr id="38952" name="Text Box 40"/>
          <p:cNvSpPr txBox="1">
            <a:spLocks noChangeArrowheads="1"/>
          </p:cNvSpPr>
          <p:nvPr/>
        </p:nvSpPr>
        <p:spPr bwMode="auto">
          <a:xfrm>
            <a:off x="457200" y="4648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55" name="Text Box 43"/>
          <p:cNvSpPr txBox="1">
            <a:spLocks noChangeArrowheads="1"/>
          </p:cNvSpPr>
          <p:nvPr/>
        </p:nvSpPr>
        <p:spPr bwMode="auto">
          <a:xfrm>
            <a:off x="3048000" y="4648200"/>
            <a:ext cx="533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38956" name="Line 44"/>
          <p:cNvSpPr>
            <a:spLocks noChangeShapeType="1"/>
          </p:cNvSpPr>
          <p:nvPr/>
        </p:nvSpPr>
        <p:spPr bwMode="auto">
          <a:xfrm flipH="1">
            <a:off x="1066800" y="4267200"/>
            <a:ext cx="1143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57" name="Line 45"/>
          <p:cNvSpPr>
            <a:spLocks noChangeShapeType="1"/>
          </p:cNvSpPr>
          <p:nvPr/>
        </p:nvSpPr>
        <p:spPr bwMode="auto">
          <a:xfrm flipH="1">
            <a:off x="1905000" y="42672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58" name="Line 46"/>
          <p:cNvSpPr>
            <a:spLocks noChangeShapeType="1"/>
          </p:cNvSpPr>
          <p:nvPr/>
        </p:nvSpPr>
        <p:spPr bwMode="auto">
          <a:xfrm>
            <a:off x="2514600" y="4267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59" name="Line 47"/>
          <p:cNvSpPr>
            <a:spLocks noChangeShapeType="1"/>
          </p:cNvSpPr>
          <p:nvPr/>
        </p:nvSpPr>
        <p:spPr bwMode="auto">
          <a:xfrm>
            <a:off x="2743200" y="4267200"/>
            <a:ext cx="9144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60" name="Line 48"/>
          <p:cNvSpPr>
            <a:spLocks noChangeShapeType="1"/>
          </p:cNvSpPr>
          <p:nvPr/>
        </p:nvSpPr>
        <p:spPr bwMode="auto">
          <a:xfrm>
            <a:off x="2590800" y="42672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61" name="Text Box 49"/>
          <p:cNvSpPr txBox="1">
            <a:spLocks noChangeArrowheads="1"/>
          </p:cNvSpPr>
          <p:nvPr/>
        </p:nvSpPr>
        <p:spPr bwMode="auto">
          <a:xfrm>
            <a:off x="3209926" y="3871913"/>
            <a:ext cx="1371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チャンクの階層化</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64" name="Text Box 52"/>
          <p:cNvSpPr txBox="1">
            <a:spLocks noChangeArrowheads="1"/>
          </p:cNvSpPr>
          <p:nvPr/>
        </p:nvSpPr>
        <p:spPr bwMode="auto">
          <a:xfrm>
            <a:off x="1447800" y="4648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65" name="Text Box 53"/>
          <p:cNvSpPr txBox="1">
            <a:spLocks noChangeArrowheads="1"/>
          </p:cNvSpPr>
          <p:nvPr/>
        </p:nvSpPr>
        <p:spPr bwMode="auto">
          <a:xfrm>
            <a:off x="3429000" y="47244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66" name="Text Box 54"/>
          <p:cNvSpPr txBox="1">
            <a:spLocks noChangeArrowheads="1"/>
          </p:cNvSpPr>
          <p:nvPr/>
        </p:nvSpPr>
        <p:spPr bwMode="auto">
          <a:xfrm>
            <a:off x="228600" y="5410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67" name="Text Box 55"/>
          <p:cNvSpPr txBox="1">
            <a:spLocks noChangeArrowheads="1"/>
          </p:cNvSpPr>
          <p:nvPr/>
        </p:nvSpPr>
        <p:spPr bwMode="auto">
          <a:xfrm>
            <a:off x="2362200" y="5334000"/>
            <a:ext cx="533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38968" name="Line 56"/>
          <p:cNvSpPr>
            <a:spLocks noChangeShapeType="1"/>
          </p:cNvSpPr>
          <p:nvPr/>
        </p:nvSpPr>
        <p:spPr bwMode="auto">
          <a:xfrm flipH="1">
            <a:off x="533400" y="4953000"/>
            <a:ext cx="9906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69" name="Line 57"/>
          <p:cNvSpPr>
            <a:spLocks noChangeShapeType="1"/>
          </p:cNvSpPr>
          <p:nvPr/>
        </p:nvSpPr>
        <p:spPr bwMode="auto">
          <a:xfrm flipH="1">
            <a:off x="1676400" y="4953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71" name="Line 59"/>
          <p:cNvSpPr>
            <a:spLocks noChangeShapeType="1"/>
          </p:cNvSpPr>
          <p:nvPr/>
        </p:nvSpPr>
        <p:spPr bwMode="auto">
          <a:xfrm>
            <a:off x="2133600" y="4953000"/>
            <a:ext cx="1143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73" name="Text Box 61"/>
          <p:cNvSpPr txBox="1">
            <a:spLocks noChangeArrowheads="1"/>
          </p:cNvSpPr>
          <p:nvPr/>
        </p:nvSpPr>
        <p:spPr bwMode="auto">
          <a:xfrm>
            <a:off x="1295400" y="5410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74" name="Text Box 62"/>
          <p:cNvSpPr txBox="1">
            <a:spLocks noChangeArrowheads="1"/>
          </p:cNvSpPr>
          <p:nvPr/>
        </p:nvSpPr>
        <p:spPr bwMode="auto">
          <a:xfrm>
            <a:off x="3124200" y="5410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75" name="Text Box 63"/>
          <p:cNvSpPr txBox="1">
            <a:spLocks noChangeArrowheads="1"/>
          </p:cNvSpPr>
          <p:nvPr/>
        </p:nvSpPr>
        <p:spPr bwMode="auto">
          <a:xfrm>
            <a:off x="838200" y="6172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76" name="Text Box 64"/>
          <p:cNvSpPr txBox="1">
            <a:spLocks noChangeArrowheads="1"/>
          </p:cNvSpPr>
          <p:nvPr/>
        </p:nvSpPr>
        <p:spPr bwMode="auto">
          <a:xfrm>
            <a:off x="2743200" y="6172200"/>
            <a:ext cx="533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38977" name="Line 65"/>
          <p:cNvSpPr>
            <a:spLocks noChangeShapeType="1"/>
          </p:cNvSpPr>
          <p:nvPr/>
        </p:nvSpPr>
        <p:spPr bwMode="auto">
          <a:xfrm flipH="1">
            <a:off x="1143000" y="5715000"/>
            <a:ext cx="21336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78" name="Line 66"/>
          <p:cNvSpPr>
            <a:spLocks noChangeShapeType="1"/>
          </p:cNvSpPr>
          <p:nvPr/>
        </p:nvSpPr>
        <p:spPr bwMode="auto">
          <a:xfrm flipH="1">
            <a:off x="2286000" y="5715000"/>
            <a:ext cx="12954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79" name="Line 67"/>
          <p:cNvSpPr>
            <a:spLocks noChangeShapeType="1"/>
          </p:cNvSpPr>
          <p:nvPr/>
        </p:nvSpPr>
        <p:spPr bwMode="auto">
          <a:xfrm>
            <a:off x="3657600" y="5791200"/>
            <a:ext cx="76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980" name="Text Box 68"/>
          <p:cNvSpPr txBox="1">
            <a:spLocks noChangeArrowheads="1"/>
          </p:cNvSpPr>
          <p:nvPr/>
        </p:nvSpPr>
        <p:spPr bwMode="auto">
          <a:xfrm>
            <a:off x="1828800" y="6172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sp>
        <p:nvSpPr>
          <p:cNvPr id="38981" name="Text Box 69"/>
          <p:cNvSpPr txBox="1">
            <a:spLocks noChangeArrowheads="1"/>
          </p:cNvSpPr>
          <p:nvPr/>
        </p:nvSpPr>
        <p:spPr bwMode="auto">
          <a:xfrm>
            <a:off x="3124200" y="6172200"/>
            <a:ext cx="838200" cy="276999"/>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2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チャンク</a:t>
            </a:r>
          </a:p>
        </p:txBody>
      </p:sp>
      <p:pic>
        <p:nvPicPr>
          <p:cNvPr id="38982" name="Picture 70" descr="A09D_kyo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525" y="3048000"/>
            <a:ext cx="1514475" cy="2924175"/>
          </a:xfrm>
          <a:prstGeom prst="rect">
            <a:avLst/>
          </a:prstGeom>
          <a:noFill/>
          <a:extLst>
            <a:ext uri="{909E8E84-426E-40DD-AFC4-6F175D3DCCD1}">
              <a14:hiddenFill xmlns:a14="http://schemas.microsoft.com/office/drawing/2010/main">
                <a:solidFill>
                  <a:srgbClr val="FFFFFF"/>
                </a:solidFill>
              </a14:hiddenFill>
            </a:ext>
          </a:extLst>
        </p:spPr>
      </p:pic>
      <p:sp>
        <p:nvSpPr>
          <p:cNvPr id="38983" name="AutoShape 71"/>
          <p:cNvSpPr>
            <a:spLocks noChangeArrowheads="1"/>
          </p:cNvSpPr>
          <p:nvPr/>
        </p:nvSpPr>
        <p:spPr bwMode="auto">
          <a:xfrm>
            <a:off x="4724400" y="838200"/>
            <a:ext cx="3057525" cy="3733800"/>
          </a:xfrm>
          <a:prstGeom prst="wedgeRectCallout">
            <a:avLst>
              <a:gd name="adj1" fmla="val 55261"/>
              <a:gd name="adj2" fmla="val 2011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短期記憶に限らず、人間</a:t>
            </a: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が</a:t>
            </a:r>
            <a:b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情報</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を処理する場合</a:t>
            </a:r>
            <a:r>
              <a:rPr kumimoji="1" lang="ja-JP"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7±2の制限がありそうです。</a:t>
            </a:r>
            <a:br>
              <a:rPr kumimoji="1" lang="ja-JP"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でも人間は多くのことを記憶したり処理したりできます。どうやっているのでしょうか</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実験は</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これを確認するため</a:t>
            </a: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のもので</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、人間は複数の情報をまとめて塊として扱い記憶したりします。</a:t>
            </a:r>
            <a:b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また、多くのことを記憶する場合は、いくつかのチャンクを階層化することによって実現しています。</a:t>
            </a:r>
          </a:p>
        </p:txBody>
      </p:sp>
      <p:sp>
        <p:nvSpPr>
          <p:cNvPr id="38984" name="Text Box 72"/>
          <p:cNvSpPr txBox="1">
            <a:spLocks noChangeArrowheads="1"/>
          </p:cNvSpPr>
          <p:nvPr/>
        </p:nvSpPr>
        <p:spPr bwMode="auto">
          <a:xfrm>
            <a:off x="5067300" y="5115764"/>
            <a:ext cx="2362200" cy="107721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あなたの生活の中で、チャンクを利用して覚えていることはありますか</a:t>
            </a:r>
            <a:r>
              <a:rPr kumimoji="1" lang="en-US" altLang="ja-JP" sz="16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58" name="Text Box 25"/>
          <p:cNvSpPr txBox="1">
            <a:spLocks noChangeArrowheads="1"/>
          </p:cNvSpPr>
          <p:nvPr/>
        </p:nvSpPr>
        <p:spPr bwMode="auto">
          <a:xfrm>
            <a:off x="1257300" y="2986921"/>
            <a:ext cx="8763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スイカ</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9" name="Text Box 25"/>
          <p:cNvSpPr txBox="1">
            <a:spLocks noChangeArrowheads="1"/>
          </p:cNvSpPr>
          <p:nvPr/>
        </p:nvSpPr>
        <p:spPr bwMode="auto">
          <a:xfrm>
            <a:off x="3196505" y="2973943"/>
            <a:ext cx="876300" cy="36933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スズメ</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9092629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37E7ED2-F16B-483E-B640-BEDFDEB46713}"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39956"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419600"/>
            <a:ext cx="2057400" cy="2133600"/>
          </a:xfrm>
          <a:prstGeom prst="rect">
            <a:avLst/>
          </a:prstGeom>
          <a:noFill/>
          <a:extLst>
            <a:ext uri="{909E8E84-426E-40DD-AFC4-6F175D3DCCD1}">
              <a14:hiddenFill xmlns:a14="http://schemas.microsoft.com/office/drawing/2010/main">
                <a:solidFill>
                  <a:srgbClr val="FFFFFF"/>
                </a:solidFill>
              </a14:hiddenFill>
            </a:ext>
          </a:extLst>
        </p:spPr>
      </p:pic>
      <p:sp>
        <p:nvSpPr>
          <p:cNvPr id="39938" name="Text Box 2"/>
          <p:cNvSpPr txBox="1">
            <a:spLocks noChangeArrowheads="1"/>
          </p:cNvSpPr>
          <p:nvPr/>
        </p:nvSpPr>
        <p:spPr bwMode="auto">
          <a:xfrm>
            <a:off x="381000" y="304800"/>
            <a:ext cx="8229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マジカルナンバー7±2</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とチャンクの考え方の利用</a:t>
            </a:r>
          </a:p>
        </p:txBody>
      </p:sp>
      <p:pic>
        <p:nvPicPr>
          <p:cNvPr id="3994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1263"/>
            <a:ext cx="5695950" cy="476250"/>
          </a:xfrm>
          <a:prstGeom prst="rect">
            <a:avLst/>
          </a:prstGeom>
          <a:noFill/>
          <a:extLst>
            <a:ext uri="{909E8E84-426E-40DD-AFC4-6F175D3DCCD1}">
              <a14:hiddenFill xmlns:a14="http://schemas.microsoft.com/office/drawing/2010/main">
                <a:solidFill>
                  <a:srgbClr val="FFFFFF"/>
                </a:solidFill>
              </a14:hiddenFill>
            </a:ext>
          </a:extLst>
        </p:spPr>
      </p:pic>
      <p:sp>
        <p:nvSpPr>
          <p:cNvPr id="39947" name="Text Box 11"/>
          <p:cNvSpPr txBox="1">
            <a:spLocks noChangeArrowheads="1"/>
          </p:cNvSpPr>
          <p:nvPr/>
        </p:nvSpPr>
        <p:spPr bwMode="auto">
          <a:xfrm>
            <a:off x="381000" y="762000"/>
            <a:ext cx="3505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アブリのメニューや画面</a:t>
            </a:r>
          </a:p>
        </p:txBody>
      </p:sp>
      <p:sp>
        <p:nvSpPr>
          <p:cNvPr id="39948" name="Text Box 12"/>
          <p:cNvSpPr txBox="1">
            <a:spLocks noChangeArrowheads="1"/>
          </p:cNvSpPr>
          <p:nvPr/>
        </p:nvSpPr>
        <p:spPr bwMode="auto">
          <a:xfrm>
            <a:off x="1219200" y="2057400"/>
            <a:ext cx="3505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チラシやポスターのデザイン</a:t>
            </a:r>
          </a:p>
        </p:txBody>
      </p:sp>
      <p:pic>
        <p:nvPicPr>
          <p:cNvPr id="39949" name="Picture 13" descr="A09D_catalo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514600"/>
            <a:ext cx="1905000" cy="1352550"/>
          </a:xfrm>
          <a:prstGeom prst="rect">
            <a:avLst/>
          </a:prstGeom>
          <a:noFill/>
          <a:extLst>
            <a:ext uri="{909E8E84-426E-40DD-AFC4-6F175D3DCCD1}">
              <a14:hiddenFill xmlns:a14="http://schemas.microsoft.com/office/drawing/2010/main">
                <a:solidFill>
                  <a:srgbClr val="FFFFFF"/>
                </a:solidFill>
              </a14:hiddenFill>
            </a:ext>
          </a:extLst>
        </p:spPr>
      </p:pic>
      <p:sp>
        <p:nvSpPr>
          <p:cNvPr id="39950" name="Text Box 14"/>
          <p:cNvSpPr txBox="1">
            <a:spLocks noChangeArrowheads="1"/>
          </p:cNvSpPr>
          <p:nvPr/>
        </p:nvSpPr>
        <p:spPr bwMode="auto">
          <a:xfrm>
            <a:off x="304800" y="4038600"/>
            <a:ext cx="1524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文章の構造</a:t>
            </a:r>
          </a:p>
        </p:txBody>
      </p:sp>
      <p:sp>
        <p:nvSpPr>
          <p:cNvPr id="39951" name="Text Box 15"/>
          <p:cNvSpPr txBox="1">
            <a:spLocks noChangeArrowheads="1"/>
          </p:cNvSpPr>
          <p:nvPr/>
        </p:nvSpPr>
        <p:spPr bwMode="auto">
          <a:xfrm>
            <a:off x="685800" y="45720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起</a:t>
            </a:r>
          </a:p>
        </p:txBody>
      </p:sp>
      <p:sp>
        <p:nvSpPr>
          <p:cNvPr id="39952" name="Text Box 16"/>
          <p:cNvSpPr txBox="1">
            <a:spLocks noChangeArrowheads="1"/>
          </p:cNvSpPr>
          <p:nvPr/>
        </p:nvSpPr>
        <p:spPr bwMode="auto">
          <a:xfrm>
            <a:off x="685800" y="50292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承</a:t>
            </a:r>
          </a:p>
        </p:txBody>
      </p:sp>
      <p:sp>
        <p:nvSpPr>
          <p:cNvPr id="39953" name="Text Box 17"/>
          <p:cNvSpPr txBox="1">
            <a:spLocks noChangeArrowheads="1"/>
          </p:cNvSpPr>
          <p:nvPr/>
        </p:nvSpPr>
        <p:spPr bwMode="auto">
          <a:xfrm>
            <a:off x="685800" y="54864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転</a:t>
            </a:r>
          </a:p>
        </p:txBody>
      </p:sp>
      <p:sp>
        <p:nvSpPr>
          <p:cNvPr id="39954" name="Text Box 18"/>
          <p:cNvSpPr txBox="1">
            <a:spLocks noChangeArrowheads="1"/>
          </p:cNvSpPr>
          <p:nvPr/>
        </p:nvSpPr>
        <p:spPr bwMode="auto">
          <a:xfrm>
            <a:off x="685800" y="59436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結</a:t>
            </a:r>
          </a:p>
        </p:txBody>
      </p:sp>
      <p:sp>
        <p:nvSpPr>
          <p:cNvPr id="39957" name="Text Box 21"/>
          <p:cNvSpPr txBox="1">
            <a:spLocks noChangeArrowheads="1"/>
          </p:cNvSpPr>
          <p:nvPr/>
        </p:nvSpPr>
        <p:spPr bwMode="auto">
          <a:xfrm>
            <a:off x="3352800" y="4038600"/>
            <a:ext cx="2209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プログラム構造</a:t>
            </a:r>
          </a:p>
        </p:txBody>
      </p:sp>
      <p:sp>
        <p:nvSpPr>
          <p:cNvPr id="39958" name="Text Box 22"/>
          <p:cNvSpPr txBox="1">
            <a:spLocks noChangeArrowheads="1"/>
          </p:cNvSpPr>
          <p:nvPr/>
        </p:nvSpPr>
        <p:spPr bwMode="auto">
          <a:xfrm>
            <a:off x="3581400" y="44196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Main</a:t>
            </a:r>
          </a:p>
        </p:txBody>
      </p:sp>
      <p:sp>
        <p:nvSpPr>
          <p:cNvPr id="39959" name="Text Box 23"/>
          <p:cNvSpPr txBox="1">
            <a:spLocks noChangeArrowheads="1"/>
          </p:cNvSpPr>
          <p:nvPr/>
        </p:nvSpPr>
        <p:spPr bwMode="auto">
          <a:xfrm>
            <a:off x="3048000" y="51054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Module</a:t>
            </a:r>
          </a:p>
        </p:txBody>
      </p:sp>
      <p:sp>
        <p:nvSpPr>
          <p:cNvPr id="39960" name="Text Box 24"/>
          <p:cNvSpPr txBox="1">
            <a:spLocks noChangeArrowheads="1"/>
          </p:cNvSpPr>
          <p:nvPr/>
        </p:nvSpPr>
        <p:spPr bwMode="auto">
          <a:xfrm>
            <a:off x="4419600" y="51054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Module</a:t>
            </a:r>
          </a:p>
        </p:txBody>
      </p:sp>
      <p:sp>
        <p:nvSpPr>
          <p:cNvPr id="39961" name="Text Box 25"/>
          <p:cNvSpPr txBox="1">
            <a:spLocks noChangeArrowheads="1"/>
          </p:cNvSpPr>
          <p:nvPr/>
        </p:nvSpPr>
        <p:spPr bwMode="auto">
          <a:xfrm>
            <a:off x="3048000" y="57912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Module</a:t>
            </a:r>
          </a:p>
        </p:txBody>
      </p:sp>
      <p:sp>
        <p:nvSpPr>
          <p:cNvPr id="39962" name="Text Box 26"/>
          <p:cNvSpPr txBox="1">
            <a:spLocks noChangeArrowheads="1"/>
          </p:cNvSpPr>
          <p:nvPr/>
        </p:nvSpPr>
        <p:spPr bwMode="auto">
          <a:xfrm>
            <a:off x="4419600" y="5791200"/>
            <a:ext cx="114300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Module</a:t>
            </a:r>
          </a:p>
        </p:txBody>
      </p:sp>
      <p:sp>
        <p:nvSpPr>
          <p:cNvPr id="39963" name="Line 27"/>
          <p:cNvSpPr>
            <a:spLocks noChangeShapeType="1"/>
          </p:cNvSpPr>
          <p:nvPr/>
        </p:nvSpPr>
        <p:spPr bwMode="auto">
          <a:xfrm>
            <a:off x="3581400" y="4953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4" name="Line 28"/>
          <p:cNvSpPr>
            <a:spLocks noChangeShapeType="1"/>
          </p:cNvSpPr>
          <p:nvPr/>
        </p:nvSpPr>
        <p:spPr bwMode="auto">
          <a:xfrm>
            <a:off x="4953000" y="4953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5" name="Line 29"/>
          <p:cNvSpPr>
            <a:spLocks noChangeShapeType="1"/>
          </p:cNvSpPr>
          <p:nvPr/>
        </p:nvSpPr>
        <p:spPr bwMode="auto">
          <a:xfrm>
            <a:off x="3581400" y="4953000"/>
            <a:ext cx="137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6" name="Line 30"/>
          <p:cNvSpPr>
            <a:spLocks noChangeShapeType="1"/>
          </p:cNvSpPr>
          <p:nvPr/>
        </p:nvSpPr>
        <p:spPr bwMode="auto">
          <a:xfrm>
            <a:off x="3581400" y="56388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7" name="Line 31"/>
          <p:cNvSpPr>
            <a:spLocks noChangeShapeType="1"/>
          </p:cNvSpPr>
          <p:nvPr/>
        </p:nvSpPr>
        <p:spPr bwMode="auto">
          <a:xfrm>
            <a:off x="4953000" y="5410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8" name="Line 32"/>
          <p:cNvSpPr>
            <a:spLocks noChangeShapeType="1"/>
          </p:cNvSpPr>
          <p:nvPr/>
        </p:nvSpPr>
        <p:spPr bwMode="auto">
          <a:xfrm>
            <a:off x="3581400" y="5638800"/>
            <a:ext cx="137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969" name="Line 33"/>
          <p:cNvSpPr>
            <a:spLocks noChangeShapeType="1"/>
          </p:cNvSpPr>
          <p:nvPr/>
        </p:nvSpPr>
        <p:spPr bwMode="auto">
          <a:xfrm>
            <a:off x="4191000" y="48006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0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9970" name="Picture 34" descr="A09D_kyo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3505200"/>
            <a:ext cx="1809750" cy="2943225"/>
          </a:xfrm>
          <a:prstGeom prst="rect">
            <a:avLst/>
          </a:prstGeom>
          <a:noFill/>
          <a:extLst>
            <a:ext uri="{909E8E84-426E-40DD-AFC4-6F175D3DCCD1}">
              <a14:hiddenFill xmlns:a14="http://schemas.microsoft.com/office/drawing/2010/main">
                <a:solidFill>
                  <a:srgbClr val="FFFFFF"/>
                </a:solidFill>
              </a14:hiddenFill>
            </a:ext>
          </a:extLst>
        </p:spPr>
      </p:pic>
      <p:sp>
        <p:nvSpPr>
          <p:cNvPr id="39971" name="AutoShape 35"/>
          <p:cNvSpPr>
            <a:spLocks noChangeArrowheads="1"/>
          </p:cNvSpPr>
          <p:nvPr/>
        </p:nvSpPr>
        <p:spPr bwMode="auto">
          <a:xfrm>
            <a:off x="4800600" y="1973203"/>
            <a:ext cx="4038600" cy="1303398"/>
          </a:xfrm>
          <a:prstGeom prst="wedgeRectCallout">
            <a:avLst>
              <a:gd name="adj1" fmla="val 10237"/>
              <a:gd name="adj2" fmla="val 7053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人が考えたり、理解したり</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する</a:t>
            </a:r>
            <a:b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必要</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なものは、ほとんどチャンクや人間の情報処理の制限の考えが考慮されていますね。</a:t>
            </a:r>
          </a:p>
        </p:txBody>
      </p:sp>
    </p:spTree>
    <p:extLst>
      <p:ext uri="{BB962C8B-B14F-4D97-AF65-F5344CB8AC3E}">
        <p14:creationId xmlns:p14="http://schemas.microsoft.com/office/powerpoint/2010/main" val="2454638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404712"/>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雇用の未来</a:t>
            </a:r>
            <a:r>
              <a:rPr lang="ja-JP" altLang="en-US" sz="2800" dirty="0" smtClean="0">
                <a:solidFill>
                  <a:srgbClr val="FF0000"/>
                </a:solidFill>
                <a:latin typeface="メイリオ" panose="020B0604030504040204" pitchFamily="50" charset="-128"/>
                <a:ea typeface="メイリオ" panose="020B0604030504040204" pitchFamily="50" charset="-128"/>
              </a:rPr>
              <a:t>」著書</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6027420" y="4763849"/>
            <a:ext cx="3185160" cy="830997"/>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マイケル・</a:t>
            </a:r>
            <a:r>
              <a:rPr lang="en-US" altLang="ja-JP" sz="2400" dirty="0">
                <a:latin typeface="メイリオ" panose="020B0604030504040204" pitchFamily="50" charset="-128"/>
                <a:ea typeface="メイリオ" panose="020B0604030504040204" pitchFamily="50" charset="-128"/>
              </a:rPr>
              <a:t>A</a:t>
            </a:r>
            <a:r>
              <a:rPr lang="ja-JP" altLang="en-US" sz="2400" dirty="0" smtClean="0">
                <a:latin typeface="メイリオ" panose="020B0604030504040204" pitchFamily="50" charset="-128"/>
                <a:ea typeface="メイリオ" panose="020B0604030504040204" pitchFamily="50" charset="-128"/>
              </a:rPr>
              <a:t>・</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オズボーン准教授</a:t>
            </a:r>
            <a:endParaRPr kumimoji="1" lang="ja-JP" altLang="en-US" sz="24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5744441" y="884921"/>
            <a:ext cx="3258589" cy="1323439"/>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今後</a:t>
            </a:r>
            <a:r>
              <a:rPr lang="en-US" altLang="ja-JP" sz="2000" dirty="0">
                <a:latin typeface="メイリオ" panose="020B0604030504040204" pitchFamily="50" charset="-128"/>
                <a:ea typeface="メイリオ" panose="020B0604030504040204" pitchFamily="50" charset="-128"/>
              </a:rPr>
              <a:t>10~20</a:t>
            </a:r>
            <a:r>
              <a:rPr lang="ja-JP" altLang="en-US" sz="2000" dirty="0">
                <a:latin typeface="メイリオ" panose="020B0604030504040204" pitchFamily="50" charset="-128"/>
                <a:ea typeface="メイリオ" panose="020B0604030504040204" pitchFamily="50" charset="-128"/>
              </a:rPr>
              <a:t>年程度</a:t>
            </a:r>
            <a:r>
              <a:rPr lang="ja-JP" altLang="en-US" sz="2000" dirty="0" smtClean="0">
                <a:latin typeface="メイリオ" panose="020B0604030504040204" pitchFamily="50" charset="-128"/>
                <a:ea typeface="メイリオ" panose="020B0604030504040204" pitchFamily="50" charset="-128"/>
              </a:rPr>
              <a:t>で米国</a:t>
            </a:r>
            <a:r>
              <a:rPr lang="ja-JP" altLang="en-US" sz="2000" dirty="0">
                <a:latin typeface="メイリオ" panose="020B0604030504040204" pitchFamily="50" charset="-128"/>
                <a:ea typeface="メイリオ" panose="020B0604030504040204" pitchFamily="50" charset="-128"/>
              </a:rPr>
              <a:t>の総雇用者の約</a:t>
            </a:r>
            <a:r>
              <a:rPr lang="en-US" altLang="ja-JP" sz="2000" dirty="0">
                <a:latin typeface="メイリオ" panose="020B0604030504040204" pitchFamily="50" charset="-128"/>
                <a:ea typeface="メイリオ" panose="020B0604030504040204" pitchFamily="50" charset="-128"/>
              </a:rPr>
              <a:t>47%</a:t>
            </a:r>
            <a:r>
              <a:rPr lang="ja-JP" altLang="en-US" sz="2000" dirty="0">
                <a:latin typeface="メイリオ" panose="020B0604030504040204" pitchFamily="50" charset="-128"/>
                <a:ea typeface="メイリオ" panose="020B0604030504040204" pitchFamily="50" charset="-128"/>
              </a:rPr>
              <a:t>の仕事</a:t>
            </a:r>
            <a:r>
              <a:rPr lang="ja-JP" altLang="en-US" sz="2000" dirty="0" smtClean="0">
                <a:latin typeface="メイリオ" panose="020B0604030504040204" pitchFamily="50" charset="-128"/>
                <a:ea typeface="メイリオ" panose="020B0604030504040204" pitchFamily="50" charset="-128"/>
              </a:rPr>
              <a:t>がコンピュータ化される</a:t>
            </a:r>
            <a:r>
              <a:rPr lang="ja-JP" altLang="en-US" sz="2000" dirty="0">
                <a:latin typeface="メイリオ" panose="020B0604030504040204" pitchFamily="50" charset="-128"/>
                <a:ea typeface="メイリオ" panose="020B0604030504040204" pitchFamily="50" charset="-128"/>
              </a:rPr>
              <a:t>リスクが</a:t>
            </a:r>
            <a:r>
              <a:rPr lang="ja-JP" altLang="en-US" sz="2000" dirty="0" smtClean="0">
                <a:latin typeface="メイリオ" panose="020B0604030504040204" pitchFamily="50" charset="-128"/>
                <a:ea typeface="メイリオ" panose="020B0604030504040204" pitchFamily="50" charset="-128"/>
              </a:rPr>
              <a:t>高い</a:t>
            </a:r>
            <a:endParaRPr kumimoji="1" lang="ja-JP" altLang="en-US" sz="2000" dirty="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2"/>
          <a:stretch>
            <a:fillRect/>
          </a:stretch>
        </p:blipFill>
        <p:spPr>
          <a:xfrm>
            <a:off x="6173067" y="2282765"/>
            <a:ext cx="1914525" cy="2390775"/>
          </a:xfrm>
          <a:prstGeom prst="rect">
            <a:avLst/>
          </a:prstGeom>
        </p:spPr>
      </p:pic>
      <p:graphicFrame>
        <p:nvGraphicFramePr>
          <p:cNvPr id="8" name="表 7"/>
          <p:cNvGraphicFramePr>
            <a:graphicFrameLocks noGrp="1"/>
          </p:cNvGraphicFramePr>
          <p:nvPr>
            <p:extLst/>
          </p:nvPr>
        </p:nvGraphicFramePr>
        <p:xfrm>
          <a:off x="488373" y="920764"/>
          <a:ext cx="5072149" cy="5669280"/>
        </p:xfrm>
        <a:graphic>
          <a:graphicData uri="http://schemas.openxmlformats.org/drawingml/2006/table">
            <a:tbl>
              <a:tblPr firstRow="1" bandRow="1">
                <a:tableStyleId>{5C22544A-7EE6-4342-B048-85BDC9FD1C3A}</a:tableStyleId>
              </a:tblPr>
              <a:tblGrid>
                <a:gridCol w="701039">
                  <a:extLst>
                    <a:ext uri="{9D8B030D-6E8A-4147-A177-3AD203B41FA5}">
                      <a16:colId xmlns:a16="http://schemas.microsoft.com/office/drawing/2014/main" val="523069960"/>
                    </a:ext>
                  </a:extLst>
                </a:gridCol>
                <a:gridCol w="1492828">
                  <a:extLst>
                    <a:ext uri="{9D8B030D-6E8A-4147-A177-3AD203B41FA5}">
                      <a16:colId xmlns:a16="http://schemas.microsoft.com/office/drawing/2014/main" val="389509273"/>
                    </a:ext>
                  </a:extLst>
                </a:gridCol>
                <a:gridCol w="2878282">
                  <a:extLst>
                    <a:ext uri="{9D8B030D-6E8A-4147-A177-3AD203B41FA5}">
                      <a16:colId xmlns:a16="http://schemas.microsoft.com/office/drawing/2014/main" val="4178686259"/>
                    </a:ext>
                  </a:extLst>
                </a:gridCol>
              </a:tblGrid>
              <a:tr h="370840">
                <a:tc>
                  <a:txBody>
                    <a:bodyPr/>
                    <a:lstStyle/>
                    <a:p>
                      <a:pPr algn="ctr"/>
                      <a:r>
                        <a:rPr kumimoji="1" lang="ja-JP" altLang="en-US" sz="2000" b="0" dirty="0" smtClean="0">
                          <a:solidFill>
                            <a:schemeClr val="tx1"/>
                          </a:solidFill>
                          <a:latin typeface="メイリオ" panose="020B0604030504040204" pitchFamily="50" charset="-128"/>
                          <a:ea typeface="メイリオ" panose="020B0604030504040204" pitchFamily="50" charset="-128"/>
                        </a:rPr>
                        <a:t>順位</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2000" b="0" smtClean="0">
                          <a:solidFill>
                            <a:schemeClr val="tx1"/>
                          </a:solidFill>
                          <a:latin typeface="メイリオ" panose="020B0604030504040204" pitchFamily="50" charset="-128"/>
                          <a:ea typeface="メイリオ" panose="020B0604030504040204" pitchFamily="50" charset="-128"/>
                        </a:rPr>
                        <a:t>無くなる</a:t>
                      </a:r>
                      <a:br>
                        <a:rPr kumimoji="1" lang="ja-JP" altLang="en-US" sz="2000" b="0" smtClean="0">
                          <a:solidFill>
                            <a:schemeClr val="tx1"/>
                          </a:solidFill>
                          <a:latin typeface="メイリオ" panose="020B0604030504040204" pitchFamily="50" charset="-128"/>
                          <a:ea typeface="メイリオ" panose="020B0604030504040204" pitchFamily="50" charset="-128"/>
                        </a:rPr>
                      </a:br>
                      <a:r>
                        <a:rPr kumimoji="1" lang="ja-JP" altLang="en-US" sz="2000" b="0" smtClean="0">
                          <a:solidFill>
                            <a:schemeClr val="tx1"/>
                          </a:solidFill>
                          <a:latin typeface="メイリオ" panose="020B0604030504040204" pitchFamily="50" charset="-128"/>
                          <a:ea typeface="メイリオ" panose="020B0604030504040204" pitchFamily="50" charset="-128"/>
                        </a:rPr>
                        <a:t>確率</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2000" b="0" dirty="0" smtClean="0">
                          <a:solidFill>
                            <a:schemeClr val="tx1"/>
                          </a:solidFill>
                          <a:latin typeface="メイリオ" panose="020B0604030504040204" pitchFamily="50" charset="-128"/>
                          <a:ea typeface="メイリオ" panose="020B0604030504040204" pitchFamily="50" charset="-128"/>
                        </a:rPr>
                        <a:t>仕事</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43498655"/>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1</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99%</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電話勧誘・販売</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0172290"/>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5</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99%</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保険事務員</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2211309"/>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7</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99%</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貨物運送</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3014306"/>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12</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99%</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データ入力</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4418938"/>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17</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98%</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融資業務</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6646163"/>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19</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98%</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スポーツの審判</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3971185"/>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31</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98%</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弁護士助手</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0832359"/>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34</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98%</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モデル</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8894613"/>
                  </a:ext>
                </a:extLst>
              </a:tr>
              <a:tr h="122252">
                <a:tc>
                  <a:txBody>
                    <a:bodyPr/>
                    <a:lstStyle/>
                    <a:p>
                      <a:pPr algn="ctr"/>
                      <a:r>
                        <a:rPr kumimoji="1" lang="en-US" altLang="ja-JP" sz="800" b="0" dirty="0" smtClean="0">
                          <a:solidFill>
                            <a:schemeClr val="tx1"/>
                          </a:solidFill>
                          <a:latin typeface="メイリオ" panose="020B0604030504040204" pitchFamily="50" charset="-128"/>
                          <a:ea typeface="メイリオ" panose="020B0604030504040204" pitchFamily="50" charset="-128"/>
                        </a:rPr>
                        <a:t> </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4967190"/>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683</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0%</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小中学校の先生</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7608190"/>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688</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0%</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内科医と外科医</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04167327"/>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701</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0%</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最前線の修理工</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9147371"/>
                  </a:ext>
                </a:extLst>
              </a:tr>
              <a:tr h="370840">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702</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000" b="0" dirty="0" smtClean="0">
                          <a:solidFill>
                            <a:schemeClr val="tx1"/>
                          </a:solidFill>
                          <a:latin typeface="メイリオ" panose="020B0604030504040204" pitchFamily="50" charset="-128"/>
                          <a:ea typeface="メイリオ" panose="020B0604030504040204" pitchFamily="50" charset="-128"/>
                        </a:rPr>
                        <a:t>0%</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余暇セラピスト</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738438"/>
                  </a:ext>
                </a:extLst>
              </a:tr>
            </a:tbl>
          </a:graphicData>
        </a:graphic>
      </p:graphicFrame>
      <p:sp>
        <p:nvSpPr>
          <p:cNvPr id="9" name="スライド番号プレースホルダー 8"/>
          <p:cNvSpPr>
            <a:spLocks noGrp="1"/>
          </p:cNvSpPr>
          <p:nvPr>
            <p:ph type="sldNum" sz="quarter" idx="12"/>
          </p:nvPr>
        </p:nvSpPr>
        <p:spPr/>
        <p:txBody>
          <a:bodyPr/>
          <a:lstStyle/>
          <a:p>
            <a:fld id="{C2503FE0-7E40-4FCE-BB32-01EA729AD67C}" type="slidenum">
              <a:rPr lang="en-US" altLang="ja-JP" smtClean="0"/>
              <a:pPr/>
              <a:t>3</a:t>
            </a:fld>
            <a:endParaRPr lang="en-US" altLang="ja-JP"/>
          </a:p>
        </p:txBody>
      </p:sp>
      <p:sp>
        <p:nvSpPr>
          <p:cNvPr id="10" name="テキスト ボックス 9"/>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323624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2331" y="381319"/>
            <a:ext cx="8229600" cy="473507"/>
          </a:xfrm>
        </p:spPr>
        <p:txBody>
          <a:bodyPr/>
          <a:lstStyle/>
          <a:p>
            <a:pPr algn="l"/>
            <a:r>
              <a:rPr lang="en-US" altLang="ja-JP" sz="2800" dirty="0">
                <a:solidFill>
                  <a:srgbClr val="FF0000"/>
                </a:solidFill>
                <a:latin typeface="メイリオ" panose="020B0604030504040204" pitchFamily="50" charset="-128"/>
                <a:ea typeface="メイリオ" panose="020B0604030504040204" pitchFamily="50" charset="-128"/>
              </a:rPr>
              <a:t>Society </a:t>
            </a:r>
            <a:r>
              <a:rPr lang="en-US" altLang="ja-JP" sz="2800" dirty="0" smtClean="0">
                <a:solidFill>
                  <a:srgbClr val="FF0000"/>
                </a:solidFill>
                <a:latin typeface="メイリオ" panose="020B0604030504040204" pitchFamily="50" charset="-128"/>
                <a:ea typeface="メイリオ" panose="020B0604030504040204" pitchFamily="50" charset="-128"/>
              </a:rPr>
              <a:t>5.0(</a:t>
            </a:r>
            <a:r>
              <a:rPr lang="ja-JP" altLang="en-US" sz="2800" dirty="0">
                <a:solidFill>
                  <a:srgbClr val="FF0000"/>
                </a:solidFill>
                <a:latin typeface="メイリオ" panose="020B0604030504040204" pitchFamily="50" charset="-128"/>
                <a:ea typeface="メイリオ" panose="020B0604030504040204" pitchFamily="50" charset="-128"/>
              </a:rPr>
              <a:t>ソサエテイ </a:t>
            </a:r>
            <a:r>
              <a:rPr lang="en-US" altLang="ja-JP" sz="2800" dirty="0">
                <a:solidFill>
                  <a:srgbClr val="FF0000"/>
                </a:solidFill>
                <a:latin typeface="メイリオ" panose="020B0604030504040204" pitchFamily="50" charset="-128"/>
                <a:ea typeface="メイリオ" panose="020B0604030504040204" pitchFamily="50" charset="-128"/>
              </a:rPr>
              <a:t>5.0</a:t>
            </a:r>
            <a:r>
              <a:rPr lang="ja-JP" altLang="en-US" sz="2800" dirty="0" smtClean="0">
                <a:solidFill>
                  <a:srgbClr val="FF0000"/>
                </a:solidFill>
                <a:latin typeface="メイリオ" panose="020B0604030504040204" pitchFamily="50" charset="-128"/>
                <a:ea typeface="メイリオ" panose="020B0604030504040204" pitchFamily="50" charset="-128"/>
              </a:rPr>
              <a:t>）って何</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4</a:t>
            </a:fld>
            <a:endParaRPr lang="en-US" altLang="ja-JP"/>
          </a:p>
        </p:txBody>
      </p:sp>
      <p:pic>
        <p:nvPicPr>
          <p:cNvPr id="4" name="図 3"/>
          <p:cNvPicPr>
            <a:picLocks noChangeAspect="1"/>
          </p:cNvPicPr>
          <p:nvPr/>
        </p:nvPicPr>
        <p:blipFill>
          <a:blip r:embed="rId2"/>
          <a:stretch>
            <a:fillRect/>
          </a:stretch>
        </p:blipFill>
        <p:spPr>
          <a:xfrm>
            <a:off x="292331" y="854826"/>
            <a:ext cx="7963694" cy="3870960"/>
          </a:xfrm>
          <a:prstGeom prst="rect">
            <a:avLst/>
          </a:prstGeom>
        </p:spPr>
      </p:pic>
      <p:graphicFrame>
        <p:nvGraphicFramePr>
          <p:cNvPr id="5" name="表 4"/>
          <p:cNvGraphicFramePr>
            <a:graphicFrameLocks noGrp="1"/>
          </p:cNvGraphicFramePr>
          <p:nvPr>
            <p:extLst/>
          </p:nvPr>
        </p:nvGraphicFramePr>
        <p:xfrm>
          <a:off x="0" y="5017398"/>
          <a:ext cx="9116984" cy="936215"/>
        </p:xfrm>
        <a:graphic>
          <a:graphicData uri="http://schemas.openxmlformats.org/drawingml/2006/table">
            <a:tbl>
              <a:tblPr firstRow="1" bandRow="1">
                <a:tableStyleId>{5C22544A-7EE6-4342-B048-85BDC9FD1C3A}</a:tableStyleId>
              </a:tblPr>
              <a:tblGrid>
                <a:gridCol w="1745950">
                  <a:extLst>
                    <a:ext uri="{9D8B030D-6E8A-4147-A177-3AD203B41FA5}">
                      <a16:colId xmlns:a16="http://schemas.microsoft.com/office/drawing/2014/main" val="199983695"/>
                    </a:ext>
                  </a:extLst>
                </a:gridCol>
                <a:gridCol w="1745950">
                  <a:extLst>
                    <a:ext uri="{9D8B030D-6E8A-4147-A177-3AD203B41FA5}">
                      <a16:colId xmlns:a16="http://schemas.microsoft.com/office/drawing/2014/main" val="4148652355"/>
                    </a:ext>
                  </a:extLst>
                </a:gridCol>
                <a:gridCol w="1745950">
                  <a:extLst>
                    <a:ext uri="{9D8B030D-6E8A-4147-A177-3AD203B41FA5}">
                      <a16:colId xmlns:a16="http://schemas.microsoft.com/office/drawing/2014/main" val="3819423131"/>
                    </a:ext>
                  </a:extLst>
                </a:gridCol>
                <a:gridCol w="1745950">
                  <a:extLst>
                    <a:ext uri="{9D8B030D-6E8A-4147-A177-3AD203B41FA5}">
                      <a16:colId xmlns:a16="http://schemas.microsoft.com/office/drawing/2014/main" val="984226609"/>
                    </a:ext>
                  </a:extLst>
                </a:gridCol>
                <a:gridCol w="2133184">
                  <a:extLst>
                    <a:ext uri="{9D8B030D-6E8A-4147-A177-3AD203B41FA5}">
                      <a16:colId xmlns:a16="http://schemas.microsoft.com/office/drawing/2014/main" val="3829019424"/>
                    </a:ext>
                  </a:extLst>
                </a:gridCol>
              </a:tblGrid>
              <a:tr h="289560">
                <a:tc>
                  <a:txBody>
                    <a:bodyPr/>
                    <a:lstStyle/>
                    <a:p>
                      <a:r>
                        <a:rPr kumimoji="1" lang="en-US" altLang="ja-JP" sz="2000" dirty="0" smtClean="0">
                          <a:solidFill>
                            <a:schemeClr val="tx1"/>
                          </a:solidFill>
                          <a:latin typeface="メイリオ" panose="020B0604030504040204" pitchFamily="50" charset="-128"/>
                          <a:ea typeface="メイリオ" panose="020B0604030504040204" pitchFamily="50" charset="-128"/>
                        </a:rPr>
                        <a:t>Society 1.0</a:t>
                      </a:r>
                      <a:endParaRPr kumimoji="1" lang="ja-JP" altLang="en-US" sz="2000" dirty="0">
                        <a:solidFill>
                          <a:schemeClr val="tx1"/>
                        </a:solidFill>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solidFill>
                            <a:schemeClr val="tx1"/>
                          </a:solidFill>
                          <a:latin typeface="メイリオ" panose="020B0604030504040204" pitchFamily="50" charset="-128"/>
                          <a:ea typeface="メイリオ" panose="020B0604030504040204" pitchFamily="50" charset="-128"/>
                        </a:rPr>
                        <a:t>Society 2.0</a:t>
                      </a:r>
                      <a:endParaRPr kumimoji="1" lang="ja-JP" altLang="en-US" sz="2000" dirty="0" smtClean="0">
                        <a:solidFill>
                          <a:schemeClr val="tx1"/>
                        </a:solidFill>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solidFill>
                            <a:schemeClr val="tx1"/>
                          </a:solidFill>
                          <a:latin typeface="メイリオ" panose="020B0604030504040204" pitchFamily="50" charset="-128"/>
                          <a:ea typeface="メイリオ" panose="020B0604030504040204" pitchFamily="50" charset="-128"/>
                        </a:rPr>
                        <a:t>Society 3.0</a:t>
                      </a:r>
                      <a:endParaRPr kumimoji="1" lang="ja-JP" altLang="en-US" sz="2000" dirty="0" smtClean="0">
                        <a:solidFill>
                          <a:schemeClr val="tx1"/>
                        </a:solidFill>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solidFill>
                            <a:schemeClr val="tx1"/>
                          </a:solidFill>
                          <a:latin typeface="メイリオ" panose="020B0604030504040204" pitchFamily="50" charset="-128"/>
                          <a:ea typeface="メイリオ" panose="020B0604030504040204" pitchFamily="50" charset="-128"/>
                        </a:rPr>
                        <a:t>Society 4.0</a:t>
                      </a:r>
                      <a:endParaRPr kumimoji="1" lang="ja-JP" altLang="en-US" sz="2000" dirty="0" smtClean="0">
                        <a:solidFill>
                          <a:schemeClr val="tx1"/>
                        </a:solidFill>
                        <a:latin typeface="メイリオ" panose="020B0604030504040204" pitchFamily="50" charset="-128"/>
                        <a:ea typeface="メイリオ"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solidFill>
                            <a:schemeClr val="tx1"/>
                          </a:solidFill>
                          <a:latin typeface="メイリオ" panose="020B0604030504040204" pitchFamily="50" charset="-128"/>
                          <a:ea typeface="メイリオ" panose="020B0604030504040204" pitchFamily="50" charset="-128"/>
                        </a:rPr>
                        <a:t>Society 5.0</a:t>
                      </a:r>
                      <a:endParaRPr kumimoji="1" lang="ja-JP" altLang="en-US" sz="2000" dirty="0" smtClean="0">
                        <a:solidFill>
                          <a:schemeClr val="tx1"/>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47385150"/>
                  </a:ext>
                </a:extLst>
              </a:tr>
              <a:tr h="539975">
                <a:tc>
                  <a:txBody>
                    <a:bodyPr/>
                    <a:lstStyle/>
                    <a:p>
                      <a:pPr algn="ctr"/>
                      <a:r>
                        <a:rPr kumimoji="1" lang="ja-JP" altLang="en-US" sz="2800" dirty="0" smtClean="0">
                          <a:solidFill>
                            <a:srgbClr val="FF0000"/>
                          </a:solidFill>
                          <a:latin typeface="メイリオ" panose="020B0604030504040204" pitchFamily="50" charset="-128"/>
                          <a:ea typeface="メイリオ" panose="020B0604030504040204" pitchFamily="50" charset="-128"/>
                        </a:rPr>
                        <a:t>狩猟</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2800" dirty="0" smtClean="0">
                          <a:solidFill>
                            <a:srgbClr val="FF0000"/>
                          </a:solidFill>
                          <a:latin typeface="メイリオ" panose="020B0604030504040204" pitchFamily="50" charset="-128"/>
                          <a:ea typeface="メイリオ" panose="020B0604030504040204" pitchFamily="50" charset="-128"/>
                        </a:rPr>
                        <a:t>農耕</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2800" dirty="0" smtClean="0">
                          <a:solidFill>
                            <a:srgbClr val="FF0000"/>
                          </a:solidFill>
                          <a:latin typeface="メイリオ" panose="020B0604030504040204" pitchFamily="50" charset="-128"/>
                          <a:ea typeface="メイリオ" panose="020B0604030504040204" pitchFamily="50" charset="-128"/>
                        </a:rPr>
                        <a:t>工業</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2800" dirty="0" smtClean="0">
                          <a:solidFill>
                            <a:srgbClr val="FF0000"/>
                          </a:solidFill>
                          <a:latin typeface="メイリオ" panose="020B0604030504040204" pitchFamily="50" charset="-128"/>
                          <a:ea typeface="メイリオ" panose="020B0604030504040204" pitchFamily="50" charset="-128"/>
                        </a:rPr>
                        <a:t>情報</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tc>
                <a:tc>
                  <a:txBody>
                    <a:bodyPr/>
                    <a:lstStyle/>
                    <a:p>
                      <a:pPr algn="ctr"/>
                      <a:r>
                        <a:rPr kumimoji="1" lang="ja-JP" altLang="en-US" sz="2800" dirty="0" smtClean="0">
                          <a:solidFill>
                            <a:srgbClr val="FF0000"/>
                          </a:solidFill>
                          <a:latin typeface="メイリオ" panose="020B0604030504040204" pitchFamily="50" charset="-128"/>
                          <a:ea typeface="メイリオ" panose="020B0604030504040204" pitchFamily="50" charset="-128"/>
                        </a:rPr>
                        <a:t>新たな社会</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064235748"/>
                  </a:ext>
                </a:extLst>
              </a:tr>
            </a:tbl>
          </a:graphicData>
        </a:graphic>
      </p:graphicFrame>
      <p:sp>
        <p:nvSpPr>
          <p:cNvPr id="6" name="テキスト ボックス 5"/>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1987965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ソサエティ</a:t>
            </a:r>
            <a:r>
              <a:rPr lang="en-US" altLang="ja-JP" sz="2800" dirty="0">
                <a:solidFill>
                  <a:srgbClr val="FF0000"/>
                </a:solidFill>
                <a:latin typeface="メイリオ" panose="020B0604030504040204" pitchFamily="50" charset="-128"/>
                <a:ea typeface="メイリオ" panose="020B0604030504040204" pitchFamily="50" charset="-128"/>
              </a:rPr>
              <a:t>5.0</a:t>
            </a:r>
            <a:r>
              <a:rPr lang="ja-JP" altLang="en-US" sz="2800" dirty="0">
                <a:solidFill>
                  <a:srgbClr val="FF0000"/>
                </a:solidFill>
                <a:latin typeface="メイリオ" panose="020B0604030504040204" pitchFamily="50" charset="-128"/>
                <a:ea typeface="メイリオ" panose="020B0604030504040204" pitchFamily="50" charset="-128"/>
              </a:rPr>
              <a:t>「すぐそこの未来」</a:t>
            </a:r>
            <a:r>
              <a:rPr lang="ja-JP" altLang="en-US" sz="2800" dirty="0" smtClean="0">
                <a:solidFill>
                  <a:srgbClr val="FF0000"/>
                </a:solidFill>
                <a:latin typeface="メイリオ" panose="020B0604030504040204" pitchFamily="50" charset="-128"/>
                <a:ea typeface="メイリオ" panose="020B0604030504040204" pitchFamily="50" charset="-128"/>
              </a:rPr>
              <a:t>篇 </a:t>
            </a:r>
            <a:r>
              <a:rPr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政府広報</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5</a:t>
            </a:fld>
            <a:endParaRPr lang="en-US" altLang="ja-JP" dirty="0"/>
          </a:p>
        </p:txBody>
      </p:sp>
      <p:pic>
        <p:nvPicPr>
          <p:cNvPr id="5" name="図 4"/>
          <p:cNvPicPr>
            <a:picLocks noChangeAspect="1"/>
          </p:cNvPicPr>
          <p:nvPr/>
        </p:nvPicPr>
        <p:blipFill>
          <a:blip r:embed="rId2"/>
          <a:stretch>
            <a:fillRect/>
          </a:stretch>
        </p:blipFill>
        <p:spPr>
          <a:xfrm>
            <a:off x="4391891" y="2208867"/>
            <a:ext cx="4613807" cy="2702586"/>
          </a:xfrm>
          <a:prstGeom prst="rect">
            <a:avLst/>
          </a:prstGeom>
        </p:spPr>
      </p:pic>
      <p:pic>
        <p:nvPicPr>
          <p:cNvPr id="4" name="図 3"/>
          <p:cNvPicPr>
            <a:picLocks noChangeAspect="1"/>
          </p:cNvPicPr>
          <p:nvPr/>
        </p:nvPicPr>
        <p:blipFill>
          <a:blip r:embed="rId3"/>
          <a:stretch>
            <a:fillRect/>
          </a:stretch>
        </p:blipFill>
        <p:spPr>
          <a:xfrm>
            <a:off x="277091" y="895350"/>
            <a:ext cx="4635818" cy="2683498"/>
          </a:xfrm>
          <a:prstGeom prst="rect">
            <a:avLst/>
          </a:prstGeom>
        </p:spPr>
      </p:pic>
      <p:pic>
        <p:nvPicPr>
          <p:cNvPr id="6" name="図 5"/>
          <p:cNvPicPr>
            <a:picLocks noChangeAspect="1"/>
          </p:cNvPicPr>
          <p:nvPr/>
        </p:nvPicPr>
        <p:blipFill>
          <a:blip r:embed="rId4"/>
          <a:stretch>
            <a:fillRect/>
          </a:stretch>
        </p:blipFill>
        <p:spPr>
          <a:xfrm>
            <a:off x="277091" y="3796683"/>
            <a:ext cx="4635818" cy="2686667"/>
          </a:xfrm>
          <a:prstGeom prst="rect">
            <a:avLst/>
          </a:prstGeom>
        </p:spPr>
      </p:pic>
      <p:sp>
        <p:nvSpPr>
          <p:cNvPr id="7" name="テキスト ボックス 6"/>
          <p:cNvSpPr txBox="1"/>
          <p:nvPr/>
        </p:nvSpPr>
        <p:spPr>
          <a:xfrm>
            <a:off x="5181599" y="5181600"/>
            <a:ext cx="3325091" cy="923330"/>
          </a:xfrm>
          <a:prstGeom prst="rect">
            <a:avLst/>
          </a:prstGeom>
          <a:noFill/>
        </p:spPr>
        <p:txBody>
          <a:bodyPr wrap="square" rtlCol="0">
            <a:spAutoFit/>
          </a:bodyPr>
          <a:lstStyle/>
          <a:p>
            <a:pPr algn="l"/>
            <a:r>
              <a:rPr lang="en-US" altLang="ja-JP" dirty="0">
                <a:hlinkClick r:id="rId5"/>
              </a:rPr>
              <a:t>https://</a:t>
            </a:r>
            <a:r>
              <a:rPr lang="en-US" altLang="ja-JP" dirty="0" smtClean="0">
                <a:hlinkClick r:id="rId5"/>
              </a:rPr>
              <a:t>www.youtube.com/watch?v=gRSB9BxadYs</a:t>
            </a:r>
            <a:endParaRPr lang="ja-JP" altLang="en-US" dirty="0" smtClean="0"/>
          </a:p>
          <a:p>
            <a:endParaRPr kumimoji="1" lang="ja-JP" altLang="en-US" dirty="0"/>
          </a:p>
        </p:txBody>
      </p:sp>
      <p:sp>
        <p:nvSpPr>
          <p:cNvPr id="8" name="テキスト ボックス 7"/>
          <p:cNvSpPr txBox="1"/>
          <p:nvPr/>
        </p:nvSpPr>
        <p:spPr>
          <a:xfrm>
            <a:off x="7391400" y="829450"/>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2196999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ソサエティ</a:t>
            </a:r>
            <a:r>
              <a:rPr lang="en-US" altLang="ja-JP" sz="2800" dirty="0">
                <a:solidFill>
                  <a:srgbClr val="FF0000"/>
                </a:solidFill>
                <a:latin typeface="メイリオ" panose="020B0604030504040204" pitchFamily="50" charset="-128"/>
                <a:ea typeface="メイリオ" panose="020B0604030504040204" pitchFamily="50" charset="-128"/>
              </a:rPr>
              <a:t>5.0</a:t>
            </a:r>
            <a:r>
              <a:rPr lang="ja-JP" altLang="en-US" sz="2800" dirty="0">
                <a:solidFill>
                  <a:srgbClr val="FF0000"/>
                </a:solidFill>
                <a:latin typeface="メイリオ" panose="020B0604030504040204" pitchFamily="50" charset="-128"/>
                <a:ea typeface="メイリオ" panose="020B0604030504040204" pitchFamily="50" charset="-128"/>
              </a:rPr>
              <a:t>「すぐそこの未来」篇 </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政府広報</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6</a:t>
            </a:fld>
            <a:endParaRPr lang="en-US" altLang="ja-JP" dirty="0"/>
          </a:p>
        </p:txBody>
      </p:sp>
      <p:pic>
        <p:nvPicPr>
          <p:cNvPr id="5" name="図 4"/>
          <p:cNvPicPr>
            <a:picLocks noChangeAspect="1"/>
          </p:cNvPicPr>
          <p:nvPr/>
        </p:nvPicPr>
        <p:blipFill>
          <a:blip r:embed="rId2"/>
          <a:stretch>
            <a:fillRect/>
          </a:stretch>
        </p:blipFill>
        <p:spPr>
          <a:xfrm>
            <a:off x="4235291" y="2149671"/>
            <a:ext cx="4635818" cy="2694029"/>
          </a:xfrm>
          <a:prstGeom prst="rect">
            <a:avLst/>
          </a:prstGeom>
        </p:spPr>
      </p:pic>
      <p:pic>
        <p:nvPicPr>
          <p:cNvPr id="6" name="図 5"/>
          <p:cNvPicPr>
            <a:picLocks noChangeAspect="1"/>
          </p:cNvPicPr>
          <p:nvPr/>
        </p:nvPicPr>
        <p:blipFill>
          <a:blip r:embed="rId3"/>
          <a:stretch>
            <a:fillRect/>
          </a:stretch>
        </p:blipFill>
        <p:spPr>
          <a:xfrm>
            <a:off x="440531" y="950628"/>
            <a:ext cx="4635818" cy="2689826"/>
          </a:xfrm>
          <a:prstGeom prst="rect">
            <a:avLst/>
          </a:prstGeom>
        </p:spPr>
      </p:pic>
      <p:pic>
        <p:nvPicPr>
          <p:cNvPr id="7" name="図 6"/>
          <p:cNvPicPr>
            <a:picLocks noChangeAspect="1"/>
          </p:cNvPicPr>
          <p:nvPr/>
        </p:nvPicPr>
        <p:blipFill>
          <a:blip r:embed="rId4"/>
          <a:stretch>
            <a:fillRect/>
          </a:stretch>
        </p:blipFill>
        <p:spPr>
          <a:xfrm>
            <a:off x="440531" y="3842936"/>
            <a:ext cx="4635818" cy="2671616"/>
          </a:xfrm>
          <a:prstGeom prst="rect">
            <a:avLst/>
          </a:prstGeom>
        </p:spPr>
      </p:pic>
      <p:sp>
        <p:nvSpPr>
          <p:cNvPr id="8" name="テキスト ボックス 7"/>
          <p:cNvSpPr txBox="1"/>
          <p:nvPr/>
        </p:nvSpPr>
        <p:spPr>
          <a:xfrm>
            <a:off x="7349880" y="987243"/>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32000838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148735"/>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情報社会と何が違うの？</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7</a:t>
            </a:fld>
            <a:endParaRPr lang="en-US" altLang="ja-JP"/>
          </a:p>
        </p:txBody>
      </p:sp>
      <p:graphicFrame>
        <p:nvGraphicFramePr>
          <p:cNvPr id="5" name="表 4"/>
          <p:cNvGraphicFramePr>
            <a:graphicFrameLocks noGrp="1"/>
          </p:cNvGraphicFramePr>
          <p:nvPr>
            <p:extLst/>
          </p:nvPr>
        </p:nvGraphicFramePr>
        <p:xfrm>
          <a:off x="277091" y="5227955"/>
          <a:ext cx="8498380" cy="1493520"/>
        </p:xfrm>
        <a:graphic>
          <a:graphicData uri="http://schemas.openxmlformats.org/drawingml/2006/table">
            <a:tbl>
              <a:tblPr firstRow="1" bandRow="1">
                <a:tableStyleId>{5C22544A-7EE6-4342-B048-85BDC9FD1C3A}</a:tableStyleId>
              </a:tblPr>
              <a:tblGrid>
                <a:gridCol w="1213659">
                  <a:extLst>
                    <a:ext uri="{9D8B030D-6E8A-4147-A177-3AD203B41FA5}">
                      <a16:colId xmlns:a16="http://schemas.microsoft.com/office/drawing/2014/main" val="649930799"/>
                    </a:ext>
                  </a:extLst>
                </a:gridCol>
                <a:gridCol w="1478280">
                  <a:extLst>
                    <a:ext uri="{9D8B030D-6E8A-4147-A177-3AD203B41FA5}">
                      <a16:colId xmlns:a16="http://schemas.microsoft.com/office/drawing/2014/main" val="2777538006"/>
                    </a:ext>
                  </a:extLst>
                </a:gridCol>
                <a:gridCol w="1607194">
                  <a:extLst>
                    <a:ext uri="{9D8B030D-6E8A-4147-A177-3AD203B41FA5}">
                      <a16:colId xmlns:a16="http://schemas.microsoft.com/office/drawing/2014/main" val="299483685"/>
                    </a:ext>
                  </a:extLst>
                </a:gridCol>
                <a:gridCol w="1490056">
                  <a:extLst>
                    <a:ext uri="{9D8B030D-6E8A-4147-A177-3AD203B41FA5}">
                      <a16:colId xmlns:a16="http://schemas.microsoft.com/office/drawing/2014/main" val="179425629"/>
                    </a:ext>
                  </a:extLst>
                </a:gridCol>
                <a:gridCol w="2709191">
                  <a:extLst>
                    <a:ext uri="{9D8B030D-6E8A-4147-A177-3AD203B41FA5}">
                      <a16:colId xmlns:a16="http://schemas.microsoft.com/office/drawing/2014/main" val="3859127505"/>
                    </a:ext>
                  </a:extLst>
                </a:gridCol>
              </a:tblGrid>
              <a:tr h="286992">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情報の入力</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情報の分析</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情報の判断</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情報を元にした行動</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6375365"/>
                  </a:ext>
                </a:extLst>
              </a:tr>
              <a:tr h="331526">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情報社会</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r>
                        <a:rPr kumimoji="1" lang="en-US" altLang="ja-JP" sz="2000" b="0" dirty="0" smtClean="0">
                          <a:solidFill>
                            <a:schemeClr val="tx1"/>
                          </a:solidFill>
                          <a:latin typeface="メイリオ" panose="020B0604030504040204" pitchFamily="50" charset="-128"/>
                          <a:ea typeface="メイリオ" panose="020B0604030504040204" pitchFamily="50" charset="-128"/>
                        </a:rPr>
                        <a:t>IT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人間・機械</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626486"/>
                  </a:ext>
                </a:extLst>
              </a:tr>
              <a:tr h="516227">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新しい社会</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センサー・</a:t>
                      </a:r>
                      <a:r>
                        <a:rPr kumimoji="1" lang="en-US" altLang="ja-JP" sz="2000" b="0" dirty="0" err="1" smtClean="0">
                          <a:solidFill>
                            <a:schemeClr val="tx1"/>
                          </a:solidFill>
                          <a:latin typeface="メイリオ" panose="020B0604030504040204" pitchFamily="50" charset="-128"/>
                          <a:ea typeface="メイリオ" panose="020B0604030504040204" pitchFamily="50" charset="-128"/>
                        </a:rPr>
                        <a:t>Iot</a:t>
                      </a:r>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2000" b="0" dirty="0" smtClean="0">
                          <a:solidFill>
                            <a:schemeClr val="tx1"/>
                          </a:solidFill>
                          <a:latin typeface="メイリオ" panose="020B0604030504040204" pitchFamily="50" charset="-128"/>
                          <a:ea typeface="メイリオ" panose="020B0604030504040204" pitchFamily="50" charset="-128"/>
                        </a:rPr>
                        <a:t>AI</a:t>
                      </a:r>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r>
                        <a:rPr kumimoji="1" lang="en-US" altLang="ja-JP" sz="2000" b="0" dirty="0" smtClean="0">
                          <a:solidFill>
                            <a:schemeClr val="tx1"/>
                          </a:solidFill>
                          <a:latin typeface="メイリオ" panose="020B0604030504040204" pitchFamily="50" charset="-128"/>
                          <a:ea typeface="メイリオ" panose="020B0604030504040204" pitchFamily="50" charset="-128"/>
                        </a:rPr>
                        <a:t>AI</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人間・</a:t>
                      </a:r>
                      <a:r>
                        <a:rPr kumimoji="1" lang="en-US" altLang="ja-JP" sz="2000" b="0" dirty="0" smtClean="0">
                          <a:solidFill>
                            <a:schemeClr val="tx1"/>
                          </a:solidFill>
                          <a:latin typeface="メイリオ" panose="020B0604030504040204" pitchFamily="50" charset="-128"/>
                          <a:ea typeface="メイリオ" panose="020B0604030504040204" pitchFamily="50" charset="-128"/>
                        </a:rPr>
                        <a:t>AI</a:t>
                      </a:r>
                      <a:r>
                        <a:rPr kumimoji="1" lang="ja-JP" altLang="en-US" sz="2000" b="0" dirty="0" smtClean="0">
                          <a:solidFill>
                            <a:schemeClr val="tx1"/>
                          </a:solidFill>
                          <a:latin typeface="メイリオ" panose="020B0604030504040204" pitchFamily="50" charset="-128"/>
                          <a:ea typeface="メイリオ" panose="020B0604030504040204" pitchFamily="50" charset="-128"/>
                        </a:rPr>
                        <a:t>・ロボット</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4042663"/>
                  </a:ext>
                </a:extLst>
              </a:tr>
            </a:tbl>
          </a:graphicData>
        </a:graphic>
      </p:graphicFrame>
      <p:pic>
        <p:nvPicPr>
          <p:cNvPr id="6" name="図 5"/>
          <p:cNvPicPr>
            <a:picLocks noChangeAspect="1"/>
          </p:cNvPicPr>
          <p:nvPr/>
        </p:nvPicPr>
        <p:blipFill>
          <a:blip r:embed="rId2"/>
          <a:stretch>
            <a:fillRect/>
          </a:stretch>
        </p:blipFill>
        <p:spPr>
          <a:xfrm>
            <a:off x="496166" y="526443"/>
            <a:ext cx="8010525" cy="4581525"/>
          </a:xfrm>
          <a:prstGeom prst="rect">
            <a:avLst/>
          </a:prstGeom>
        </p:spPr>
      </p:pic>
      <p:sp>
        <p:nvSpPr>
          <p:cNvPr id="7" name="テキスト ボックス 6"/>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3320979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274639"/>
            <a:ext cx="8229600" cy="473507"/>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ソサエテイ </a:t>
            </a:r>
            <a:r>
              <a:rPr lang="en-US" altLang="ja-JP" sz="2800" dirty="0" smtClean="0">
                <a:solidFill>
                  <a:srgbClr val="FF0000"/>
                </a:solidFill>
                <a:latin typeface="メイリオ" panose="020B0604030504040204" pitchFamily="50" charset="-128"/>
                <a:ea typeface="メイリオ" panose="020B0604030504040204" pitchFamily="50" charset="-128"/>
              </a:rPr>
              <a:t>5.0</a:t>
            </a:r>
            <a:r>
              <a:rPr lang="ja-JP" altLang="en-US" sz="2800" dirty="0" smtClean="0">
                <a:solidFill>
                  <a:srgbClr val="FF0000"/>
                </a:solidFill>
                <a:latin typeface="メイリオ" panose="020B0604030504040204" pitchFamily="50" charset="-128"/>
                <a:ea typeface="メイリオ" panose="020B0604030504040204" pitchFamily="50" charset="-128"/>
              </a:rPr>
              <a:t>は</a:t>
            </a:r>
            <a:r>
              <a:rPr lang="en-US" altLang="ja-JP" sz="2800" dirty="0" smtClean="0">
                <a:solidFill>
                  <a:srgbClr val="FF0000"/>
                </a:solidFill>
                <a:latin typeface="メイリオ" panose="020B0604030504040204" pitchFamily="50" charset="-128"/>
                <a:ea typeface="メイリオ" panose="020B0604030504040204" pitchFamily="50" charset="-128"/>
              </a:rPr>
              <a:t>AI</a:t>
            </a:r>
            <a:r>
              <a:rPr lang="ja-JP" altLang="en-US" sz="2800" dirty="0" smtClean="0">
                <a:solidFill>
                  <a:srgbClr val="FF0000"/>
                </a:solidFill>
                <a:latin typeface="メイリオ" panose="020B0604030504040204" pitchFamily="50" charset="-128"/>
                <a:ea typeface="メイリオ" panose="020B0604030504040204" pitchFamily="50" charset="-128"/>
              </a:rPr>
              <a:t>社会と言わないの</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8</a:t>
            </a:fld>
            <a:endParaRPr lang="en-US" altLang="ja-JP"/>
          </a:p>
        </p:txBody>
      </p:sp>
      <p:pic>
        <p:nvPicPr>
          <p:cNvPr id="4" name="図 3"/>
          <p:cNvPicPr>
            <a:picLocks noChangeAspect="1"/>
          </p:cNvPicPr>
          <p:nvPr/>
        </p:nvPicPr>
        <p:blipFill>
          <a:blip r:embed="rId2"/>
          <a:stretch>
            <a:fillRect/>
          </a:stretch>
        </p:blipFill>
        <p:spPr>
          <a:xfrm>
            <a:off x="224703" y="920750"/>
            <a:ext cx="8334375" cy="5324475"/>
          </a:xfrm>
          <a:prstGeom prst="rect">
            <a:avLst/>
          </a:prstGeom>
        </p:spPr>
      </p:pic>
      <p:sp>
        <p:nvSpPr>
          <p:cNvPr id="5" name="テキスト ボックス 4"/>
          <p:cNvSpPr txBox="1"/>
          <p:nvPr/>
        </p:nvSpPr>
        <p:spPr>
          <a:xfrm>
            <a:off x="7384562" y="280559"/>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2961479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p:cNvPicPr>
            <a:picLocks noChangeAspect="1"/>
          </p:cNvPicPr>
          <p:nvPr/>
        </p:nvPicPr>
        <p:blipFill>
          <a:blip r:embed="rId2"/>
          <a:stretch>
            <a:fillRect/>
          </a:stretch>
        </p:blipFill>
        <p:spPr>
          <a:xfrm>
            <a:off x="7765985" y="1723589"/>
            <a:ext cx="1378015" cy="1936969"/>
          </a:xfrm>
          <a:prstGeom prst="rect">
            <a:avLst/>
          </a:prstGeom>
        </p:spPr>
      </p:pic>
      <p:sp>
        <p:nvSpPr>
          <p:cNvPr id="2" name="タイトル 1"/>
          <p:cNvSpPr>
            <a:spLocks noGrp="1"/>
          </p:cNvSpPr>
          <p:nvPr>
            <p:ph type="title"/>
          </p:nvPr>
        </p:nvSpPr>
        <p:spPr>
          <a:xfrm>
            <a:off x="277091" y="274639"/>
            <a:ext cx="8229600" cy="473507"/>
          </a:xfrm>
        </p:spPr>
        <p:txBody>
          <a:bodyPr/>
          <a:lstStyle/>
          <a:p>
            <a:pPr algn="l"/>
            <a:r>
              <a:rPr lang="en-US" altLang="ja-JP" sz="2800" dirty="0" smtClean="0">
                <a:solidFill>
                  <a:srgbClr val="FF0000"/>
                </a:solidFill>
                <a:latin typeface="メイリオ" panose="020B0604030504040204" pitchFamily="50" charset="-128"/>
                <a:ea typeface="メイリオ" panose="020B0604030504040204" pitchFamily="50" charset="-128"/>
              </a:rPr>
              <a:t>AI(</a:t>
            </a:r>
            <a:r>
              <a:rPr lang="ja-JP" altLang="en-US" sz="2800" dirty="0" smtClean="0">
                <a:solidFill>
                  <a:srgbClr val="FF0000"/>
                </a:solidFill>
                <a:latin typeface="メイリオ" panose="020B0604030504040204" pitchFamily="50" charset="-128"/>
                <a:ea typeface="メイリオ" panose="020B0604030504040204" pitchFamily="50" charset="-128"/>
              </a:rPr>
              <a:t>人工</a:t>
            </a:r>
            <a:r>
              <a:rPr lang="ja-JP" altLang="en-US" sz="2800" dirty="0">
                <a:solidFill>
                  <a:srgbClr val="FF0000"/>
                </a:solidFill>
                <a:latin typeface="メイリオ" panose="020B0604030504040204" pitchFamily="50" charset="-128"/>
                <a:ea typeface="メイリオ" panose="020B0604030504040204" pitchFamily="50" charset="-128"/>
              </a:rPr>
              <a:t>知能</a:t>
            </a:r>
            <a:r>
              <a:rPr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err="1" smtClean="0">
                <a:solidFill>
                  <a:srgbClr val="FF0000"/>
                </a:solidFill>
                <a:latin typeface="メイリオ" panose="020B0604030504040204" pitchFamily="50" charset="-128"/>
                <a:ea typeface="メイリオ" panose="020B0604030504040204" pitchFamily="50" charset="-128"/>
              </a:rPr>
              <a:t>って</a:t>
            </a:r>
            <a:r>
              <a:rPr lang="ja-JP" altLang="en-US" sz="2800" dirty="0" smtClean="0">
                <a:solidFill>
                  <a:srgbClr val="FF0000"/>
                </a:solidFill>
                <a:latin typeface="メイリオ" panose="020B0604030504040204" pitchFamily="50" charset="-128"/>
                <a:ea typeface="メイリオ" panose="020B0604030504040204" pitchFamily="50" charset="-128"/>
              </a:rPr>
              <a:t>何</a:t>
            </a:r>
            <a:r>
              <a:rPr lang="en-US" altLang="ja-JP" sz="2800" dirty="0" smtClean="0">
                <a:solidFill>
                  <a:srgbClr val="FF0000"/>
                </a:solidFill>
                <a:latin typeface="メイリオ" panose="020B0604030504040204" pitchFamily="50" charset="-128"/>
                <a:ea typeface="メイリオ" panose="020B0604030504040204" pitchFamily="50" charset="-128"/>
              </a:rPr>
              <a:t>? </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9</a:t>
            </a:fld>
            <a:endParaRPr lang="en-US" altLang="ja-JP"/>
          </a:p>
        </p:txBody>
      </p:sp>
      <p:pic>
        <p:nvPicPr>
          <p:cNvPr id="4" name="図 3"/>
          <p:cNvPicPr>
            <a:picLocks noChangeAspect="1"/>
          </p:cNvPicPr>
          <p:nvPr/>
        </p:nvPicPr>
        <p:blipFill>
          <a:blip r:embed="rId3"/>
          <a:stretch>
            <a:fillRect/>
          </a:stretch>
        </p:blipFill>
        <p:spPr>
          <a:xfrm>
            <a:off x="396240" y="1582845"/>
            <a:ext cx="1380279" cy="1070161"/>
          </a:xfrm>
          <a:prstGeom prst="rect">
            <a:avLst/>
          </a:prstGeom>
        </p:spPr>
      </p:pic>
      <p:pic>
        <p:nvPicPr>
          <p:cNvPr id="5" name="図 4"/>
          <p:cNvPicPr>
            <a:picLocks noChangeAspect="1"/>
          </p:cNvPicPr>
          <p:nvPr/>
        </p:nvPicPr>
        <p:blipFill>
          <a:blip r:embed="rId4"/>
          <a:stretch>
            <a:fillRect/>
          </a:stretch>
        </p:blipFill>
        <p:spPr>
          <a:xfrm>
            <a:off x="1700998" y="898431"/>
            <a:ext cx="1072197" cy="1014901"/>
          </a:xfrm>
          <a:prstGeom prst="rect">
            <a:avLst/>
          </a:prstGeom>
        </p:spPr>
      </p:pic>
      <p:pic>
        <p:nvPicPr>
          <p:cNvPr id="6" name="図 5"/>
          <p:cNvPicPr>
            <a:picLocks noChangeAspect="1"/>
          </p:cNvPicPr>
          <p:nvPr/>
        </p:nvPicPr>
        <p:blipFill>
          <a:blip r:embed="rId5"/>
          <a:stretch>
            <a:fillRect/>
          </a:stretch>
        </p:blipFill>
        <p:spPr>
          <a:xfrm>
            <a:off x="1930220" y="1906939"/>
            <a:ext cx="1043940" cy="810635"/>
          </a:xfrm>
          <a:prstGeom prst="rect">
            <a:avLst/>
          </a:prstGeom>
        </p:spPr>
      </p:pic>
      <p:pic>
        <p:nvPicPr>
          <p:cNvPr id="7" name="図 6"/>
          <p:cNvPicPr>
            <a:picLocks noChangeAspect="1"/>
          </p:cNvPicPr>
          <p:nvPr/>
        </p:nvPicPr>
        <p:blipFill>
          <a:blip r:embed="rId6"/>
          <a:stretch>
            <a:fillRect/>
          </a:stretch>
        </p:blipFill>
        <p:spPr>
          <a:xfrm>
            <a:off x="916710" y="2698524"/>
            <a:ext cx="1196148" cy="923865"/>
          </a:xfrm>
          <a:prstGeom prst="rect">
            <a:avLst/>
          </a:prstGeom>
        </p:spPr>
      </p:pic>
      <p:pic>
        <p:nvPicPr>
          <p:cNvPr id="8" name="図 7"/>
          <p:cNvPicPr>
            <a:picLocks noChangeAspect="1"/>
          </p:cNvPicPr>
          <p:nvPr/>
        </p:nvPicPr>
        <p:blipFill>
          <a:blip r:embed="rId7"/>
          <a:stretch>
            <a:fillRect/>
          </a:stretch>
        </p:blipFill>
        <p:spPr>
          <a:xfrm>
            <a:off x="2142477" y="2717574"/>
            <a:ext cx="1261436" cy="855792"/>
          </a:xfrm>
          <a:prstGeom prst="rect">
            <a:avLst/>
          </a:prstGeom>
        </p:spPr>
      </p:pic>
      <p:pic>
        <p:nvPicPr>
          <p:cNvPr id="9" name="図 8"/>
          <p:cNvPicPr>
            <a:picLocks noChangeAspect="1"/>
          </p:cNvPicPr>
          <p:nvPr/>
        </p:nvPicPr>
        <p:blipFill>
          <a:blip r:embed="rId8"/>
          <a:stretch>
            <a:fillRect/>
          </a:stretch>
        </p:blipFill>
        <p:spPr>
          <a:xfrm>
            <a:off x="3000924" y="1333033"/>
            <a:ext cx="1043940" cy="871874"/>
          </a:xfrm>
          <a:prstGeom prst="rect">
            <a:avLst/>
          </a:prstGeom>
        </p:spPr>
      </p:pic>
      <p:pic>
        <p:nvPicPr>
          <p:cNvPr id="10" name="図 9"/>
          <p:cNvPicPr>
            <a:picLocks noChangeAspect="1"/>
          </p:cNvPicPr>
          <p:nvPr/>
        </p:nvPicPr>
        <p:blipFill>
          <a:blip r:embed="rId9"/>
          <a:stretch>
            <a:fillRect/>
          </a:stretch>
        </p:blipFill>
        <p:spPr>
          <a:xfrm>
            <a:off x="3309006" y="2388278"/>
            <a:ext cx="1076730" cy="772178"/>
          </a:xfrm>
          <a:prstGeom prst="rect">
            <a:avLst/>
          </a:prstGeom>
        </p:spPr>
      </p:pic>
      <p:sp>
        <p:nvSpPr>
          <p:cNvPr id="11" name="楕円 10"/>
          <p:cNvSpPr/>
          <p:nvPr/>
        </p:nvSpPr>
        <p:spPr>
          <a:xfrm>
            <a:off x="137161" y="898430"/>
            <a:ext cx="4586814" cy="358728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p:cNvSpPr txBox="1"/>
          <p:nvPr/>
        </p:nvSpPr>
        <p:spPr>
          <a:xfrm>
            <a:off x="1073064" y="3553464"/>
            <a:ext cx="2971800" cy="707886"/>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ビックデータ</a:t>
            </a:r>
            <a:r>
              <a:rPr kumimoji="1" lang="en-US" altLang="ja-JP"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いろいろなラーメンの味と評判</a:t>
            </a:r>
            <a:endParaRPr kumimoji="1" lang="ja-JP" altLang="en-US" sz="2000" dirty="0">
              <a:latin typeface="メイリオ" panose="020B0604030504040204" pitchFamily="50" charset="-128"/>
              <a:ea typeface="メイリオ" panose="020B0604030504040204" pitchFamily="50" charset="-128"/>
            </a:endParaRPr>
          </a:p>
        </p:txBody>
      </p:sp>
      <p:sp>
        <p:nvSpPr>
          <p:cNvPr id="13" name="下矢印 12"/>
          <p:cNvSpPr/>
          <p:nvPr/>
        </p:nvSpPr>
        <p:spPr>
          <a:xfrm>
            <a:off x="1148826" y="4416057"/>
            <a:ext cx="627693" cy="4766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51318" y="4959845"/>
            <a:ext cx="2087880" cy="954107"/>
          </a:xfrm>
          <a:prstGeom prst="rect">
            <a:avLst/>
          </a:prstGeom>
          <a:noFill/>
          <a:ln w="57150">
            <a:solidFill>
              <a:schemeClr val="accent6"/>
            </a:solidFill>
          </a:ln>
        </p:spPr>
        <p:txBody>
          <a:bodyPr wrap="square" rtlCol="0">
            <a:spAutoFit/>
          </a:bodyPr>
          <a:lstStyle/>
          <a:p>
            <a:pPr algn="ctr"/>
            <a:r>
              <a:rPr kumimoji="1" lang="en-US" altLang="ja-JP" sz="2800" dirty="0" smtClean="0">
                <a:latin typeface="メイリオ" panose="020B0604030504040204" pitchFamily="50" charset="-128"/>
                <a:ea typeface="メイリオ" panose="020B0604030504040204" pitchFamily="50" charset="-128"/>
              </a:rPr>
              <a:t>AI</a:t>
            </a:r>
            <a:br>
              <a:rPr kumimoji="1" lang="en-US" altLang="ja-JP" sz="2800" dirty="0" smtClean="0">
                <a:latin typeface="メイリオ" panose="020B0604030504040204" pitchFamily="50" charset="-128"/>
                <a:ea typeface="メイリオ" panose="020B0604030504040204" pitchFamily="50" charset="-128"/>
              </a:rPr>
            </a:br>
            <a:r>
              <a:rPr kumimoji="1"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人工知能</a:t>
            </a:r>
            <a:r>
              <a:rPr lang="en-US" altLang="ja-JP" sz="2800" dirty="0" smtClean="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pic>
        <p:nvPicPr>
          <p:cNvPr id="15" name="図 14"/>
          <p:cNvPicPr>
            <a:picLocks noChangeAspect="1"/>
          </p:cNvPicPr>
          <p:nvPr/>
        </p:nvPicPr>
        <p:blipFill>
          <a:blip r:embed="rId10"/>
          <a:stretch>
            <a:fillRect/>
          </a:stretch>
        </p:blipFill>
        <p:spPr>
          <a:xfrm>
            <a:off x="2773195" y="4485718"/>
            <a:ext cx="1950780" cy="1557125"/>
          </a:xfrm>
          <a:prstGeom prst="rect">
            <a:avLst/>
          </a:prstGeom>
        </p:spPr>
      </p:pic>
      <p:sp>
        <p:nvSpPr>
          <p:cNvPr id="16" name="テキスト ボックス 15"/>
          <p:cNvSpPr txBox="1"/>
          <p:nvPr/>
        </p:nvSpPr>
        <p:spPr>
          <a:xfrm>
            <a:off x="1038682" y="6101203"/>
            <a:ext cx="3469026" cy="70788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過去の評判から、一番美味しいと感じる味を計算</a:t>
            </a:r>
            <a:endParaRPr kumimoji="1" lang="ja-JP" altLang="en-US" sz="2000" dirty="0">
              <a:latin typeface="メイリオ" panose="020B0604030504040204" pitchFamily="50" charset="-128"/>
              <a:ea typeface="メイリオ" panose="020B0604030504040204" pitchFamily="50" charset="-128"/>
            </a:endParaRPr>
          </a:p>
        </p:txBody>
      </p:sp>
      <p:pic>
        <p:nvPicPr>
          <p:cNvPr id="17" name="図 16"/>
          <p:cNvPicPr>
            <a:picLocks noChangeAspect="1"/>
          </p:cNvPicPr>
          <p:nvPr/>
        </p:nvPicPr>
        <p:blipFill>
          <a:blip r:embed="rId11"/>
          <a:stretch>
            <a:fillRect/>
          </a:stretch>
        </p:blipFill>
        <p:spPr>
          <a:xfrm>
            <a:off x="5753485" y="1835897"/>
            <a:ext cx="2030759" cy="2855438"/>
          </a:xfrm>
          <a:prstGeom prst="rect">
            <a:avLst/>
          </a:prstGeom>
        </p:spPr>
      </p:pic>
      <p:sp>
        <p:nvSpPr>
          <p:cNvPr id="19" name="角丸四角形吹き出し 18"/>
          <p:cNvSpPr/>
          <p:nvPr/>
        </p:nvSpPr>
        <p:spPr>
          <a:xfrm>
            <a:off x="6287812" y="690427"/>
            <a:ext cx="2620435" cy="948681"/>
          </a:xfrm>
          <a:prstGeom prst="wedgeRoundRectCallout">
            <a:avLst>
              <a:gd name="adj1" fmla="val -24904"/>
              <a:gd name="adj2" fmla="val 768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メイリオ" panose="020B0604030504040204" pitchFamily="50" charset="-128"/>
                <a:ea typeface="メイリオ" panose="020B0604030504040204" pitchFamily="50" charset="-128"/>
              </a:rPr>
              <a:t>新しいラーメンつくってみたぜ</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5720651" y="4664621"/>
            <a:ext cx="3117207" cy="954107"/>
          </a:xfrm>
          <a:prstGeom prst="rect">
            <a:avLst/>
          </a:prstGeom>
          <a:noFill/>
        </p:spPr>
        <p:txBody>
          <a:bodyPr wrap="square" rtlCol="0">
            <a:spAutoFit/>
          </a:bodyPr>
          <a:lstStyle/>
          <a:p>
            <a:r>
              <a:rPr lang="ja-JP" altLang="en-US" sz="2800" dirty="0" smtClean="0">
                <a:latin typeface="メイリオ" panose="020B0604030504040204" pitchFamily="50" charset="-128"/>
                <a:ea typeface="メイリオ" panose="020B0604030504040204" pitchFamily="50" charset="-128"/>
              </a:rPr>
              <a:t>新しいものを作る</a:t>
            </a:r>
            <a:br>
              <a:rPr lang="ja-JP" altLang="en-US" sz="2800" dirty="0" smtClean="0">
                <a:latin typeface="メイリオ" panose="020B0604030504040204" pitchFamily="50" charset="-128"/>
                <a:ea typeface="メイリオ" panose="020B0604030504040204" pitchFamily="50" charset="-128"/>
              </a:rPr>
            </a:br>
            <a:r>
              <a:rPr lang="ja-JP" altLang="en-US" sz="2800" dirty="0" smtClean="0">
                <a:solidFill>
                  <a:srgbClr val="FF0000"/>
                </a:solidFill>
                <a:latin typeface="メイリオ" panose="020B0604030504040204" pitchFamily="50" charset="-128"/>
                <a:ea typeface="メイリオ" panose="020B0604030504040204" pitchFamily="50" charset="-128"/>
              </a:rPr>
              <a:t>創造性</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1" name="右矢印 20"/>
          <p:cNvSpPr/>
          <p:nvPr/>
        </p:nvSpPr>
        <p:spPr>
          <a:xfrm>
            <a:off x="4507708" y="4023360"/>
            <a:ext cx="1146216" cy="237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乗算 21"/>
          <p:cNvSpPr/>
          <p:nvPr/>
        </p:nvSpPr>
        <p:spPr>
          <a:xfrm>
            <a:off x="4370109" y="3478751"/>
            <a:ext cx="1402080" cy="1383649"/>
          </a:xfrm>
          <a:prstGeom prst="mathMultiply">
            <a:avLst>
              <a:gd name="adj1" fmla="val 920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384247" y="137938"/>
            <a:ext cx="1524000" cy="461665"/>
          </a:xfrm>
          <a:prstGeom prst="rect">
            <a:avLst/>
          </a:prstGeom>
          <a:noFill/>
          <a:ln w="38100">
            <a:solidFill>
              <a:schemeClr val="accent2"/>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お話</a:t>
            </a:r>
          </a:p>
        </p:txBody>
      </p:sp>
    </p:spTree>
    <p:extLst>
      <p:ext uri="{BB962C8B-B14F-4D97-AF65-F5344CB8AC3E}">
        <p14:creationId xmlns:p14="http://schemas.microsoft.com/office/powerpoint/2010/main" val="1597862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txDef>
      <a:spPr>
        <a:noFill/>
      </a:spPr>
      <a:bodyPr wrap="square" rtlCol="0">
        <a:spAutoFit/>
      </a:bodyPr>
      <a:lstStyle>
        <a:defPPr algn="l">
          <a:defRPr sz="2400" dirty="0" smtClean="0">
            <a:latin typeface="メイリオ" panose="020B0604030504040204" pitchFamily="50" charset="-128"/>
            <a:ea typeface="メイリオ" panose="020B0604030504040204" pitchFamily="50" charset="-128"/>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3295</TotalTime>
  <Words>1217</Words>
  <Application>Microsoft Office PowerPoint</Application>
  <PresentationFormat>画面に合わせる (4:3)</PresentationFormat>
  <Paragraphs>325</Paragraphs>
  <Slides>26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26</vt:i4>
      </vt:variant>
    </vt:vector>
  </HeadingPairs>
  <TitlesOfParts>
    <vt:vector size="32" baseType="lpstr">
      <vt:lpstr>ＭＳ Ｐゴシック</vt:lpstr>
      <vt:lpstr>ＭＳ Ｐ明朝</vt:lpstr>
      <vt:lpstr>メイリオ</vt:lpstr>
      <vt:lpstr>Arial</vt:lpstr>
      <vt:lpstr>標準デザイン</vt:lpstr>
      <vt:lpstr>1_標準デザイン</vt:lpstr>
      <vt:lpstr>情報の授業　Unit01:オリエンテーション</vt:lpstr>
      <vt:lpstr>PowerPoint プレゼンテーション</vt:lpstr>
      <vt:lpstr>「雇用の未来」著書</vt:lpstr>
      <vt:lpstr>Society 5.0(ソサエテイ 5.0）って何?</vt:lpstr>
      <vt:lpstr>ソサエティ5.0「すぐそこの未来」篇 (政府広報)</vt:lpstr>
      <vt:lpstr>ソサエティ5.0「すぐそこの未来」篇 (政府広報)</vt:lpstr>
      <vt:lpstr>情報社会と何が違うの？</vt:lpstr>
      <vt:lpstr>ソサエテイ 5.0はAI社会と言わないの?</vt:lpstr>
      <vt:lpstr>AI(人工知能)って何? </vt:lpstr>
      <vt:lpstr>どうして、政府が力入れているの?</vt:lpstr>
      <vt:lpstr>何で教育なの?</vt:lpstr>
      <vt:lpstr>AIに不得意なこと　人間はAIに負けない</vt:lpstr>
      <vt:lpstr>今年一年間の授業の後にできること</vt:lpstr>
      <vt:lpstr>大学入試制度と情報の授業 </vt:lpstr>
      <vt:lpstr>前準備:　授業支援サイトのURL</vt:lpstr>
      <vt:lpstr>PowerPoint プレゼンテーション</vt:lpstr>
      <vt:lpstr>PowerPoint プレゼンテーション</vt:lpstr>
      <vt:lpstr>前準備:　日本語入力練習</vt:lpstr>
      <vt:lpstr>アンケートについて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78</cp:revision>
  <cp:lastPrinted>2018-04-12T20:03:20Z</cp:lastPrinted>
  <dcterms:created xsi:type="dcterms:W3CDTF">2014-03-24T13:08:44Z</dcterms:created>
  <dcterms:modified xsi:type="dcterms:W3CDTF">2019-03-21T02:11:06Z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