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57" r:id="rId4"/>
    <p:sldId id="261" r:id="rId5"/>
    <p:sldId id="263" r:id="rId6"/>
    <p:sldId id="269" r:id="rId7"/>
    <p:sldId id="264" r:id="rId8"/>
    <p:sldId id="265" r:id="rId9"/>
    <p:sldId id="267" r:id="rId10"/>
    <p:sldId id="262" r:id="rId11"/>
    <p:sldId id="268" r:id="rId12"/>
    <p:sldId id="266"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6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2022974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4245829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1546336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2803831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4090757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743975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2036705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721563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600082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142155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FA8F1C8-D198-43C9-8444-DF26082238B6}" type="datetimeFigureOut">
              <a:rPr kumimoji="1" lang="ja-JP" altLang="en-US" smtClean="0"/>
              <a:t>2020/10/15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4202324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A8F1C8-D198-43C9-8444-DF26082238B6}" type="datetimeFigureOut">
              <a:rPr kumimoji="1" lang="ja-JP" altLang="en-US" smtClean="0"/>
              <a:t>2020/10/15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D9D4F-AEA5-47AB-9E58-D0C101FCB816}" type="slidenum">
              <a:rPr kumimoji="1" lang="ja-JP" altLang="en-US" smtClean="0"/>
              <a:t>‹#›</a:t>
            </a:fld>
            <a:endParaRPr kumimoji="1" lang="ja-JP" altLang="en-US"/>
          </a:p>
        </p:txBody>
      </p:sp>
    </p:spTree>
    <p:extLst>
      <p:ext uri="{BB962C8B-B14F-4D97-AF65-F5344CB8AC3E}">
        <p14:creationId xmlns:p14="http://schemas.microsoft.com/office/powerpoint/2010/main" val="2231420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appllio.com/how-to-make-line-private-creators-stamp"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hyperlink" Target="https://time-space.kddi.com/mobile/20200130/2830"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86063" y="529389"/>
            <a:ext cx="9625263" cy="584775"/>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rPr>
              <a:t>自分だけの</a:t>
            </a:r>
            <a:r>
              <a:rPr kumimoji="1" lang="en-US" altLang="ja-JP" sz="3200" dirty="0" smtClean="0">
                <a:latin typeface="メイリオ" panose="020B0604030504040204" pitchFamily="50" charset="-128"/>
                <a:ea typeface="メイリオ" panose="020B0604030504040204" pitchFamily="50" charset="-128"/>
              </a:rPr>
              <a:t>LINE</a:t>
            </a:r>
            <a:r>
              <a:rPr kumimoji="1" lang="ja-JP" altLang="en-US" sz="3200" dirty="0" smtClean="0">
                <a:latin typeface="メイリオ" panose="020B0604030504040204" pitchFamily="50" charset="-128"/>
                <a:ea typeface="メイリオ" panose="020B0604030504040204" pitchFamily="50" charset="-128"/>
              </a:rPr>
              <a:t>スタンプを作ろう</a:t>
            </a:r>
            <a:endParaRPr kumimoji="1" lang="ja-JP" altLang="en-US" sz="32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8387765" y="502819"/>
            <a:ext cx="1606468" cy="1573413"/>
          </a:xfrm>
          <a:prstGeom prst="rect">
            <a:avLst/>
          </a:prstGeom>
        </p:spPr>
      </p:pic>
      <p:pic>
        <p:nvPicPr>
          <p:cNvPr id="4" name="図 3"/>
          <p:cNvPicPr>
            <a:picLocks noChangeAspect="1"/>
          </p:cNvPicPr>
          <p:nvPr/>
        </p:nvPicPr>
        <p:blipFill>
          <a:blip r:embed="rId3"/>
          <a:stretch>
            <a:fillRect/>
          </a:stretch>
        </p:blipFill>
        <p:spPr>
          <a:xfrm>
            <a:off x="1483719" y="1443789"/>
            <a:ext cx="5057063" cy="4914877"/>
          </a:xfrm>
          <a:prstGeom prst="rect">
            <a:avLst/>
          </a:prstGeom>
        </p:spPr>
      </p:pic>
      <p:sp>
        <p:nvSpPr>
          <p:cNvPr id="5" name="テキスト ボックス 4"/>
          <p:cNvSpPr txBox="1"/>
          <p:nvPr/>
        </p:nvSpPr>
        <p:spPr>
          <a:xfrm>
            <a:off x="6685162" y="2221390"/>
            <a:ext cx="5362459" cy="452431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著作権・肖像権と</a:t>
            </a:r>
          </a:p>
          <a:p>
            <a:r>
              <a:rPr lang="ja-JP" altLang="en-US" sz="2400" dirty="0" smtClean="0">
                <a:latin typeface="メイリオ" panose="020B0604030504040204" pitchFamily="50" charset="-128"/>
                <a:ea typeface="メイリオ" panose="020B0604030504040204" pitchFamily="50" charset="-128"/>
              </a:rPr>
              <a:t>個人の情報保護に注意</a:t>
            </a:r>
            <a:r>
              <a:rPr lang="ja-JP" altLang="en-US" sz="2400" dirty="0" smtClean="0">
                <a:latin typeface="メイリオ" panose="020B0604030504040204" pitchFamily="50" charset="-128"/>
                <a:ea typeface="メイリオ" panose="020B0604030504040204" pitchFamily="50" charset="-128"/>
              </a:rPr>
              <a:t>しながら</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solidFill>
                  <a:srgbClr val="FF0000"/>
                </a:solidFill>
                <a:latin typeface="メイリオ" panose="020B0604030504040204" pitchFamily="50" charset="-128"/>
                <a:ea typeface="メイリオ" panose="020B0604030504040204" pitchFamily="50" charset="-128"/>
              </a:rPr>
              <a:t>注意</a:t>
            </a: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solidFill>
                  <a:srgbClr val="FF0000"/>
                </a:solidFill>
                <a:latin typeface="メイリオ" panose="020B0604030504040204" pitchFamily="50" charset="-128"/>
                <a:ea typeface="メイリオ" panose="020B0604030504040204" pitchFamily="50" charset="-128"/>
              </a:rPr>
              <a:t>原則として今回使用する素材は、自分で作ったもの、自分でとった写真</a:t>
            </a:r>
            <a:r>
              <a:rPr lang="ja-JP" altLang="en-US" sz="2400" dirty="0" smtClean="0">
                <a:solidFill>
                  <a:srgbClr val="FF0000"/>
                </a:solidFill>
                <a:latin typeface="メイリオ" panose="020B0604030504040204" pitchFamily="50" charset="-128"/>
                <a:ea typeface="メイリオ" panose="020B0604030504040204" pitchFamily="50" charset="-128"/>
              </a:rPr>
              <a:t>、人物の写真は自分や家族。</a:t>
            </a:r>
            <a:endParaRPr lang="en-US" altLang="ja-JP" sz="2400" dirty="0" smtClean="0">
              <a:solidFill>
                <a:srgbClr val="FF0000"/>
              </a:solidFill>
              <a:latin typeface="メイリオ" panose="020B0604030504040204" pitchFamily="50" charset="-128"/>
              <a:ea typeface="メイリオ" panose="020B0604030504040204" pitchFamily="50" charset="-128"/>
            </a:endParaRPr>
          </a:p>
          <a:p>
            <a:endParaRPr lang="ja-JP" altLang="en-US" sz="2400" dirty="0" smtClean="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目的</a:t>
            </a:r>
            <a:r>
              <a:rPr kumimoji="1" lang="ja-JP" altLang="en-US" sz="2400" dirty="0" smtClean="0">
                <a:latin typeface="メイリオ" panose="020B0604030504040204" pitchFamily="50" charset="-128"/>
                <a:ea typeface="メイリオ" panose="020B0604030504040204" pitchFamily="50" charset="-128"/>
              </a:rPr>
              <a:t>にあった</a:t>
            </a:r>
          </a:p>
          <a:p>
            <a:r>
              <a:rPr lang="ja-JP" altLang="en-US" sz="2400" dirty="0">
                <a:latin typeface="メイリオ" panose="020B0604030504040204" pitchFamily="50" charset="-128"/>
                <a:ea typeface="メイリオ" panose="020B0604030504040204" pitchFamily="50" charset="-128"/>
              </a:rPr>
              <a:t>自分</a:t>
            </a:r>
            <a:r>
              <a:rPr lang="ja-JP" altLang="en-US" sz="2400" dirty="0" smtClean="0">
                <a:latin typeface="メイリオ" panose="020B0604030504040204" pitchFamily="50" charset="-128"/>
                <a:ea typeface="メイリオ" panose="020B0604030504040204" pitchFamily="50" charset="-128"/>
              </a:rPr>
              <a:t>の</a:t>
            </a:r>
            <a:r>
              <a:rPr lang="en-US" altLang="ja-JP" sz="2400" dirty="0" smtClean="0">
                <a:latin typeface="メイリオ" panose="020B0604030504040204" pitchFamily="50" charset="-128"/>
                <a:ea typeface="メイリオ" panose="020B0604030504040204" pitchFamily="50" charset="-128"/>
              </a:rPr>
              <a:t>LINE</a:t>
            </a:r>
            <a:r>
              <a:rPr lang="ja-JP" altLang="en-US" sz="2400" dirty="0" smtClean="0">
                <a:latin typeface="メイリオ" panose="020B0604030504040204" pitchFamily="50" charset="-128"/>
                <a:ea typeface="メイリオ" panose="020B0604030504040204" pitchFamily="50" charset="-128"/>
              </a:rPr>
              <a:t>スタンプを作ります。</a:t>
            </a:r>
          </a:p>
          <a:p>
            <a:endParaRPr kumimoji="1" lang="ja-JP" altLang="en-US" sz="2400" dirty="0">
              <a:latin typeface="メイリオ" panose="020B0604030504040204" pitchFamily="50" charset="-128"/>
              <a:ea typeface="メイリオ" panose="020B0604030504040204" pitchFamily="50" charset="-128"/>
            </a:endParaRPr>
          </a:p>
          <a:p>
            <a:r>
              <a:rPr lang="ja-JP" altLang="en-US" sz="2400" dirty="0" smtClean="0">
                <a:solidFill>
                  <a:srgbClr val="FF0000"/>
                </a:solidFill>
                <a:latin typeface="メイリオ" panose="020B0604030504040204" pitchFamily="50" charset="-128"/>
                <a:ea typeface="メイリオ" panose="020B0604030504040204" pitchFamily="50" charset="-128"/>
              </a:rPr>
              <a:t>授業は作成するところまでです。</a:t>
            </a:r>
          </a:p>
          <a:p>
            <a:r>
              <a:rPr kumimoji="1" lang="ja-JP" altLang="en-US" sz="2400" dirty="0">
                <a:solidFill>
                  <a:srgbClr val="FF0000"/>
                </a:solidFill>
                <a:latin typeface="メイリオ" panose="020B0604030504040204" pitchFamily="50" charset="-128"/>
                <a:ea typeface="メイリオ" panose="020B0604030504040204" pitchFamily="50" charset="-128"/>
              </a:rPr>
              <a:t>実際</a:t>
            </a:r>
            <a:r>
              <a:rPr kumimoji="1" lang="ja-JP" altLang="en-US" sz="2400" dirty="0" smtClean="0">
                <a:solidFill>
                  <a:srgbClr val="FF0000"/>
                </a:solidFill>
                <a:latin typeface="メイリオ" panose="020B0604030504040204" pitchFamily="50" charset="-128"/>
                <a:ea typeface="メイリオ" panose="020B0604030504040204" pitchFamily="50" charset="-128"/>
              </a:rPr>
              <a:t>に使いたい人は、申請時の注意をよく読んでください。</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73636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登録申請する場合の注意点</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3979" y="978932"/>
            <a:ext cx="9304421"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「基本的に作成者だけが使用できる。家族や友達にプレゼントすると使用できる」申請方法があります。</a:t>
            </a:r>
          </a:p>
        </p:txBody>
      </p:sp>
      <p:pic>
        <p:nvPicPr>
          <p:cNvPr id="5122" name="Picture 2" descr="LINE Creators Studio販売情報入力"/>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54" y="2002434"/>
            <a:ext cx="5076796" cy="4287329"/>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4965032" y="2509759"/>
            <a:ext cx="5879431" cy="4154984"/>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プライベート設定</a:t>
            </a:r>
            <a:r>
              <a:rPr lang="en-US" altLang="ja-JP" sz="2400" dirty="0" smtClean="0">
                <a:latin typeface="メイリオ" panose="020B0604030504040204" pitchFamily="50" charset="-128"/>
                <a:ea typeface="メイリオ" panose="020B0604030504040204" pitchFamily="50" charset="-128"/>
              </a:rPr>
              <a:t>:</a:t>
            </a:r>
          </a:p>
          <a:p>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a:t>
            </a:r>
            <a:r>
              <a:rPr lang="en-US" altLang="ja-JP" sz="2400" dirty="0" smtClean="0">
                <a:solidFill>
                  <a:schemeClr val="accent5">
                    <a:lumMod val="50000"/>
                  </a:schemeClr>
                </a:solidFill>
                <a:latin typeface="メイリオ" panose="020B0604030504040204" pitchFamily="50" charset="-128"/>
                <a:ea typeface="メイリオ" panose="020B0604030504040204" pitchFamily="50" charset="-128"/>
              </a:rPr>
              <a:t>LINE STORE/</a:t>
            </a:r>
            <a:r>
              <a:rPr lang="ja-JP" altLang="en-US" sz="2400" dirty="0" smtClean="0">
                <a:solidFill>
                  <a:schemeClr val="accent5">
                    <a:lumMod val="50000"/>
                  </a:schemeClr>
                </a:solidFill>
                <a:latin typeface="メイリオ" panose="020B0604030504040204" pitchFamily="50" charset="-128"/>
                <a:ea typeface="メイリオ" panose="020B0604030504040204" pitchFamily="50" charset="-128"/>
              </a:rPr>
              <a:t>ショップ非公開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を設定</a:t>
            </a:r>
          </a:p>
          <a:p>
            <a:endParaRPr lang="ja-JP" altLang="en-US" sz="2400" dirty="0">
              <a:latin typeface="メイリオ" panose="020B0604030504040204" pitchFamily="50" charset="-128"/>
              <a:ea typeface="メイリオ" panose="020B0604030504040204" pitchFamily="50" charset="-128"/>
            </a:endParaRPr>
          </a:p>
          <a:p>
            <a:endParaRPr lang="ja-JP" altLang="en-US" sz="2400" dirty="0" smtClean="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a:p>
            <a:endParaRPr lang="ja-JP" altLang="en-US" sz="2400" dirty="0" smtClean="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a:p>
            <a:r>
              <a:rPr lang="en-US" altLang="ja-JP" sz="2400" dirty="0" smtClean="0">
                <a:latin typeface="メイリオ" panose="020B0604030504040204" pitchFamily="50" charset="-128"/>
                <a:ea typeface="メイリオ" panose="020B0604030504040204" pitchFamily="50" charset="-128"/>
              </a:rPr>
              <a:t>LINE</a:t>
            </a:r>
            <a:r>
              <a:rPr lang="ja-JP" altLang="en-US" sz="2400" dirty="0" smtClean="0">
                <a:latin typeface="メイリオ" panose="020B0604030504040204" pitchFamily="50" charset="-128"/>
                <a:ea typeface="メイリオ" panose="020B0604030504040204" pitchFamily="50" charset="-128"/>
              </a:rPr>
              <a:t>スタンププレミアム</a:t>
            </a:r>
            <a:r>
              <a:rPr lang="en-US" altLang="ja-JP" sz="2400" dirty="0" smtClean="0">
                <a:latin typeface="メイリオ" panose="020B0604030504040204" pitchFamily="50" charset="-128"/>
                <a:ea typeface="メイリオ" panose="020B0604030504040204" pitchFamily="50" charset="-128"/>
              </a:rPr>
              <a:t>:</a:t>
            </a:r>
          </a:p>
          <a:p>
            <a:r>
              <a:rPr lang="en-US" altLang="ja-JP" sz="2400" dirty="0" smtClean="0">
                <a:latin typeface="メイリオ" panose="020B0604030504040204" pitchFamily="50" charset="-128"/>
                <a:ea typeface="メイリオ" panose="020B0604030504040204" pitchFamily="50" charset="-128"/>
              </a:rPr>
              <a:t>[</a:t>
            </a:r>
            <a:r>
              <a:rPr lang="ja-JP" altLang="en-US" sz="2400" dirty="0" smtClean="0">
                <a:solidFill>
                  <a:schemeClr val="accent5">
                    <a:lumMod val="50000"/>
                  </a:schemeClr>
                </a:solidFill>
                <a:latin typeface="メイリオ" panose="020B0604030504040204" pitchFamily="50" charset="-128"/>
                <a:ea typeface="メイリオ" panose="020B0604030504040204" pitchFamily="50" charset="-128"/>
              </a:rPr>
              <a:t>参加しない</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を設定</a:t>
            </a:r>
          </a:p>
          <a:p>
            <a:endParaRPr lang="ja-JP" altLang="en-US" sz="2400" dirty="0" smtClean="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a:t>
            </a:r>
            <a:endParaRPr lang="ja-JP" altLang="en-US" sz="2400" dirty="0" smtClean="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9881937" y="281100"/>
            <a:ext cx="1395663" cy="1395663"/>
            <a:chOff x="9865895" y="978932"/>
            <a:chExt cx="1395663" cy="1395663"/>
          </a:xfrm>
        </p:grpSpPr>
        <p:sp>
          <p:nvSpPr>
            <p:cNvPr id="5" name="ドーナツ 4"/>
            <p:cNvSpPr/>
            <p:nvPr/>
          </p:nvSpPr>
          <p:spPr>
            <a:xfrm>
              <a:off x="9865895" y="978932"/>
              <a:ext cx="1395663" cy="1395663"/>
            </a:xfrm>
            <a:prstGeom prst="donut">
              <a:avLst>
                <a:gd name="adj" fmla="val 1687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10178716" y="1390403"/>
              <a:ext cx="962526" cy="769441"/>
            </a:xfrm>
            <a:prstGeom prst="rect">
              <a:avLst/>
            </a:prstGeom>
            <a:noFill/>
          </p:spPr>
          <p:txBody>
            <a:bodyPr wrap="square" rtlCol="0">
              <a:spAutoFit/>
            </a:bodyPr>
            <a:lstStyle/>
            <a:p>
              <a:r>
                <a:rPr lang="ja-JP" altLang="en-US" sz="4400" b="1" dirty="0">
                  <a:solidFill>
                    <a:srgbClr val="FF0000"/>
                  </a:solidFill>
                  <a:latin typeface="メイリオ" panose="020B0604030504040204" pitchFamily="50" charset="-128"/>
                  <a:ea typeface="メイリオ" panose="020B0604030504040204" pitchFamily="50" charset="-128"/>
                </a:rPr>
                <a:t>注</a:t>
              </a:r>
              <a:endParaRPr kumimoji="1" lang="ja-JP" altLang="en-US" sz="4400" b="1"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708412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登録申請する場合の設定方法</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3979" y="978932"/>
            <a:ext cx="9304421"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プライベート設定について解説しているサイトもあります。</a:t>
            </a:r>
          </a:p>
        </p:txBody>
      </p:sp>
      <p:sp>
        <p:nvSpPr>
          <p:cNvPr id="9" name="テキスト ボックス 8"/>
          <p:cNvSpPr txBox="1"/>
          <p:nvPr/>
        </p:nvSpPr>
        <p:spPr>
          <a:xfrm>
            <a:off x="914400" y="5233485"/>
            <a:ext cx="10812378" cy="1200329"/>
          </a:xfrm>
          <a:prstGeom prst="rect">
            <a:avLst/>
          </a:prstGeom>
          <a:noFill/>
        </p:spPr>
        <p:txBody>
          <a:bodyPr wrap="square" rtlCol="0">
            <a:spAutoFit/>
          </a:bodyPr>
          <a:lstStyle/>
          <a:p>
            <a:r>
              <a:rPr lang="en-US" altLang="ja-JP" sz="2400" dirty="0">
                <a:latin typeface="メイリオ" panose="020B0604030504040204" pitchFamily="50" charset="-128"/>
                <a:ea typeface="メイリオ" panose="020B0604030504040204" pitchFamily="50" charset="-128"/>
              </a:rPr>
              <a:t>【LINE】</a:t>
            </a:r>
            <a:r>
              <a:rPr lang="ja-JP" altLang="en-US" sz="2400" dirty="0">
                <a:latin typeface="メイリオ" panose="020B0604030504040204" pitchFamily="50" charset="-128"/>
                <a:ea typeface="メイリオ" panose="020B0604030504040204" pitchFamily="50" charset="-128"/>
              </a:rPr>
              <a:t>自作スタンプを販売しないで自分だけで使う</a:t>
            </a:r>
            <a:r>
              <a:rPr lang="ja-JP" altLang="en-US" sz="2400" dirty="0" smtClean="0">
                <a:latin typeface="メイリオ" panose="020B0604030504040204" pitchFamily="50" charset="-128"/>
                <a:ea typeface="メイリオ" panose="020B0604030504040204" pitchFamily="50" charset="-128"/>
              </a:rPr>
              <a:t>方法</a:t>
            </a:r>
          </a:p>
          <a:p>
            <a:r>
              <a:rPr lang="en-US" altLang="ja-JP" sz="2400" dirty="0">
                <a:latin typeface="メイリオ" panose="020B0604030504040204" pitchFamily="50" charset="-128"/>
                <a:ea typeface="メイリオ" panose="020B0604030504040204" pitchFamily="50" charset="-128"/>
                <a:hlinkClick r:id="rId2"/>
              </a:rPr>
              <a:t>https://</a:t>
            </a:r>
            <a:r>
              <a:rPr lang="en-US" altLang="ja-JP" sz="2400" dirty="0" smtClean="0">
                <a:latin typeface="メイリオ" panose="020B0604030504040204" pitchFamily="50" charset="-128"/>
                <a:ea typeface="メイリオ" panose="020B0604030504040204" pitchFamily="50" charset="-128"/>
                <a:hlinkClick r:id="rId2"/>
              </a:rPr>
              <a:t>appllio.com/how-to-make-line-private-creators-stamp</a:t>
            </a:r>
            <a:endParaRPr lang="ja-JP" altLang="en-US" sz="2400" dirty="0" smtClean="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9881937" y="281100"/>
            <a:ext cx="1395663" cy="1395663"/>
            <a:chOff x="9865895" y="978932"/>
            <a:chExt cx="1395663" cy="1395663"/>
          </a:xfrm>
        </p:grpSpPr>
        <p:sp>
          <p:nvSpPr>
            <p:cNvPr id="5" name="ドーナツ 4"/>
            <p:cNvSpPr/>
            <p:nvPr/>
          </p:nvSpPr>
          <p:spPr>
            <a:xfrm>
              <a:off x="9865895" y="978932"/>
              <a:ext cx="1395663" cy="1395663"/>
            </a:xfrm>
            <a:prstGeom prst="donut">
              <a:avLst>
                <a:gd name="adj" fmla="val 1687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10178716" y="1390403"/>
              <a:ext cx="962526" cy="769441"/>
            </a:xfrm>
            <a:prstGeom prst="rect">
              <a:avLst/>
            </a:prstGeom>
            <a:noFill/>
          </p:spPr>
          <p:txBody>
            <a:bodyPr wrap="square" rtlCol="0">
              <a:spAutoFit/>
            </a:bodyPr>
            <a:lstStyle/>
            <a:p>
              <a:r>
                <a:rPr lang="ja-JP" altLang="en-US" sz="4400" b="1" dirty="0">
                  <a:solidFill>
                    <a:srgbClr val="FF0000"/>
                  </a:solidFill>
                  <a:latin typeface="メイリオ" panose="020B0604030504040204" pitchFamily="50" charset="-128"/>
                  <a:ea typeface="メイリオ" panose="020B0604030504040204" pitchFamily="50" charset="-128"/>
                </a:rPr>
                <a:t>注</a:t>
              </a:r>
              <a:endParaRPr kumimoji="1" lang="ja-JP" altLang="en-US" sz="4400" b="1" dirty="0">
                <a:solidFill>
                  <a:srgbClr val="FF0000"/>
                </a:solidFill>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3"/>
          <a:stretch>
            <a:fillRect/>
          </a:stretch>
        </p:blipFill>
        <p:spPr>
          <a:xfrm>
            <a:off x="1340519" y="1659582"/>
            <a:ext cx="6038850" cy="3354917"/>
          </a:xfrm>
          <a:prstGeom prst="rect">
            <a:avLst/>
          </a:prstGeom>
        </p:spPr>
      </p:pic>
    </p:spTree>
    <p:extLst>
      <p:ext uri="{BB962C8B-B14F-4D97-AF65-F5344CB8AC3E}">
        <p14:creationId xmlns:p14="http://schemas.microsoft.com/office/powerpoint/2010/main" val="2095948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登録申請する場合の注意点</a:t>
            </a:r>
            <a:r>
              <a:rPr lang="en-US" altLang="ja-JP" sz="3200" dirty="0" smtClean="0">
                <a:latin typeface="メイリオ" panose="020B0604030504040204" pitchFamily="50" charset="-128"/>
                <a:ea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rPr>
              <a:t>プライベート設定</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3979" y="978932"/>
            <a:ext cx="9304421"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プライベート設定のしくみ</a:t>
            </a:r>
          </a:p>
        </p:txBody>
      </p:sp>
      <p:sp>
        <p:nvSpPr>
          <p:cNvPr id="9" name="テキスト ボックス 8"/>
          <p:cNvSpPr txBox="1"/>
          <p:nvPr/>
        </p:nvSpPr>
        <p:spPr>
          <a:xfrm>
            <a:off x="5148494" y="1483111"/>
            <a:ext cx="3312694"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スタンプの検索画面</a:t>
            </a:r>
          </a:p>
          <a:p>
            <a:r>
              <a:rPr lang="ja-JP" altLang="en-US" sz="2400" dirty="0">
                <a:latin typeface="メイリオ" panose="020B0604030504040204" pitchFamily="50" charset="-128"/>
                <a:ea typeface="メイリオ" panose="020B0604030504040204" pitchFamily="50" charset="-128"/>
              </a:rPr>
              <a:t>　</a:t>
            </a:r>
            <a:endParaRPr lang="ja-JP" altLang="en-US" sz="2400" dirty="0" smtClean="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9881937" y="281100"/>
            <a:ext cx="1395663" cy="1395663"/>
            <a:chOff x="9865895" y="978932"/>
            <a:chExt cx="1395663" cy="1395663"/>
          </a:xfrm>
        </p:grpSpPr>
        <p:sp>
          <p:nvSpPr>
            <p:cNvPr id="5" name="ドーナツ 4"/>
            <p:cNvSpPr/>
            <p:nvPr/>
          </p:nvSpPr>
          <p:spPr>
            <a:xfrm>
              <a:off x="9865895" y="978932"/>
              <a:ext cx="1395663" cy="1395663"/>
            </a:xfrm>
            <a:prstGeom prst="donut">
              <a:avLst>
                <a:gd name="adj" fmla="val 1687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10178716" y="1390403"/>
              <a:ext cx="962526" cy="769441"/>
            </a:xfrm>
            <a:prstGeom prst="rect">
              <a:avLst/>
            </a:prstGeom>
            <a:noFill/>
          </p:spPr>
          <p:txBody>
            <a:bodyPr wrap="square" rtlCol="0">
              <a:spAutoFit/>
            </a:bodyPr>
            <a:lstStyle/>
            <a:p>
              <a:r>
                <a:rPr lang="ja-JP" altLang="en-US" sz="4400" b="1" dirty="0">
                  <a:solidFill>
                    <a:srgbClr val="FF0000"/>
                  </a:solidFill>
                  <a:latin typeface="メイリオ" panose="020B0604030504040204" pitchFamily="50" charset="-128"/>
                  <a:ea typeface="メイリオ" panose="020B0604030504040204" pitchFamily="50" charset="-128"/>
                </a:rPr>
                <a:t>注</a:t>
              </a:r>
              <a:endParaRPr kumimoji="1" lang="ja-JP" altLang="en-US" sz="4400" b="1" dirty="0">
                <a:solidFill>
                  <a:srgbClr val="FF0000"/>
                </a:solidFill>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2"/>
          <a:stretch>
            <a:fillRect/>
          </a:stretch>
        </p:blipFill>
        <p:spPr>
          <a:xfrm>
            <a:off x="2676516" y="3146062"/>
            <a:ext cx="2406789" cy="1136153"/>
          </a:xfrm>
          <a:prstGeom prst="rect">
            <a:avLst/>
          </a:prstGeom>
        </p:spPr>
      </p:pic>
      <p:sp>
        <p:nvSpPr>
          <p:cNvPr id="8" name="フレーム 7"/>
          <p:cNvSpPr/>
          <p:nvPr/>
        </p:nvSpPr>
        <p:spPr>
          <a:xfrm>
            <a:off x="5657830" y="2044230"/>
            <a:ext cx="2422358" cy="120315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5855369" y="2464618"/>
            <a:ext cx="2326106"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表示されない</a:t>
            </a:r>
            <a:endParaRPr kumimoji="1" lang="ja-JP" altLang="en-US" sz="2400" dirty="0">
              <a:latin typeface="メイリオ" panose="020B0604030504040204" pitchFamily="50" charset="-128"/>
              <a:ea typeface="メイリオ" panose="020B0604030504040204" pitchFamily="50" charset="-128"/>
            </a:endParaRPr>
          </a:p>
        </p:txBody>
      </p:sp>
      <p:cxnSp>
        <p:nvCxnSpPr>
          <p:cNvPr id="13" name="直線矢印コネクタ 12"/>
          <p:cNvCxnSpPr/>
          <p:nvPr/>
        </p:nvCxnSpPr>
        <p:spPr>
          <a:xfrm flipV="1">
            <a:off x="4678242" y="3038787"/>
            <a:ext cx="1177127" cy="84434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禁止 13"/>
          <p:cNvSpPr/>
          <p:nvPr/>
        </p:nvSpPr>
        <p:spPr>
          <a:xfrm>
            <a:off x="4818610" y="2984811"/>
            <a:ext cx="898358" cy="914004"/>
          </a:xfrm>
          <a:prstGeom prst="noSmoking">
            <a:avLst>
              <a:gd name="adj" fmla="val 1144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6146" name="Picture 2" descr="立ってスマホを使う人のイラスト（男性・無表情）"/>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56267" y="1489596"/>
            <a:ext cx="2137524" cy="2742197"/>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線矢印コネクタ 15"/>
          <p:cNvCxnSpPr/>
          <p:nvPr/>
        </p:nvCxnSpPr>
        <p:spPr>
          <a:xfrm>
            <a:off x="2021305" y="3146062"/>
            <a:ext cx="1409190" cy="737069"/>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514332" y="4599864"/>
            <a:ext cx="5832325" cy="1569660"/>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情報を知っている人は利用できる。</a:t>
            </a:r>
          </a:p>
          <a:p>
            <a:r>
              <a:rPr lang="ja-JP" altLang="en-US" sz="2400" dirty="0" smtClean="0">
                <a:latin typeface="メイリオ" panose="020B0604030504040204" pitchFamily="50" charset="-128"/>
                <a:ea typeface="メイリオ" panose="020B0604030504040204" pitchFamily="50" charset="-128"/>
              </a:rPr>
              <a:t>・作った人が教える</a:t>
            </a:r>
          </a:p>
          <a:p>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LINE</a:t>
            </a:r>
            <a:r>
              <a:rPr lang="ja-JP" altLang="en-US" sz="2400" dirty="0" smtClean="0">
                <a:latin typeface="メイリオ" panose="020B0604030504040204" pitchFamily="50" charset="-128"/>
                <a:ea typeface="メイリオ" panose="020B0604030504040204" pitchFamily="50" charset="-128"/>
              </a:rPr>
              <a:t>の中でスタンプを見た人は</a:t>
            </a:r>
            <a:r>
              <a:rPr lang="ja-JP" altLang="en-US" sz="2400" u="sng" dirty="0" smtClean="0">
                <a:latin typeface="メイリオ" panose="020B0604030504040204" pitchFamily="50" charset="-128"/>
                <a:ea typeface="メイリオ" panose="020B0604030504040204" pitchFamily="50" charset="-128"/>
              </a:rPr>
              <a:t>探すことができる</a:t>
            </a:r>
            <a:r>
              <a:rPr lang="ja-JP" altLang="en-US"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endParaRPr lang="ja-JP" altLang="en-US" sz="2400" dirty="0" smtClean="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6970296" y="3460959"/>
            <a:ext cx="4826232" cy="3046988"/>
          </a:xfrm>
          <a:prstGeom prst="rect">
            <a:avLst/>
          </a:prstGeom>
          <a:noFill/>
        </p:spPr>
        <p:txBody>
          <a:bodyPr wrap="square" rtlCol="0">
            <a:spAutoFit/>
          </a:bodyPr>
          <a:lstStyle/>
          <a:p>
            <a:r>
              <a:rPr lang="ja-JP" altLang="en-US" sz="2400" dirty="0" smtClean="0">
                <a:solidFill>
                  <a:srgbClr val="FF0000"/>
                </a:solidFill>
                <a:latin typeface="メイリオ" panose="020B0604030504040204" pitchFamily="50" charset="-128"/>
                <a:ea typeface="メイリオ" panose="020B0604030504040204" pitchFamily="50" charset="-128"/>
              </a:rPr>
              <a:t>個人情報に関する注意点</a:t>
            </a:r>
          </a:p>
          <a:p>
            <a:r>
              <a:rPr lang="ja-JP" altLang="en-US" sz="2400" dirty="0" smtClean="0">
                <a:latin typeface="メイリオ" panose="020B0604030504040204" pitchFamily="50" charset="-128"/>
                <a:ea typeface="メイリオ" panose="020B0604030504040204" pitchFamily="50" charset="-128"/>
              </a:rPr>
              <a:t>・自分がダウンロードしたら販売中止にする。</a:t>
            </a:r>
          </a:p>
          <a:p>
            <a:r>
              <a:rPr lang="ja-JP" altLang="en-US" sz="2400" dirty="0" smtClean="0">
                <a:latin typeface="メイリオ" panose="020B0604030504040204" pitchFamily="50" charset="-128"/>
                <a:ea typeface="メイリオ" panose="020B0604030504040204" pitchFamily="50" charset="-128"/>
              </a:rPr>
              <a:t>・家族や友達の最低限が使用開始したら販売中止にする。</a:t>
            </a:r>
          </a:p>
          <a:p>
            <a:r>
              <a:rPr lang="ja-JP" altLang="en-US" sz="2400" dirty="0" smtClean="0">
                <a:latin typeface="メイリオ" panose="020B0604030504040204" pitchFamily="50" charset="-128"/>
                <a:ea typeface="メイリオ" panose="020B0604030504040204" pitchFamily="50" charset="-128"/>
              </a:rPr>
              <a:t>・他の人が使用する可能性がある場合は、個人や家族の写真は使わない。</a:t>
            </a:r>
            <a:r>
              <a:rPr lang="ja-JP" altLang="en-US" sz="2400" dirty="0">
                <a:latin typeface="メイリオ" panose="020B0604030504040204" pitchFamily="50" charset="-128"/>
                <a:ea typeface="メイリオ" panose="020B0604030504040204" pitchFamily="50" charset="-128"/>
              </a:rPr>
              <a:t>　</a:t>
            </a:r>
            <a:endParaRPr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4577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3980" y="394157"/>
            <a:ext cx="7363326" cy="584775"/>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rPr>
              <a:t>作業の進め方</a:t>
            </a:r>
            <a:endParaRPr kumimoji="1" lang="ja-JP" altLang="en-US" sz="3200" dirty="0">
              <a:latin typeface="メイリオ" panose="020B0604030504040204" pitchFamily="50" charset="-128"/>
              <a:ea typeface="メイリオ" panose="020B0604030504040204"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1937068340"/>
              </p:ext>
            </p:extLst>
          </p:nvPr>
        </p:nvGraphicFramePr>
        <p:xfrm>
          <a:off x="336884" y="978932"/>
          <a:ext cx="11486147" cy="3749040"/>
        </p:xfrm>
        <a:graphic>
          <a:graphicData uri="http://schemas.openxmlformats.org/drawingml/2006/table">
            <a:tbl>
              <a:tblPr firstRow="1" bandRow="1">
                <a:tableStyleId>{5C22544A-7EE6-4342-B048-85BDC9FD1C3A}</a:tableStyleId>
              </a:tblPr>
              <a:tblGrid>
                <a:gridCol w="1764632">
                  <a:extLst>
                    <a:ext uri="{9D8B030D-6E8A-4147-A177-3AD203B41FA5}">
                      <a16:colId xmlns:a16="http://schemas.microsoft.com/office/drawing/2014/main" val="23872233"/>
                    </a:ext>
                  </a:extLst>
                </a:gridCol>
                <a:gridCol w="2598821">
                  <a:extLst>
                    <a:ext uri="{9D8B030D-6E8A-4147-A177-3AD203B41FA5}">
                      <a16:colId xmlns:a16="http://schemas.microsoft.com/office/drawing/2014/main" val="4150303635"/>
                    </a:ext>
                  </a:extLst>
                </a:gridCol>
                <a:gridCol w="7122694">
                  <a:extLst>
                    <a:ext uri="{9D8B030D-6E8A-4147-A177-3AD203B41FA5}">
                      <a16:colId xmlns:a16="http://schemas.microsoft.com/office/drawing/2014/main" val="3441126889"/>
                    </a:ext>
                  </a:extLst>
                </a:gridCol>
              </a:tblGrid>
              <a:tr h="370840">
                <a:tc>
                  <a:txBody>
                    <a:bodyPr/>
                    <a:lstStyle/>
                    <a:p>
                      <a:endParaRPr kumimoji="1" lang="ja-JP" altLang="en-US" sz="24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smtClean="0">
                          <a:solidFill>
                            <a:schemeClr val="tx1"/>
                          </a:solidFill>
                          <a:latin typeface="メイリオ" panose="020B0604030504040204" pitchFamily="50" charset="-128"/>
                          <a:ea typeface="メイリオ" panose="020B0604030504040204" pitchFamily="50" charset="-128"/>
                        </a:rPr>
                        <a:t>作業</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smtClean="0">
                          <a:solidFill>
                            <a:schemeClr val="tx1"/>
                          </a:solidFill>
                          <a:latin typeface="メイリオ" panose="020B0604030504040204" pitchFamily="50" charset="-128"/>
                          <a:ea typeface="メイリオ" panose="020B0604030504040204" pitchFamily="50" charset="-128"/>
                        </a:rPr>
                        <a:t>内容</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64910918"/>
                  </a:ext>
                </a:extLst>
              </a:tr>
              <a:tr h="370840">
                <a:tc rowSpan="3">
                  <a:txBody>
                    <a:bodyPr/>
                    <a:lstStyle/>
                    <a:p>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時間</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400" dirty="0" smtClean="0">
                          <a:latin typeface="メイリオ" panose="020B0604030504040204" pitchFamily="50" charset="-128"/>
                          <a:ea typeface="メイリオ" panose="020B0604030504040204" pitchFamily="50" charset="-128"/>
                        </a:rPr>
                        <a:t>デザイン計画書</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2400" dirty="0" smtClean="0">
                          <a:latin typeface="メイリオ" panose="020B0604030504040204" pitchFamily="50" charset="-128"/>
                          <a:ea typeface="メイリオ" panose="020B0604030504040204" pitchFamily="50" charset="-128"/>
                        </a:rPr>
                        <a:t>Word</a:t>
                      </a:r>
                      <a:r>
                        <a:rPr kumimoji="1" lang="ja-JP" altLang="en-US" sz="2400" dirty="0" smtClean="0">
                          <a:latin typeface="メイリオ" panose="020B0604030504040204" pitchFamily="50" charset="-128"/>
                          <a:ea typeface="メイリオ" panose="020B0604030504040204" pitchFamily="50" charset="-128"/>
                        </a:rPr>
                        <a:t>のデザイン計画書で、どのようなスタンプを作成するか設計する。後で提出。</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4565874"/>
                  </a:ext>
                </a:extLst>
              </a:tr>
              <a:tr h="370840">
                <a:tc vMerge="1">
                  <a:txBody>
                    <a:bodyPr/>
                    <a:lstStyle/>
                    <a:p>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kumimoji="1" lang="ja-JP" altLang="en-US" sz="2400" dirty="0" smtClean="0">
                          <a:latin typeface="メイリオ" panose="020B0604030504040204" pitchFamily="50" charset="-128"/>
                          <a:ea typeface="メイリオ" panose="020B0604030504040204" pitchFamily="50" charset="-128"/>
                        </a:rPr>
                        <a:t>スタンプ作成</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方法</a:t>
                      </a:r>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又は方法</a:t>
                      </a:r>
                      <a:r>
                        <a:rPr kumimoji="1" lang="en-US" altLang="ja-JP" sz="2400" dirty="0" smtClean="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のどちらかの方法で作成</a:t>
                      </a:r>
                      <a:endParaRPr kumimoji="1" lang="en-US" altLang="ja-JP" sz="2400" dirty="0" smtClean="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400" dirty="0" smtClean="0">
                          <a:latin typeface="メイリオ" panose="020B0604030504040204" pitchFamily="50" charset="-128"/>
                          <a:ea typeface="メイリオ" panose="020B0604030504040204" pitchFamily="50" charset="-128"/>
                        </a:rPr>
                        <a:t>方法</a:t>
                      </a:r>
                      <a:r>
                        <a:rPr kumimoji="1" lang="en-US" altLang="ja-JP" sz="2400" dirty="0" smtClean="0">
                          <a:latin typeface="メイリオ" panose="020B0604030504040204" pitchFamily="50" charset="-128"/>
                          <a:ea typeface="メイリオ" panose="020B0604030504040204" pitchFamily="50" charset="-128"/>
                        </a:rPr>
                        <a:t>1: </a:t>
                      </a:r>
                    </a:p>
                    <a:p>
                      <a:r>
                        <a:rPr kumimoji="1" lang="ja-JP" altLang="en-US" sz="2400" dirty="0" smtClean="0">
                          <a:latin typeface="メイリオ" panose="020B0604030504040204" pitchFamily="50" charset="-128"/>
                          <a:ea typeface="メイリオ" panose="020B0604030504040204" pitchFamily="50" charset="-128"/>
                        </a:rPr>
                        <a:t>スマホアプリの</a:t>
                      </a:r>
                      <a:r>
                        <a:rPr kumimoji="1" lang="en-US" altLang="ja-JP" sz="2400" dirty="0" smtClean="0">
                          <a:latin typeface="メイリオ" panose="020B0604030504040204" pitchFamily="50" charset="-128"/>
                          <a:ea typeface="メイリオ" panose="020B0604030504040204" pitchFamily="50" charset="-128"/>
                        </a:rPr>
                        <a:t>LINE Creators Studio</a:t>
                      </a:r>
                      <a:r>
                        <a:rPr kumimoji="1" lang="ja-JP" altLang="en-US" sz="2400" dirty="0" smtClean="0">
                          <a:latin typeface="メイリオ" panose="020B0604030504040204" pitchFamily="50" charset="-128"/>
                          <a:ea typeface="メイリオ" panose="020B0604030504040204" pitchFamily="50" charset="-128"/>
                        </a:rPr>
                        <a:t>を使って作成する。</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solidFill>
                      <a:schemeClr val="bg1"/>
                    </a:solidFill>
                  </a:tcPr>
                </a:tc>
                <a:extLst>
                  <a:ext uri="{0D108BD9-81ED-4DB2-BD59-A6C34878D82A}">
                    <a16:rowId xmlns:a16="http://schemas.microsoft.com/office/drawing/2014/main" val="3283571386"/>
                  </a:ext>
                </a:extLst>
              </a:tr>
              <a:tr h="370840">
                <a:tc vMerge="1">
                  <a:txBody>
                    <a:bodyPr/>
                    <a:lstStyle/>
                    <a:p>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kumimoji="1" lang="en-US" altLang="ja-JP" sz="2400" dirty="0" smtClean="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400" dirty="0" smtClean="0">
                          <a:latin typeface="メイリオ" panose="020B0604030504040204" pitchFamily="50" charset="-128"/>
                          <a:ea typeface="メイリオ" panose="020B0604030504040204" pitchFamily="50" charset="-128"/>
                        </a:rPr>
                        <a:t>方法</a:t>
                      </a:r>
                      <a:r>
                        <a:rPr kumimoji="1" lang="en-US" altLang="ja-JP" sz="2400" dirty="0" smtClean="0">
                          <a:latin typeface="メイリオ" panose="020B0604030504040204" pitchFamily="50" charset="-128"/>
                          <a:ea typeface="メイリオ" panose="020B0604030504040204" pitchFamily="50" charset="-128"/>
                        </a:rPr>
                        <a:t>2: (LINE</a:t>
                      </a:r>
                      <a:r>
                        <a:rPr kumimoji="1" lang="ja-JP" altLang="en-US" sz="2400" dirty="0" smtClean="0">
                          <a:latin typeface="メイリオ" panose="020B0604030504040204" pitchFamily="50" charset="-128"/>
                          <a:ea typeface="メイリオ" panose="020B0604030504040204" pitchFamily="50" charset="-128"/>
                        </a:rPr>
                        <a:t>やスマホ使いたくない人</a:t>
                      </a:r>
                      <a:r>
                        <a:rPr kumimoji="1" lang="en-US" altLang="ja-JP" sz="2400" dirty="0" smtClean="0">
                          <a:latin typeface="メイリオ" panose="020B0604030504040204" pitchFamily="50" charset="-128"/>
                          <a:ea typeface="メイリオ" panose="020B0604030504040204" pitchFamily="50" charset="-128"/>
                        </a:rPr>
                        <a:t>)</a:t>
                      </a:r>
                    </a:p>
                    <a:p>
                      <a:r>
                        <a:rPr kumimoji="1" lang="ja-JP" altLang="en-US" sz="2400" dirty="0" smtClean="0">
                          <a:latin typeface="メイリオ" panose="020B0604030504040204" pitchFamily="50" charset="-128"/>
                          <a:ea typeface="メイリオ" panose="020B0604030504040204" pitchFamily="50" charset="-128"/>
                        </a:rPr>
                        <a:t>パワポで用意したファイル上で作成する。</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2498696"/>
                  </a:ext>
                </a:extLst>
              </a:tr>
              <a:tr h="370840">
                <a:tc>
                  <a:txBody>
                    <a:bodyPr/>
                    <a:lstStyle/>
                    <a:p>
                      <a:r>
                        <a:rPr kumimoji="1" lang="en-US" altLang="ja-JP" sz="2400" dirty="0" smtClean="0">
                          <a:latin typeface="メイリオ" panose="020B0604030504040204" pitchFamily="50" charset="-128"/>
                          <a:ea typeface="メイリオ" panose="020B0604030504040204" pitchFamily="50" charset="-128"/>
                        </a:rPr>
                        <a:t>3</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4</a:t>
                      </a:r>
                      <a:r>
                        <a:rPr kumimoji="1" lang="ja-JP" altLang="en-US" sz="2400" dirty="0" smtClean="0">
                          <a:latin typeface="メイリオ" panose="020B0604030504040204" pitchFamily="50" charset="-128"/>
                          <a:ea typeface="メイリオ" panose="020B0604030504040204" pitchFamily="50" charset="-128"/>
                        </a:rPr>
                        <a:t>時間</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予備</a:t>
                      </a:r>
                      <a:r>
                        <a:rPr kumimoji="1" lang="en-US" altLang="ja-JP" sz="240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400" dirty="0" smtClean="0">
                          <a:latin typeface="メイリオ" panose="020B0604030504040204" pitchFamily="50" charset="-128"/>
                          <a:ea typeface="メイリオ" panose="020B0604030504040204" pitchFamily="50" charset="-128"/>
                        </a:rPr>
                        <a:t>全体の作業状況を見て延長検討します。</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3600957"/>
                  </a:ext>
                </a:extLst>
              </a:tr>
            </a:tbl>
          </a:graphicData>
        </a:graphic>
      </p:graphicFrame>
      <p:sp>
        <p:nvSpPr>
          <p:cNvPr id="7" name="テキスト ボックス 6"/>
          <p:cNvSpPr txBox="1"/>
          <p:nvPr/>
        </p:nvSpPr>
        <p:spPr>
          <a:xfrm>
            <a:off x="994612" y="4918226"/>
            <a:ext cx="9512968" cy="1569660"/>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提出物</a:t>
            </a:r>
          </a:p>
          <a:p>
            <a:r>
              <a:rPr lang="ja-JP" altLang="en-US" sz="2400" dirty="0" smtClean="0">
                <a:latin typeface="メイリオ" panose="020B0604030504040204" pitchFamily="50" charset="-128"/>
                <a:ea typeface="メイリオ" panose="020B0604030504040204" pitchFamily="50" charset="-128"/>
              </a:rPr>
              <a:t>・デザイン計画書</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ファイル</a:t>
            </a:r>
            <a:r>
              <a:rPr lang="en-US" altLang="ja-JP" sz="2400" dirty="0" smtClean="0">
                <a:latin typeface="メイリオ" panose="020B0604030504040204" pitchFamily="50" charset="-128"/>
                <a:ea typeface="メイリオ" panose="020B0604030504040204" pitchFamily="50" charset="-128"/>
              </a:rPr>
              <a:t>)</a:t>
            </a:r>
          </a:p>
          <a:p>
            <a:r>
              <a:rPr lang="ja-JP" altLang="en-US" sz="2400" dirty="0" smtClean="0">
                <a:latin typeface="メイリオ" panose="020B0604030504040204" pitchFamily="50" charset="-128"/>
                <a:ea typeface="メイリオ" panose="020B0604030504040204" pitchFamily="50" charset="-128"/>
              </a:rPr>
              <a:t>方法</a:t>
            </a:r>
            <a:r>
              <a:rPr lang="en-US" altLang="ja-JP" sz="2400" dirty="0" smtClean="0">
                <a:latin typeface="メイリオ" panose="020B0604030504040204" pitchFamily="50" charset="-128"/>
                <a:ea typeface="メイリオ" panose="020B0604030504040204" pitchFamily="50" charset="-128"/>
              </a:rPr>
              <a:t>1: </a:t>
            </a:r>
            <a:r>
              <a:rPr lang="ja-JP" altLang="en-US" sz="2400" dirty="0" smtClean="0">
                <a:latin typeface="メイリオ" panose="020B0604030504040204" pitchFamily="50" charset="-128"/>
                <a:ea typeface="メイリオ" panose="020B0604030504040204" pitchFamily="50" charset="-128"/>
              </a:rPr>
              <a:t>スマホのスクリーンショットを</a:t>
            </a:r>
            <a:r>
              <a:rPr lang="en-US" altLang="ja-JP" sz="2400" dirty="0" smtClean="0">
                <a:latin typeface="メイリオ" panose="020B0604030504040204" pitchFamily="50" charset="-128"/>
                <a:ea typeface="メイリオ" panose="020B0604030504040204" pitchFamily="50" charset="-128"/>
              </a:rPr>
              <a:t>Form</a:t>
            </a:r>
            <a:r>
              <a:rPr lang="ja-JP" altLang="en-US" sz="2400" dirty="0" smtClean="0">
                <a:latin typeface="メイリオ" panose="020B0604030504040204" pitchFamily="50" charset="-128"/>
                <a:ea typeface="メイリオ" panose="020B0604030504040204" pitchFamily="50" charset="-128"/>
              </a:rPr>
              <a:t>経由で提出</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方法</a:t>
            </a:r>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 パワポの作成ファイル提出</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672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3980" y="866637"/>
            <a:ext cx="10908631" cy="4893647"/>
          </a:xfrm>
          <a:prstGeom prst="rect">
            <a:avLst/>
          </a:prstGeom>
          <a:noFill/>
        </p:spPr>
        <p:txBody>
          <a:bodyPr wrap="square" rtlCol="0">
            <a:spAutoFit/>
          </a:bodyPr>
          <a:lstStyle/>
          <a:p>
            <a:r>
              <a:rPr lang="ja-JP" altLang="en-US" sz="2400" dirty="0" smtClean="0"/>
              <a:t>次のようなものは、</a:t>
            </a:r>
            <a:r>
              <a:rPr lang="en-US" altLang="ja-JP" sz="2400" dirty="0" smtClean="0"/>
              <a:t>LINE</a:t>
            </a:r>
            <a:r>
              <a:rPr lang="ja-JP" altLang="en-US" sz="2400" dirty="0" smtClean="0"/>
              <a:t>スタンプの審査に通りません。</a:t>
            </a:r>
          </a:p>
          <a:p>
            <a:r>
              <a:rPr lang="ja-JP" altLang="en-US" sz="2400" dirty="0" smtClean="0"/>
              <a:t>〇</a:t>
            </a:r>
            <a:r>
              <a:rPr lang="ja-JP" altLang="en-US" sz="2400" b="1" dirty="0" smtClean="0"/>
              <a:t>会話</a:t>
            </a:r>
            <a:r>
              <a:rPr lang="ja-JP" altLang="en-US" sz="2400" b="1" dirty="0"/>
              <a:t>、コミュニケーションに適していない</a:t>
            </a:r>
            <a:r>
              <a:rPr lang="ja-JP" altLang="en-US" sz="2400" b="1" dirty="0" smtClean="0"/>
              <a:t>もの</a:t>
            </a:r>
          </a:p>
          <a:p>
            <a:r>
              <a:rPr lang="ja-JP" altLang="en-US" sz="2400" dirty="0"/>
              <a:t>　</a:t>
            </a:r>
            <a:r>
              <a:rPr lang="ja-JP" altLang="en-US" sz="2400" dirty="0" smtClean="0"/>
              <a:t>スタンプは言葉を入力するかわりに会話を進める物です。</a:t>
            </a:r>
          </a:p>
          <a:p>
            <a:r>
              <a:rPr lang="ja-JP" altLang="en-US" sz="2400" dirty="0" smtClean="0"/>
              <a:t>〇</a:t>
            </a:r>
            <a:r>
              <a:rPr lang="ja-JP" altLang="en-US" sz="2400" dirty="0" smtClean="0"/>
              <a:t>見にくいもの</a:t>
            </a:r>
          </a:p>
          <a:p>
            <a:r>
              <a:rPr lang="ja-JP" altLang="en-US" sz="2400" dirty="0"/>
              <a:t>　</a:t>
            </a:r>
            <a:r>
              <a:rPr lang="en-US" altLang="ja-JP" sz="2400" dirty="0" smtClean="0"/>
              <a:t>8</a:t>
            </a:r>
            <a:r>
              <a:rPr lang="ja-JP" altLang="en-US" sz="2400" dirty="0"/>
              <a:t>頭身</a:t>
            </a:r>
            <a:r>
              <a:rPr lang="ja-JP" altLang="en-US" sz="2400" dirty="0" smtClean="0"/>
              <a:t>キャラクターなど細かかったり、色使いで分かりにくいもの</a:t>
            </a:r>
          </a:p>
          <a:p>
            <a:r>
              <a:rPr lang="ja-JP" altLang="en-US" sz="2400" dirty="0" smtClean="0"/>
              <a:t>〇著作権や肖像権に違反しているもの</a:t>
            </a:r>
          </a:p>
          <a:p>
            <a:r>
              <a:rPr lang="ja-JP" altLang="en-US" sz="2400" dirty="0"/>
              <a:t>　</a:t>
            </a:r>
            <a:r>
              <a:rPr lang="ja-JP" altLang="en-US" sz="2400" dirty="0" smtClean="0"/>
              <a:t>いらすとやのイラスト等や芸能人の写真等、商品名等は使えません。</a:t>
            </a:r>
          </a:p>
          <a:p>
            <a:r>
              <a:rPr lang="ja-JP" altLang="en-US" sz="2400" dirty="0" smtClean="0"/>
              <a:t>〇公序良俗に反するもの</a:t>
            </a:r>
          </a:p>
          <a:p>
            <a:r>
              <a:rPr lang="ja-JP" altLang="en-US" sz="2400" dirty="0"/>
              <a:t>　</a:t>
            </a:r>
            <a:r>
              <a:rPr lang="ja-JP" altLang="en-US" sz="2400" dirty="0" smtClean="0"/>
              <a:t>ウンチや裸を連想させるものは使えません。</a:t>
            </a:r>
          </a:p>
          <a:p>
            <a:r>
              <a:rPr lang="ja-JP" altLang="en-US" sz="2400" dirty="0" smtClean="0"/>
              <a:t>〇単純ものや、似通ったスタンプを複数使用</a:t>
            </a:r>
          </a:p>
          <a:p>
            <a:r>
              <a:rPr lang="ja-JP" altLang="en-US" sz="2400" dirty="0"/>
              <a:t>　</a:t>
            </a:r>
            <a:r>
              <a:rPr lang="ja-JP" altLang="en-US" sz="2400" dirty="0" smtClean="0"/>
              <a:t>文字だけや色数の少ないもの。スタンプのセット内で似たような絵をつかっているものは審査に通らないです。</a:t>
            </a:r>
          </a:p>
          <a:p>
            <a:r>
              <a:rPr lang="ja-JP" altLang="en-US" sz="2400" dirty="0" smtClean="0"/>
              <a:t>〇説明文、タイトルとスタンプが違っているもの</a:t>
            </a:r>
          </a:p>
        </p:txBody>
      </p:sp>
      <p:sp>
        <p:nvSpPr>
          <p:cNvPr id="3" name="テキスト ボックス 2"/>
          <p:cNvSpPr txBox="1"/>
          <p:nvPr/>
        </p:nvSpPr>
        <p:spPr>
          <a:xfrm>
            <a:off x="753980" y="394157"/>
            <a:ext cx="7363326" cy="584775"/>
          </a:xfrm>
          <a:prstGeom prst="rect">
            <a:avLst/>
          </a:prstGeom>
          <a:noFill/>
        </p:spPr>
        <p:txBody>
          <a:bodyPr wrap="square" rtlCol="0">
            <a:spAutoFit/>
          </a:bodyPr>
          <a:lstStyle/>
          <a:p>
            <a:r>
              <a:rPr kumimoji="1" lang="en-US" altLang="ja-JP" sz="3200" dirty="0" smtClean="0">
                <a:latin typeface="メイリオ" panose="020B0604030504040204" pitchFamily="50" charset="-128"/>
                <a:ea typeface="メイリオ" panose="020B0604030504040204" pitchFamily="50" charset="-128"/>
              </a:rPr>
              <a:t>LINE</a:t>
            </a:r>
            <a:r>
              <a:rPr kumimoji="1" lang="ja-JP" altLang="en-US" sz="3200" dirty="0" smtClean="0">
                <a:latin typeface="メイリオ" panose="020B0604030504040204" pitchFamily="50" charset="-128"/>
                <a:ea typeface="メイリオ" panose="020B0604030504040204" pitchFamily="50" charset="-128"/>
              </a:rPr>
              <a:t>スタンプ規約を考える</a:t>
            </a:r>
            <a:endParaRPr kumimoji="1"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81852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3980" y="866637"/>
            <a:ext cx="10908631" cy="3046988"/>
          </a:xfrm>
          <a:prstGeom prst="rect">
            <a:avLst/>
          </a:prstGeom>
          <a:noFill/>
        </p:spPr>
        <p:txBody>
          <a:bodyPr wrap="square" rtlCol="0">
            <a:spAutoFit/>
          </a:bodyPr>
          <a:lstStyle/>
          <a:p>
            <a:pPr marL="457200" indent="-457200">
              <a:buAutoNum type="arabicPeriod"/>
            </a:pPr>
            <a:r>
              <a:rPr lang="ja-JP" altLang="en-US" sz="2400" dirty="0" smtClean="0"/>
              <a:t>タイトル</a:t>
            </a:r>
            <a:br>
              <a:rPr lang="ja-JP" altLang="en-US" sz="2400" dirty="0" smtClean="0"/>
            </a:br>
            <a:r>
              <a:rPr lang="ja-JP" altLang="en-US" sz="2400" dirty="0" smtClean="0"/>
              <a:t>分かりやすいもの</a:t>
            </a:r>
            <a:br>
              <a:rPr lang="ja-JP" altLang="en-US" sz="2400" dirty="0" smtClean="0"/>
            </a:br>
            <a:endParaRPr lang="ja-JP" altLang="en-US" sz="2400" dirty="0" smtClean="0"/>
          </a:p>
          <a:p>
            <a:pPr marL="457200" indent="-457200">
              <a:buAutoNum type="arabicPeriod"/>
            </a:pPr>
            <a:r>
              <a:rPr lang="ja-JP" altLang="en-US" sz="2400" dirty="0" smtClean="0"/>
              <a:t>概要</a:t>
            </a:r>
          </a:p>
          <a:p>
            <a:r>
              <a:rPr lang="ja-JP" altLang="en-US" sz="2400" dirty="0" smtClean="0"/>
              <a:t>　どんなことを目的に作るかを考える。</a:t>
            </a:r>
            <a:br>
              <a:rPr lang="ja-JP" altLang="en-US" sz="2400" dirty="0" smtClean="0"/>
            </a:br>
            <a:endParaRPr lang="ja-JP" altLang="en-US" sz="2400" dirty="0" smtClean="0"/>
          </a:p>
          <a:p>
            <a:r>
              <a:rPr lang="en-US" altLang="ja-JP" sz="2400" dirty="0" smtClean="0"/>
              <a:t>3.</a:t>
            </a:r>
            <a:r>
              <a:rPr lang="ja-JP" altLang="en-US" sz="2400" dirty="0"/>
              <a:t> </a:t>
            </a:r>
            <a:r>
              <a:rPr lang="ja-JP" altLang="en-US" sz="2400" dirty="0" smtClean="0"/>
              <a:t> スタンプ</a:t>
            </a:r>
            <a:r>
              <a:rPr lang="en-US" altLang="ja-JP" sz="2400" dirty="0" smtClean="0"/>
              <a:t>(8</a:t>
            </a:r>
            <a:r>
              <a:rPr lang="ja-JP" altLang="en-US" sz="2400" dirty="0" smtClean="0"/>
              <a:t>種類</a:t>
            </a:r>
            <a:r>
              <a:rPr lang="en-US" altLang="ja-JP" sz="2400" dirty="0" smtClean="0"/>
              <a:t>)</a:t>
            </a:r>
            <a:r>
              <a:rPr lang="ja-JP" altLang="en-US" sz="2400" dirty="0" smtClean="0"/>
              <a:t>　← </a:t>
            </a:r>
            <a:r>
              <a:rPr lang="en-US" altLang="ja-JP" sz="2400" dirty="0" smtClean="0"/>
              <a:t>8</a:t>
            </a:r>
            <a:r>
              <a:rPr lang="ja-JP" altLang="en-US" sz="2400" dirty="0" smtClean="0"/>
              <a:t>個のスタンプで</a:t>
            </a:r>
            <a:r>
              <a:rPr lang="en-US" altLang="ja-JP" sz="2400" dirty="0" smtClean="0"/>
              <a:t>1</a:t>
            </a:r>
            <a:r>
              <a:rPr lang="ja-JP" altLang="en-US" sz="2400" dirty="0" smtClean="0"/>
              <a:t>セット</a:t>
            </a:r>
            <a:br>
              <a:rPr lang="ja-JP" altLang="en-US" sz="2400" dirty="0" smtClean="0"/>
            </a:br>
            <a:endParaRPr lang="ja-JP" altLang="en-US" sz="2400" dirty="0" smtClean="0"/>
          </a:p>
        </p:txBody>
      </p:sp>
      <p:sp>
        <p:nvSpPr>
          <p:cNvPr id="3" name="テキスト ボックス 2"/>
          <p:cNvSpPr txBox="1"/>
          <p:nvPr/>
        </p:nvSpPr>
        <p:spPr>
          <a:xfrm>
            <a:off x="753980" y="394157"/>
            <a:ext cx="7363326" cy="584775"/>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rPr>
              <a:t>デザイン計画書</a:t>
            </a:r>
            <a:endParaRPr kumimoji="1" lang="ja-JP" altLang="en-US" sz="3200" dirty="0">
              <a:latin typeface="メイリオ" panose="020B0604030504040204" pitchFamily="50" charset="-128"/>
              <a:ea typeface="メイリオ"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626683972"/>
              </p:ext>
            </p:extLst>
          </p:nvPr>
        </p:nvGraphicFramePr>
        <p:xfrm>
          <a:off x="1662545" y="3730745"/>
          <a:ext cx="7631084" cy="2560320"/>
        </p:xfrm>
        <a:graphic>
          <a:graphicData uri="http://schemas.openxmlformats.org/drawingml/2006/table">
            <a:tbl>
              <a:tblPr firstRow="1" firstCol="1" bandRow="1"/>
              <a:tblGrid>
                <a:gridCol w="565266">
                  <a:extLst>
                    <a:ext uri="{9D8B030D-6E8A-4147-A177-3AD203B41FA5}">
                      <a16:colId xmlns:a16="http://schemas.microsoft.com/office/drawing/2014/main" val="2301633685"/>
                    </a:ext>
                  </a:extLst>
                </a:gridCol>
                <a:gridCol w="2341087">
                  <a:extLst>
                    <a:ext uri="{9D8B030D-6E8A-4147-A177-3AD203B41FA5}">
                      <a16:colId xmlns:a16="http://schemas.microsoft.com/office/drawing/2014/main" val="2087119381"/>
                    </a:ext>
                  </a:extLst>
                </a:gridCol>
                <a:gridCol w="4724731">
                  <a:extLst>
                    <a:ext uri="{9D8B030D-6E8A-4147-A177-3AD203B41FA5}">
                      <a16:colId xmlns:a16="http://schemas.microsoft.com/office/drawing/2014/main" val="2163510111"/>
                    </a:ext>
                  </a:extLst>
                </a:gridCol>
              </a:tblGrid>
              <a:tr h="0">
                <a:tc>
                  <a:txBody>
                    <a:bodyPr/>
                    <a:lstStyle/>
                    <a:p>
                      <a:pPr algn="ctr">
                        <a:lnSpc>
                          <a:spcPct val="100000"/>
                        </a:lnSpc>
                        <a:spcAft>
                          <a:spcPts val="0"/>
                        </a:spcAft>
                      </a:pPr>
                      <a:r>
                        <a:rPr lang="en-US" sz="2400" kern="100">
                          <a:effectLst/>
                          <a:latin typeface="メイリオ" panose="020B0604030504040204" pitchFamily="50" charset="-128"/>
                          <a:ea typeface="メイリオ" panose="020B0604030504040204" pitchFamily="50" charset="-128"/>
                          <a:cs typeface="Times New Roman" panose="02020603050405020304" pitchFamily="18" charset="0"/>
                        </a:rPr>
                        <a:t>No</a:t>
                      </a:r>
                      <a:endParaRPr lang="ja-JP" sz="24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0000"/>
                        </a:lnSpc>
                        <a:spcAft>
                          <a:spcPts val="0"/>
                        </a:spcAft>
                      </a:pPr>
                      <a:r>
                        <a:rPr lang="ja-JP" sz="2400" kern="100">
                          <a:effectLst/>
                          <a:latin typeface="メイリオ" panose="020B0604030504040204" pitchFamily="50" charset="-128"/>
                          <a:ea typeface="メイリオ" panose="020B0604030504040204" pitchFamily="50" charset="-128"/>
                          <a:cs typeface="Times New Roman" panose="02020603050405020304" pitchFamily="18" charset="0"/>
                        </a:rPr>
                        <a:t>会話での利用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0000"/>
                        </a:lnSpc>
                        <a:spcAft>
                          <a:spcPts val="0"/>
                        </a:spcAft>
                      </a:pPr>
                      <a:r>
                        <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rPr>
                        <a:t>スタンプの内容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343359924"/>
                  </a:ext>
                </a:extLst>
              </a:tr>
              <a:tr h="0">
                <a:tc>
                  <a:txBody>
                    <a:bodyPr/>
                    <a:lstStyle/>
                    <a:p>
                      <a:pPr algn="just">
                        <a:lnSpc>
                          <a:spcPct val="100000"/>
                        </a:lnSpc>
                        <a:spcAft>
                          <a:spcPts val="0"/>
                        </a:spcAft>
                      </a:pPr>
                      <a:r>
                        <a:rPr lang="en-US" sz="2400" kern="100">
                          <a:effectLst/>
                          <a:latin typeface="メイリオ" panose="020B0604030504040204" pitchFamily="50" charset="-128"/>
                          <a:ea typeface="メイリオ" panose="020B0604030504040204" pitchFamily="50" charset="-128"/>
                          <a:cs typeface="Times New Roman" panose="02020603050405020304" pitchFamily="18" charset="0"/>
                        </a:rPr>
                        <a:t>1</a:t>
                      </a:r>
                      <a:endParaRPr lang="ja-JP" sz="24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466251"/>
                  </a:ext>
                </a:extLst>
              </a:tr>
              <a:tr h="0">
                <a:tc>
                  <a:txBody>
                    <a:bodyPr/>
                    <a:lstStyle/>
                    <a:p>
                      <a:pPr algn="just">
                        <a:lnSpc>
                          <a:spcPct val="100000"/>
                        </a:lnSpc>
                        <a:spcAft>
                          <a:spcPts val="0"/>
                        </a:spcAft>
                      </a:pPr>
                      <a:r>
                        <a:rPr lang="ja-JP" altLang="en-US" sz="2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2074784"/>
                  </a:ext>
                </a:extLst>
              </a:tr>
              <a:tr h="0">
                <a:tc>
                  <a:txBody>
                    <a:bodyPr/>
                    <a:lstStyle/>
                    <a:p>
                      <a:pPr algn="just">
                        <a:lnSpc>
                          <a:spcPct val="100000"/>
                        </a:lnSpc>
                        <a:spcAft>
                          <a:spcPts val="0"/>
                        </a:spcAft>
                      </a:pPr>
                      <a:r>
                        <a:rPr lang="en-US" altLang="ja-JP" sz="2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8</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00000"/>
                        </a:lnSpc>
                        <a:spcAft>
                          <a:spcPts val="0"/>
                        </a:spcAft>
                      </a:pPr>
                      <a:r>
                        <a:rPr lang="en-US" sz="24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4502026"/>
                  </a:ext>
                </a:extLst>
              </a:tr>
            </a:tbl>
          </a:graphicData>
        </a:graphic>
      </p:graphicFrame>
      <p:sp>
        <p:nvSpPr>
          <p:cNvPr id="9" name="四角形吹き出し 8"/>
          <p:cNvSpPr/>
          <p:nvPr/>
        </p:nvSpPr>
        <p:spPr>
          <a:xfrm>
            <a:off x="4770191" y="4386105"/>
            <a:ext cx="6327153" cy="1546167"/>
          </a:xfrm>
          <a:prstGeom prst="wedgeRectCallout">
            <a:avLst>
              <a:gd name="adj1" fmla="val -75806"/>
              <a:gd name="adj2" fmla="val -4932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おはよう、おめでとう、眠い、しっかり</a:t>
            </a:r>
            <a:r>
              <a:rPr lang="ja-JP" altLang="en-US" sz="2400" dirty="0" smtClean="0">
                <a:solidFill>
                  <a:schemeClr val="tx1"/>
                </a:solidFill>
                <a:latin typeface="メイリオ" panose="020B0604030504040204" pitchFamily="50" charset="-128"/>
                <a:ea typeface="メイリオ" panose="020B0604030504040204" pitchFamily="50" charset="-128"/>
              </a:rPr>
              <a:t>、</a:t>
            </a:r>
            <a:r>
              <a:rPr lang="en-US" altLang="ja-JP" sz="2400" dirty="0" smtClean="0">
                <a:solidFill>
                  <a:schemeClr val="tx1"/>
                </a:solidFill>
                <a:latin typeface="メイリオ" panose="020B0604030504040204" pitchFamily="50" charset="-128"/>
                <a:ea typeface="メイリオ" panose="020B0604030504040204" pitchFamily="50" charset="-128"/>
              </a:rPr>
              <a:t/>
            </a:r>
            <a:br>
              <a:rPr lang="en-US" altLang="ja-JP"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いい</a:t>
            </a:r>
            <a:r>
              <a:rPr lang="ja-JP" altLang="en-US" sz="2400" dirty="0">
                <a:solidFill>
                  <a:schemeClr val="tx1"/>
                </a:solidFill>
                <a:latin typeface="メイリオ" panose="020B0604030504040204" pitchFamily="50" charset="-128"/>
                <a:ea typeface="メイリオ" panose="020B0604030504040204" pitchFamily="50" charset="-128"/>
              </a:rPr>
              <a:t>ね、うける、</a:t>
            </a:r>
            <a:r>
              <a:rPr lang="en-US" altLang="ja-JP" sz="2400" dirty="0">
                <a:solidFill>
                  <a:schemeClr val="tx1"/>
                </a:solidFill>
                <a:latin typeface="メイリオ" panose="020B0604030504040204" pitchFamily="50" charset="-128"/>
                <a:ea typeface="メイリオ" panose="020B0604030504040204" pitchFamily="50" charset="-128"/>
              </a:rPr>
              <a:t>Yes</a:t>
            </a:r>
            <a:r>
              <a:rPr lang="ja-JP" altLang="en-US" sz="2400" dirty="0" err="1">
                <a:solidFill>
                  <a:schemeClr val="tx1"/>
                </a:solidFill>
                <a:latin typeface="メイリオ" panose="020B0604030504040204" pitchFamily="50" charset="-128"/>
                <a:ea typeface="メイリオ" panose="020B0604030504040204" pitchFamily="50" charset="-128"/>
              </a:rPr>
              <a:t>、</a:t>
            </a:r>
            <a:r>
              <a:rPr lang="en-US" altLang="ja-JP" sz="2400" dirty="0">
                <a:solidFill>
                  <a:schemeClr val="tx1"/>
                </a:solidFill>
                <a:latin typeface="メイリオ" panose="020B0604030504040204" pitchFamily="50" charset="-128"/>
                <a:ea typeface="メイリオ" panose="020B0604030504040204" pitchFamily="50" charset="-128"/>
              </a:rPr>
              <a:t>No</a:t>
            </a:r>
            <a:r>
              <a:rPr lang="ja-JP" altLang="en-US" sz="2400" dirty="0" err="1">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本気、はぁ</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err="1" smtClean="0">
                <a:solidFill>
                  <a:schemeClr val="tx1"/>
                </a:solidFill>
                <a:latin typeface="メイリオ" panose="020B0604030504040204" pitchFamily="50" charset="-128"/>
                <a:ea typeface="メイリオ" panose="020B0604030504040204" pitchFamily="50" charset="-128"/>
              </a:rPr>
              <a:t>、</a:t>
            </a:r>
            <a:r>
              <a:rPr lang="en-US" altLang="ja-JP" sz="2400" dirty="0" smtClean="0">
                <a:solidFill>
                  <a:schemeClr val="tx1"/>
                </a:solidFill>
                <a:latin typeface="メイリオ" panose="020B0604030504040204" pitchFamily="50" charset="-128"/>
                <a:ea typeface="メイリオ" panose="020B0604030504040204" pitchFamily="50" charset="-128"/>
              </a:rPr>
              <a:t/>
            </a:r>
            <a:br>
              <a:rPr lang="en-US" altLang="ja-JP"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ありえない</a:t>
            </a:r>
            <a:r>
              <a:rPr lang="ja-JP" altLang="en-US" sz="2400" dirty="0">
                <a:solidFill>
                  <a:schemeClr val="tx1"/>
                </a:solidFill>
                <a:latin typeface="メイリオ" panose="020B0604030504040204" pitchFamily="50" charset="-128"/>
                <a:ea typeface="メイリオ" panose="020B0604030504040204" pitchFamily="50" charset="-128"/>
              </a:rPr>
              <a:t>、かわいい、・・・・</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39279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方法</a:t>
            </a:r>
            <a:r>
              <a:rPr lang="en-US" altLang="ja-JP" sz="3200" dirty="0" smtClean="0">
                <a:latin typeface="メイリオ" panose="020B0604030504040204" pitchFamily="50" charset="-128"/>
                <a:ea typeface="メイリオ" panose="020B0604030504040204" pitchFamily="50" charset="-128"/>
              </a:rPr>
              <a:t>1:LINE Creators Studio</a:t>
            </a:r>
            <a:endParaRPr kumimoji="1" lang="ja-JP" altLang="en-US" sz="32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7668127" y="522495"/>
            <a:ext cx="2980794" cy="1170800"/>
          </a:xfrm>
          <a:prstGeom prst="rect">
            <a:avLst/>
          </a:prstGeom>
        </p:spPr>
      </p:pic>
      <p:pic>
        <p:nvPicPr>
          <p:cNvPr id="5" name="図 4"/>
          <p:cNvPicPr>
            <a:picLocks noChangeAspect="1"/>
          </p:cNvPicPr>
          <p:nvPr/>
        </p:nvPicPr>
        <p:blipFill>
          <a:blip r:embed="rId3"/>
          <a:stretch>
            <a:fillRect/>
          </a:stretch>
        </p:blipFill>
        <p:spPr>
          <a:xfrm>
            <a:off x="635856" y="978932"/>
            <a:ext cx="6083317" cy="4058289"/>
          </a:xfrm>
          <a:prstGeom prst="rect">
            <a:avLst/>
          </a:prstGeom>
        </p:spPr>
      </p:pic>
      <p:sp>
        <p:nvSpPr>
          <p:cNvPr id="6" name="テキスト ボックス 5"/>
          <p:cNvSpPr txBox="1"/>
          <p:nvPr/>
        </p:nvSpPr>
        <p:spPr>
          <a:xfrm>
            <a:off x="6962274" y="2374232"/>
            <a:ext cx="4796589" cy="1938992"/>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・アプリをスマホにインストールして利用する。</a:t>
            </a:r>
          </a:p>
          <a:p>
            <a:endParaRPr lang="ja-JP" altLang="en-US" sz="2400" dirty="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・概要をパソコン</a:t>
            </a:r>
            <a:r>
              <a:rPr lang="ja-JP" altLang="en-US" sz="2400" dirty="0" smtClean="0">
                <a:latin typeface="メイリオ" panose="020B0604030504040204" pitchFamily="50" charset="-128"/>
                <a:ea typeface="メイリオ" panose="020B0604030504040204" pitchFamily="50" charset="-128"/>
              </a:rPr>
              <a:t>の</a:t>
            </a:r>
            <a:r>
              <a:rPr lang="en-US" altLang="ja-JP" sz="2400" dirty="0" smtClean="0">
                <a:latin typeface="メイリオ" panose="020B0604030504040204" pitchFamily="50" charset="-128"/>
                <a:ea typeface="メイリオ" panose="020B0604030504040204" pitchFamily="50" charset="-128"/>
              </a:rPr>
              <a:t>Web</a:t>
            </a:r>
            <a:r>
              <a:rPr lang="ja-JP" altLang="en-US" sz="2400" dirty="0" smtClean="0">
                <a:latin typeface="メイリオ" panose="020B0604030504040204" pitchFamily="50" charset="-128"/>
                <a:ea typeface="メイリオ" panose="020B0604030504040204" pitchFamily="50" charset="-128"/>
              </a:rPr>
              <a:t>で確認しよう。</a:t>
            </a:r>
            <a:endParaRPr kumimoji="1"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2018650395"/>
              </p:ext>
            </p:extLst>
          </p:nvPr>
        </p:nvGraphicFramePr>
        <p:xfrm>
          <a:off x="7163004" y="4808621"/>
          <a:ext cx="4595859" cy="457200"/>
        </p:xfrm>
        <a:graphic>
          <a:graphicData uri="http://schemas.openxmlformats.org/drawingml/2006/table">
            <a:tbl>
              <a:tblPr firstRow="1" bandRow="1">
                <a:tableStyleId>{5C22544A-7EE6-4342-B048-85BDC9FD1C3A}</a:tableStyleId>
              </a:tblPr>
              <a:tblGrid>
                <a:gridCol w="1046163">
                  <a:extLst>
                    <a:ext uri="{9D8B030D-6E8A-4147-A177-3AD203B41FA5}">
                      <a16:colId xmlns:a16="http://schemas.microsoft.com/office/drawing/2014/main" val="1889458304"/>
                    </a:ext>
                  </a:extLst>
                </a:gridCol>
                <a:gridCol w="3549696">
                  <a:extLst>
                    <a:ext uri="{9D8B030D-6E8A-4147-A177-3AD203B41FA5}">
                      <a16:colId xmlns:a16="http://schemas.microsoft.com/office/drawing/2014/main" val="2162630101"/>
                    </a:ext>
                  </a:extLst>
                </a:gridCol>
              </a:tblGrid>
              <a:tr h="370840">
                <a:tc>
                  <a:txBody>
                    <a:bodyPr/>
                    <a:lstStyle/>
                    <a:p>
                      <a:pPr algn="ctr"/>
                      <a:r>
                        <a:rPr kumimoji="1" lang="ja-JP" altLang="en-US" sz="2400" dirty="0" smtClean="0">
                          <a:solidFill>
                            <a:schemeClr val="tx1"/>
                          </a:solidFill>
                          <a:latin typeface="メイリオ" panose="020B0604030504040204" pitchFamily="50" charset="-128"/>
                          <a:ea typeface="メイリオ" panose="020B0604030504040204" pitchFamily="50" charset="-128"/>
                        </a:rPr>
                        <a:t>検索</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b="0" dirty="0" smtClean="0">
                          <a:solidFill>
                            <a:schemeClr val="tx1"/>
                          </a:solidFill>
                          <a:latin typeface="メイリオ" panose="020B0604030504040204" pitchFamily="50" charset="-128"/>
                          <a:ea typeface="メイリオ" panose="020B0604030504040204" pitchFamily="50" charset="-128"/>
                        </a:rPr>
                        <a:t>LINE Creators Studio</a:t>
                      </a:r>
                      <a:endParaRPr kumimoji="1" lang="ja-JP" alt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2365700"/>
                  </a:ext>
                </a:extLst>
              </a:tr>
            </a:tbl>
          </a:graphicData>
        </a:graphic>
      </p:graphicFrame>
    </p:spTree>
    <p:extLst>
      <p:ext uri="{BB962C8B-B14F-4D97-AF65-F5344CB8AC3E}">
        <p14:creationId xmlns:p14="http://schemas.microsoft.com/office/powerpoint/2010/main" val="1226329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素材が無い人</a:t>
            </a:r>
            <a:endParaRPr kumimoji="1" lang="ja-JP" altLang="en-US" sz="32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090863" y="978932"/>
            <a:ext cx="7122695" cy="523220"/>
          </a:xfrm>
          <a:prstGeom prst="rect">
            <a:avLst/>
          </a:prstGeom>
          <a:noFill/>
        </p:spPr>
        <p:txBody>
          <a:bodyPr wrap="square" rtlCol="0">
            <a:spAutoFit/>
          </a:bodyPr>
          <a:lstStyle/>
          <a:p>
            <a:r>
              <a:rPr kumimoji="1" lang="ja-JP" altLang="en-US" sz="2800" dirty="0" smtClean="0">
                <a:latin typeface="メイリオ" panose="020B0604030504040204" pitchFamily="50" charset="-128"/>
                <a:ea typeface="メイリオ" panose="020B0604030504040204" pitchFamily="50" charset="-128"/>
              </a:rPr>
              <a:t>こんなスタンプも販売されています。</a:t>
            </a:r>
            <a:endParaRPr kumimoji="1" lang="ja-JP" altLang="en-US" sz="28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1090863" y="1563707"/>
            <a:ext cx="5074980" cy="2398693"/>
          </a:xfrm>
          <a:prstGeom prst="rect">
            <a:avLst/>
          </a:prstGeom>
        </p:spPr>
      </p:pic>
      <p:sp>
        <p:nvSpPr>
          <p:cNvPr id="6" name="正方形/長方形 5"/>
          <p:cNvSpPr/>
          <p:nvPr/>
        </p:nvSpPr>
        <p:spPr>
          <a:xfrm>
            <a:off x="946484" y="1563707"/>
            <a:ext cx="5219359" cy="239869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847347" y="3609076"/>
            <a:ext cx="5219359" cy="2398693"/>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3"/>
          <a:stretch>
            <a:fillRect/>
          </a:stretch>
        </p:blipFill>
        <p:spPr>
          <a:xfrm>
            <a:off x="6030384" y="3764090"/>
            <a:ext cx="4891943" cy="2179511"/>
          </a:xfrm>
          <a:prstGeom prst="rect">
            <a:avLst/>
          </a:prstGeom>
        </p:spPr>
      </p:pic>
    </p:spTree>
    <p:extLst>
      <p:ext uri="{BB962C8B-B14F-4D97-AF65-F5344CB8AC3E}">
        <p14:creationId xmlns:p14="http://schemas.microsoft.com/office/powerpoint/2010/main" val="2340813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en-US" altLang="ja-JP" sz="3200" dirty="0" smtClean="0">
                <a:latin typeface="メイリオ" panose="020B0604030504040204" pitchFamily="50" charset="-128"/>
                <a:ea typeface="メイリオ" panose="020B0604030504040204" pitchFamily="50" charset="-128"/>
              </a:rPr>
              <a:t>LINE Creators Studio</a:t>
            </a:r>
            <a:r>
              <a:rPr lang="ja-JP" altLang="en-US" sz="3200" dirty="0" smtClean="0">
                <a:latin typeface="メイリオ" panose="020B0604030504040204" pitchFamily="50" charset="-128"/>
                <a:ea typeface="メイリオ" panose="020B0604030504040204" pitchFamily="50" charset="-128"/>
              </a:rPr>
              <a:t>の概要</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53979" y="978932"/>
            <a:ext cx="479658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簡単に</a:t>
            </a:r>
            <a:r>
              <a:rPr kumimoji="1" lang="en-US" altLang="ja-JP" sz="2400" dirty="0" smtClean="0">
                <a:latin typeface="メイリオ" panose="020B0604030504040204" pitchFamily="50" charset="-128"/>
                <a:ea typeface="メイリオ" panose="020B0604030504040204" pitchFamily="50" charset="-128"/>
              </a:rPr>
              <a:t>LINE</a:t>
            </a:r>
            <a:r>
              <a:rPr kumimoji="1" lang="ja-JP" altLang="en-US" sz="2400" dirty="0" smtClean="0">
                <a:latin typeface="メイリオ" panose="020B0604030504040204" pitchFamily="50" charset="-128"/>
                <a:ea typeface="メイリオ" panose="020B0604030504040204" pitchFamily="50" charset="-128"/>
              </a:rPr>
              <a:t>スタンプが作れます。</a:t>
            </a:r>
            <a:endParaRPr kumimoji="1" lang="ja-JP" altLang="en-US"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7254" y="1502152"/>
            <a:ext cx="2313765" cy="5013158"/>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5544" y="1563707"/>
            <a:ext cx="2313765" cy="5013158"/>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6590" y="1502152"/>
            <a:ext cx="2370585" cy="5136268"/>
          </a:xfrm>
          <a:prstGeom prst="rect">
            <a:avLst/>
          </a:prstGeom>
        </p:spPr>
      </p:pic>
      <p:sp>
        <p:nvSpPr>
          <p:cNvPr id="10" name="角丸四角形 9"/>
          <p:cNvSpPr/>
          <p:nvPr/>
        </p:nvSpPr>
        <p:spPr>
          <a:xfrm>
            <a:off x="1347537" y="1563707"/>
            <a:ext cx="1459831" cy="56989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4418578" y="2935307"/>
            <a:ext cx="2672033" cy="160460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8267249" y="1672173"/>
            <a:ext cx="1459831" cy="56989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32836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en-US" altLang="ja-JP" sz="3200" dirty="0" smtClean="0">
                <a:latin typeface="メイリオ" panose="020B0604030504040204" pitchFamily="50" charset="-128"/>
                <a:ea typeface="メイリオ" panose="020B0604030504040204" pitchFamily="50" charset="-128"/>
              </a:rPr>
              <a:t>LINE Creators Studio</a:t>
            </a:r>
            <a:r>
              <a:rPr lang="ja-JP" altLang="en-US" sz="3200" dirty="0" smtClean="0">
                <a:latin typeface="メイリオ" panose="020B0604030504040204" pitchFamily="50" charset="-128"/>
                <a:ea typeface="メイリオ" panose="020B0604030504040204" pitchFamily="50" charset="-128"/>
              </a:rPr>
              <a:t>の使い方を調べる</a:t>
            </a:r>
            <a:endParaRPr kumimoji="1" lang="ja-JP" altLang="en-US" sz="32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962526" y="1563707"/>
            <a:ext cx="5219003" cy="3560629"/>
          </a:xfrm>
          <a:prstGeom prst="rect">
            <a:avLst/>
          </a:prstGeom>
        </p:spPr>
      </p:pic>
      <p:sp>
        <p:nvSpPr>
          <p:cNvPr id="12" name="テキスト ボックス 11"/>
          <p:cNvSpPr txBox="1"/>
          <p:nvPr/>
        </p:nvSpPr>
        <p:spPr>
          <a:xfrm>
            <a:off x="753979" y="978932"/>
            <a:ext cx="9304421"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ネット</a:t>
            </a:r>
            <a:r>
              <a:rPr lang="ja-JP" altLang="en-US" sz="2400" dirty="0" smtClean="0">
                <a:latin typeface="メイリオ" panose="020B0604030504040204" pitchFamily="50" charset="-128"/>
                <a:ea typeface="メイリオ" panose="020B0604030504040204" pitchFamily="50" charset="-128"/>
              </a:rPr>
              <a:t>に</a:t>
            </a:r>
            <a:r>
              <a:rPr lang="en-US" altLang="ja-JP" sz="2400" dirty="0" smtClean="0">
                <a:latin typeface="メイリオ" panose="020B0604030504040204" pitchFamily="50" charset="-128"/>
                <a:ea typeface="メイリオ" panose="020B0604030504040204" pitchFamily="50" charset="-128"/>
              </a:rPr>
              <a:t>Creators Studio</a:t>
            </a:r>
            <a:r>
              <a:rPr lang="ja-JP" altLang="en-US" sz="2400" dirty="0" smtClean="0">
                <a:latin typeface="メイリオ" panose="020B0604030504040204" pitchFamily="50" charset="-128"/>
                <a:ea typeface="メイリオ" panose="020B0604030504040204" pitchFamily="50" charset="-128"/>
              </a:rPr>
              <a:t>の使い方のサイトがたくさんあります。</a:t>
            </a:r>
            <a:endParaRPr kumimoji="1" lang="ja-JP" altLang="en-US" dirty="0"/>
          </a:p>
        </p:txBody>
      </p:sp>
      <p:sp>
        <p:nvSpPr>
          <p:cNvPr id="5" name="テキスト ボックス 4"/>
          <p:cNvSpPr txBox="1"/>
          <p:nvPr/>
        </p:nvSpPr>
        <p:spPr>
          <a:xfrm>
            <a:off x="352927" y="5614737"/>
            <a:ext cx="7395410" cy="707886"/>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hlinkClick r:id="rId3"/>
              </a:rPr>
              <a:t>https://</a:t>
            </a:r>
            <a:r>
              <a:rPr lang="en-US" altLang="ja-JP" sz="2000" dirty="0" smtClean="0">
                <a:latin typeface="メイリオ" panose="020B0604030504040204" pitchFamily="50" charset="-128"/>
                <a:ea typeface="メイリオ" panose="020B0604030504040204" pitchFamily="50" charset="-128"/>
                <a:hlinkClick r:id="rId3"/>
              </a:rPr>
              <a:t>time-space.kddi.com/mobile/20200130/2830</a:t>
            </a:r>
            <a:endParaRPr lang="ja-JP" altLang="en-US" sz="2000" dirty="0" smtClean="0">
              <a:latin typeface="メイリオ" panose="020B0604030504040204" pitchFamily="50" charset="-128"/>
              <a:ea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761105321"/>
              </p:ext>
            </p:extLst>
          </p:nvPr>
        </p:nvGraphicFramePr>
        <p:xfrm>
          <a:off x="6473194" y="1930998"/>
          <a:ext cx="4595859" cy="457200"/>
        </p:xfrm>
        <a:graphic>
          <a:graphicData uri="http://schemas.openxmlformats.org/drawingml/2006/table">
            <a:tbl>
              <a:tblPr firstRow="1" bandRow="1">
                <a:tableStyleId>{5C22544A-7EE6-4342-B048-85BDC9FD1C3A}</a:tableStyleId>
              </a:tblPr>
              <a:tblGrid>
                <a:gridCol w="1046163">
                  <a:extLst>
                    <a:ext uri="{9D8B030D-6E8A-4147-A177-3AD203B41FA5}">
                      <a16:colId xmlns:a16="http://schemas.microsoft.com/office/drawing/2014/main" val="1889458304"/>
                    </a:ext>
                  </a:extLst>
                </a:gridCol>
                <a:gridCol w="3549696">
                  <a:extLst>
                    <a:ext uri="{9D8B030D-6E8A-4147-A177-3AD203B41FA5}">
                      <a16:colId xmlns:a16="http://schemas.microsoft.com/office/drawing/2014/main" val="2162630101"/>
                    </a:ext>
                  </a:extLst>
                </a:gridCol>
              </a:tblGrid>
              <a:tr h="370840">
                <a:tc>
                  <a:txBody>
                    <a:bodyPr/>
                    <a:lstStyle/>
                    <a:p>
                      <a:pPr algn="ctr"/>
                      <a:r>
                        <a:rPr kumimoji="1" lang="ja-JP" altLang="en-US" sz="2400" dirty="0" smtClean="0">
                          <a:solidFill>
                            <a:schemeClr val="tx1"/>
                          </a:solidFill>
                          <a:latin typeface="メイリオ" panose="020B0604030504040204" pitchFamily="50" charset="-128"/>
                          <a:ea typeface="メイリオ" panose="020B0604030504040204" pitchFamily="50" charset="-128"/>
                        </a:rPr>
                        <a:t>検索</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b="0" dirty="0" smtClean="0">
                          <a:solidFill>
                            <a:schemeClr val="tx1"/>
                          </a:solidFill>
                          <a:latin typeface="メイリオ" panose="020B0604030504040204" pitchFamily="50" charset="-128"/>
                          <a:ea typeface="メイリオ" panose="020B0604030504040204" pitchFamily="50" charset="-128"/>
                        </a:rPr>
                        <a:t>LINE </a:t>
                      </a:r>
                      <a:r>
                        <a:rPr lang="ja-JP" altLang="en-US" sz="2400" b="0" dirty="0" smtClean="0">
                          <a:solidFill>
                            <a:schemeClr val="tx1"/>
                          </a:solidFill>
                          <a:latin typeface="メイリオ" panose="020B0604030504040204" pitchFamily="50" charset="-128"/>
                          <a:ea typeface="メイリオ" panose="020B0604030504040204" pitchFamily="50" charset="-128"/>
                        </a:rPr>
                        <a:t>スタンプ 家族だけ</a:t>
                      </a:r>
                      <a:endParaRPr kumimoji="1" lang="ja-JP" alt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2365700"/>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2471717832"/>
              </p:ext>
            </p:extLst>
          </p:nvPr>
        </p:nvGraphicFramePr>
        <p:xfrm>
          <a:off x="6473194" y="3344021"/>
          <a:ext cx="5542343" cy="457200"/>
        </p:xfrm>
        <a:graphic>
          <a:graphicData uri="http://schemas.openxmlformats.org/drawingml/2006/table">
            <a:tbl>
              <a:tblPr firstRow="1" bandRow="1">
                <a:tableStyleId>{5C22544A-7EE6-4342-B048-85BDC9FD1C3A}</a:tableStyleId>
              </a:tblPr>
              <a:tblGrid>
                <a:gridCol w="1261613">
                  <a:extLst>
                    <a:ext uri="{9D8B030D-6E8A-4147-A177-3AD203B41FA5}">
                      <a16:colId xmlns:a16="http://schemas.microsoft.com/office/drawing/2014/main" val="1889458304"/>
                    </a:ext>
                  </a:extLst>
                </a:gridCol>
                <a:gridCol w="4280730">
                  <a:extLst>
                    <a:ext uri="{9D8B030D-6E8A-4147-A177-3AD203B41FA5}">
                      <a16:colId xmlns:a16="http://schemas.microsoft.com/office/drawing/2014/main" val="2162630101"/>
                    </a:ext>
                  </a:extLst>
                </a:gridCol>
              </a:tblGrid>
              <a:tr h="370840">
                <a:tc>
                  <a:txBody>
                    <a:bodyPr/>
                    <a:lstStyle/>
                    <a:p>
                      <a:pPr algn="ctr"/>
                      <a:r>
                        <a:rPr kumimoji="1" lang="ja-JP" altLang="en-US" sz="2400" dirty="0" smtClean="0">
                          <a:solidFill>
                            <a:schemeClr val="tx1"/>
                          </a:solidFill>
                          <a:latin typeface="メイリオ" panose="020B0604030504040204" pitchFamily="50" charset="-128"/>
                          <a:ea typeface="メイリオ" panose="020B0604030504040204" pitchFamily="50" charset="-128"/>
                        </a:rPr>
                        <a:t>検索</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b="0" dirty="0" smtClean="0">
                          <a:solidFill>
                            <a:schemeClr val="tx1"/>
                          </a:solidFill>
                          <a:latin typeface="メイリオ" panose="020B0604030504040204" pitchFamily="50" charset="-128"/>
                          <a:ea typeface="メイリオ" panose="020B0604030504040204" pitchFamily="50" charset="-128"/>
                        </a:rPr>
                        <a:t>LINE </a:t>
                      </a:r>
                      <a:r>
                        <a:rPr lang="ja-JP" altLang="en-US" sz="2400" b="0" dirty="0" smtClean="0">
                          <a:solidFill>
                            <a:schemeClr val="tx1"/>
                          </a:solidFill>
                          <a:latin typeface="メイリオ" panose="020B0604030504040204" pitchFamily="50" charset="-128"/>
                          <a:ea typeface="メイリオ" panose="020B0604030504040204" pitchFamily="50" charset="-128"/>
                        </a:rPr>
                        <a:t>スタンプ 手書き</a:t>
                      </a:r>
                      <a:endParaRPr kumimoji="1" lang="ja-JP" alt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2365700"/>
                  </a:ext>
                </a:extLst>
              </a:tr>
            </a:tbl>
          </a:graphicData>
        </a:graphic>
      </p:graphicFrame>
      <p:sp>
        <p:nvSpPr>
          <p:cNvPr id="8" name="テキスト ボックス 7"/>
          <p:cNvSpPr txBox="1"/>
          <p:nvPr/>
        </p:nvSpPr>
        <p:spPr>
          <a:xfrm>
            <a:off x="7064092" y="4066971"/>
            <a:ext cx="4360546" cy="1200329"/>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他のアプリと連携して手書きのイラストをスタンプにする情報もたくさんあります。</a:t>
            </a:r>
            <a:endParaRPr kumimoji="1" lang="ja-JP" altLang="en-US" dirty="0"/>
          </a:p>
        </p:txBody>
      </p:sp>
    </p:spTree>
    <p:extLst>
      <p:ext uri="{BB962C8B-B14F-4D97-AF65-F5344CB8AC3E}">
        <p14:creationId xmlns:p14="http://schemas.microsoft.com/office/powerpoint/2010/main" val="3479121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53979" y="394157"/>
            <a:ext cx="8789031"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方法</a:t>
            </a:r>
            <a:r>
              <a:rPr lang="en-US" altLang="ja-JP" sz="3200" dirty="0" smtClean="0">
                <a:latin typeface="メイリオ" panose="020B0604030504040204" pitchFamily="50" charset="-128"/>
                <a:ea typeface="メイリオ" panose="020B0604030504040204" pitchFamily="50" charset="-128"/>
              </a:rPr>
              <a:t>2:</a:t>
            </a:r>
            <a:r>
              <a:rPr lang="ja-JP" altLang="en-US" sz="3200" dirty="0" smtClean="0">
                <a:latin typeface="メイリオ" panose="020B0604030504040204" pitchFamily="50" charset="-128"/>
                <a:ea typeface="メイリオ" panose="020B0604030504040204" pitchFamily="50" charset="-128"/>
              </a:rPr>
              <a:t>パワポで用意したファイル上で作成</a:t>
            </a:r>
            <a:endParaRPr kumimoji="1" lang="ja-JP" altLang="en-US" sz="32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2290223" y="1281381"/>
            <a:ext cx="7419048" cy="4295238"/>
          </a:xfrm>
          <a:prstGeom prst="rect">
            <a:avLst/>
          </a:prstGeom>
        </p:spPr>
      </p:pic>
    </p:spTree>
    <p:extLst>
      <p:ext uri="{BB962C8B-B14F-4D97-AF65-F5344CB8AC3E}">
        <p14:creationId xmlns:p14="http://schemas.microsoft.com/office/powerpoint/2010/main" val="100632210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TotalTime>
  <Words>746</Words>
  <Application>Microsoft Office PowerPoint</Application>
  <PresentationFormat>ワイド画面</PresentationFormat>
  <Paragraphs>114</Paragraphs>
  <Slides>12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gohome8</dc:creator>
  <cp:lastModifiedBy>gohome8</cp:lastModifiedBy>
  <cp:revision>22</cp:revision>
  <dcterms:created xsi:type="dcterms:W3CDTF">2020-10-09T23:53:54Z</dcterms:created>
  <dcterms:modified xsi:type="dcterms:W3CDTF">2020-10-14T20:48:19Z</dcterms:modified>
</cp:coreProperties>
</file>