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3" r:id="rId10"/>
    <p:sldId id="275" r:id="rId11"/>
    <p:sldId id="274" r:id="rId12"/>
    <p:sldId id="276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69AD-D535-4442-959C-49FEFC282E87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1B3D-876D-4261-B402-ECCBBE1ED7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63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5B4A-CA37-4132-B168-3288975EC851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06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165C-CCD2-4AB7-86D2-D32F00FCEBE9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4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0DBE-8064-4640-BA66-6164A751E770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80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56CC-3FB8-48AD-9D00-3EFD2E845DFA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88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BF1E-497E-46AE-9224-27F9086B88CA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9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A83C-20CE-4466-86BD-19F92A95811C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68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4E4D-3B04-4B73-9423-392FD7E7502E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3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DF83-A931-4B7C-9581-BF2AB541454A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6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0B95-5CD5-4B88-877B-8821C650E099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3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04367-1B72-4267-9048-56D510052357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98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F909-9D85-4CDF-9451-F4578A7007B7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5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B4BEF-3678-4C7F-BEDA-82034AE3E61B}" type="datetime1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D2F1-6E19-42EE-8015-FC358F6C8F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7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11" Type="http://schemas.microsoft.com/office/2007/relationships/hdphoto" Target="../media/hdphoto2.wdp"/><Relationship Id="rId5" Type="http://schemas.microsoft.com/office/2007/relationships/media" Target="../media/media22.mp3"/><Relationship Id="rId10" Type="http://schemas.openxmlformats.org/officeDocument/2006/relationships/image" Target="../media/image21.png"/><Relationship Id="rId4" Type="http://schemas.openxmlformats.org/officeDocument/2006/relationships/audio" Target="../media/media21.mp3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audio" Target="../media/audio3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png"/><Relationship Id="rId3" Type="http://schemas.microsoft.com/office/2007/relationships/media" Target="../media/media5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6.png"/><Relationship Id="rId5" Type="http://schemas.microsoft.com/office/2007/relationships/media" Target="../media/media6.mp3"/><Relationship Id="rId10" Type="http://schemas.openxmlformats.org/officeDocument/2006/relationships/image" Target="../media/image5.png"/><Relationship Id="rId4" Type="http://schemas.openxmlformats.org/officeDocument/2006/relationships/audio" Target="../media/media5.mp3"/><Relationship Id="rId9" Type="http://schemas.openxmlformats.org/officeDocument/2006/relationships/audio" Target="../media/audio5.wav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8.mp3"/><Relationship Id="rId7" Type="http://schemas.openxmlformats.org/officeDocument/2006/relationships/image" Target="../media/image9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audio6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p3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2.png"/><Relationship Id="rId4" Type="http://schemas.openxmlformats.org/officeDocument/2006/relationships/audio" Target="../media/media10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6.mp3"/><Relationship Id="rId7" Type="http://schemas.openxmlformats.org/officeDocument/2006/relationships/image" Target="../media/image1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mp3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8.mp3"/><Relationship Id="rId7" Type="http://schemas.openxmlformats.org/officeDocument/2006/relationships/image" Target="../media/image17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audio6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7076" y="399012"/>
            <a:ext cx="639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高校 情報科 導入編　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18037" y="967301"/>
            <a:ext cx="5595548" cy="584775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めざせ、タッチタイピング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20" descr="A06_Dennow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45" y="3107601"/>
            <a:ext cx="20669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peech_K000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6575" y="5581346"/>
            <a:ext cx="609600" cy="6096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499" y="2421063"/>
            <a:ext cx="5133975" cy="2876550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18" name="テキスト ボックス 17"/>
          <p:cNvSpPr txBox="1"/>
          <p:nvPr/>
        </p:nvSpPr>
        <p:spPr>
          <a:xfrm rot="20376801">
            <a:off x="4750193" y="2630547"/>
            <a:ext cx="3591973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学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時代だけでなく、一生役に立つ能力。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6499" y="5823284"/>
            <a:ext cx="31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パワポ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100%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動画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5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読み込み完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94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946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7771016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もっと基本をしっかりと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105591" y="988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84">
                  <a:extLst>
                    <a:ext uri="{9D8B030D-6E8A-4147-A177-3AD203B41FA5}">
                      <a16:colId xmlns:a16="http://schemas.microsoft.com/office/drawing/2014/main" val="404332416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15244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ひよこタイピング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検索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07881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13" y="2914062"/>
            <a:ext cx="5749766" cy="35645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44" y="1837403"/>
            <a:ext cx="4975274" cy="594530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6158218" y="1626536"/>
            <a:ext cx="152400" cy="210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>
            <a:off x="1615879" y="2102354"/>
            <a:ext cx="133003" cy="789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peech_K000_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6255" y="3659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40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7771016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タブレット・スマホでなんとか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73" b="100000" l="0" r="992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858" y="2755563"/>
            <a:ext cx="2875682" cy="308482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角丸四角形吹き出し 3"/>
          <p:cNvSpPr/>
          <p:nvPr/>
        </p:nvSpPr>
        <p:spPr>
          <a:xfrm>
            <a:off x="438237" y="980253"/>
            <a:ext cx="2186249" cy="1591571"/>
          </a:xfrm>
          <a:prstGeom prst="wedgeRoundRectCallout">
            <a:avLst>
              <a:gd name="adj1" fmla="val -6290"/>
              <a:gd name="adj2" fmla="val 773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パソコン持ってないけど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76773" y="1023110"/>
            <a:ext cx="5101389" cy="4861392"/>
            <a:chOff x="1776773" y="1023110"/>
            <a:chExt cx="5101389" cy="486139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52" b="96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2538">
              <a:off x="1776773" y="1023110"/>
              <a:ext cx="5101389" cy="3826042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61399" y="4684173"/>
              <a:ext cx="26615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Bluetooth</a:t>
              </a:r>
              <a:endPara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キーボードを</a:t>
              </a:r>
            </a:p>
            <a:p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タブレット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に接続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614737" y="3154337"/>
            <a:ext cx="3344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タイプ練習用のソフトはタブレットやスマホを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正式にはサポートしていない</a:t>
            </a:r>
            <a:r>
              <a:rPr kumimoji="1" lang="ja-JP" altLang="en-US" sz="2400" dirty="0" smtClean="0"/>
              <a:t>場合も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pic>
        <p:nvPicPr>
          <p:cNvPr id="8" name="speech_K000_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90373" y="5934565"/>
            <a:ext cx="609600" cy="609600"/>
          </a:xfrm>
          <a:prstGeom prst="rect">
            <a:avLst/>
          </a:prstGeom>
        </p:spPr>
      </p:pic>
      <p:pic>
        <p:nvPicPr>
          <p:cNvPr id="9" name="speech_K000_2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92854" y="5934565"/>
            <a:ext cx="609600" cy="609600"/>
          </a:xfrm>
          <a:prstGeom prst="rect">
            <a:avLst/>
          </a:prstGeom>
        </p:spPr>
      </p:pic>
      <p:pic>
        <p:nvPicPr>
          <p:cNvPr id="11" name="speech_K000_2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78820" y="5960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88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388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709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59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16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7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869118" y="1347731"/>
            <a:ext cx="5693237" cy="21494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7771016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エアー・タイプ練習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100000" l="855" r="98803">
                        <a14:foregroundMark x1="5128" y1="15444" x2="5128" y2="15444"/>
                        <a14:foregroundMark x1="6667" y1="12355" x2="6667" y2="12355"/>
                        <a14:foregroundMark x1="8376" y1="38224" x2="8376" y2="38224"/>
                        <a14:foregroundMark x1="8376" y1="38996" x2="8376" y2="38996"/>
                        <a14:foregroundMark x1="10256" y1="41699" x2="10256" y2="41699"/>
                        <a14:foregroundMark x1="4786" y1="40927" x2="4786" y2="40927"/>
                        <a14:foregroundMark x1="6667" y1="66409" x2="6667" y2="66409"/>
                        <a14:foregroundMark x1="6838" y1="73359" x2="6838" y2="73359"/>
                        <a14:foregroundMark x1="12650" y1="69498" x2="12650" y2="69498"/>
                        <a14:foregroundMark x1="12650" y1="69498" x2="12650" y2="69498"/>
                        <a14:foregroundMark x1="13504" y1="69112" x2="13504" y2="69112"/>
                        <a14:foregroundMark x1="19316" y1="70270" x2="19316" y2="70270"/>
                        <a14:foregroundMark x1="19316" y1="70270" x2="19316" y2="70270"/>
                        <a14:foregroundMark x1="20171" y1="70270" x2="20171" y2="70270"/>
                        <a14:foregroundMark x1="37607" y1="64865" x2="37607" y2="64865"/>
                        <a14:foregroundMark x1="23248" y1="70270" x2="23248" y2="70270"/>
                        <a14:foregroundMark x1="42222" y1="71429" x2="42222" y2="71429"/>
                        <a14:foregroundMark x1="45470" y1="70270" x2="45470" y2="70270"/>
                        <a14:foregroundMark x1="53162" y1="69498" x2="53162" y2="69498"/>
                        <a14:foregroundMark x1="54017" y1="66409" x2="54017" y2="66409"/>
                        <a14:foregroundMark x1="64103" y1="95753" x2="64103" y2="95753"/>
                        <a14:foregroundMark x1="64103" y1="95753" x2="64103" y2="95753"/>
                        <a14:foregroundMark x1="64103" y1="89189" x2="64103" y2="89189"/>
                        <a14:foregroundMark x1="60513" y1="90347" x2="60513" y2="90347"/>
                        <a14:foregroundMark x1="61368" y1="97683" x2="61368" y2="97683"/>
                        <a14:foregroundMark x1="67009" y1="94981" x2="67009" y2="94981"/>
                        <a14:foregroundMark x1="66496" y1="87645" x2="66496" y2="87645"/>
                        <a14:foregroundMark x1="33333" y1="94981" x2="33333" y2="94981"/>
                        <a14:foregroundMark x1="28718" y1="94208" x2="28718" y2="94208"/>
                        <a14:foregroundMark x1="25299" y1="95753" x2="25299" y2="95753"/>
                        <a14:foregroundMark x1="67350" y1="86486" x2="67350" y2="86486"/>
                        <a14:foregroundMark x1="58974" y1="91506" x2="58974" y2="91506"/>
                        <a14:foregroundMark x1="58120" y1="90347" x2="58120" y2="90347"/>
                        <a14:foregroundMark x1="72308" y1="72201" x2="72308" y2="72201"/>
                        <a14:foregroundMark x1="72821" y1="69498" x2="72821" y2="69498"/>
                        <a14:foregroundMark x1="77436" y1="69498" x2="77436" y2="69498"/>
                        <a14:foregroundMark x1="77778" y1="69112" x2="77778" y2="69112"/>
                        <a14:foregroundMark x1="80000" y1="69112" x2="80000" y2="69112"/>
                        <a14:foregroundMark x1="80000" y1="66409" x2="80000" y2="66409"/>
                        <a14:foregroundMark x1="77436" y1="66409" x2="77436" y2="66409"/>
                        <a14:foregroundMark x1="87009" y1="71042" x2="87009" y2="71042"/>
                        <a14:foregroundMark x1="86667" y1="71042" x2="86667" y2="71042"/>
                        <a14:foregroundMark x1="86667" y1="71042" x2="86667" y2="71042"/>
                        <a14:foregroundMark x1="84103" y1="70270" x2="84103" y2="70270"/>
                        <a14:foregroundMark x1="91453" y1="67568" x2="91453" y2="67568"/>
                        <a14:foregroundMark x1="91453" y1="69112" x2="91453" y2="69112"/>
                        <a14:foregroundMark x1="91453" y1="69112" x2="91453" y2="69112"/>
                        <a14:foregroundMark x1="93846" y1="72201" x2="93846" y2="72201"/>
                        <a14:foregroundMark x1="93846" y1="72201" x2="93846" y2="72201"/>
                        <a14:foregroundMark x1="94188" y1="68340" x2="94188" y2="68340"/>
                        <a14:foregroundMark x1="14359" y1="69498" x2="14359" y2="69498"/>
                        <a14:foregroundMark x1="15726" y1="67568" x2="15726" y2="67568"/>
                        <a14:foregroundMark x1="21197" y1="63707" x2="21197" y2="63707"/>
                        <a14:foregroundMark x1="4615" y1="66795" x2="4615" y2="66795"/>
                        <a14:foregroundMark x1="5812" y1="44788" x2="5812" y2="44788"/>
                        <a14:foregroundMark x1="23932" y1="94981" x2="23932" y2="94981"/>
                        <a14:foregroundMark x1="11795" y1="42085" x2="11795" y2="420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0926" y="1477589"/>
            <a:ext cx="5571429" cy="2466667"/>
          </a:xfrm>
          <a:prstGeom prst="rect">
            <a:avLst/>
          </a:prstGeom>
        </p:spPr>
      </p:pic>
      <p:pic>
        <p:nvPicPr>
          <p:cNvPr id="6" name="speech_K000_25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6778" y="5434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78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2" y="2007833"/>
            <a:ext cx="4981575" cy="4314825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312827" y="1038337"/>
            <a:ext cx="6620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できたら自宅学習期間中に、キーボードの練習やってください。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フローチャート: 和接合 7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8" y="244476"/>
            <a:ext cx="8636000" cy="6477000"/>
          </a:xfrm>
          <a:prstGeom prst="rect">
            <a:avLst/>
          </a:prstGeom>
        </p:spPr>
      </p:pic>
      <p:sp>
        <p:nvSpPr>
          <p:cNvPr id="8" name="フローチャート: 和接合 7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7" y="5750560"/>
            <a:ext cx="1467245" cy="6057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848255" y="5750560"/>
            <a:ext cx="163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err="1"/>
              <a:t>Go.Ota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705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a typeface="メイリオ" panose="020B0604030504040204" pitchFamily="50" charset="-128"/>
              </a:rPr>
              <a:t>タッチタイピングって何</a:t>
            </a:r>
            <a:r>
              <a:rPr lang="en-US" altLang="ja-JP" sz="3200" dirty="0" smtClean="0">
                <a:ea typeface="メイリオ" panose="020B0604030504040204" pitchFamily="50" charset="-128"/>
              </a:rPr>
              <a:t>?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" y="1218949"/>
            <a:ext cx="3705225" cy="4676775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 rot="1581357">
            <a:off x="2535289" y="2289454"/>
            <a:ext cx="994611" cy="2245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73130" y="1338154"/>
            <a:ext cx="4248670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とにかく、キーボードを見ないで、キーボードを打てる。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89825" y="3295880"/>
            <a:ext cx="424867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普通に練習しても</a:t>
            </a: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日本語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分間に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文字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89825" y="4413242"/>
            <a:ext cx="4248670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早く打てるようになると</a:t>
            </a: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日本語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分間に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文字</a:t>
            </a:r>
          </a:p>
        </p:txBody>
      </p:sp>
      <p:pic>
        <p:nvPicPr>
          <p:cNvPr id="8" name="speech_K000_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3684" y="5823019"/>
            <a:ext cx="609600" cy="609600"/>
          </a:xfrm>
          <a:prstGeom prst="rect">
            <a:avLst/>
          </a:prstGeom>
        </p:spPr>
      </p:pic>
      <p:pic>
        <p:nvPicPr>
          <p:cNvPr id="9" name="speech_K000_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44885" y="5823019"/>
            <a:ext cx="609600" cy="609600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 rot="2562668">
            <a:off x="2353758" y="2607568"/>
            <a:ext cx="781351" cy="1740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十字形 9"/>
          <p:cNvSpPr/>
          <p:nvPr/>
        </p:nvSpPr>
        <p:spPr>
          <a:xfrm rot="2557704">
            <a:off x="2422722" y="2476047"/>
            <a:ext cx="460846" cy="494204"/>
          </a:xfrm>
          <a:prstGeom prst="plus">
            <a:avLst>
              <a:gd name="adj" fmla="val 434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31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eneswit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422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ヒュ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22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ヒュ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922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5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17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6696777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a typeface="メイリオ" panose="020B0604030504040204" pitchFamily="50" charset="-128"/>
              </a:rPr>
              <a:t>タッチタイピングで文章力アップ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147" y="1494465"/>
            <a:ext cx="3124200" cy="435292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3936427" y="980253"/>
            <a:ext cx="4226523" cy="1531177"/>
            <a:chOff x="3936427" y="980253"/>
            <a:chExt cx="4226523" cy="1531177"/>
          </a:xfrm>
        </p:grpSpPr>
        <p:pic>
          <p:nvPicPr>
            <p:cNvPr id="1028" name="Picture 4" descr="https://2.bp.blogspot.com/-HGjQ_jAconw/VuKDrnq77-I/AAAAAAAA4vQ/KhdhCn4OkDMy-AfCEtnh6udzrvpEN3IXA/s800/computer_document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427" y="980253"/>
              <a:ext cx="1477065" cy="1531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5597824" y="1330342"/>
              <a:ext cx="25651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小論文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(600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文字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b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936427" y="2565611"/>
            <a:ext cx="4734137" cy="1871997"/>
            <a:chOff x="3936427" y="2565611"/>
            <a:chExt cx="4734137" cy="1871997"/>
          </a:xfrm>
        </p:grpSpPr>
        <p:pic>
          <p:nvPicPr>
            <p:cNvPr id="1030" name="Picture 6" descr="リポートのイラスト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427" y="2565611"/>
              <a:ext cx="1661397" cy="1871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5606905" y="3086110"/>
              <a:ext cx="30636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レポート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(1000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文字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b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885610" y="4636168"/>
            <a:ext cx="4550916" cy="1578699"/>
            <a:chOff x="3885610" y="4636168"/>
            <a:chExt cx="4550916" cy="1578699"/>
          </a:xfrm>
        </p:grpSpPr>
        <p:pic>
          <p:nvPicPr>
            <p:cNvPr id="1026" name="Picture 2" descr="卒業論文のイラスト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610" y="4636168"/>
              <a:ext cx="1578699" cy="157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5606905" y="5003047"/>
              <a:ext cx="28296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論文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(2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万文字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b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400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(6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時間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40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分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 rot="20827387">
            <a:off x="951421" y="3147664"/>
            <a:ext cx="2665605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ワープロ</a:t>
            </a:r>
          </a:p>
        </p:txBody>
      </p:sp>
      <p:pic>
        <p:nvPicPr>
          <p:cNvPr id="12" name="speech_K000_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36275" y="6022966"/>
            <a:ext cx="609600" cy="609600"/>
          </a:xfrm>
          <a:prstGeom prst="rect">
            <a:avLst/>
          </a:prstGeom>
        </p:spPr>
      </p:pic>
      <p:pic>
        <p:nvPicPr>
          <p:cNvPr id="17" name="speech_K000_0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69372" y="6002918"/>
            <a:ext cx="609600" cy="609600"/>
          </a:xfrm>
          <a:prstGeom prst="rect">
            <a:avLst/>
          </a:prstGeom>
        </p:spPr>
      </p:pic>
      <p:pic>
        <p:nvPicPr>
          <p:cNvPr id="18" name="speech_K000_0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56823" y="60229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993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ピ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993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ピ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493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993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43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424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ye-shin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924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75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426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6696777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a typeface="メイリオ" panose="020B0604030504040204" pitchFamily="50" charset="-128"/>
              </a:rPr>
              <a:t>タッチタイピングの他の利点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59" y="2640680"/>
            <a:ext cx="4059906" cy="3239002"/>
          </a:xfrm>
          <a:prstGeom prst="rect">
            <a:avLst/>
          </a:prstGeom>
          <a:effectLst>
            <a:softEdge rad="0"/>
          </a:effectLst>
        </p:spPr>
      </p:pic>
      <p:sp>
        <p:nvSpPr>
          <p:cNvPr id="9" name="テキスト ボックス 8"/>
          <p:cNvSpPr txBox="1"/>
          <p:nvPr/>
        </p:nvSpPr>
        <p:spPr>
          <a:xfrm rot="20422024">
            <a:off x="331151" y="1592519"/>
            <a:ext cx="4281522" cy="2006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英語力</a:t>
            </a:r>
          </a:p>
          <a:p>
            <a:pPr algn="ctr"/>
            <a:r>
              <a:rPr kumimoji="1" lang="ja-JP" alt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アップ</a:t>
            </a:r>
            <a:r>
              <a:rPr kumimoji="1" lang="en-US" altLang="ja-JP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!</a:t>
            </a:r>
            <a:endParaRPr kumimoji="1" lang="ja-JP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5720" y="2595874"/>
            <a:ext cx="4314825" cy="353377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 rot="20422024">
            <a:off x="4370446" y="1376411"/>
            <a:ext cx="4281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就職</a:t>
            </a:r>
            <a:r>
              <a:rPr kumimoji="1" lang="ja-JP" alt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に</a:t>
            </a:r>
          </a:p>
          <a:p>
            <a:pPr algn="ctr"/>
            <a:r>
              <a:rPr kumimoji="1" lang="ja-JP" alt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有利</a:t>
            </a:r>
            <a:r>
              <a:rPr kumimoji="1" lang="en-US" altLang="ja-JP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!</a:t>
            </a:r>
            <a:endParaRPr kumimoji="1" lang="ja-JP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pic>
        <p:nvPicPr>
          <p:cNvPr id="16" name="speech_K000_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05720" y="6064041"/>
            <a:ext cx="609600" cy="609600"/>
          </a:xfrm>
          <a:prstGeom prst="rect">
            <a:avLst/>
          </a:prstGeom>
        </p:spPr>
      </p:pic>
      <p:pic>
        <p:nvPicPr>
          <p:cNvPr id="19" name="speech_K000_0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64854" y="61296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ドー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203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ドー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703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9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674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6696777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a typeface="メイリオ" panose="020B0604030504040204" pitchFamily="50" charset="-128"/>
              </a:rPr>
              <a:t>タッチタイピングの基本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53" y="1012531"/>
            <a:ext cx="8820525" cy="3203816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3200755" y="2373807"/>
            <a:ext cx="240632" cy="24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4957365" y="2373807"/>
            <a:ext cx="240632" cy="2406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40565" y="4489317"/>
            <a:ext cx="684552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ホームポジション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左右の人差し指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52197" y="5346790"/>
            <a:ext cx="684552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各指の担当キー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3689684" y="994611"/>
            <a:ext cx="689811" cy="2294021"/>
          </a:xfrm>
          <a:custGeom>
            <a:avLst/>
            <a:gdLst>
              <a:gd name="connsiteX0" fmla="*/ 0 w 689811"/>
              <a:gd name="connsiteY0" fmla="*/ 0 h 2294021"/>
              <a:gd name="connsiteX1" fmla="*/ 0 w 689811"/>
              <a:gd name="connsiteY1" fmla="*/ 641684 h 2294021"/>
              <a:gd name="connsiteX2" fmla="*/ 433137 w 689811"/>
              <a:gd name="connsiteY2" fmla="*/ 625642 h 2294021"/>
              <a:gd name="connsiteX3" fmla="*/ 449179 w 689811"/>
              <a:gd name="connsiteY3" fmla="*/ 1171073 h 2294021"/>
              <a:gd name="connsiteX4" fmla="*/ 513348 w 689811"/>
              <a:gd name="connsiteY4" fmla="*/ 1187115 h 2294021"/>
              <a:gd name="connsiteX5" fmla="*/ 529390 w 689811"/>
              <a:gd name="connsiteY5" fmla="*/ 1732547 h 2294021"/>
              <a:gd name="connsiteX6" fmla="*/ 689811 w 689811"/>
              <a:gd name="connsiteY6" fmla="*/ 1732547 h 2294021"/>
              <a:gd name="connsiteX7" fmla="*/ 657727 w 689811"/>
              <a:gd name="connsiteY7" fmla="*/ 2294021 h 22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811" h="2294021">
                <a:moveTo>
                  <a:pt x="0" y="0"/>
                </a:moveTo>
                <a:lnTo>
                  <a:pt x="0" y="641684"/>
                </a:lnTo>
                <a:lnTo>
                  <a:pt x="433137" y="625642"/>
                </a:lnTo>
                <a:lnTo>
                  <a:pt x="449179" y="1171073"/>
                </a:lnTo>
                <a:lnTo>
                  <a:pt x="513348" y="1187115"/>
                </a:lnTo>
                <a:lnTo>
                  <a:pt x="529390" y="1732547"/>
                </a:lnTo>
                <a:lnTo>
                  <a:pt x="689811" y="1732547"/>
                </a:lnTo>
                <a:lnTo>
                  <a:pt x="657727" y="229402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speech_K000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0990" y="5969131"/>
            <a:ext cx="609600" cy="609600"/>
          </a:xfrm>
          <a:prstGeom prst="rect">
            <a:avLst/>
          </a:prstGeom>
        </p:spPr>
      </p:pic>
      <p:pic>
        <p:nvPicPr>
          <p:cNvPr id="21" name="speech_K000_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3928" y="5980495"/>
            <a:ext cx="609600" cy="609600"/>
          </a:xfrm>
          <a:prstGeom prst="rect">
            <a:avLst/>
          </a:prstGeom>
        </p:spPr>
      </p:pic>
      <p:pic>
        <p:nvPicPr>
          <p:cNvPr id="22" name="speech_K000_1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25478" y="5972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74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74"/>
                            </p:stCondLst>
                            <p:childTnLst>
                              <p:par>
                                <p:cTn id="13" presetID="6" presetClass="entr" presetSubtype="16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47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6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167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ヒュ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167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2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37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5" grpId="0" animBg="1"/>
      <p:bldP spid="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6696777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ea typeface="メイリオ" panose="020B0604030504040204" pitchFamily="50" charset="-128"/>
              </a:rPr>
              <a:t>練習の仕方</a:t>
            </a:r>
            <a:endParaRPr lang="ja-JP" altLang="en-US" sz="2800" dirty="0" smtClean="0">
              <a:ea typeface="メイリオ" panose="020B0604030504040204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625643" y="1204842"/>
            <a:ext cx="3737810" cy="4121136"/>
            <a:chOff x="561474" y="980253"/>
            <a:chExt cx="4588041" cy="412113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70021" y="1475873"/>
              <a:ext cx="4379494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ホームポジション練習</a:t>
              </a:r>
            </a:p>
            <a:p>
              <a:pPr algn="ctr"/>
              <a:r>
                <a:rPr kumimoji="1"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基本的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な入力練習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70021" y="3689882"/>
              <a:ext cx="4379494" cy="8309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ローマ字か</a:t>
              </a:r>
              <a:r>
                <a:rPr kumimoji="1" lang="ja-JP" altLang="en-US" sz="2400" dirty="0" err="1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入力練習</a:t>
              </a:r>
            </a:p>
            <a:p>
              <a:pPr algn="ctr"/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日本語入力練習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7" name="直線矢印コネクタ 6"/>
            <p:cNvCxnSpPr>
              <a:stCxn id="4" idx="2"/>
              <a:endCxn id="16" idx="0"/>
            </p:cNvCxnSpPr>
            <p:nvPr/>
          </p:nvCxnSpPr>
          <p:spPr>
            <a:xfrm>
              <a:off x="2959768" y="2306870"/>
              <a:ext cx="0" cy="13830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stCxn id="4" idx="0"/>
            </p:cNvCxnSpPr>
            <p:nvPr/>
          </p:nvCxnSpPr>
          <p:spPr>
            <a:xfrm flipV="1">
              <a:off x="2959768" y="980253"/>
              <a:ext cx="0" cy="495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561474" y="980253"/>
              <a:ext cx="23982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561474" y="980253"/>
              <a:ext cx="0" cy="41211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V="1">
              <a:off x="2959768" y="4605769"/>
              <a:ext cx="0" cy="495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>
              <a:off x="561474" y="2775284"/>
              <a:ext cx="23702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>
              <a:off x="575510" y="5101389"/>
              <a:ext cx="23702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/>
        </p:nvGrpSpPr>
        <p:grpSpPr>
          <a:xfrm>
            <a:off x="4716044" y="1688042"/>
            <a:ext cx="3929192" cy="3857645"/>
            <a:chOff x="4716044" y="1688042"/>
            <a:chExt cx="3929192" cy="3857645"/>
          </a:xfrm>
        </p:grpSpPr>
        <p:sp>
          <p:nvSpPr>
            <p:cNvPr id="31" name="テキスト ボックス 30"/>
            <p:cNvSpPr txBox="1"/>
            <p:nvPr/>
          </p:nvSpPr>
          <p:spPr>
            <a:xfrm rot="20503486">
              <a:off x="4716044" y="1688042"/>
              <a:ext cx="3905715" cy="1077218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とにかくキーボードは絶対見ない</a:t>
              </a:r>
              <a:endPara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889196" y="3914471"/>
              <a:ext cx="375604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chemeClr val="accent5">
                      <a:lumMod val="50000"/>
                    </a:schemeClr>
                  </a:solidFill>
                </a:rPr>
                <a:t>練習の目安</a:t>
              </a:r>
            </a:p>
            <a:p>
              <a:r>
                <a:rPr kumimoji="1" lang="en-US" altLang="ja-JP" sz="2400" dirty="0" smtClean="0"/>
                <a:t>1</a:t>
              </a:r>
              <a:r>
                <a:rPr kumimoji="1" lang="ja-JP" altLang="en-US" sz="2400" dirty="0" smtClean="0"/>
                <a:t>日</a:t>
              </a:r>
              <a:r>
                <a:rPr kumimoji="1" lang="en-US" altLang="ja-JP" sz="2400" dirty="0" smtClean="0"/>
                <a:t>10</a:t>
              </a:r>
              <a:r>
                <a:rPr kumimoji="1" lang="ja-JP" altLang="en-US" sz="2400" dirty="0" smtClean="0"/>
                <a:t>～</a:t>
              </a:r>
              <a:r>
                <a:rPr kumimoji="1" lang="en-US" altLang="ja-JP" sz="2400" dirty="0" smtClean="0"/>
                <a:t>30</a:t>
              </a:r>
              <a:r>
                <a:rPr kumimoji="1" lang="ja-JP" altLang="en-US" sz="2400" dirty="0" smtClean="0"/>
                <a:t>分の練習を</a:t>
              </a:r>
              <a:r>
                <a:rPr kumimoji="1" lang="en-US" altLang="ja-JP" sz="2400" dirty="0" smtClean="0"/>
                <a:t/>
              </a:r>
              <a:br>
                <a:rPr kumimoji="1" lang="en-US" altLang="ja-JP" sz="2400" dirty="0" smtClean="0"/>
              </a:br>
              <a:r>
                <a:rPr kumimoji="1" lang="ja-JP" altLang="en-US" sz="2400" dirty="0" smtClean="0"/>
                <a:t>毎日やって</a:t>
              </a:r>
              <a:r>
                <a:rPr kumimoji="1" lang="en-US" altLang="ja-JP" sz="2400" dirty="0" smtClean="0"/>
                <a:t>2</a:t>
              </a:r>
              <a:r>
                <a:rPr kumimoji="1" lang="ja-JP" altLang="en-US" sz="2400" dirty="0" smtClean="0"/>
                <a:t>～</a:t>
              </a:r>
              <a:r>
                <a:rPr kumimoji="1" lang="en-US" altLang="ja-JP" sz="2400" dirty="0" smtClean="0"/>
                <a:t>3</a:t>
              </a:r>
              <a:r>
                <a:rPr kumimoji="1" lang="ja-JP" altLang="en-US" sz="2400" dirty="0" smtClean="0"/>
                <a:t>週間で</a:t>
              </a:r>
              <a:r>
                <a:rPr kumimoji="1" lang="en-US" altLang="ja-JP" sz="2400" dirty="0" smtClean="0"/>
                <a:t/>
              </a:r>
              <a:br>
                <a:rPr kumimoji="1" lang="en-US" altLang="ja-JP" sz="2400" dirty="0" smtClean="0"/>
              </a:br>
              <a:r>
                <a:rPr kumimoji="1" lang="en-US" altLang="ja-JP" sz="2400" dirty="0" smtClean="0"/>
                <a:t>50</a:t>
              </a:r>
              <a:r>
                <a:rPr kumimoji="1" lang="ja-JP" altLang="en-US" sz="2400" dirty="0" smtClean="0"/>
                <a:t>～</a:t>
              </a:r>
              <a:r>
                <a:rPr kumimoji="1" lang="en-US" altLang="ja-JP" sz="2400" dirty="0" smtClean="0"/>
                <a:t>80</a:t>
              </a:r>
              <a:r>
                <a:rPr kumimoji="1" lang="ja-JP" altLang="en-US" sz="2400" dirty="0" smtClean="0"/>
                <a:t>文字</a:t>
              </a:r>
              <a:r>
                <a:rPr kumimoji="1" lang="en-US" altLang="ja-JP" sz="2400" dirty="0" smtClean="0"/>
                <a:t>/</a:t>
              </a:r>
              <a:r>
                <a:rPr kumimoji="1" lang="ja-JP" altLang="en-US" sz="2400" dirty="0" smtClean="0"/>
                <a:t>分</a:t>
              </a:r>
              <a:endParaRPr kumimoji="1" lang="ja-JP" altLang="en-US" sz="2400" dirty="0"/>
            </a:p>
          </p:txBody>
        </p:sp>
      </p:grpSp>
      <p:pic>
        <p:nvPicPr>
          <p:cNvPr id="34" name="speech_K000_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4315" y="5804883"/>
            <a:ext cx="609600" cy="609600"/>
          </a:xfrm>
          <a:prstGeom prst="rect">
            <a:avLst/>
          </a:prstGeom>
        </p:spPr>
      </p:pic>
      <p:pic>
        <p:nvPicPr>
          <p:cNvPr id="35" name="speech_K000_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29136" y="5780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486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486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93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421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7771016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練習ソフトの利用例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(PC/Chromebook)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82797"/>
              </p:ext>
            </p:extLst>
          </p:nvPr>
        </p:nvGraphicFramePr>
        <p:xfrm>
          <a:off x="1105591" y="988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84">
                  <a:extLst>
                    <a:ext uri="{9D8B030D-6E8A-4147-A177-3AD203B41FA5}">
                      <a16:colId xmlns:a16="http://schemas.microsoft.com/office/drawing/2014/main" val="404332416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15244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無料タイピング教材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検索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07881"/>
                  </a:ext>
                </a:extLst>
              </a:tr>
            </a:tbl>
          </a:graphicData>
        </a:graphic>
      </p:graphicFrame>
      <p:sp>
        <p:nvSpPr>
          <p:cNvPr id="5" name="下矢印 4"/>
          <p:cNvSpPr/>
          <p:nvPr/>
        </p:nvSpPr>
        <p:spPr>
          <a:xfrm>
            <a:off x="6126917" y="1754652"/>
            <a:ext cx="304800" cy="385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13" y="2264248"/>
            <a:ext cx="6957343" cy="129870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637585" y="1754652"/>
            <a:ext cx="1494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検索結果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05" y="3765518"/>
            <a:ext cx="8080840" cy="251943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945713" y="2216317"/>
            <a:ext cx="7186149" cy="1346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39705" y="3765517"/>
            <a:ext cx="7956150" cy="25194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>
            <a:off x="1379913" y="2593571"/>
            <a:ext cx="133003" cy="1171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speech_K000_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2975" y="1277568"/>
            <a:ext cx="609600" cy="60960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013203" y="4094667"/>
            <a:ext cx="40067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ホームページの少し下の方</a:t>
            </a:r>
            <a:endParaRPr kumimoji="1" lang="ja-JP" altLang="en-US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7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7771016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ホームポジション練習例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59" y="963285"/>
            <a:ext cx="2538911" cy="154628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41959" y="963285"/>
            <a:ext cx="2538911" cy="1663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90" y="3405096"/>
            <a:ext cx="5219582" cy="330284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41959" y="3405095"/>
            <a:ext cx="5183902" cy="3302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1363287" y="2509569"/>
            <a:ext cx="99753" cy="862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05591" y="2771055"/>
            <a:ext cx="26434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練習時間の設定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右中かっこ 20"/>
          <p:cNvSpPr/>
          <p:nvPr/>
        </p:nvSpPr>
        <p:spPr>
          <a:xfrm>
            <a:off x="5763084" y="5876669"/>
            <a:ext cx="199505" cy="83127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72037" y="5753835"/>
            <a:ext cx="24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押す指が</a:t>
            </a:r>
            <a:b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表示される。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5931768" y="825972"/>
            <a:ext cx="3027209" cy="3776160"/>
            <a:chOff x="5931768" y="825972"/>
            <a:chExt cx="3027209" cy="3776160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89360" y="825972"/>
              <a:ext cx="2607154" cy="2099365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6053680" y="825972"/>
              <a:ext cx="2591556" cy="21147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/>
            <p:nvPr/>
          </p:nvSpPr>
          <p:spPr>
            <a:xfrm>
              <a:off x="6172036" y="2509568"/>
              <a:ext cx="649811" cy="3330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/>
            <p:nvPr/>
          </p:nvSpPr>
          <p:spPr>
            <a:xfrm>
              <a:off x="8304414" y="1021481"/>
              <a:ext cx="432262" cy="4322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931768" y="3032472"/>
              <a:ext cx="30272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ヒント</a:t>
              </a:r>
              <a:r>
                <a:rPr kumimoji="1" lang="en-US" altLang="ja-JP" sz="2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/>
              </a:r>
              <a:b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表示サイズの変更</a:t>
              </a:r>
            </a:p>
            <a:p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(Chrome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ブラウザ</a:t>
              </a:r>
              <a:r>
                <a:rPr kumimoji="1" lang="en-US" altLang="ja-JP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  <a:p>
              <a:r>
                <a:rPr kumimoji="1" lang="ja-JP" altLang="en-US" sz="2400">
                  <a:latin typeface="メイリオ" panose="020B0604030504040204" pitchFamily="50" charset="-128"/>
                  <a:ea typeface="メイリオ" panose="020B0604030504040204" pitchFamily="50" charset="-128"/>
                </a:rPr>
                <a:t>ズーム</a:t>
              </a:r>
              <a:r>
                <a:rPr kumimoji="1" lang="ja-JP" altLang="en-US" sz="240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機能</a:t>
              </a:r>
              <a:r>
                <a:rPr kumimoji="1"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で小さく</a:t>
              </a:r>
              <a:endPara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30" name="speech_K000_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28563" y="4751718"/>
            <a:ext cx="609600" cy="609600"/>
          </a:xfrm>
          <a:prstGeom prst="rect">
            <a:avLst/>
          </a:prstGeom>
        </p:spPr>
      </p:pic>
      <p:pic>
        <p:nvPicPr>
          <p:cNvPr id="31" name="speech_K000_1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94814" y="4751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7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97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" y="0"/>
            <a:ext cx="2211185" cy="6858000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20000">
                <a:srgbClr val="FFCC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フローチャート: 和接合 14"/>
          <p:cNvSpPr/>
          <p:nvPr/>
        </p:nvSpPr>
        <p:spPr>
          <a:xfrm>
            <a:off x="8395855" y="399012"/>
            <a:ext cx="249381" cy="230832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41959" y="367478"/>
            <a:ext cx="7771016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時には息抜きの練習</a:t>
            </a:r>
            <a:endParaRPr lang="ja-JP" altLang="en-US" sz="2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84589"/>
              </p:ext>
            </p:extLst>
          </p:nvPr>
        </p:nvGraphicFramePr>
        <p:xfrm>
          <a:off x="1105591" y="988008"/>
          <a:ext cx="6096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084">
                  <a:extLst>
                    <a:ext uri="{9D8B030D-6E8A-4147-A177-3AD203B41FA5}">
                      <a16:colId xmlns:a16="http://schemas.microsoft.com/office/drawing/2014/main" val="404332416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15244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寿司打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検索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0788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550" y="2071852"/>
            <a:ext cx="4542033" cy="378502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 rot="20503486">
            <a:off x="4669124" y="2957114"/>
            <a:ext cx="3905715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とにかくキーボードは絶対見ない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speech_K000_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3134" y="5119518"/>
            <a:ext cx="609600" cy="609600"/>
          </a:xfrm>
          <a:prstGeom prst="rect">
            <a:avLst/>
          </a:prstGeom>
        </p:spPr>
      </p:pic>
      <p:pic>
        <p:nvPicPr>
          <p:cNvPr id="7" name="speech_K000_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08285" y="5119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ドー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46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310</Words>
  <Application>Microsoft Office PowerPoint</Application>
  <PresentationFormat>画面に合わせる (4:3)</PresentationFormat>
  <Paragraphs>72</Paragraphs>
  <Slides>14</Slides>
  <Notes>0</Notes>
  <HiddenSlides>0</HiddenSlides>
  <MMClips>23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ＤＨＰ特太ゴシック体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gohome8</dc:creator>
  <cp:lastModifiedBy>gohome8</cp:lastModifiedBy>
  <cp:revision>77</cp:revision>
  <dcterms:created xsi:type="dcterms:W3CDTF">2020-03-25T21:52:07Z</dcterms:created>
  <dcterms:modified xsi:type="dcterms:W3CDTF">2020-04-09T20:45:04Z</dcterms:modified>
</cp:coreProperties>
</file>