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41" r:id="rId2"/>
    <p:sldId id="350" r:id="rId3"/>
    <p:sldId id="351" r:id="rId4"/>
    <p:sldId id="352" r:id="rId5"/>
    <p:sldId id="359" r:id="rId6"/>
    <p:sldId id="358" r:id="rId7"/>
    <p:sldId id="360" r:id="rId8"/>
    <p:sldId id="361" r:id="rId9"/>
    <p:sldId id="362" r:id="rId10"/>
    <p:sldId id="363" r:id="rId11"/>
  </p:sldIdLst>
  <p:sldSz cx="9144000" cy="6858000" type="screen4x3"/>
  <p:notesSz cx="7099300" cy="10234613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FF"/>
    <a:srgbClr val="74C0C6"/>
    <a:srgbClr val="99FF66"/>
    <a:srgbClr val="DDDDD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52" autoAdjust="0"/>
    <p:restoredTop sz="94660"/>
  </p:normalViewPr>
  <p:slideViewPr>
    <p:cSldViewPr snapToGrid="0">
      <p:cViewPr varScale="1">
        <p:scale>
          <a:sx n="63" d="100"/>
          <a:sy n="63" d="100"/>
        </p:scale>
        <p:origin x="118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DC8C2641-79DF-4F40-8551-32E3EDFCD95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©Go Ota,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E297F7-8233-4B54-9E7D-1D25AC5D00B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7004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©Go Ota,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6DE1DD-F9F0-44DE-B928-A306851DD43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361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©Go Ota,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3A0E1E-C0CE-48EB-B101-288B7281458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7206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©Go Ota,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EA43EF-F515-4B19-A4DF-B4088F21D25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68301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©Go Ota,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2714A3-0695-4DE8-8A5A-CF3F56D94D8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0761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©Go Ota, 2014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54B6A-BB74-47FE-A01F-C32FA53BA02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951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©Go Ota, 2014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7C7BE-6174-4555-B9B4-6E0E685D4D3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2250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©Go Ota, 2014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0F2529-913F-4867-9988-B5CE665403C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85011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©Go Ota, 2014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6D317C-E29B-4E33-8B97-70B974CB77B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0549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©Go Ota, 2014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3EFE2-5EBD-4BB9-B57D-3FB2A73B153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03683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©Go Ota, 2014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749161-0328-4C2F-A69B-EFF39E0366E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38868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 altLang="ja-JP"/>
              <a:t>©Go Ota, 2014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653D481F-CEA2-4647-91DF-F371F2714E8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icloud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oogle.com/drive/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D18C70B-78AA-46D5-B8BE-19DE0D40C1D0}" type="slidenum">
              <a:rPr lang="en-US" altLang="ja-JP" sz="1400"/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ja-JP" sz="140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81000"/>
            <a:ext cx="8629650" cy="612775"/>
          </a:xfrm>
        </p:spPr>
        <p:txBody>
          <a:bodyPr/>
          <a:lstStyle/>
          <a:p>
            <a:pPr algn="l" eaLnBrk="1" hangingPunct="1"/>
            <a:r>
              <a:rPr lang="ja-JP" altLang="en-US" sz="3200" dirty="0">
                <a:ea typeface="メイリオ" panose="020B0604030504040204" pitchFamily="50" charset="-128"/>
              </a:rPr>
              <a:t>「アルゴリズムとプログラム」</a:t>
            </a:r>
            <a:r>
              <a:rPr lang="en-US" altLang="ja-JP" sz="3200" dirty="0">
                <a:ea typeface="メイリオ" panose="020B0604030504040204" pitchFamily="50" charset="-128"/>
              </a:rPr>
              <a:t>(</a:t>
            </a:r>
            <a:r>
              <a:rPr lang="ja-JP" altLang="en-US" sz="3200" dirty="0">
                <a:ea typeface="メイリオ" panose="020B0604030504040204" pitchFamily="50" charset="-128"/>
              </a:rPr>
              <a:t>普通科</a:t>
            </a:r>
            <a:r>
              <a:rPr lang="en-US" altLang="ja-JP" sz="3200" dirty="0">
                <a:ea typeface="メイリオ" panose="020B0604030504040204" pitchFamily="50" charset="-128"/>
              </a:rPr>
              <a:t>)</a:t>
            </a:r>
            <a:endParaRPr lang="ja-JP" altLang="en-US" sz="2800" dirty="0" smtClean="0">
              <a:ea typeface="メイリオ" panose="020B0604030504040204" pitchFamily="50" charset="-128"/>
            </a:endParaRP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57188" y="1028700"/>
            <a:ext cx="8458200" cy="216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28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三学期</a:t>
            </a:r>
            <a:r>
              <a:rPr lang="ja-JP" altLang="en-US" sz="28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8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第</a:t>
            </a:r>
            <a:r>
              <a:rPr lang="en-US" altLang="ja-JP" sz="28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8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8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アラカルト</a:t>
            </a:r>
            <a:r>
              <a:rPr lang="en-US" altLang="ja-JP" sz="28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28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いろいろ</a:t>
            </a:r>
            <a:r>
              <a:rPr lang="en-US" altLang="ja-JP" sz="28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(1)</a:t>
            </a:r>
            <a:br>
              <a:rPr lang="en-US" altLang="ja-JP" sz="28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28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Web</a:t>
            </a:r>
            <a:r>
              <a:rPr lang="ja-JP" altLang="en-US" sz="28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メールを使ってみよう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8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携帯料金調査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121499"/>
            <a:ext cx="1383302" cy="5109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40490" y="6168928"/>
            <a:ext cx="12525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Go.Ota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281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4343400" cy="720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Word/Excel/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パワポでの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pdf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出力</a:t>
            </a:r>
          </a:p>
          <a:p>
            <a:pPr algn="l">
              <a:spcBef>
                <a:spcPct val="50000"/>
              </a:spcBef>
            </a:pP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◎</a:t>
            </a:r>
            <a:r>
              <a:rPr lang="en-US" altLang="ja-JP" sz="28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Word:pdf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として保存が可能</a:t>
            </a:r>
          </a:p>
          <a:p>
            <a:pPr algn="l">
              <a:spcBef>
                <a:spcPct val="50000"/>
              </a:spcBef>
            </a:pP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◎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Word/Excel/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パワポ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プリンターとして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pdf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を指定する。</a:t>
            </a:r>
          </a:p>
          <a:p>
            <a:pPr algn="l">
              <a:spcBef>
                <a:spcPct val="50000"/>
              </a:spcBef>
            </a:pP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◎スマホ版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Word/Excel:</a:t>
            </a:r>
            <a:b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他への共有で変換する。</a:t>
            </a:r>
            <a:endParaRPr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spcBef>
                <a:spcPct val="50000"/>
              </a:spcBef>
            </a:pPr>
            <a:endParaRPr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spcBef>
                <a:spcPct val="50000"/>
              </a:spcBef>
            </a:pP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spcBef>
                <a:spcPct val="50000"/>
              </a:spcBef>
            </a:pP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spcBef>
                <a:spcPct val="50000"/>
              </a:spcBef>
            </a:pP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433" y="207578"/>
            <a:ext cx="3080695" cy="164741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515" y="2133600"/>
            <a:ext cx="3052530" cy="262738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764" y="5122976"/>
            <a:ext cx="3156895" cy="1629648"/>
          </a:xfrm>
          <a:prstGeom prst="rect">
            <a:avLst/>
          </a:prstGeom>
        </p:spPr>
      </p:pic>
      <p:sp>
        <p:nvSpPr>
          <p:cNvPr id="6" name="下矢印 5"/>
          <p:cNvSpPr/>
          <p:nvPr/>
        </p:nvSpPr>
        <p:spPr bwMode="auto">
          <a:xfrm>
            <a:off x="6400800" y="1981200"/>
            <a:ext cx="412980" cy="381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9" name="下矢印 8"/>
          <p:cNvSpPr/>
          <p:nvPr/>
        </p:nvSpPr>
        <p:spPr bwMode="auto">
          <a:xfrm>
            <a:off x="6583721" y="4722886"/>
            <a:ext cx="412980" cy="381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815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769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lang="ja-JP" altLang="en-US" sz="2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メールを使ってみよう</a:t>
            </a:r>
            <a:r>
              <a:rPr lang="en-US" altLang="ja-JP" sz="2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(1)</a:t>
            </a:r>
            <a:endParaRPr lang="en-US" altLang="ja-JP" sz="2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97"/>
          <p:cNvSpPr txBox="1">
            <a:spLocks noChangeArrowheads="1"/>
          </p:cNvSpPr>
          <p:nvPr/>
        </p:nvSpPr>
        <p:spPr bwMode="auto">
          <a:xfrm>
            <a:off x="76200" y="981149"/>
            <a:ext cx="90525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en-US" altLang="ja-JP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https://secure.sakura.ad.jp/rscontrol/?webmail=1</a:t>
            </a:r>
          </a:p>
          <a:p>
            <a:pPr algn="l" eaLnBrk="1" hangingPunct="1"/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267" y="1524001"/>
            <a:ext cx="5550645" cy="2808922"/>
          </a:xfrm>
          <a:prstGeom prst="rect">
            <a:avLst/>
          </a:prstGeom>
        </p:spPr>
      </p:pic>
      <p:sp>
        <p:nvSpPr>
          <p:cNvPr id="11" name="テキスト ボックス 97"/>
          <p:cNvSpPr txBox="1">
            <a:spLocks noChangeArrowheads="1"/>
          </p:cNvSpPr>
          <p:nvPr/>
        </p:nvSpPr>
        <p:spPr bwMode="auto">
          <a:xfrm>
            <a:off x="624840" y="4332923"/>
            <a:ext cx="795528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メールアドレス</a:t>
            </a:r>
          </a:p>
          <a:p>
            <a:pPr algn="l" eaLnBrk="1" hangingPunct="1"/>
            <a:endParaRPr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パスワード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共通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2219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769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lang="ja-JP" altLang="en-US" sz="2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メールを使ってみよう</a:t>
            </a:r>
            <a:r>
              <a:rPr lang="en-US" altLang="ja-JP" sz="2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(2)</a:t>
            </a:r>
            <a:endParaRPr lang="en-US" altLang="ja-JP" sz="2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65350"/>
            <a:ext cx="7650480" cy="3850406"/>
          </a:xfrm>
          <a:prstGeom prst="rect">
            <a:avLst/>
          </a:prstGeom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424237" y="1565350"/>
            <a:ext cx="652463" cy="24606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cxnSp>
        <p:nvCxnSpPr>
          <p:cNvPr id="8" name="直線矢印コネクタ 7"/>
          <p:cNvCxnSpPr/>
          <p:nvPr/>
        </p:nvCxnSpPr>
        <p:spPr bwMode="auto">
          <a:xfrm flipH="1">
            <a:off x="3750468" y="1229985"/>
            <a:ext cx="419099" cy="30463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テキスト ボックス 8"/>
          <p:cNvSpPr txBox="1"/>
          <p:nvPr/>
        </p:nvSpPr>
        <p:spPr>
          <a:xfrm>
            <a:off x="4195284" y="999152"/>
            <a:ext cx="2479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新規メール</a:t>
            </a:r>
            <a:endParaRPr kumimoji="1" lang="ja-JP" altLang="en-US" sz="2400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653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60472"/>
            <a:ext cx="7324725" cy="3205569"/>
          </a:xfrm>
          <a:prstGeom prst="rect">
            <a:avLst/>
          </a:prstGeom>
        </p:spPr>
      </p:pic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769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実習</a:t>
            </a:r>
            <a:r>
              <a:rPr lang="en-US" altLang="ja-JP" sz="2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lang="ja-JP" altLang="en-US" sz="2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lang="ja-JP" altLang="en-US" sz="2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メールを使ってみよう</a:t>
            </a:r>
            <a:r>
              <a:rPr lang="en-US" altLang="ja-JP" sz="2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(3)</a:t>
            </a:r>
            <a:endParaRPr lang="en-US" altLang="ja-JP" sz="2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8" name="直線矢印コネクタ 7"/>
          <p:cNvCxnSpPr/>
          <p:nvPr/>
        </p:nvCxnSpPr>
        <p:spPr bwMode="auto">
          <a:xfrm flipH="1">
            <a:off x="2135030" y="1358329"/>
            <a:ext cx="425290" cy="21095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テキスト ボックス 8"/>
          <p:cNvSpPr txBox="1"/>
          <p:nvPr/>
        </p:nvSpPr>
        <p:spPr>
          <a:xfrm>
            <a:off x="4410552" y="919302"/>
            <a:ext cx="3142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CC</a:t>
            </a:r>
            <a: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カーボンコピー</a:t>
            </a:r>
            <a:endParaRPr kumimoji="1" lang="ja-JP" altLang="en-US" sz="2400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0" name="直線矢印コネクタ 9"/>
          <p:cNvCxnSpPr/>
          <p:nvPr/>
        </p:nvCxnSpPr>
        <p:spPr bwMode="auto">
          <a:xfrm flipH="1">
            <a:off x="4844177" y="1358329"/>
            <a:ext cx="425290" cy="21095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テキスト ボックス 10"/>
          <p:cNvSpPr txBox="1"/>
          <p:nvPr/>
        </p:nvSpPr>
        <p:spPr>
          <a:xfrm>
            <a:off x="2718553" y="997735"/>
            <a:ext cx="2479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宛先</a:t>
            </a:r>
            <a:endParaRPr kumimoji="1" lang="ja-JP" altLang="en-US" sz="2400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2" name="直線矢印コネクタ 11"/>
          <p:cNvCxnSpPr/>
          <p:nvPr/>
        </p:nvCxnSpPr>
        <p:spPr bwMode="auto">
          <a:xfrm flipH="1" flipV="1">
            <a:off x="4914661" y="3820948"/>
            <a:ext cx="566023" cy="6562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テキスト ボックス 12"/>
          <p:cNvSpPr txBox="1"/>
          <p:nvPr/>
        </p:nvSpPr>
        <p:spPr>
          <a:xfrm>
            <a:off x="5269467" y="4599428"/>
            <a:ext cx="3142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BCC</a:t>
            </a:r>
            <a:r>
              <a:rPr lang="ja-JP" altLang="en-US" sz="2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lang="en-US" altLang="ja-JP" sz="2400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2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ブラインド</a:t>
            </a:r>
            <a:br>
              <a:rPr lang="ja-JP" altLang="en-US" sz="2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カーボンコピー</a:t>
            </a:r>
            <a:endParaRPr kumimoji="1" lang="ja-JP" altLang="en-US" sz="2400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4" name="直線矢印コネクタ 13"/>
          <p:cNvCxnSpPr/>
          <p:nvPr/>
        </p:nvCxnSpPr>
        <p:spPr bwMode="auto">
          <a:xfrm flipV="1">
            <a:off x="1450303" y="3767252"/>
            <a:ext cx="547567" cy="5287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テキスト ボックス 15"/>
          <p:cNvSpPr txBox="1"/>
          <p:nvPr/>
        </p:nvSpPr>
        <p:spPr>
          <a:xfrm>
            <a:off x="758310" y="4304376"/>
            <a:ext cx="2479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件名</a:t>
            </a:r>
            <a:endParaRPr kumimoji="1" lang="ja-JP" altLang="en-US" sz="2400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801302" y="4599428"/>
            <a:ext cx="2479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ここに本文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ja-JP" altLang="en-US" sz="2400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433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31F7BFA0-5DBB-4CE1-9654-034F8BC3AF08}" type="slidenum">
              <a:rPr kumimoji="0" lang="en-US" altLang="ja-JP"/>
              <a:pPr eaLnBrk="1" hangingPunct="1"/>
              <a:t>5</a:t>
            </a:fld>
            <a:endParaRPr kumimoji="0" lang="en-US" altLang="ja-JP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769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確認</a:t>
            </a:r>
            <a:r>
              <a:rPr lang="en-US" altLang="ja-JP" sz="2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メールのマナー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58968" y="865021"/>
            <a:ext cx="75430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○簡潔な内容で書く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手紙のような季節の挨拶不要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pPr algn="l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○内容を的確に示す、件名を書く。</a:t>
            </a:r>
          </a:p>
          <a:p>
            <a:pPr algn="l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○必要に応じて適切な場所で改行する。</a:t>
            </a:r>
          </a:p>
          <a:p>
            <a:pPr algn="l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○絵文字や特殊文字などの機種依存文字を使用しない。</a:t>
            </a:r>
          </a:p>
          <a:p>
            <a:pPr algn="l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○極端に大きなサイズの添付ファイルは送らない</a:t>
            </a:r>
          </a:p>
          <a:p>
            <a:pPr algn="l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○互いに知らない人に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るには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BCC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を使用する</a:t>
            </a:r>
          </a:p>
          <a:p>
            <a:pPr algn="l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○添付ファイルは相手が利用できる一般的なものを使用する。</a:t>
            </a:r>
          </a:p>
          <a:p>
            <a:pPr algn="l"/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896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0279" y="363064"/>
            <a:ext cx="8607280" cy="612775"/>
          </a:xfrm>
        </p:spPr>
        <p:txBody>
          <a:bodyPr/>
          <a:lstStyle/>
          <a:p>
            <a:pPr algn="l"/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ネットドライブを作ろう</a:t>
            </a: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AutoShape 2" descr="data:image/png;base64,iVBORw0KGgoAAAANSUhEUgAAAeAAAAFoCAYAAACPNyggAAAgAElEQVR4Xu2dB5QVRRaG7ySYTEZFAUkKrCgiioHgGsAVA+rqqpgjiAHBAAoSVMyKKOqqCKxhFRVBUVcUFcWsqIAsxgVMCEiYYRIT3p7qNz3TL3R3VXd1/t85e47Lq3Drq+r3za1OGYP79YsRPiAAAiAAAiAQIQLlsWLPR5sBAXs+BwgABEAABEDABQJ+kK52mBCwC5OOLkAABEAABNwj4DfR6o0cAnZvTaAnEAABEACBJAJBkaUTEwcBO0EVbYIACIAACOgSiLJ0sQWNAwMEQAAEQMB1AhBvInJkwK4vQXQIAiAAAtEiAPGmn28IOFrHAUYLAiAAAq4RgHiNUUPAri1FdAQCIAAC0SEA+ZrPNQRszgglQAAEQAAEOAlAvJygiAgC5meFkiAAAiDgOwJMePkZJb6IC/IVmwYIWIwXSoMACICApwR4JOeFkHni8hScDzuHgH04KQgJBEAABJIJWBWcGzK2GlvUZzmj/0FHO/YyBjcmPuoTiPGDAAiEm4AsuTnxeywrtnDPoP7oHBWwtlsnJj+qk4ZxgwAIRIOAbMHJ/B2WHVs0ZjRxlK4JmHUrc/KjOFkYMwiAQLQIOCU5u7/FTsUVrdklclXAkHDUlhfGCwIgYJWA05KzKmGn47LKK4j1IOAgzhpiBgEQCDUBtyQnImG3Ygr1xCYNDgKO0mxjrCAAAoEg4IXs9GTsRSyBmCQJQULAEiCiCRAAARCQRQDCk0XS/+24KmCR7Q7/o0OEIAACICCfAAQsn6lfW4SA/ToziAsEQCCSBCDg6Ey7awJG9hudRYWRggAIWCcAAVtnF7SaEHDQZgzxggAIhJoABBzq6U0YnCsCRvYbnQWFkYIACNgjAAHb4xek2hBwkGYLsYIACISeAAQc+iluGCAEHJ25xkhBAAQCQAACDsAkSQrRcQFj+1nSTKEZEACBSBCAgCMxzcogIeDozDVGCgIgEAACEHAAJklSiKEVcP9DTqTjj72UHnp0LK37+b+ScPE3c8LQEbTbLnvSP58Yx18JJUEABCJPAAKOzhJwXMAMpRfb0Pfd8TY1yWlKo8Yc5vpsZmZm0YP3LKO161fTnfddmND/rTctoJYtd9WNqaJyB40Zd5TrMaNDEAAB7wlAvt7PgZsRBEbAp508hv468DSaevuZ9PuGnwwZHfXXM+mUE68U5lhTs5OuuGZg2nrnnz2FDjpgiPLdG2/9ixYseki3/TtveZ1ym+bTldcOUspMm7yQptx2OlVVVRATcF5+YVrJ3nv7W0p5MwEXFbYg1gf7zHjkKvrvmk8Mx/rw9I/p51++o2l3nyPMBBVAAATcIwABu8faDz35XsBdO+9Hw44fRV067avwMhOwmn0ySd98x/CU7LO4uKWuZI0m5IG736OsrBzKyMigysoyunrckSnFTzp+FA0+8myKxWJ0+dj+VFdXS2Ov/CexMUy8+WTa/OdvUgQ8894PiI3TSMBNm+bRkCPPoWOOPpcyMjIhYD8cbYgBBAwIQL7RWx6+FnC67VozAc+4ayllZWWn3Xpm7VkRcIc99qbx18yln9aupLZt2lNhQXO6ceow2rJlQ8qKGTd2NnVs34NeXzybflq7ikZdcg+98948mjf/XqWs3QxYHd+q1R/SvvsMSJsB9+jej64ccX9CbMiAo3dwY8TuEUiWp+hpN8jXvbnyU0+uCFg7YKvvnJx67UPUcY+udMNtF9OvG9alZThz2gtUkF9EV078B5WUbkspc8+kJ6l5cUu6cOxQoTmYOHo6de3Uk6bNGEP77N2XThhyJn2yfCnN+df1adu5YsR06tn9YOU7lvWy7Ff92BHwzRPnU+tW7ei6CX+js06/QVfA2qB227Uz3TTuGWTAQjOOwiBgTsCKNJN//6y0YR4ZSgSFgOsCtgrGTMCP3vWyctGVnnxZv1YFPGf6G1RbV0sXjjlWCX/u/Yuppram4f+nG9N9U56hwoIiuuraQTR61ExaveZjWrzkSSUDtnIR1ogL76T9eg2kR58YR1+ueJdGXnQXBGx1MaEeCNggAGnagIeqCQRCI+Bp4x+jiXeMoB579aZrR95maZrPvWpwSr2D9h9Eo867kb5c9RFNf2yS8j0TeeuWuygZ8bc/rkqpc9Ypl9FRA05UBM3EzWIrLmpO1904xNIW9JGHn0F/H3ZVwlY2BGxpilEJBGwRgHxt4UPlJAKhEbA6rn26H6AI+K6Hx9OqNV8kDNdKBnznhDm0S5t2dM3Uc2jTn/Fzvocfciydf/poWvvz9zTp7lEJffTdrz9dccFN9O8F/6QOu3emvTr3otYt2yoXQl1w9d/ozolzqCC/gPsq6P33PZwuueB2+nrle/TIrOsa+oKAcSyDgLsEIF93eUehNwjYZJbZdnNlVTldet2whJJsW5p9zhsdvzWJfSZcdR+1370T1dTU0JZtmxUBv7BoNi1f+SFNGD2dZv37Hjpj2KWUn1dIY8enXkWdfBuSertR8nlk1hcEHIXDE2P0EwEI2E+zEY5YIGCDeTz+6DPo78edT29/sIjmzpuRUHLKNTNpz/bdaPaz0+ndj15LaUUvE2dZOBPwyHEnpTygJFnA7HxxUVGLhvuJtZ1AwOE4ADGKYBCAfIMxT0GLEgI2mLEHpz1PRQXNDOd085Y/aOyUsxvKPHz7S7Tpz99p3iuzGrbCzzxpBDVtkquUU88f6zWqfRKW2QVb2jbeeucZenFh4h8J7HtcBR20QxLx+pEABOzHWQl+TKER8Kx7XqXs7BzbM/L0/Idp8dKXqLCgmNhtTaU7ttPlN56att3Z9/2HMjMzSXvx1hP3vkaL31ugnH9Wz0UfNeAE6tFtP2UbW5sBs0a1tyXwPgkLW9C2pxkNgAA3AciXGxUKChIIjYB5xi1yEdalZ4+jQ/seQc+9/Di9tmRe2uavGTmNenXvS4veepaef+UJpQw7Z8wuAGMfVcB7d+6l3DvMRA0B88wUyoCAfwhAwP6Zi7BFAgHrzOhjd7+i3Fec7tYktcruu3ZUbjGqqCynEdcPo/16HkRjLr1FqaM9B8yezHXhGWPoygn/gIDDdgRhPKEnAAGHfoo9G6CvBWx2vtToqVjpiPJmwHvu0ZWmXPsQ/bHpN7rulvMMJ0cV9agb/k4XnTlWyYjZk7Z4LsJyags63aMotYPAYyk9O97QcQAJQMABnLSAhAwBp5ko9dGTM+fcSp9+udRwKtWtavZoyofm3tpQNlnAgwedRMNPHsm9LMzecmR0FTQEzI0ZBUHAlAAEbIoIBSwS8LWALY5JtxpvBiyjX6MHgmjbF31ou4zY0AYIgAA/AQiYnxVKihGIlIDF0DhfGvJ1njF6AAG7BCBguwRRX48ABOzh2oCAPYSPrkGAkwAEzAkKxVIIsN94o/UDAXu0aCBfj8CjWxAQJAABCwILeXGZv90QsEeLReYkejQEdAsCkSEACUdmqtMO1KnfawjY5XXl1ES6PAx0BwKRIhBWARv9HoV1zLwL143fagiYdzYklHNjQiWEiSZAAASSCIRNRiK/RV6NXRuj2zGI8LFzsEDAduhx1nVrMjnDQTEQAAELBNyWgIUQuapY+T1ya+y8sTkZD28MXLBNCkHAMigatOHmZDo8FDQPApEm4OSPvltg7fweOT1+K7HJjslKDHbmDgK2Q8+krtuT6eBQ0DQIgACR4S0lQQBk9zdJtvBUZnbikhWTnRiszj0EbJUc5OsQOTQLAv4mIOsH3+1RyhCME2OXERdjaSc2WTGIzikELEqMs7xXE8oZHoqBAAhYJGDnh95il1KqyfpNkj1+WXFZlbDM/kUnCgIWJcZZ3stJ5QwRxUAABCwSkC0hi2FwV5P9eyRr/LLjUoHwxOdU39yTQkQQsAgtzrJ+mFjOUFEMBEDAIgGeH3mLTUuvJvs3SdbYZceVDpw2Vjf6E5k8CFiElkBZv020QOgoCgIgwEFAloQ4urJdxInfIxnjdyIu27BcbAACdhB21BeXg2jRNAj4goAMCbkxEKd+i+yM36mY3OApqw8IWBZJnXawyBwGjOZBwGMCdiTkVuhO/g5ZHb+TMbnF1W4/ELBdgoL1segEgaE4CPiYwPANBzkW3WO7rJHSthu/OaISdiMmKfAcbgQCdhiwrOaxYGWRRDsgII+AkwK2E6VW3m79dvBK2K147PBzqy4E7BZpF/vBAncRNrqKLAG/ytdoQp7e9VNH58tMwvhtSsQPATu6HP3ROBa9P+YBUYSLQBAFzGbAaQmHa5adHQ0E7CxfX7UOEftqOhBMwAlAwAGfQB+EDwH7YBLcDAESdpM2+gozgaAKGFmwf1YlBOyfuXAtEkjYNdToKKQEgixfCNg/ixIC9s9cuBoJJOwqbnQWMgJBFzAk7I8FCQH7Yx5cjwICdh05OgwRAQg4RJPp4VAgYA/he901JOz1DKD/IBIIg3xV7rgi2tsVCAF7y9/T3iFgT/Gj84ASgIADOnE+DBsC9uGkuBUSBOwWafQTJgJhEjDOBXu7MiFgb/l72jsE7Cl+dB5AAmGTLwTs7SKEgL3l72nvELCn+NF5AAlAwAGcNB+HDAH7eHKcDg0Cdpow2g8TgTDKV50fXIzlzUqFgL3h7oteIWBfTAOCCAgBCDggExWgMCHgAE2WzFAhX5k00VYUCIRZwDgX7M0KhoC94e55rxCw51OAAAJEIOzyhYC9WYwQsDfcPe0V8vUUPzoPIIEoCBgSdn9hQsDuM/e0R8jXU/zoPKAEIOCATpzPw4aAfT5BMsODfGXSRFtRIRAV+arziSui3VvZELB7rD3tCfL1FH+oOq+sqaXVG8qpzx5FoRqX3mCCJOC8KW2UYVRM2mR5biBgy+iEK0LAwsiCUwHStT5Xi7/dSn3bF1LL/BzrjYS0JmNT1CSLDulUHNIRJg4rCAJWxatGvn79euU/28zKszRHkLAlbMKVIGBhZP6qAMk6Mx+frS+hrRW1NHjvFs50EOBWmYD3bpNHHVvmBngUfKEHUb4yJAwB860Pu6UgYLsEiQgSlADRZ01UVNfS+z+VIAtOmpf3f9pGFdWxyPxhEgYBW82EIWHnf5QyBvfrF3O+G/QAAsEjwDI99kEW3Dh3UWPidwEnbz1rjzJ1G1r9N9HtaAjY+d8sCNh5xughoATe/m4r1cSIBnQuprycrICOQl7Yq37fQb+VVEfmjxK/y5dNhIiArWTCkLC84yddSxCws3zReoAJ/La9ilZtKI+McMymKp79xqhtQRPqvUehWfHAfx9GAYtKGAJ2dhlDwM7yResBJ6BuuUY9C9b+MXJIx2Iqyg3/joDfBWyU/aqHXfI2NATsrx8kCNhf84FofEZAFTALK8rngqPGwe/yNdt+NhIwJOyfHxkI2D9zgUh8SGDNH+W0flslEWXQEV2bUXZWpg+jdDYk9Ypwtv3MOEThD5FkAct4wIXsWbKaAatx8F6UhW1o2TPX2B4E7BxbtBwSAuq5z+zMDDqiW/TuC377+61UUxe/WSIvO5MGdGkekpnVH4aegFkNO0+ZkgnOLQGzmCFhmTMHATtDE62GkoAq4Khmwdrt5312zad2zZqGcp7VQRnJ166A9aRpRep2BSyyFQ0BO7PkkQE7wxWthojAR/8rodKdtcoVwFHLgj//uZS2lNc0zGaUt59VCFZkqewe1D+nWe/QsNKuWZusr3QXYmljwFa0dz9WELB37NFzQAiUVtbSR+tKIiUhdbDa7Jf9GwQcJyMqSx5ROtWumYCNMuFNF1Y0PE8aWbD8HywIWD5TtBhCAo0iilFeTiYN6Bz+86DxC9Cq6mczGhdgpbv6OZ08RQTMK18rGTZP2zwCVvtWs2Em3uR/Y/8fEpb74wYBy+WJ1kJKIP5UrLiEopIJJme/HZo3pe675Id0huPDMjv/65QktVBly11EwOkmV7tFDQHLXf4QsFyeaC2kBLQPomBDzMvJCHUWvLG0mr76bUfCbEbhYSSyBcyToSYfMn4TsHaLGgKW+wMHAcvlidZCTCBK50OTxxqVrN8PAmaseSXMK3hkwf78YYKA/TkviMqHBJKl1DI/m/q2L/JhpPZCanzwRmI7Yb8AS/b5X145ppstCNjeGg5KbQg4KDOFOD0noH0bkBpMGKXU+OCN+PludvtVi7xsOrBDsedz4GQAfsl+/ZgBa7eh2X9jK1rOSoSA5XBEKxEhkJgFx6hlfk7osuB028992xcqYw3zx08C5pUwb5ZtdwsaAnZm5UPAznBFqyEloH0qVhiz4OQHb4RxjOmWJu/2s2wxGh0mPNvQvAJm/UDC/vtRgoD9NyeIyMcEGp+KpQYZo3bFTWif3cLxftzU7Bf3/2qXI48UWXkRMeotd56+RPqBgP33wwIB+29OEJGPCSQ/FStMGeKPmyvoxz/Zm5+0n1gkXsDgt+1ndQaMJCwiX2TA/vxRgYD9OS+IyscE0p0jbVecE/gsON242DTs3SaPOrbM9fGM2A8NAuZniAdz8LMyKwkBmxHC9yCQRCCM27Rbyqvp858TH7wRpuzeaBHznv/l2RJW+xHNTo3iS9evlfZlbEGzOCFgeT+JELA8lmgpIgTWbamkbzc1PitXHXaXVrnUpXVeICnoZb9sMGG81Uo7SX7NfrUxaiVsRb5qWzIknPz2JNySZP2Qh4Cts0PNCBMIUxZcU1tHb/+wPc1sRvMCLLvv7LUjSKcPKRkCRhYsb5YgYHks0VKECOhljEHMgt//aRtVVDPZpn7wAoZGJrxb0BBwhH4IbA4VArYJENWjSSDdU7HYE6PY25KCtmVrtP2MFzDE1zevfFnZqAmYjRnb0NZ+ByFga9xQK+IE9LdtifbZNZ/aNWsaCELxPyR2NrxmMTnooP0xIQo9COd/RcdkVF7WFjS2oeXMCgQshyNaiSCBMFy4ZDQGNqUQsFgG7OfsVz1EZUkYV0Pb/9GDgO0zRAsRJZD6VKxGEEHIgvWu5o6PAi9g0C5r3i3oKAkYWbD9Hz4I2D5DtBBRAnpPxVJx+D17NMt+8QKGxoUNAac/yJEF2/vxg4Dt8UPtiBMwkpifBWb04I2g/AEhY+lpzwEbZa88Ag5C9suYydqCRgZsfwVCwPYZooUIE0j3diQtDr9mwWbZLxuDX2OXudwgYPs01SwYV0KLs4SAxZmhBgg0EDA+j0rkxyzY6Aru+MDwAobkJW6WAQcl+1XH5UQWDAGL/zBCwOLMUAMEEgiYZZN+yyTjD96o0731iA0uai9gMBMoBKx/0CMDtv6DCAFbZ4eaIKAQMBPwIR2LqSg3yze0zOLF9nPqVMl8LaAfFoLMDJiNh0k4ihnw4qG9bE0nBGwLHyqDAFH6p2IlkvFLFmz24A01ar/E6+T64j3/y2KAgI1nIkgCtitNmWsSApZJE21FkoD5OVUivzzS0eyiMQhYfwnLei2gHw4S2RmwshP06kpXh+YnkVodOARslRzqgYCGgPG2rj+eEf3b9ipataHcZN5i1K64Ce2zW2Ho51fNgM3O/2pBqBIWqeNXkLIlLEvAYRAr75xDwLykUA4EDAi8/+M2qqgxurApRnk5mTSgc3PPOPKc+2XB+SVbdxqUFQE7HZOb7Xsp4ChJ1mhOM7q3Hhzr0CXdu0DdXAroCwSCTWBjaTV99dsO00F49YjKiupaev+nEtP4WIEonP9VQTAJhyGb5ZrYpEKyBZxuGxqiNZ4ZRcDpikDKVpY06kSZAG+G6YXgeM/9QsDRWcFOCPia6OCTMlJdASe3DiFL4Y1GQkyAT3LenA/m++MgGi9g0C7Bi0YODfGKNB4aBOz91HML2CxLPnPs7ylFnrlnN+9HiAhAwCUCZk/F0obRtjCHeu/uzoVOH63dTqVV7Py0+ad3u0JqW5RjXjAkJaIsYDaFkLC3C9mWgNXQxz20RncUkLC3E4ze3SXAl2nGY3LrYieRmLzYHnd3hhJ7g4DXS8ePbWh+pLYFbCRfNQxImH9CUDLYBPhl585WNO+DN1TqEHCw159o9MiARYnJLW9LwDzyVcO9/bLuyn/iXLLcCURr/iLw1S87aGPZTsPnLDdG7PytSXznpRsjipKAo579OrUFzdpFFsz3u+SagFk4qoS1oQVRyIUbRipD2LHrw3yUUSoyBHieipUMw6lbk/gevNEYTVGTLDqkU3Fk5goCduYcMATMfwhZFrBI9qsNJ1nCQRGwKt10aCFi/gUXhZL829DOZp5iccSobUET6r2HOxeG+WEdQMDxWXBiGxoS5lvhEDAHJyP5qtUhYQ6QESli/lSs9CBkbv+KPHhDjaZLq1zq0jovErME+TZOMwTs3ZK3JGCr2a86TG0WHIQMmEfA2JL2bhH7rWfep2Ilxy3z1qS3v99KNXXxC714P33bF1LL/GjcggQBQ8C8x4WT5SBgE7q88kUm7OQyDV7bYtu/jeNL9+7g0spa2lhWTVvLq2lLeY0pjJb52VzlkhuSmYGbBulxAQjYeQFjG9p8kXsiYBZWEK6KFpUvsmDzBReVElYFzPgwEa7fWklrNlYk4TLLaM2+N6YPAUdldSaO06ktaAjYfD0JC9ju9rMakt8FbEW+yILNF1xUSvy4uYJ+/LPS5nDtCVW086gIGNlv6spwSsK4Hcn4KMygi6YmvIyh+4JlhjVkCVjNgt06B7z+x2bKuHj7g4BFf75RPpmAnSzYC5oQsBfU/dGnUwJGFiwoYKPiTM5BF3Dy+NIJ2Y58kQX74wfFD1EETcDZmURHdGvhB3SOxoAM2L0MGAKWKGDW1JzBj0s9ONx6TKWaAZsFz4QMAZtRwvc8BMSeisXTotNl4lveR3RtRtlZmU535ln7ELC7AoaE9Zd6yha00VERVPmyMfEKuGfBmVJ+GHBfsBSMgW7Eyr243g84LuF0V2N7H5v9CCDf9Ayd3IKGgCFgCNj+bxdasEAgONvQqRd8OfWITAsYpVWBgPVROilhXIyVnjsyYA0XWdmv2iSyYGm/m4Ft6O3vtlJNzN2rmXlgtdu1La1b+Q5lZ2dTLBaj8y4bR/96dgERizWj8eEdYZMwBOyNgJEFQ8Cmv0sQsCkiFBAkYPWpWILd8BePxejQfn3ogzeeTVtn2PDLaOFrSxK+692ukNoWheMJWRAwBMx/sDhfEhkwMmDnV1nEexDahtZLliUm0bGt3xrOyMLX3qJhw0cRafoMw4VZkK/xgejkFjQy4IhnwIt7DVUI6N3nLDv7ZX2tLnsmgTrvPcgR91Xohs8v4Ljxbp1wNd0wdkQDh9MvuJqee+k1SjCiFUqxGDVp0oSqNq4yrf38gtfptPNH15eLxxX0+4QhYG8FDAmn8o9MBqwKWG8JnvxmB9MfJdECyQJOrg8hixINZvk1f5TT+m3sqVjmL0Yo/Xk5FRYWpB3ornsdSn9s+tOWiLt360z//fR1LpAHDDqJlq9Y3VB27zZ51LFlLlddPxaCgM1nBVmwOSOZJSBgInJCvukyYKOJg4xlLmt/tRV/M5F5TPdNG0+jR55nWPDUc6+kF15+I+ViKfPW495u3aoFbfrx45Tiq1Z/R0eccA5t/CHxu4wWeyck3kHNgiFfrhXi2LuB1d5xNXTiPEDAPhEwsmO+H4iglVq3pZK+3ZT8UoX0ozA7N6vWsizh+nO66fr59IsV1O+oU5UutN+/+sa7dNzplzYEHNR3BkPAfEeO0xkwiwISbpwLCNhBAYtmwXqHCLJjvh8PP5biOv9bf+sPr4DZOH9a+zN12f8oS9vR6fphtyJltuyuIGQb5XWaC7WULFhzRVYQs2AImO/oiKqA587K4wMkuVQkBGx0/tep7Wd1nuYfvT7tlJm99MJoniFkyUeBQ819/nMpbSmv5jr3m5x58oQ0aOhweu+Dz3lOLSc0t+rDRfSXHt1SuoiLNv7Jz8ulst++Vv57yh0P0uTbZjTcHzygczHl5WTxhOiLMouH9qJ5HeRf4+GLwUkOwg0Bt/FIdpJRSWnOMwG79QxoRsmPAtabPStihpClHAvSG+HKfpVe43vD6TLTg474O3369gu6sSVnp+aDiFHTJk2o8o/UK6G1AmbtTB53BU26/nKlSe13RU0z6ZA9428X8+uHSVf9QL5iswQJi/GyUzrSAnY6+2UTo5cBW5k0HjlDxlbIyq8Tz35rhBpOJ+DrJ91Fd854nP747kNq26ZVSnvDLx5Lz7ywSKgfVnjtirepY/vdE+olC1j506B+K7rxO//ekqSVrnZgELDY8oCAxXjZKQ0B26HHUVemgI2605MzhMwxSQ4U4c9+Gzv/39dLaM8OeyREoz03++mSF+jAPo2ZnVownTgNh6RzMVbyBVfpBRxv2S/ngfWkCwFbX9RuCJhFh61otu910VR2OHJ9ZL4NyQ9b0EHLgLkmKamQVsyQsRWC4nV+3FxBP/7J7vsV+cRo0GEH0buLnkqplNWyO9Upz5MmKizIp9Ufv0bt99itoZz4NrSiVup/cF96//XEh8XU1tZSvyNPVS7y+m3NMsrNbar0kyx5L5+MxSNdCFhk7SWWhYCtsxOtGVkBuyFfNhluZcCiE69kMStftVINdUwIWMl+1YuM021DL3j1LTrprFENveZkZ1PZb19RTk78+czZrXpQbW2d8MVYrO5VI86h6bfdaDqnyQJ2+/nQotJVB4TtZ9OpTSkAAYszs1oDArZKjqOen+VrFD7EzDG5RFRTG6PsrNSnW1kScH2XB/XpRZ8sSb3oKlmASxc9RQMPO1CptUfPAfTr7xv5gtaWqt+Kvvic0+jR+2/WrT/33y8pb0tifxys+f4nevHlN2jCLdOV8k6/LcmqeCFg8eWgrQEJ2+PHWxsC5iVloVxQBaw3VIi5kQw7N/vmd9uUf+jQvCl13yVf+W+RB2/ocd7w7Qe0S9vWCV/fevfDNOHWuPTY5z8vPE5Djhyg/Hf8aVWJrxEUWq6xmLLVvG7luykXelVUVFJ+u/1oxbKXqddfGm9TYu2X7iijtt0OocrKKhLdkmb83vpuK/VtX0wt8rMTwir5EwwAACAASURBVLUrXW1jyICFVkJDYQjYGjfRWpEUMLafRZeJefmoynlbeTV9+esOqq5/1GQWxag2rkVzaAYl0m1Fq1nw3l07Kc9zzqh/b6/hRVj1547jISXFpEi7PlaNwE8+7mjq1mVPevn1JfTf736i44YcTq88+0/daF97cykNPe0S7mz4u43ltHZrFTXPzaK+HYopM4PIjnSNHqKQN6WNrXmIamUvBbyQDvAV9hPpC8figYAdQ+vv878ODjuh6SiJee2WSvpOfeyknYy0nmCyhDf/uZXGT7mHHptxSwPj3zdspHY9Bij37N55/+NUXqF57KUagypa5TouZlztdZfx/z/2igvp7puvpxmP/ItmPv40rV3/K/XZrye98eITVFxcyLVc2B8CelvSFdW1tOr3MtpaEf/zpH+nYlp2Um/Tdu08oQjyNcWrW0C2gD+c1d96MCGuCQE7OLlh24KWiSqsYo6f/40RxTLqXSe2NdymdUva+P1H1O/Iv9Ony1fSuhXvUIf27XTRM+mNv/pSmnbTmIYyf27ZRqPH30pPPbcwNetNaSlGZ/9jGP3rkTulTC+Lh21Hl1fX0YaSnfTztiqqrfd90yyiqjP7ELVpFLodwZoFDAGbEdL/3qqAIVox5pETsFvbz2waIGCxxchKB13MCRdgabNgjox4nx7daOWHjQ/V0N6XO3rkuXTB8FOo857t6auV/6WXFr1J98ycTe1335XWr1pqKGiz88MrP3iF9um5l/hkJdUYN/luuuP+xxr+tUtWMzokezf6a9P2lJ2Rabt90QYgYFFiieV5JQzpWucMAVtnZ1oTAjZFxF0gKGJOewV0wlZw+nPDWVlZVLO58d27WjBPz3uZRoyZRDvKyhN4vTB3Bp1ywhBThg33ESf/ERCLUdOm6R9LadqoQQGWBd9TNIBaZ8YvTPPiA/nap24kYEjXPl/WAgQsh2NKK5CvQ2CTmvWbmHVvQVIvhkq+EKp+PCJvQrJC9rG58+iS0RPjVTWx1G1Z03Axl5V209W5/Nqp9MrshXRz4WGymhRuBwIWRpZSQStgCNc+z3QtZJzccQ73k7BOuOsmaVG4+SSswg0jpcXN2xAEzEvKmXJeidnKPcDHH/NXevnfjzgDIqnVr1etUS606tRxD5pw7WWO9Llp8xbl9qS5zcyzc0cCICII2D7ZZyfhDVL2KRq3AAE7Tbi+fQjZJdAm3TgtZisCdjr79YI824aGgL0gb69PSNceP9HangjYzeyXAfEiAxadCJ7ykDgPJWtlrIiZPUyiorqO8ps0vhu34Spo7X3ABtvPRYUFVPLzcsOgzx81jrZtL6WXnpppbXAe1PJSwMh+xSYc0hXjJbM0BCyTps/agrDtTYiZlH/YXEE/8b50QUfCD951E426aLhuoHOemU/njxpPHTPqaF0sfiXx1rWfUfNmxfYG51DthoeCxIgmFx1MnbLcf28wBMw3uRAvHycnS0HATtINSNsQtdhEmYlZZBua3fPL7v3V+0y+/QGacseDFGsSf+zleTV5NLcu/oaiL99bQL179RAL3oXSg4YOp48+/IKqEx74kdqxU1vUELD+JEO6LhwAAl1AwAKwolwUkjaefa2URQRsdv43WcBqFNNrm9DVtfl0eP+D6J1XnnR8aW7bXkKd9jtC2QpnH7YdPmzoUWn7ZVnwzYWHUIeseJa+ua6c1taW0tbaStpB1ZRDmdQxq4h65TjzmEgIOHFaIF3HDw/LHQgJmPUi40ponAO2PF++rhhFSc99c1PKnDDhjC19n2uuzASsvopQzYCTG83Y2Vz5J6e2pbXiPTeziuZkVxDr875p42n0yPNSxvi/db9Q595HenYBFuQbnxJIl+vw87wQBOz5FEQngKAKOp1kzWZt5Pa3qLz+tQxGZf/39RLas8Mehs2xjFJPwKzi6No8ur+2KZ135kk0e+btZqFxfa8V76CMano3p0ypN7k2l6bU5iqvJkz3yWzZnU5s0plOyu3K1Y/sQlEXMMQre0U52x4E7CxftC5AwCtBWxEsz7DO3f5G/YsP9N+MdNuksTRu9CWmAt7aZDs1Nzinuo0yqMXO+AVP02+7ga4acS5PiCll1Hf/si+04mX//6tYFu1fXaSbbd87czaNnXC7Z9kvizGKAoZ0LS11X1SCgH0xDQjCjIBdOTslWaO4v6jeSDPKvzQbmm42qVY8/LizaN2Hn9D/ckpM23o3lk1/rY6/7ICdH2ZvSRp02EG69Vimyy7ymv7w3IYys7PL6bzMnQl11sYyqFN1M5o98zY678yTU9orL6+ggt174xGUpjMkpwCkK4ej161AwF7PAPq3TUCVsxeSNQv+/rLltLwm9Tyxtp7ZeWBWlm1Df5lTSr0z4q/zM/uwjPjw6kL6OtZ4j7JeHXaL0+jMShqdlShdtbwqdT35qvH1z9mNLs7fN6Wbcw/70yxcy9/P/aBVQ90oZL8Qr+Wl4suKELAvpwVBySLg5Mu0eWM0Ox/cs3tX+uajVw2bUy/GEpEwb3xG5favLqSvYtmGtzyxPw46ZBbRzUWHkpOylTGeeYO7y2gmbRuDBw/jbnvx4gXcZVlBiFcIV2AKQ8CBmSoEKpuAm3I2k/Av37xHu7fbxXCI7y77hP56/Dk0PaucrtLJVmUxOr8mj+bUNaVmxYW0bd0XaZutq6ujrFY9iLIyiYb0kdW1J+3YEbOIeNMNzkjGEK8ny8G1TiFg11CjoyARcELOY0uW0uZYpS4Gnq1o9i7g/QfGM609M+q4zgvzcmfb1lfX5CriZR+jK7RXfPMt7df/BKKifKIBPXm7CGQ5PTnbFa8WhlbCkG4gl4mloCFgS9hQKaoE7Ir5sfIVtKz6d1sSViuzi7OWfvCZ8n8Pz6yh+7IquM8Rq20srMtWhLugLkf5p47t29G7i540vDWq16HH0ar/fk/UYw+iTrtGbilsu3ucY2O+4BDj54I71jEa9oQABOwJdnQaNgIiYl5fW0ITd3yki6B602rKzja/eEptgGXFo8ff2iBjUbaDDjuQ5jx0u+n9yOxK6atvmBZv/ti+ot2EorxT8oV4Q7E8hAchLGDWg92nYeFJWMLzhAoBJWAk5omlH9L6uvijHZM/S199igYeeqDlUa9d/wu9u+xTWrv+14Y22G1J7HN4/35C7SaIt99eRK38+SIIoUFZKAz5WoCGKoYEMrq3HhwTYdSz4EwIWAQYyoJAGgJMzAuqfqTlVX/Q+lgJxbSvL6wvv9subei3Ncs84VdSuoOGnnYJLfu4/gKsffck2qO1J7H4oVPI1w+zEL4YhAXMEIx7aI0tEsiAbeFD5QATKKndSEtKH6cYeziW+opCNh7lYVnpn5jFRPzNx69Ri+bOZp5fr1pDl187tVG67AKrvl2I8uIXZUX1A/l6O/Ory57xNgAHe4eAHYSLpkFAS2BxycO0I7Y1Lt4MvcdTqhtS2u/Zv8X///nDT6HJ4y6nDnu0sw33nfc/obsfmEWvvbm0sa2WhUQ9OxAV59tuPywNOCHgMJzzDbMY3Vq7ELBbpNGP7wmU122j36q/pU5NDqCsjGxp8W6o/oE+LJ/H357i2xjFH/2cEf9vneyYlei5d1c6YuDB1HnP9tS6VQtq1bI5FeTnKf3tKCunjz/7mj7+/Cv6/MtVxB49mfBhwu3WTui8rvbpU/yD0i/p54d3hFW+kKeMlWu/DS4Bs/O+2g8uwrIPHi34i8Ci7fdSTUYVjRl1Pt3z4BO0e04POij/JNtBvrp9OlVReVym+u9kSOxHFXC6Cinb1vWS1ouUCZZ9WhYRtWL/E9vGli1bEaBei9nP8oVARVaSf8saCjhZvOowIGD/TigiEyfw3o4nKaNZKW388ZOGynm79qJOdBD1yB0o3iAR1cZqaGHJnRbqiphav/lWmbvToKL4G5HmH7ZYKA4vpWsWqFtSdkK+bGzarWdI1Gy2w/99Bs1ZpGx0db9mRsJo9eRrV8K4ACv8iypoI5y/fVraNxKxZxwPLbqKmmYWCA1pW+0GenvHE2JZr1APfIW7NDmA9ssbklI4nZD9LF2j0TohZBH5HrzvNXyTgVIgkIZAg4C13zEZQ8BYL1EgUFa3lRaXPkx1aV4wf++DT9DYiXfQyc1u4EZRWruZ3tzxqMmFVjrNKRdnse9496r1wmLnj9m5Y6JuTQ6iXnlH6cav3qf80c7f6JGKlQnlHio+ggoy4k/ICsLHroy7L94chGE6HuOauwfr9tH9GrHdFMeDDXgHaQV88iTzhWh1GxoZcLBXzBMf9UnYRgv2aIjW71xFHY6soBeffDDtUHJa96RW1IEOKzyDY6gxmr/9NnZ/kTWJWqyWEphynli5z0m52rpzkz7UO++YhmLJDwe5oXQZ/VpXlvaPhrNze9BRTTtwjN0/RW4r+9Y/wQQkEiPp6g0BMrY/uRCwfYahbIGJlvcT5Fsqvqv6iM6+/gC6bvTFaYdbU1NDOW3+Qn8ruoLyMosMkbxe8gBVsCdbiSSwDdI1tm+LZsW0ZW38uc/qZ2X9CxFSnqSjXqjFbnWqv+WpZVY7uq+wV0J9Vu+87W/oZ+v1dR8tPpKaSrwqnHddsXKQqQgt8bJWxJvcC0Qszl2tkSJgnuyXVUYGbB26H2uKCFcv/iCKmAn44kmH0pUjztGdlsm3P0BT7njQdCuanUsWyn45M95d27am37/9QDe+O6Y/SuOm3GO8rGJE7OnSs5oPUf4+2BmrpYtL3uIK99zcHnSExCwYUvX+F0CGeLWjgIStzSkEbI1bQy3tlYxm581tdiW9ugzpJgcVNAmv27mC+p5WQI9Mn2rIt3iP/SlW3pQGF4/ULRcXMM9Hs0XMkS7zvKbw/kfm0ujxvP3Xx2j4QJDGcfBuQ4ddrIvevpJncn1b5rgj4hfaypYvRGx9yi0L2GoWHLZzwEa3EvhVyE6IV12CQRNwSd1m+qB6LpX/vsL0KGJXRffNO546NEncylUrCglYcbD5XvX2dV9QcXH9vbwmEbL44lvOrKBR2+metqXf+NxmQwK5FRx0YZouSBcKdF0u/tjhIGTDa65Mva6h+4z1LhBN7AICtolc9F4+L6XspHjdEPCdrzjzMoCuA8ekvQ0peWls+GMT7da9P73//ETabZcWKSvnyklz6bV3vra5ohqri76MYfjFY+mZFxZJ659dw1WQkUvts7195y9EKm9KnWgpnaT9KuF04k3I4F2WMARsc0WKCji5O7eE7IV8nRKmzSlLqc4EvGLZy9TrL3unfPflitV007T7lUc6FhUW0I4dZfTOsk/po5cmU5ukp0pVV9dSjyOv5Q/P5BzwkoVz6IiBh3C317ZLP9q0Zau1K7B1evnhvXu5+0dBEDAioG6Be0XJTL4srnkdEjPjm65x9m1kCQLmvQBLBWjlQqwwbUHbla+bMrYq4M2b3d+WcfsAnTl3Mc2a9z5tX7+8oWsm3j6DjB9Fee/E4XTC0QckhLvXoDFU13AbkL2RvPrco3Ts4EFcjdTV1VFWqx6UnZlBNbV1XNvbug3Xnxv+9p27KCuLXbqFDwi4Q8BJSesJOFm6eiN1QsYQsI11JVvATgo5KNmojemwVZVlwd9/sZi6du6otKOcTzX61EuKCe/jl6dS8+L407LW/PArHXeByRXJarsmGXDTJjlU+ccqrnG17zmQ9u7cmv5524XExmL8xiXzJv+75C7KyYF8zUmhhNsErEg6nXx5xZs8Ph4R8542gYBtrB6nBcw7iTaGgKr1BG6f+TI9/ty7yrng/7z1Hv3t1PT3BScA095vS0RTrj6Zhp/Un/YbMo7KyneK3Q+sMxOnnngMzZtzv+E8vffBZzTouLNIu1184HETaGtJudhtUfW9fPPmHdS0aXCegIVFDALJBJIlnSxgq/JV++nTh/85CUazY0vArGHRbegwbUEjqwzXgd9t4Bjqsmd7Gj92BF14xY38g1MuKk73jl+OG305ilx09qn02IxbdONh2fq7826kPXZtlVDmlbeW09VTnzKXcH0236VDG3rjqfH840ZJEAgggeXLG0812QlfhoQhYBszAAHbgOfTqmz79uC++9HHn9u4mjkpM5Yx1B57dabVn7ye0hR7a9OQgb3ononDdbu559FX6eGnlmi+T70N6dXZ19DeXdrJCBVtgIBvCciSLxugFAH/sCL+NiT2ue5482dAJ5ONagYM+fr2GLMVWFVVNf3l6Ou5nhDF1RHnwy542mrerIi2rv28oWjzjn2oOK8pvfP8BJ7qVFZWRUs+WEVvLltFrZoX0AH7dqbjj5KzlcYVAAqBgMcEIOB7dnN1Cgo36D+5yE4gELAdev6v2+fYG6hkR6Xti5mUi6HYQzHMn7nBDeWBOybSdZPupLraWvpmiZV3DnN3hYIgECoCEDAEHKoFHebBzHlhKd0yY2FcwuzD8eSqtDy0L1xQmmp8UxHF2C1DmebnaVMajjf62cs3U4vmYu8rDvOcYWwgYEQAAoaAcYQEjMAtM16iOS+8r4ma48qp5DHWMV9qLtRKyIwttMfar9/e/uDFSbRLm2YBo4pwQcAbAnYlLOPcrzryDO05YPaPTp8HDsNV0Nh+9ubA8brX0rIKmnLffFqw+Is0oaS8FFDsiVQN54oFZVxf/J1nb6T27RKvgvaaF/oHARAwJgABW1ghELAFaCGt8uuGLbTq219ozQ+/0aYtJbR85Vr6bu0Gi+eO620q6GB2BxTb1X59znXUrbO3z20O6TRjWCDgCAEI2AJWCNgCtJBXuX/Wf+iBuYvrzxfbuehK1L6JYOf/czTt2yP1TS8hxx+a4WVUVFL+5Aeo7A6BZ4qHZvTRGwgEbGHOIWAL0AJcpaamhk688F769n8blFGMv+wEuvD0w2nZZ9/SqAmzqaxipwTxNp7TffDmc+mKiXOVxNbK5+n7L6N++3e1UhV1BAhk/bCOspd/Q1WnHUvFp1xOVX8/hqrOOE6ghfqiO6upxUGn0La3n6RYy2bUou/JVPLkXVTbo4t4W6gRKAIQsIXpgoAtQAtoldXf/0InXHhv45XQbBzaq6Fl3Oer8ySqfY66jiqrqsWuvq5v65Fp59NR/dO/tzigU+G7sDN2lFPz/qfTto+fJ6raSc0HDaetX7xEpHmBRdHZ11D2yu9o61cvG8af+8QL1GThEipZ+DBlf/I1FY6ZRts+eE5ozC16n0A7/zaIym4bK1QvuTBvzLY68UFlxqtut7a0/fXHPYtGioBZ9LwP5Aj6RViQr2dr1ZOOlRcbOPXRyPutp8fTnu3bpPTU74SJ9Oe2MksRjL5gCF1+3hBLdaNWKet/P1PxSaOEhl3Tay+q7dKBMrfvoB333UAFN9xL5dddRLHmxQ3tcMssFqP82x+l8nGXmP7B1exvFyntJ4tDloALxt9DTV5favpHgxAsHxaGgF2YFNkP4oCAXZg0H3XhiIAV8SqpNF03YihdcuaRhiM+6oxptPZX8afUsUYPO6Arzb3vMh8RjVYo3AIWwOK0gPPun0u5s1+krZ/NJ8rJFogsWEV9KWCG0MlbkZABB2uRRjna8vJK2veYG+Qh0DzQY8iAfWjmrRdwtz3sontp1Xe/WHhgB1HbVsX04UuTuftCQXkERASc8/FXVHDVLZRRtZO2frlQNxN2UsAZ20sp98mFlPv4PKo54C+Uue43yty8NQVIyUszqbZT+7SgMsoqqPlh/6CSZ6dTbffO8mBKbgkClgw0uTnZ2S9rHxmww5Pms+alZMCah24c3LsrPTXDWkZ68XWP0jsfr7H0nOrMDKLvlt7rM7rhD8dIwJk/b6D8+2ZTztsfJYAom3Il7TzxKF04MgTM2sj8fSPXBNS1bkG13btQzf49qKZ3D6rt2pFizYoM6zK5VV78D6oYpf+SEK7Okwo1O/o8ihUXUsmLD6ZUz6isoqIzrqbyqaOJnR4w+ygC3rU1bf/PE2ZFHfs+5RxwmDJg2QKGfB1bh75tOP5ye7FnajQOprHiBacNohsuP9H2OEdP/hctevsrCzHFY1nxn2mUn59rOw40wEdAFfD2Jf+iJq+8Texiq4ySHQmVazvuTuVTr6Ka/bpzNSpDwEXnXa/0VdNvP6rp8xeq2btTw7nrzF//oGZDL6bSWdOo5oB9uGJKLlR88iiinBwqeW668hXLirO//i/lvPuJcrEZy/K1n3QXqeXNfJpyH3su4cI29Vz99lcepbr2ife8q3FvXzyb6tqaP5SGCVj7Kb/pcqo6ebCl8VqtJE3ALACeC7Hc3IKGgK0uC9RTCUx7cCE98dxSgZcpNEq3/W4t6JkZl9Nuu7SQCnTK9BfpyfkfiG9HC/wh0aZFIV0z4jg65W8HSY3dj401XfAW5U+eYTu08slXUtWwxMxVFbC28eojD6GKy4YrF3BZ+cgQsFG/6hZyuvEY1tteStlfrKKmr75LOUsSs3q1Xs0+e1H1wAOp5uDeVLf7LtTsyHMUZqyvlE8sRi32P5Gqhp9A5dfGLzxjHyULbtOSSp5J3NFpsugdKphwn+H2vbYPdQu69Mm7qPDKmylr9Q/K1ywrZtvn2ovprMwTTx0ImIdSfRlkwAKwQlRUaBs6FqN2u7Sg9164yXEC3QaOoZjobVBqeaN6SW9wGnXOUXT1Rcc6Ph6vOnBDwGa3IYmMnYmjtnN7Kpk/M6GarKugWaPKFvL5p1DFVedyh1Z80mVUu89etPOv/ShWWEBFl0ygbe//m2JF6V8Wwr7P/nRFyq1b2g7z7nmCcp9ckCDV7K/XUNG519G2D+dRTLObw9pj92az+6l5PunOAbPTAYVjbotXz86mkmfvU7bcnfqkFTDrzKkLsZABOzWVaNcpAsecfQf9wB4vyfU2JHe3ensecS3trKmxukdujqw+a+7RbTd6ZVZ0n84kcjGVFqrVekYTw8TBzsWWzrlDSMC5j/ybKi89nWsdsz6qD+9HO6bf2NhHLEaZf26jrBVrKOeLbyj7w+VU8tJDaUNlW8zN+/2dSv95s7LNnfzJ+XA5FV42mXY8NJmqDzV4J3X9Q0rKbr+Wdh4zoKEZ5Q+Es4dRxdj6Cxnrs+WKy8+iyotOM1/X9X9k6N0HzERefPrVROzYys6m7S8/QnXt2nK1K1IIAuakheyXE1RIiwmdC47FKDs7i9a8c7crNBreXexwb1+/fhsVFDR1uBd/Nm9VpFbr6VFQxVZ57klUcfX53ALO3LRF2bqtuPIcqrzg7ynNswuYMn/6mXK+WEU5731G2Z+t5JoIo8yeSbLq5CFUflPi/dXsqupmR51LO48/gspuHm3aT/GZYyhz3a8JDybJv/VhqjxnGNW1j79fXt3FSM6Kzf6QMXsQR/Y331PR8PiDTapOGULlE8XuFTcbnKsCdjP7ZQOXeQ4YAjZbSuH+/tYHFtDs598TGuSbT4+jTu3l/9WcLojBw2+jn37eJH5eWGBEZ554CE0de6pAjfAUZY+HjBUXcG9vqiOXLWB2jrXowhuo9Mm7U6701d2CZtnhgacoIW39fD6p9/nyzA7LJmv69KSanl2Fz4myC70yN2xKuMo4c8NmanbMBcrFXewiL54Py5apsoqqjzgkffH67JfdNlU6q377mKNhkduQ2FZ4Q7bN0TZvEakCZp3qXYg17LwzU2I6rdc7vHFaKgcBW8KGSjoElO3e6hquLTx25XSbloX00cKprvG88NpHaekna5zpLxZTXvIw/9GrnWnfx62q2SN7znP59ZcIRSpbwMUnjqSsdb+mfUqVnoCbDzxTufJ6+1tzid1SxLLFJi/8J34x1P49qXavPVNuK5IRd+6s5ynvgSdTYs279wmqGMN/D7wZcPYHCfvDRCT7ZW2KCNgsBqvfuyLgdPJVA3ZSwhCw1WWBenoE4lvR7ElWyqOsDD7xk6c/vOfuvbczZr9B7H/Wb53SG1KMrr1kKF16lv79qWFdNarAti17lmKF+ULDlCEytUP1Fhy9beQUAbPzp4f+QzmPWbLgYardc3fu2AsmTldum7Jz8VjWj+uVl1SoL5ng7lygYMGkGdRk4VvKVjbb0hb5+FrAbCAyLsQykq/TEoaARZYjyvIQ2FZSRn2Pm8i91eu2gNkYln68mi68TuID5usvxPr2nbsoS/OiAR5egS6zs5qaDzhDuWfV7OEYeuPMnzqTms5/w/BKXy5GtbXU4oCTlAuC2DZyuo9WwLlzX6K8+2YrxbYtfdr0wRnJ7anZK3vRRCzX4nn/6hpqceDJVHbX9bTz6MO4hslbiL22sdnhZ9maGwhYQ9uJTFiWgHH+l/ewiEa5BgkbZsLeZMDqDPy0/g8afFbiVbLisxOrz6Qz6Im7LqaB/XqINxHAGky4hSMnKa8aZJ+yaWNo57GHWxpJ1v9+IXZ7TqxpE9rx6C1U02tvIvZYMpFPLEbNDz5VkY3RNmvygyWqB/SlHQ9Yux0u5/3PqfCKqbTt3aeEz/1qh6b8UTBkgLT3G7NbkAovmdDwIA/2Qgp2IZWVTygFzECo54F5sl8tONkShoCtLEvU4SHA7r/tNkjntW/1Yv7i1VuoWZHYliVP37xlSssqaP+/1d9Got7by/amtb//CS8dZl8kbq+3al5AHy2YSpmi0uAN0kflMjf+Sc0GN15ZXNuto/JABu3rBa2Eq95yI1pX2f6tqVHeD8w+6jlcvXZUASsPknjpIYrlWX/imbp9bPTMZ57xsAuxsr5fK/xqRW3bajau/bcd90+g6kH2HhIDASfNIATMs6RRxk8EbrjjOZr36icJIRXkNaHlr93qm+3ar75ZS6+9/RX9uH4j/bjuD/plQ+rD9ZloO3doSwfv340O7bsX9d23E2WYnuf200zIiaX4H6Op/IYR3I+FlNOrcSvsquWKK84xz5xra23/saBGkrGthIpG3ERlk66g2h5dLA+z6b8XUfbqH7huN9LrJGPrdiq85nbl2dLVB/e2HEtyRd8LmAVs5zywaAbM+pMpYWTA0tYqGjIgsPq7X2jNj78rJZrkVsP26gAADtVJREFUZNGQw/ejnOws3zJj2XtVVQ1V7axWnqRVmJ9L2Tn+jde3IBEYCNgkoHsVtNpu1AWM8782VxiqgwAIgAAIpCXgiIBZT09ssn4/oqwsWEYGDAHjyAEBEAABEHCCAARsQhUCdmLZoU0QAAEQAAEIGALGUQACIAACIOABAVMBs5isnAe2swXN+pSxDW13CxrZrwcrEl2CAAiAgAEBrY+C/hsNARtMdNAnF0cxCIAACISFgF4iGOTfaQgYAg7L8YlxgAAIhJiA0U5sUCXsWwHL2IbGFnSIj0YMDQRAIDIEeE6DBlHCXAIWPQ9s9/yvuqrsnge2I+AgTmZkjkYMFARAIFIEeATMgATtdxsC1lnGQZvISB2NGCwIgEBkCPDKFwKuXxLIgCNzbGCgIAACIOAoAREBB03Coc2A7Ww/B20SHV39aBwEQAAEPCQAAQveC+yHDBgC9vCIQdcgEFECl118s2cjf+ixiZ717WTHEHA9XV4QQRcwzv86eTihbRDwhoCXcvRmxNZ69ZPIeZ2TPNKg/IZzb0GzAfLCkCVg1qfVK6HtZMBBmTxrhxdqgUBwCUCi/pk7N0TN6xwIWEMAAvbPQYJIQCBIBCDYIM0WX6x2RA0BaxjzwoCA+RYmSoFAVAlAtFGd+fTj1pM0r3PStRqEnUyhLWjebeggCzgIk4ZDFwT8QgAi9ctMhC8OO6cRGY0g/JZDwEnrNgiTFr5DDSPymgBE6vUMoP9kAhBwmjXBsyWADBgHEwh4QwAi9YY7epVPwK6Ad+z6cEJQds5Fyx9dvMWGDHj58uVcfTw7qYNpuSAL+PQp603H55cCffr08UsoiMMBApCpA1DRZGAIyBaw3sC9FHPGvDlTY6IzYibhoAo4SPIVnTMZ5SF8axQhUmvcUCvaBOwKmNFLzoJFiLohZghYMyMQsMjyFC8bdIFDpOJzjhogYJWA1wJ2I2OGgCFgq8eHo/WcljVk6uj0oXEQSCGgCpUnK5UhX7sZsMgUWs2WIWAIWGSd+aoskzRE6qspQTAgkJZAOqEaiThoAraaLUPA9eSw/ez9L8fjD7/qfRCIAARAQCoBI5nqSTgsAjYTsyUBs0aNLsQK4kVYELC8Yw4ilccSLYFAkAnwiDSdhHnq8XDh2e7macepMhAwMmDdtQWROnXYoV0QiAYBXpEmi5K3nhlFKwIW3S43i8Hoewg4IgKGTO0cJqgLAiAgSkBEon4RsJXtclEu2vIQMBEFbfsZMrWz5FEXBEDADQIiAmbxaCUsWldvPCIZME+fIu3xMLYsYNa43nlgmeeAWT9W3gnMA1MF5LWAIVSepYoyIAACQSIg8husjksVnJW66djwCpO3P972eOcJApacAUOmvEsP5UAABMJKgFdoyeNngrNa1w0BJ2fqducPAjYQMGRqd3mhPgiAQBQJWJWoFwIWjVVmFhwpAcsEF8WDCmMGARAAAR4ColLjadNKGZ7ffCux8rTLE68tAbMO0p0H9sM5YJ7BowwIgAAIgIB8AlakJj8K85cxWI0ztAK2csGVExOHNkEABEAABKwRsCo2a73p1zITpdU4zdrlHYfjGTCEyjsVKAcCIAACwSdgVWpOjNyp5017KmBcnOTEUkGbIAACIBB8AhAw/xwmZMAQKz84lAQBEAABEEglEAUBs1HLyIIzBvfrF8MiAgEQAAEQAAEZBIIgYBkxQsAyVgvaAAEQAAEQkEZAhtxkBePk6w4hYFmzhHZAAARAAASkEPC7gGXFBwFLWS5oBARAAARAQBYBWYKTEY/f3zWMc8AyZhltgAAIgAAIKAQgYP6FAAHzs0JJEAABEAABEwJ+FrDM2LAFjUMBBEAABEDAVwRkSs7uwJIlKTM2CNju7KA+CIAACICAVAIyJWc3MAjYLkHUBwEQAAEQCAwBvwpYZlwtZ5fT+vFzbc8JzgHbRogGQAAEQAAEVAIyRWeXqjYDlhkXBGx3ZlAfBEAABEBAOgGZorMbHARslyDqgwAIgAAIBIaAHwUsOyaWAbOP3W1obEEHZlkjUBAAARDwPwHZsrMzYjUDlh0TBGxnVlAXBEAABEDAEQKyZWcnSAjYDj3UBQEQAAEQCBQBvwlYdjxq9qtOip1taGxBB2ppI1gQAAEQ8D8B2dKzOmKWAcuOBQK2OhuoBwIgAAIg4DgB2dKzGjAEbJUc6oEACIAACPiWwOKhvWjwqyvTxgcB800btqD5OKEUCIAACIAAETHxaj/pJOwXATsxYdiCdoIq2gQBEAABEDAlkCxgtYJWxFESMBu/1QuxkAGbLjcUAAEQAAEQYAT05Mu+i4KAk7NfdVVAwDg+QAAEQAAEHCVgJGCthMOaAUPAji4vNA4CIAACIJCOgJl8IWDxdYMtaHFmqAECIAACkSPAI2BVwsiA+ZYHBMzHCaVAAARAINIEIGAibEFH+hDA4EEABEDAGwK8Ag5rFqwnXzZeXITlzZpEryAAAiAQegIi8oWA+ZcDtqD5WaEkCIAACASSgPacrPYl9byDERUwa/fkWf15mw9EOWTAgZgmBAkCIAAC/iGgd0GUiIghYP3zv9iC9s9aRyQgAAIg4BsCPFcj84g46gI2yn4hYN8sdwQCAiAAAv4hwCNgFq2ZhCHgcsNJxUVY/lnziAQEQAAEfEEAApYzDciA5XBEKyAAAiAQGQK8AkYWbLwkeAS8eOTEhEYGP3yz6TrDVdCmiFAABEAABIJJQETAZhKO8ja0mYAfX99Bd4EYiRgCDuZxhahBAARAwJQABGyKyLSAHfmqjetJGAI2xY8CIAACIBA8AqLyVUeod0FWVDNgIwEbZb7JKyadhCHg4B1XiBgEQAAETAlYFbDeVjQEnIhcRL56mTAEbLqMUQAEQAAEgknAqoTTZcEQcOMasCLfdBKGgIN5XCFqEAABEDAlYFXAyILjaPW2nyFg06WHAiAAAiAQbQJBEPCJ9EXCJC2kA3wzaekEbEe+yVkwMmDfTDUCAQEQAAG5BOwIOF0WLHsbOlm+6uj9ImEIWO56RGsgAAIgEBkCfhawnnz9JOFkAcvIfrVZMDLgyByKGCgIgEDUCNgVcHIWLCsDNpMv69cPWTAEHLUjBuMFARAAAUkEZAuYhSUq4XTvBeYRsNcSdlK+bGzsvmBkwJIWOpoBARAAAb8R8IOAGROthHnl66WAV5c90zCV/ecNU/5b5vYzBOy3IwXxgAAIgIBkAjIErG5Dq23Nv3CZcJRWBeyFhLXyVQe65u4rhcfMUwEZMA8llAEBEACBABKQJeB0QxcRcVAEnE6+TkoYAg7gQYWQQQAEQICHgJMCZv3zSlgVsMj2szo+ty7GMpIvi8WJLBgC5lnFKAMCIAACASTgtIB5JRwGATshYQg4gAcVQgYBEAABRmDeS48ZgrjgkOWOgxLJgq1kwGwATmfBZtmvU9vQELDjyxMdgAAIgIA8AmbS1fbkhoBFsmAIOHEdQMDyjgu0BAIgAAKOERARrx8lzLah/Shg3uwXW9COLW00DAIgAAL+JWBVvmxEfsmC587KswzYyS1oEQHLljAyYMtLAhVBAARAwHkCduTrpoDNtqIh4NS1AgE7f/ygBxAAARCwRMCufMMiYDYOJ7Jg0ewXGbClZYxKIAACIBA8AhBw45xBwMFbv4gYBEAABAJLIGgCNtqGtrMF7UQGbCX7RQYc2EMJgYMACICAGAEI2LkMGAIWW4soDQIgAAKRIiBDwH45D4wMOHXp4iKsSB3OGCwIgEDQCMiQsFu3Iqls0z0dy08Ctpr9Ygs6aEcP4gUBEAABmwTsShgCTpwACNjmgkR1EAABEAgagYtGDrUc8uDB8RfDW/lAwHIELPuNSBk/rFgUszKhl118s5VqqAMCIAACgSFgR5hODdKKiN0WMBt78ja0X7ag/ZL9MkaWBezU4kpuF6J3izT6AYHwEfCjQGVT5hFyGATMuMm4FxgClr0CJbUH2UsCiWZAwEECUZCqbHzPTuogu0nT9mRnwBCwKXIU4CEA0fNQQpkoEYBUnZ9ttyUMAZvPqe+3oM2HgBJGBCB7rA8/EIBgvZ8FtwXMRqyVsN1zwDIyYD9tP7PxQMDeHxehiACiD8U0Wh4EBGsZnWsVIWAiCNi15YaOwkoAsvduZiFa79jb7RkChoDtriHUBwHXCURV+JCt60vN0Q6jLmA72S+bGNn3AGML2tHljsZBAATsEFi+fLmd6qibRAACfsbWmoCAbeFDZRAAARAIFwHRP1K8lLDXF2HZyYCdkC8y4HAdixgNCIAACBgSuO74za4TUq+EhoAT0c+j5bgK2vXViA5BAARAwCMCURWwnezXqfO/ELBHBwG6BQEQAAEvCEDA1qg7sQUdCQG3bh1/BNvmzeutkUctEAABEAgJAQjY2kS6ImBVVlZC9JPgzMbhp1itsEYdEAABELBKwCsJe3kO2M4WtBPyZXOnZMDbflth6XWEPJPvtujMxJscs9vx8TBDGRAAARBwkkDUBGxHvmweAitgN4UnKl81NrclvGDBAseOrWHDrL+w27Gg0DAIgICvCEDAYtMRGgFrhy1bfH4TsJOi5V0+EDIvKZQDgegQgIDF5toJAbPtZ/ZxdAuaZ5gyRGxVviw+Gf2zdvwgXD3eEDHPSkQZEIgGAQiYf56dkC/r3TcClrEV7IWA/SxciJj/AENJEAgzgXRPyvLqaVheXITl5/O/vsiAkxe/nYxURMRW+wmieLWMkQ2H+ecWY4siAdHHUTJGbkuYPQ0LAm5cnb7LgGWK2ImDMOjihYSdWBVoEwTcI2BFtHrRuS1gFseJ9IVtWAvpAKE2kAEL4UotbDVTtdltQ/UwiRcSlrUq0A4IOEdApmghYOtvQHLq/C+bE99nwF5nxGEVLyTs3A8nWgYBEQJuiBYC9p+AVfmyufH8KmiRBcvKOp0RR0G8kLDoqkN5ELBOwEvRRlnAft9+DqSA1QXlhIijJl/GEhdlWf9hRU0QUAn4UbJms+P2eWC3zwFDwGYrQML3skQcRfmq+CFhCQsRTUSCQBBF65csGAKOz0Sgt6D1FpMdEUdZvsiCI+ENDFKQQJhECwELTr6Dz39OFvD/AUgTOXhS4qSM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" name="AutoShape 4" descr="data:image/png;base64,iVBORw0KGgoAAAANSUhEUgAAAeAAAAFoCAYAAACPNyggAAAgAElEQVR4Xu2dB5QVRRaG7ySYTEZFAUkKrCgiioHgGsAVA+rqqpgjiAHBAAoSVMyKKOqqCKxhFRVBUVcUFcWsqIAsxgVMCEiYYRIT3p7qNz3TL3R3VXd1/t85e47Lq3Drq+r3za1OGYP79YsRPiAAAiAAAiAQIQLlsWLPR5sBAXs+BwgABEAABEDABQJ+kK52mBCwC5OOLkAABEAABNwj4DfR6o0cAnZvTaAnEAABEACBJAJBkaUTEwcBO0EVbYIACIAACOgSiLJ0sQWNAwMEQAAEQMB1AhBvInJkwK4vQXQIAiAAAtEiAPGmn28IOFrHAUYLAiAAAq4RgHiNUUPAri1FdAQCIAAC0SEA+ZrPNQRszgglQAAEQAAEOAlAvJygiAgC5meFkiAAAiDgOwJMePkZJb6IC/IVmwYIWIwXSoMACICApwR4JOeFkHni8hScDzuHgH04KQgJBEAABJIJWBWcGzK2GlvUZzmj/0FHO/YyBjcmPuoTiPGDAAiEm4AsuTnxeywrtnDPoP7oHBWwtlsnJj+qk4ZxgwAIRIOAbMHJ/B2WHVs0ZjRxlK4JmHUrc/KjOFkYMwiAQLQIOCU5u7/FTsUVrdklclXAkHDUlhfGCwIgYJWA05KzKmGn47LKK4j1IOAgzhpiBgEQCDUBtyQnImG3Ygr1xCYNDgKO0mxjrCAAAoEg4IXs9GTsRSyBmCQJQULAEiCiCRAAARCQRQDCk0XS/+24KmCR7Q7/o0OEIAACICCfAAQsn6lfW4SA/ToziAsEQCCSBCDg6Ey7awJG9hudRYWRggAIWCcAAVtnF7SaEHDQZgzxggAIhJoABBzq6U0YnCsCRvYbnQWFkYIACNgjAAHb4xek2hBwkGYLsYIACISeAAQc+iluGCAEHJ25xkhBAAQCQAACDsAkSQrRcQFj+1nSTKEZEACBSBCAgCMxzcogIeDozDVGCgIgEAACEHAAJklSiKEVcP9DTqTjj72UHnp0LK37+b+ScPE3c8LQEbTbLnvSP58Yx18JJUEABCJPAAKOzhJwXMAMpRfb0Pfd8TY1yWlKo8Yc5vpsZmZm0YP3LKO161fTnfddmND/rTctoJYtd9WNqaJyB40Zd5TrMaNDEAAB7wlAvt7PgZsRBEbAp508hv468DSaevuZ9PuGnwwZHfXXM+mUE68U5lhTs5OuuGZg2nrnnz2FDjpgiPLdG2/9ixYseki3/TtveZ1ym+bTldcOUspMm7yQptx2OlVVVRATcF5+YVrJ3nv7W0p5MwEXFbYg1gf7zHjkKvrvmk8Mx/rw9I/p51++o2l3nyPMBBVAAATcIwABu8faDz35XsBdO+9Hw44fRV067avwMhOwmn0ySd98x/CU7LO4uKWuZI0m5IG736OsrBzKyMigysoyunrckSnFTzp+FA0+8myKxWJ0+dj+VFdXS2Ov/CexMUy8+WTa/OdvUgQ8894PiI3TSMBNm+bRkCPPoWOOPpcyMjIhYD8cbYgBBAwIQL7RWx6+FnC67VozAc+4ayllZWWn3Xpm7VkRcIc99qbx18yln9aupLZt2lNhQXO6ceow2rJlQ8qKGTd2NnVs34NeXzybflq7ikZdcg+98948mjf/XqWs3QxYHd+q1R/SvvsMSJsB9+jej64ccX9CbMiAo3dwY8TuEUiWp+hpN8jXvbnyU0+uCFg7YKvvnJx67UPUcY+udMNtF9OvG9alZThz2gtUkF9EV078B5WUbkspc8+kJ6l5cUu6cOxQoTmYOHo6de3Uk6bNGEP77N2XThhyJn2yfCnN+df1adu5YsR06tn9YOU7lvWy7Ff92BHwzRPnU+tW7ei6CX+js06/QVfA2qB227Uz3TTuGWTAQjOOwiBgTsCKNJN//6y0YR4ZSgSFgOsCtgrGTMCP3vWyctGVnnxZv1YFPGf6G1RbV0sXjjlWCX/u/Yuppram4f+nG9N9U56hwoIiuuraQTR61ExaveZjWrzkSSUDtnIR1ogL76T9eg2kR58YR1+ueJdGXnQXBGx1MaEeCNggAGnagIeqCQRCI+Bp4x+jiXeMoB579aZrR95maZrPvWpwSr2D9h9Eo867kb5c9RFNf2yS8j0TeeuWuygZ8bc/rkqpc9Ypl9FRA05UBM3EzWIrLmpO1904xNIW9JGHn0F/H3ZVwlY2BGxpilEJBGwRgHxt4UPlJAKhEbA6rn26H6AI+K6Hx9OqNV8kDNdKBnznhDm0S5t2dM3Uc2jTn/Fzvocfciydf/poWvvz9zTp7lEJffTdrz9dccFN9O8F/6QOu3emvTr3otYt2yoXQl1w9d/ozolzqCC/gPsq6P33PZwuueB2+nrle/TIrOsa+oKAcSyDgLsEIF93eUehNwjYZJbZdnNlVTldet2whJJsW5p9zhsdvzWJfSZcdR+1370T1dTU0JZtmxUBv7BoNi1f+SFNGD2dZv37Hjpj2KWUn1dIY8enXkWdfBuSertR8nlk1hcEHIXDE2P0EwEI2E+zEY5YIGCDeTz+6DPo78edT29/sIjmzpuRUHLKNTNpz/bdaPaz0+ndj15LaUUvE2dZOBPwyHEnpTygJFnA7HxxUVGLhvuJtZ1AwOE4ADGKYBCAfIMxT0GLEgI2mLEHpz1PRQXNDOd085Y/aOyUsxvKPHz7S7Tpz99p3iuzGrbCzzxpBDVtkquUU88f6zWqfRKW2QVb2jbeeucZenFh4h8J7HtcBR20QxLx+pEABOzHWQl+TKER8Kx7XqXs7BzbM/L0/Idp8dKXqLCgmNhtTaU7ttPlN56att3Z9/2HMjMzSXvx1hP3vkaL31ugnH9Wz0UfNeAE6tFtP2UbW5sBs0a1tyXwPgkLW9C2pxkNgAA3AciXGxUKChIIjYB5xi1yEdalZ4+jQ/seQc+9/Di9tmRe2uavGTmNenXvS4veepaef+UJpQw7Z8wuAGMfVcB7d+6l3DvMRA0B88wUyoCAfwhAwP6Zi7BFAgHrzOhjd7+i3Fec7tYktcruu3ZUbjGqqCynEdcPo/16HkRjLr1FqaM9B8yezHXhGWPoygn/gIDDdgRhPKEnAAGHfoo9G6CvBWx2vtToqVjpiPJmwHvu0ZWmXPsQ/bHpN7rulvMMJ0cV9agb/k4XnTlWyYjZk7Z4LsJyags63aMotYPAYyk9O97QcQAJQMABnLSAhAwBp5ko9dGTM+fcSp9+udRwKtWtavZoyofm3tpQNlnAgwedRMNPHsm9LMzecmR0FTQEzI0ZBUHAlAAEbIoIBSwS8LWALY5JtxpvBiyjX6MHgmjbF31ou4zY0AYIgAA/AQiYnxVKihGIlIDF0DhfGvJ1njF6AAG7BCBguwRRX48ABOzh2oCAPYSPrkGAkwAEzAkKxVIIsN94o/UDAXu0aCBfj8CjWxAQJAABCwILeXGZv90QsEeLReYkejQEdAsCkSEACUdmqtMO1KnfawjY5XXl1ES6PAx0BwKRIhBWARv9HoV1zLwL143fagiYdzYklHNjQiWEiSZAAASSCIRNRiK/RV6NXRuj2zGI8LFzsEDAduhx1nVrMjnDQTEQAAELBNyWgIUQuapY+T1ya+y8sTkZD28MXLBNCkHAMigatOHmZDo8FDQPApEm4OSPvltg7fweOT1+K7HJjslKDHbmDgK2Q8+krtuT6eBQ0DQIgACR4S0lQQBk9zdJtvBUZnbikhWTnRiszj0EbJUc5OsQOTQLAv4mIOsH3+1RyhCME2OXERdjaSc2WTGIzikELEqMs7xXE8oZHoqBAAhYJGDnh95il1KqyfpNkj1+WXFZlbDM/kUnCgIWJcZZ3stJ5QwRxUAABCwSkC0hi2FwV5P9eyRr/LLjUoHwxOdU39yTQkQQsAgtzrJ+mFjOUFEMBEDAIgGeH3mLTUuvJvs3SdbYZceVDpw2Vjf6E5k8CFiElkBZv020QOgoCgIgwEFAloQ4urJdxInfIxnjdyIu27BcbAACdhB21BeXg2jRNAj4goAMCbkxEKd+i+yM36mY3OApqw8IWBZJnXawyBwGjOZBwGMCdiTkVuhO/g5ZHb+TMbnF1W4/ELBdgoL1segEgaE4CPiYwPANBzkW3WO7rJHSthu/OaISdiMmKfAcbgQCdhiwrOaxYGWRRDsgII+AkwK2E6VW3m79dvBK2K147PBzqy4E7BZpF/vBAncRNrqKLAG/ytdoQp7e9VNH58tMwvhtSsQPATu6HP3ROBa9P+YBUYSLQBAFzGbAaQmHa5adHQ0E7CxfX7UOEftqOhBMwAlAwAGfQB+EDwH7YBLcDAESdpM2+gozgaAKGFmwf1YlBOyfuXAtEkjYNdToKKQEgixfCNg/ixIC9s9cuBoJJOwqbnQWMgJBFzAk7I8FCQH7Yx5cjwICdh05OgwRAQg4RJPp4VAgYA/he901JOz1DKD/IBIIg3xV7rgi2tsVCAF7y9/T3iFgT/Gj84ASgIADOnE+DBsC9uGkuBUSBOwWafQTJgJhEjDOBXu7MiFgb/l72jsE7Cl+dB5AAmGTLwTs7SKEgL3l72nvELCn+NF5AAlAwAGcNB+HDAH7eHKcDg0Cdpow2g8TgTDKV50fXIzlzUqFgL3h7oteIWBfTAOCCAgBCDggExWgMCHgAE2WzFAhX5k00VYUCIRZwDgX7M0KhoC94e55rxCw51OAAAJEIOzyhYC9WYwQsDfcPe0V8vUUPzoPIIEoCBgSdn9hQsDuM/e0R8jXU/zoPKAEIOCATpzPw4aAfT5BMsODfGXSRFtRIRAV+arziSui3VvZELB7rD3tCfL1FH+oOq+sqaXVG8qpzx5FoRqX3mCCJOC8KW2UYVRM2mR5biBgy+iEK0LAwsiCUwHStT5Xi7/dSn3bF1LL/BzrjYS0JmNT1CSLDulUHNIRJg4rCAJWxatGvn79euU/28zKszRHkLAlbMKVIGBhZP6qAMk6Mx+frS+hrRW1NHjvFs50EOBWmYD3bpNHHVvmBngUfKEHUb4yJAwB860Pu6UgYLsEiQgSlADRZ01UVNfS+z+VIAtOmpf3f9pGFdWxyPxhEgYBW82EIWHnf5QyBvfrF3O+G/QAAsEjwDI99kEW3Dh3UWPidwEnbz1rjzJ1G1r9N9HtaAjY+d8sCNh5xughoATe/m4r1cSIBnQuprycrICOQl7Yq37fQb+VVEfmjxK/y5dNhIiArWTCkLC84yddSxCws3zReoAJ/La9ilZtKI+McMymKp79xqhtQRPqvUehWfHAfx9GAYtKGAJ2dhlDwM7yResBJ6BuuUY9C9b+MXJIx2Iqyg3/joDfBWyU/aqHXfI2NATsrx8kCNhf84FofEZAFTALK8rngqPGwe/yNdt+NhIwJOyfHxkI2D9zgUh8SGDNH+W0flslEWXQEV2bUXZWpg+jdDYk9Ypwtv3MOEThD5FkAct4wIXsWbKaAatx8F6UhW1o2TPX2B4E7BxbtBwSAuq5z+zMDDqiW/TuC377+61UUxe/WSIvO5MGdGkekpnVH4aegFkNO0+ZkgnOLQGzmCFhmTMHATtDE62GkoAq4Khmwdrt5312zad2zZqGcp7VQRnJ166A9aRpRep2BSyyFQ0BO7PkkQE7wxWthojAR/8rodKdtcoVwFHLgj//uZS2lNc0zGaUt59VCFZkqewe1D+nWe/QsNKuWZusr3QXYmljwFa0dz9WELB37NFzQAiUVtbSR+tKIiUhdbDa7Jf9GwQcJyMqSx5ROtWumYCNMuFNF1Y0PE8aWbD8HywIWD5TtBhCAo0iilFeTiYN6Bz+86DxC9Cq6mczGhdgpbv6OZ08RQTMK18rGTZP2zwCVvtWs2Em3uR/Y/8fEpb74wYBy+WJ1kJKIP5UrLiEopIJJme/HZo3pe675Id0huPDMjv/65QktVBly11EwOkmV7tFDQHLXf4QsFyeaC2kBLQPomBDzMvJCHUWvLG0mr76bUfCbEbhYSSyBcyToSYfMn4TsHaLGgKW+wMHAcvlidZCTCBK50OTxxqVrN8PAmaseSXMK3hkwf78YYKA/TkviMqHBJKl1DI/m/q2L/JhpPZCanzwRmI7Yb8AS/b5X145ppstCNjeGg5KbQg4KDOFOD0noH0bkBpMGKXU+OCN+PludvtVi7xsOrBDsedz4GQAfsl+/ZgBa7eh2X9jK1rOSoSA5XBEKxEhkJgFx6hlfk7osuB028992xcqYw3zx08C5pUwb5ZtdwsaAnZm5UPAznBFqyEloH0qVhiz4OQHb4RxjOmWJu/2s2wxGh0mPNvQvAJm/UDC/vtRgoD9NyeIyMcEGp+KpQYZo3bFTWif3cLxftzU7Bf3/2qXI48UWXkRMeotd56+RPqBgP33wwIB+29OEJGPCSQ/FStMGeKPmyvoxz/Zm5+0n1gkXsDgt+1ndQaMJCwiX2TA/vxRgYD9OS+IyscE0p0jbVecE/gsON242DTs3SaPOrbM9fGM2A8NAuZniAdz8LMyKwkBmxHC9yCQRCCM27Rbyqvp858TH7wRpuzeaBHznv/l2RJW+xHNTo3iS9evlfZlbEGzOCFgeT+JELA8lmgpIgTWbamkbzc1PitXHXaXVrnUpXVeICnoZb9sMGG81Uo7SX7NfrUxaiVsRb5qWzIknPz2JNySZP2Qh4Cts0PNCBMIUxZcU1tHb/+wPc1sRvMCLLvv7LUjSKcPKRkCRhYsb5YgYHks0VKECOhljEHMgt//aRtVVDPZpn7wAoZGJrxb0BBwhH4IbA4VArYJENWjSSDdU7HYE6PY25KCtmVrtP2MFzDE1zevfFnZqAmYjRnb0NZ+ByFga9xQK+IE9LdtifbZNZ/aNWsaCELxPyR2NrxmMTnooP0xIQo9COd/RcdkVF7WFjS2oeXMCgQshyNaiSCBMFy4ZDQGNqUQsFgG7OfsVz1EZUkYV0Pb/9GDgO0zRAsRJZD6VKxGEEHIgvWu5o6PAi9g0C5r3i3oKAkYWbD9Hz4I2D5DtBBRAnpPxVJx+D17NMt+8QKGxoUNAac/yJEF2/vxg4Dt8UPtiBMwkpifBWb04I2g/AEhY+lpzwEbZa88Ag5C9suYydqCRgZsfwVCwPYZooUIE0j3diQtDr9mwWbZLxuDX2OXudwgYPs01SwYV0KLs4SAxZmhBgg0EDA+j0rkxyzY6Aru+MDwAobkJW6WAQcl+1XH5UQWDAGL/zBCwOLMUAMEEgiYZZN+yyTjD96o0731iA0uai9gMBMoBKx/0CMDtv6DCAFbZ4eaIKAQMBPwIR2LqSg3yze0zOLF9nPqVMl8LaAfFoLMDJiNh0k4ihnw4qG9bE0nBGwLHyqDAFH6p2IlkvFLFmz24A01ar/E6+T64j3/y2KAgI1nIkgCtitNmWsSApZJE21FkoD5OVUivzzS0eyiMQhYfwnLei2gHw4S2RmwshP06kpXh+YnkVodOARslRzqgYCGgPG2rj+eEf3b9ipataHcZN5i1K64Ce2zW2Ho51fNgM3O/2pBqBIWqeNXkLIlLEvAYRAr75xDwLykUA4EDAi8/+M2qqgxurApRnk5mTSgc3PPOPKc+2XB+SVbdxqUFQE7HZOb7Xsp4ChJ1mhOM7q3Hhzr0CXdu0DdXAroCwSCTWBjaTV99dsO00F49YjKiupaev+nEtP4WIEonP9VQTAJhyGb5ZrYpEKyBZxuGxqiNZ4ZRcDpikDKVpY06kSZAG+G6YXgeM/9QsDRWcFOCPia6OCTMlJdASe3DiFL4Y1GQkyAT3LenA/m++MgGi9g0C7Bi0YODfGKNB4aBOz91HML2CxLPnPs7ylFnrlnN+9HiAhAwCUCZk/F0obRtjCHeu/uzoVOH63dTqVV7Py0+ad3u0JqW5RjXjAkJaIsYDaFkLC3C9mWgNXQxz20RncUkLC3E4ze3SXAl2nGY3LrYieRmLzYHnd3hhJ7g4DXS8ePbWh+pLYFbCRfNQxImH9CUDLYBPhl585WNO+DN1TqEHCw159o9MiARYnJLW9LwDzyVcO9/bLuyn/iXLLcCURr/iLw1S87aGPZTsPnLDdG7PytSXznpRsjipKAo579OrUFzdpFFsz3u+SagFk4qoS1oQVRyIUbRipD2LHrw3yUUSoyBHieipUMw6lbk/gevNEYTVGTLDqkU3Fk5goCduYcMATMfwhZFrBI9qsNJ1nCQRGwKt10aCFi/gUXhZL829DOZp5iccSobUET6r2HOxeG+WEdQMDxWXBiGxoS5lvhEDAHJyP5qtUhYQ6QESli/lSs9CBkbv+KPHhDjaZLq1zq0jovErME+TZOMwTs3ZK3JGCr2a86TG0WHIQMmEfA2JL2bhH7rWfep2Ilxy3z1qS3v99KNXXxC714P33bF1LL/GjcggQBQ8C8x4WT5SBgE7q88kUm7OQyDV7bYtu/jeNL9+7g0spa2lhWTVvLq2lLeY0pjJb52VzlkhuSmYGbBulxAQjYeQFjG9p8kXsiYBZWEK6KFpUvsmDzBReVElYFzPgwEa7fWklrNlYk4TLLaM2+N6YPAUdldSaO06ktaAjYfD0JC9ju9rMakt8FbEW+yILNF1xUSvy4uYJ+/LPS5nDtCVW086gIGNlv6spwSsK4Hcn4KMygi6YmvIyh+4JlhjVkCVjNgt06B7z+x2bKuHj7g4BFf75RPpmAnSzYC5oQsBfU/dGnUwJGFiwoYKPiTM5BF3Dy+NIJ2Y58kQX74wfFD1EETcDZmURHdGvhB3SOxoAM2L0MGAKWKGDW1JzBj0s9ONx6TKWaAZsFz4QMAZtRwvc8BMSeisXTotNl4lveR3RtRtlZmU535ln7ELC7AoaE9Zd6yha00VERVPmyMfEKuGfBmVJ+GHBfsBSMgW7Eyr243g84LuF0V2N7H5v9CCDf9Ayd3IKGgCFgCNj+bxdasEAgONvQqRd8OfWITAsYpVWBgPVROilhXIyVnjsyYA0XWdmv2iSyYGm/m4Ft6O3vtlJNzN2rmXlgtdu1La1b+Q5lZ2dTLBaj8y4bR/96dgERizWj8eEdYZMwBOyNgJEFQ8Cmv0sQsCkiFBAkYPWpWILd8BePxejQfn3ogzeeTVtn2PDLaOFrSxK+692ukNoWheMJWRAwBMx/sDhfEhkwMmDnV1nEexDahtZLliUm0bGt3xrOyMLX3qJhw0cRafoMw4VZkK/xgejkFjQy4IhnwIt7DVUI6N3nLDv7ZX2tLnsmgTrvPcgR91Xohs8v4Ljxbp1wNd0wdkQDh9MvuJqee+k1SjCiFUqxGDVp0oSqNq4yrf38gtfptPNH15eLxxX0+4QhYG8FDAmn8o9MBqwKWG8JnvxmB9MfJdECyQJOrg8hixINZvk1f5TT+m3sqVjmL0Yo/Xk5FRYWpB3ornsdSn9s+tOWiLt360z//fR1LpAHDDqJlq9Y3VB27zZ51LFlLlddPxaCgM1nBVmwOSOZJSBgInJCvukyYKOJg4xlLmt/tRV/M5F5TPdNG0+jR55nWPDUc6+kF15+I+ViKfPW495u3aoFbfrx45Tiq1Z/R0eccA5t/CHxu4wWeyck3kHNgiFfrhXi2LuB1d5xNXTiPEDAPhEwsmO+H4iglVq3pZK+3ZT8UoX0ozA7N6vWsizh+nO66fr59IsV1O+oU5UutN+/+sa7dNzplzYEHNR3BkPAfEeO0xkwiwISbpwLCNhBAYtmwXqHCLJjvh8PP5biOv9bf+sPr4DZOH9a+zN12f8oS9vR6fphtyJltuyuIGQb5XWaC7WULFhzRVYQs2AImO/oiKqA587K4wMkuVQkBGx0/tep7Wd1nuYfvT7tlJm99MJoniFkyUeBQ819/nMpbSmv5jr3m5x58oQ0aOhweu+Dz3lOLSc0t+rDRfSXHt1SuoiLNv7Jz8ulst++Vv57yh0P0uTbZjTcHzygczHl5WTxhOiLMouH9qJ5HeRf4+GLwUkOwg0Bt/FIdpJRSWnOMwG79QxoRsmPAtabPStihpClHAvSG+HKfpVe43vD6TLTg474O3369gu6sSVnp+aDiFHTJk2o8o/UK6G1AmbtTB53BU26/nKlSe13RU0z6ZA9428X8+uHSVf9QL5iswQJi/GyUzrSAnY6+2UTo5cBW5k0HjlDxlbIyq8Tz35rhBpOJ+DrJ91Fd854nP747kNq26ZVSnvDLx5Lz7ywSKgfVnjtirepY/vdE+olC1j506B+K7rxO//ekqSVrnZgELDY8oCAxXjZKQ0B26HHUVemgI2605MzhMwxSQ4U4c9+Gzv/39dLaM8OeyREoz03++mSF+jAPo2ZnVownTgNh6RzMVbyBVfpBRxv2S/ngfWkCwFbX9RuCJhFh61otu910VR2OHJ9ZL4NyQ9b0EHLgLkmKamQVsyQsRWC4nV+3FxBP/7J7vsV+cRo0GEH0buLnkqplNWyO9Upz5MmKizIp9Ufv0bt99itoZz4NrSiVup/cF96//XEh8XU1tZSvyNPVS7y+m3NMsrNbar0kyx5L5+MxSNdCFhk7SWWhYCtsxOtGVkBuyFfNhluZcCiE69kMStftVINdUwIWMl+1YuM021DL3j1LTrprFENveZkZ1PZb19RTk78+czZrXpQbW2d8MVYrO5VI86h6bfdaDqnyQJ2+/nQotJVB4TtZ9OpTSkAAYszs1oDArZKjqOen+VrFD7EzDG5RFRTG6PsrNSnW1kScH2XB/XpRZ8sSb3oKlmASxc9RQMPO1CptUfPAfTr7xv5gtaWqt+Kvvic0+jR+2/WrT/33y8pb0tifxys+f4nevHlN2jCLdOV8k6/LcmqeCFg8eWgrQEJ2+PHWxsC5iVloVxQBaw3VIi5kQw7N/vmd9uUf+jQvCl13yVf+W+RB2/ocd7w7Qe0S9vWCV/fevfDNOHWuPTY5z8vPE5Djhyg/Hf8aVWJrxEUWq6xmLLVvG7luykXelVUVFJ+u/1oxbKXqddfGm9TYu2X7iijtt0OocrKKhLdkmb83vpuK/VtX0wt8rMTwir5EwwAACAASURBVLUrXW1jyICFVkJDYQjYGjfRWpEUMLafRZeJefmoynlbeTV9+esOqq5/1GQWxag2rkVzaAYl0m1Fq1nw3l07Kc9zzqh/b6/hRVj1547jISXFpEi7PlaNwE8+7mjq1mVPevn1JfTf736i44YcTq88+0/daF97cykNPe0S7mz4u43ltHZrFTXPzaK+HYopM4PIjnSNHqKQN6WNrXmIamUvBbyQDvAV9hPpC8figYAdQ+vv878ODjuh6SiJee2WSvpOfeyknYy0nmCyhDf/uZXGT7mHHptxSwPj3zdspHY9Bij37N55/+NUXqF57KUagypa5TouZlztdZfx/z/2igvp7puvpxmP/ItmPv40rV3/K/XZrye98eITVFxcyLVc2B8CelvSFdW1tOr3MtpaEf/zpH+nYlp2Um/Tdu08oQjyNcWrW0C2gD+c1d96MCGuCQE7OLlh24KWiSqsYo6f/40RxTLqXSe2NdymdUva+P1H1O/Iv9Ony1fSuhXvUIf27XTRM+mNv/pSmnbTmIYyf27ZRqPH30pPPbcwNetNaSlGZ/9jGP3rkTulTC+Lh21Hl1fX0YaSnfTztiqqrfd90yyiqjP7ELVpFLodwZoFDAGbEdL/3qqAIVox5pETsFvbz2waIGCxxchKB13MCRdgabNgjox4nx7daOWHjQ/V0N6XO3rkuXTB8FOo857t6auV/6WXFr1J98ycTe1335XWr1pqKGiz88MrP3iF9um5l/hkJdUYN/luuuP+xxr+tUtWMzokezf6a9P2lJ2Rabt90QYgYFFiieV5JQzpWucMAVtnZ1oTAjZFxF0gKGJOewV0wlZw+nPDWVlZVLO58d27WjBPz3uZRoyZRDvKyhN4vTB3Bp1ywhBThg33ESf/ERCLUdOm6R9LadqoQQGWBd9TNIBaZ8YvTPPiA/nap24kYEjXPl/WAgQsh2NKK5CvQ2CTmvWbmHVvQVIvhkq+EKp+PCJvQrJC9rG58+iS0RPjVTWx1G1Z03Axl5V209W5/Nqp9MrshXRz4WGymhRuBwIWRpZSQStgCNc+z3QtZJzccQ73k7BOuOsmaVG4+SSswg0jpcXN2xAEzEvKmXJeidnKPcDHH/NXevnfjzgDIqnVr1etUS606tRxD5pw7WWO9Llp8xbl9qS5zcyzc0cCICII2D7ZZyfhDVL2KRq3AAE7Tbi+fQjZJdAm3TgtZisCdjr79YI824aGgL0gb69PSNceP9HangjYzeyXAfEiAxadCJ7ykDgPJWtlrIiZPUyiorqO8ps0vhu34Spo7X3ABtvPRYUFVPLzcsOgzx81jrZtL6WXnpppbXAe1PJSwMh+xSYc0hXjJbM0BCyTps/agrDtTYiZlH/YXEE/8b50QUfCD951E426aLhuoHOemU/njxpPHTPqaF0sfiXx1rWfUfNmxfYG51DthoeCxIgmFx1MnbLcf28wBMw3uRAvHycnS0HATtINSNsQtdhEmYlZZBua3fPL7v3V+0y+/QGacseDFGsSf+zleTV5NLcu/oaiL99bQL179RAL3oXSg4YOp48+/IKqEx74kdqxU1vUELD+JEO6LhwAAl1AwAKwolwUkjaefa2URQRsdv43WcBqFNNrm9DVtfl0eP+D6J1XnnR8aW7bXkKd9jtC2QpnH7YdPmzoUWn7ZVnwzYWHUIeseJa+ua6c1taW0tbaStpB1ZRDmdQxq4h65TjzmEgIOHFaIF3HDw/LHQgJmPUi40ponAO2PF++rhhFSc99c1PKnDDhjC19n2uuzASsvopQzYCTG83Y2Vz5J6e2pbXiPTeziuZkVxDr875p42n0yPNSxvi/db9Q595HenYBFuQbnxJIl+vw87wQBOz5FEQngKAKOp1kzWZt5Pa3qLz+tQxGZf/39RLas8Mehs2xjFJPwKzi6No8ur+2KZ135kk0e+btZqFxfa8V76CMano3p0ypN7k2l6bU5iqvJkz3yWzZnU5s0plOyu3K1Y/sQlEXMMQre0U52x4E7CxftC5AwCtBWxEsz7DO3f5G/YsP9N+MdNuksTRu9CWmAt7aZDs1Nzinuo0yqMXO+AVP02+7ga4acS5PiCll1Hf/si+04mX//6tYFu1fXaSbbd87czaNnXC7Z9kvizGKAoZ0LS11X1SCgH0xDQjCjIBdOTslWaO4v6jeSDPKvzQbmm42qVY8/LizaN2Hn9D/ckpM23o3lk1/rY6/7ICdH2ZvSRp02EG69Vimyy7ymv7w3IYys7PL6bzMnQl11sYyqFN1M5o98zY678yTU9orL6+ggt174xGUpjMkpwCkK4ej161AwF7PAPq3TUCVsxeSNQv+/rLltLwm9Tyxtp7ZeWBWlm1Df5lTSr0z4q/zM/uwjPjw6kL6OtZ4j7JeHXaL0+jMShqdlShdtbwqdT35qvH1z9mNLs7fN6Wbcw/70yxcy9/P/aBVQ90oZL8Qr+Wl4suKELAvpwVBySLg5Mu0eWM0Ox/cs3tX+uajVw2bUy/GEpEwb3xG5favLqSvYtmGtzyxPw46ZBbRzUWHkpOylTGeeYO7y2gmbRuDBw/jbnvx4gXcZVlBiFcIV2AKQ8CBmSoEKpuAm3I2k/Av37xHu7fbxXCI7y77hP56/Dk0PaucrtLJVmUxOr8mj+bUNaVmxYW0bd0XaZutq6ujrFY9iLIyiYb0kdW1J+3YEbOIeNMNzkjGEK8ny8G1TiFg11CjoyARcELOY0uW0uZYpS4Gnq1o9i7g/QfGM609M+q4zgvzcmfb1lfX5CriZR+jK7RXfPMt7df/BKKifKIBPXm7CGQ5PTnbFa8WhlbCkG4gl4mloCFgS9hQKaoE7Ir5sfIVtKz6d1sSViuzi7OWfvCZ8n8Pz6yh+7IquM8Rq20srMtWhLugLkf5p47t29G7i540vDWq16HH0ar/fk/UYw+iTrtGbilsu3ucY2O+4BDj54I71jEa9oQABOwJdnQaNgIiYl5fW0ITd3yki6B602rKzja/eEptgGXFo8ff2iBjUbaDDjuQ5jx0u+n9yOxK6atvmBZv/ti+ot2EorxT8oV4Q7E8hAchLGDWg92nYeFJWMLzhAoBJWAk5omlH9L6uvijHZM/S199igYeeqDlUa9d/wu9u+xTWrv+14Y22G1J7HN4/35C7SaIt99eRK38+SIIoUFZKAz5WoCGKoYEMrq3HhwTYdSz4EwIWAQYyoJAGgJMzAuqfqTlVX/Q+lgJxbSvL6wvv9subei3Ncs84VdSuoOGnnYJLfu4/gKsffck2qO1J7H4oVPI1w+zEL4YhAXMEIx7aI0tEsiAbeFD5QATKKndSEtKH6cYeziW+opCNh7lYVnpn5jFRPzNx69Ri+bOZp5fr1pDl187tVG67AKrvl2I8uIXZUX1A/l6O/Ory57xNgAHe4eAHYSLpkFAS2BxycO0I7Y1Lt4MvcdTqhtS2u/Zv8X///nDT6HJ4y6nDnu0sw33nfc/obsfmEWvvbm0sa2WhUQ9OxAV59tuPywNOCHgMJzzDbMY3Vq7ELBbpNGP7wmU122j36q/pU5NDqCsjGxp8W6o/oE+LJ/H357i2xjFH/2cEf9vneyYlei5d1c6YuDB1HnP9tS6VQtq1bI5FeTnKf3tKCunjz/7mj7+/Cv6/MtVxB49mfBhwu3WTui8rvbpU/yD0i/p54d3hFW+kKeMlWu/DS4Bs/O+2g8uwrIPHi34i8Ci7fdSTUYVjRl1Pt3z4BO0e04POij/JNtBvrp9OlVReVym+u9kSOxHFXC6Cinb1vWS1ouUCZZ9WhYRtWL/E9vGli1bEaBei9nP8oVARVaSf8saCjhZvOowIGD/TigiEyfw3o4nKaNZKW388ZOGynm79qJOdBD1yB0o3iAR1cZqaGHJnRbqiphav/lWmbvToKL4G5HmH7ZYKA4vpWsWqFtSdkK+bGzarWdI1Gy2w/99Bs1ZpGx0db9mRsJo9eRrV8K4ACv8iypoI5y/fVraNxKxZxwPLbqKmmYWCA1pW+0GenvHE2JZr1APfIW7NDmA9ssbklI4nZD9LF2j0TohZBH5HrzvNXyTgVIgkIZAg4C13zEZQ8BYL1EgUFa3lRaXPkx1aV4wf++DT9DYiXfQyc1u4EZRWruZ3tzxqMmFVjrNKRdnse9496r1wmLnj9m5Y6JuTQ6iXnlH6cav3qf80c7f6JGKlQnlHio+ggoy4k/ICsLHroy7L94chGE6HuOauwfr9tH9GrHdFMeDDXgHaQV88iTzhWh1GxoZcLBXzBMf9UnYRgv2aIjW71xFHY6soBeffDDtUHJa96RW1IEOKzyDY6gxmr/9NnZ/kTWJWqyWEphynli5z0m52rpzkz7UO++YhmLJDwe5oXQZ/VpXlvaPhrNze9BRTTtwjN0/RW4r+9Y/wQQkEiPp6g0BMrY/uRCwfYahbIGJlvcT5Fsqvqv6iM6+/gC6bvTFaYdbU1NDOW3+Qn8ruoLyMosMkbxe8gBVsCdbiSSwDdI1tm+LZsW0ZW38uc/qZ2X9CxFSnqSjXqjFbnWqv+WpZVY7uq+wV0J9Vu+87W/oZ+v1dR8tPpKaSrwqnHddsXKQqQgt8bJWxJvcC0Qszl2tkSJgnuyXVUYGbB26H2uKCFcv/iCKmAn44kmH0pUjztGdlsm3P0BT7njQdCuanUsWyn45M95d27am37/9QDe+O6Y/SuOm3GO8rGJE7OnSs5oPUf4+2BmrpYtL3uIK99zcHnSExCwYUvX+F0CGeLWjgIStzSkEbI1bQy3tlYxm581tdiW9ugzpJgcVNAmv27mC+p5WQI9Mn2rIt3iP/SlW3pQGF4/ULRcXMM9Hs0XMkS7zvKbw/kfm0ujxvP3Xx2j4QJDGcfBuQ4ddrIvevpJncn1b5rgj4hfaypYvRGx9yi0L2GoWHLZzwEa3EvhVyE6IV12CQRNwSd1m+qB6LpX/vsL0KGJXRffNO546NEncylUrCglYcbD5XvX2dV9QcXH9vbwmEbL44lvOrKBR2+metqXf+NxmQwK5FRx0YZouSBcKdF0u/tjhIGTDa65Mva6h+4z1LhBN7AICtolc9F4+L6XspHjdEPCdrzjzMoCuA8ekvQ0peWls+GMT7da9P73//ETabZcWKSvnyklz6bV3vra5ohqri76MYfjFY+mZFxZJ659dw1WQkUvts7195y9EKm9KnWgpnaT9KuF04k3I4F2WMARsc0WKCji5O7eE7IV8nRKmzSlLqc4EvGLZy9TrL3unfPflitV007T7lUc6FhUW0I4dZfTOsk/po5cmU5ukp0pVV9dSjyOv5Q/P5BzwkoVz6IiBh3C317ZLP9q0Zau1K7B1evnhvXu5+0dBEDAioG6Be0XJTL4srnkdEjPjm65x9m1kCQLmvQBLBWjlQqwwbUHbla+bMrYq4M2b3d+WcfsAnTl3Mc2a9z5tX7+8oWsm3j6DjB9Fee/E4XTC0QckhLvXoDFU13AbkL2RvPrco3Ts4EFcjdTV1VFWqx6UnZlBNbV1XNvbug3Xnxv+9p27KCuLXbqFDwi4Q8BJSesJOFm6eiN1QsYQsI11JVvATgo5KNmojemwVZVlwd9/sZi6du6otKOcTzX61EuKCe/jl6dS8+L407LW/PArHXeByRXJarsmGXDTJjlU+ccqrnG17zmQ9u7cmv5524XExmL8xiXzJv+75C7KyYF8zUmhhNsErEg6nXx5xZs8Ph4R8542gYBtrB6nBcw7iTaGgKr1BG6f+TI9/ty7yrng/7z1Hv3t1PT3BScA095vS0RTrj6Zhp/Un/YbMo7KyneK3Q+sMxOnnngMzZtzv+E8vffBZzTouLNIu1184HETaGtJudhtUfW9fPPmHdS0aXCegIVFDALJBJIlnSxgq/JV++nTh/85CUazY0vArGHRbegwbUEjqwzXgd9t4Bjqsmd7Gj92BF14xY38g1MuKk73jl+OG305ilx09qn02IxbdONh2fq7826kPXZtlVDmlbeW09VTnzKXcH0236VDG3rjqfH840ZJEAgggeXLG0812QlfhoQhYBszAAHbgOfTqmz79uC++9HHn9u4mjkpM5Yx1B57dabVn7ye0hR7a9OQgb3ononDdbu559FX6eGnlmi+T70N6dXZ19DeXdrJCBVtgIBvCciSLxugFAH/sCL+NiT2ue5482dAJ5ONagYM+fr2GLMVWFVVNf3l6Ou5nhDF1RHnwy542mrerIi2rv28oWjzjn2oOK8pvfP8BJ7qVFZWRUs+WEVvLltFrZoX0AH7dqbjj5KzlcYVAAqBgMcEIOB7dnN1Cgo36D+5yE4gELAdev6v2+fYG6hkR6Xti5mUi6HYQzHMn7nBDeWBOybSdZPupLraWvpmiZV3DnN3hYIgECoCEDAEHKoFHebBzHlhKd0yY2FcwuzD8eSqtDy0L1xQmmp8UxHF2C1DmebnaVMajjf62cs3U4vmYu8rDvOcYWwgYEQAAoaAcYQEjMAtM16iOS+8r4ma48qp5DHWMV9qLtRKyIwttMfar9/e/uDFSbRLm2YBo4pwQcAbAnYlLOPcrzryDO05YPaPTp8HDsNV0Nh+9ubA8brX0rIKmnLffFqw+Is0oaS8FFDsiVQN54oFZVxf/J1nb6T27RKvgvaaF/oHARAwJgABW1ghELAFaCGt8uuGLbTq219ozQ+/0aYtJbR85Vr6bu0Gi+eO620q6GB2BxTb1X59znXUrbO3z20O6TRjWCDgCAEI2AJWCNgCtJBXuX/Wf+iBuYvrzxfbuehK1L6JYOf/czTt2yP1TS8hxx+a4WVUVFL+5Aeo7A6BZ4qHZvTRGwgEbGHOIWAL0AJcpaamhk688F769n8blFGMv+wEuvD0w2nZZ9/SqAmzqaxipwTxNp7TffDmc+mKiXOVxNbK5+n7L6N++3e1UhV1BAhk/bCOspd/Q1WnHUvFp1xOVX8/hqrOOE6ghfqiO6upxUGn0La3n6RYy2bUou/JVPLkXVTbo4t4W6gRKAIQsIXpgoAtQAtoldXf/0InXHhv45XQbBzaq6Fl3Oer8ySqfY66jiqrqsWuvq5v65Fp59NR/dO/tzigU+G7sDN2lFPz/qfTto+fJ6raSc0HDaetX7xEpHmBRdHZ11D2yu9o61cvG8af+8QL1GThEipZ+DBlf/I1FY6ZRts+eE5ozC16n0A7/zaIym4bK1QvuTBvzLY68UFlxqtut7a0/fXHPYtGioBZ9LwP5Aj6RViQr2dr1ZOOlRcbOPXRyPutp8fTnu3bpPTU74SJ9Oe2MksRjL5gCF1+3hBLdaNWKet/P1PxSaOEhl3Tay+q7dKBMrfvoB333UAFN9xL5dddRLHmxQ3tcMssFqP82x+l8nGXmP7B1exvFyntJ4tDloALxt9DTV5favpHgxAsHxaGgF2YFNkP4oCAXZg0H3XhiIAV8SqpNF03YihdcuaRhiM+6oxptPZX8afUsUYPO6Arzb3vMh8RjVYo3AIWwOK0gPPun0u5s1+krZ/NJ8rJFogsWEV9KWCG0MlbkZABB2uRRjna8vJK2veYG+Qh0DzQY8iAfWjmrRdwtz3sontp1Xe/WHhgB1HbVsX04UuTuftCQXkERASc8/FXVHDVLZRRtZO2frlQNxN2UsAZ20sp98mFlPv4PKo54C+Uue43yty8NQVIyUszqbZT+7SgMsoqqPlh/6CSZ6dTbffO8mBKbgkClgw0uTnZ2S9rHxmww5Pms+alZMCah24c3LsrPTXDWkZ68XWP0jsfr7H0nOrMDKLvlt7rM7rhD8dIwJk/b6D8+2ZTztsfJYAom3Il7TzxKF04MgTM2sj8fSPXBNS1bkG13btQzf49qKZ3D6rt2pFizYoM6zK5VV78D6oYpf+SEK7Okwo1O/o8ihUXUsmLD6ZUz6isoqIzrqbyqaOJnR4w+ygC3rU1bf/PE2ZFHfs+5RxwmDJg2QKGfB1bh75tOP5ye7FnajQOprHiBacNohsuP9H2OEdP/hctevsrCzHFY1nxn2mUn59rOw40wEdAFfD2Jf+iJq+8Texiq4ySHQmVazvuTuVTr6Ka/bpzNSpDwEXnXa/0VdNvP6rp8xeq2btTw7nrzF//oGZDL6bSWdOo5oB9uGJKLlR88iiinBwqeW668hXLirO//i/lvPuJcrEZy/K1n3QXqeXNfJpyH3su4cI29Vz99lcepbr2ife8q3FvXzyb6tqaP5SGCVj7Kb/pcqo6ebCl8VqtJE3ALACeC7Hc3IKGgK0uC9RTCUx7cCE98dxSgZcpNEq3/W4t6JkZl9Nuu7SQCnTK9BfpyfkfiG9HC/wh0aZFIV0z4jg65W8HSY3dj401XfAW5U+eYTu08slXUtWwxMxVFbC28eojD6GKy4YrF3BZ+cgQsFG/6hZyuvEY1tteStlfrKKmr75LOUsSs3q1Xs0+e1H1wAOp5uDeVLf7LtTsyHMUZqyvlE8sRi32P5Gqhp9A5dfGLzxjHyULbtOSSp5J3NFpsugdKphwn+H2vbYPdQu69Mm7qPDKmylr9Q/K1ywrZtvn2ovprMwTTx0ImIdSfRlkwAKwQlRUaBs6FqN2u7Sg9164yXEC3QaOoZjobVBqeaN6SW9wGnXOUXT1Rcc6Ph6vOnBDwGa3IYmMnYmjtnN7Kpk/M6GarKugWaPKFvL5p1DFVedyh1Z80mVUu89etPOv/ShWWEBFl0ygbe//m2JF6V8Wwr7P/nRFyq1b2g7z7nmCcp9ckCDV7K/XUNG519G2D+dRTLObw9pj92az+6l5PunOAbPTAYVjbotXz86mkmfvU7bcnfqkFTDrzKkLsZABOzWVaNcpAsecfQf9wB4vyfU2JHe3ensecS3trKmxukdujqw+a+7RbTd6ZVZ0n84kcjGVFqrVekYTw8TBzsWWzrlDSMC5j/ybKi89nWsdsz6qD+9HO6bf2NhHLEaZf26jrBVrKOeLbyj7w+VU8tJDaUNlW8zN+/2dSv95s7LNnfzJ+XA5FV42mXY8NJmqDzV4J3X9Q0rKbr+Wdh4zoKEZ5Q+Es4dRxdj6Cxnrs+WKy8+iyotOM1/X9X9k6N0HzERefPrVROzYys6m7S8/QnXt2nK1K1IIAuakheyXE1RIiwmdC47FKDs7i9a8c7crNBreXexwb1+/fhsVFDR1uBd/Nm9VpFbr6VFQxVZ57klUcfX53ALO3LRF2bqtuPIcqrzg7ynNswuYMn/6mXK+WEU5731G2Z+t5JoIo8yeSbLq5CFUflPi/dXsqupmR51LO48/gspuHm3aT/GZYyhz3a8JDybJv/VhqjxnGNW1j79fXt3FSM6Kzf6QMXsQR/Y331PR8PiDTapOGULlE8XuFTcbnKsCdjP7ZQOXeQ4YAjZbSuH+/tYHFtDs598TGuSbT4+jTu3l/9WcLojBw2+jn37eJH5eWGBEZ554CE0de6pAjfAUZY+HjBUXcG9vqiOXLWB2jrXowhuo9Mm7U6701d2CZtnhgacoIW39fD6p9/nyzA7LJmv69KSanl2Fz4myC70yN2xKuMo4c8NmanbMBcrFXewiL54Py5apsoqqjzgkffH67JfdNlU6q377mKNhkduQ2FZ4Q7bN0TZvEakCZp3qXYg17LwzU2I6rdc7vHFaKgcBW8KGSjoElO3e6hquLTx25XSbloX00cKprvG88NpHaekna5zpLxZTXvIw/9GrnWnfx62q2SN7znP59ZcIRSpbwMUnjqSsdb+mfUqVnoCbDzxTufJ6+1tzid1SxLLFJi/8J34x1P49qXavPVNuK5IRd+6s5ynvgSdTYs279wmqGMN/D7wZcPYHCfvDRCT7ZW2KCNgsBqvfuyLgdPJVA3ZSwhCw1WWBenoE4lvR7ElWyqOsDD7xk6c/vOfuvbczZr9B7H/Wb53SG1KMrr1kKF16lv79qWFdNarAti17lmKF+ULDlCEytUP1Fhy9beQUAbPzp4f+QzmPWbLgYardc3fu2AsmTldum7Jz8VjWj+uVl1SoL5ng7lygYMGkGdRk4VvKVjbb0hb5+FrAbCAyLsQykq/TEoaARZYjyvIQ2FZSRn2Pm8i91eu2gNkYln68mi68TuID5usvxPr2nbsoS/OiAR5egS6zs5qaDzhDuWfV7OEYeuPMnzqTms5/w/BKXy5GtbXU4oCTlAuC2DZyuo9WwLlzX6K8+2YrxbYtfdr0wRnJ7anZK3vRRCzX4nn/6hpqceDJVHbX9bTz6MO4hslbiL22sdnhZ9maGwhYQ9uJTFiWgHH+l/ewiEa5BgkbZsLeZMDqDPy0/g8afFbiVbLisxOrz6Qz6Im7LqaB/XqINxHAGky4hSMnKa8aZJ+yaWNo57GHWxpJ1v9+IXZ7TqxpE9rx6C1U02tvIvZYMpFPLEbNDz5VkY3RNmvygyWqB/SlHQ9Yux0u5/3PqfCKqbTt3aeEz/1qh6b8UTBkgLT3G7NbkAovmdDwIA/2Qgp2IZWVTygFzECo54F5sl8tONkShoCtLEvU4SHA7r/tNkjntW/1Yv7i1VuoWZHYliVP37xlSssqaP+/1d9Got7by/amtb//CS8dZl8kbq+3al5AHy2YSpmi0uAN0kflMjf+Sc0GN15ZXNuto/JABu3rBa2Eq95yI1pX2f6tqVHeD8w+6jlcvXZUASsPknjpIYrlWX/imbp9bPTMZ57xsAuxsr5fK/xqRW3bajau/bcd90+g6kH2HhIDASfNIATMs6RRxk8EbrjjOZr36icJIRXkNaHlr93qm+3ar75ZS6+9/RX9uH4j/bjuD/plQ+rD9ZloO3doSwfv340O7bsX9d23E2WYnuf200zIiaX4H6Op/IYR3I+FlNOrcSvsquWKK84xz5xra23/saBGkrGthIpG3ERlk66g2h5dLA+z6b8XUfbqH7huN9LrJGPrdiq85nbl2dLVB/e2HEtyRd8LmAVs5zywaAbM+pMpYWTA0tYqGjIgsPq7X2jNj78rJZrkVsP26gAADtVJREFUZNGQw/ejnOws3zJj2XtVVQ1V7axWnqRVmJ9L2Tn+jde3IBEYCNgkoHsVtNpu1AWM8782VxiqgwAIgAAIpCXgiIBZT09ssn4/oqwsWEYGDAHjyAEBEAABEHCCAARsQhUCdmLZoU0QAAEQAAEIGALGUQACIAACIOABAVMBs5isnAe2swXN+pSxDW13CxrZrwcrEl2CAAiAgAEBrY+C/hsNARtMdNAnF0cxCIAACISFgF4iGOTfaQgYAg7L8YlxgAAIhJiA0U5sUCXsWwHL2IbGFnSIj0YMDQRAIDIEeE6DBlHCXAIWPQ9s9/yvuqrsnge2I+AgTmZkjkYMFARAIFIEeATMgATtdxsC1lnGQZvISB2NGCwIgEBkCPDKFwKuXxLIgCNzbGCgIAACIOAoAREBB03Coc2A7Ww/B20SHV39aBwEQAAEPCQAAQveC+yHDBgC9vCIQdcgEFECl118s2cjf+ixiZ717WTHEHA9XV4QQRcwzv86eTihbRDwhoCXcvRmxNZ69ZPIeZ2TPNKg/IZzb0GzAfLCkCVg1qfVK6HtZMBBmTxrhxdqgUBwCUCi/pk7N0TN6xwIWEMAAvbPQYJIQCBIBCDYIM0WX6x2RA0BaxjzwoCA+RYmSoFAVAlAtFGd+fTj1pM0r3PStRqEnUyhLWjebeggCzgIk4ZDFwT8QgAi9ctMhC8OO6cRGY0g/JZDwEnrNgiTFr5DDSPymgBE6vUMoP9kAhBwmjXBsyWADBgHEwh4QwAi9YY7epVPwK6Ad+z6cEJQds5Fyx9dvMWGDHj58uVcfTw7qYNpuSAL+PQp603H55cCffr08UsoiMMBApCpA1DRZGAIyBaw3sC9FHPGvDlTY6IzYibhoAo4SPIVnTMZ5SF8axQhUmvcUCvaBOwKmNFLzoJFiLohZghYMyMQsMjyFC8bdIFDpOJzjhogYJWA1wJ2I2OGgCFgq8eHo/WcljVk6uj0oXEQSCGgCpUnK5UhX7sZsMgUWs2WIWAIWGSd+aoskzRE6qspQTAgkJZAOqEaiThoAraaLUPA9eSw/ez9L8fjD7/qfRCIAARAQCoBI5nqSTgsAjYTsyUBs0aNLsQK4kVYELC8Yw4ilccSLYFAkAnwiDSdhHnq8XDh2e7macepMhAwMmDdtQWROnXYoV0QiAYBXpEmi5K3nhlFKwIW3S43i8Hoewg4IgKGTO0cJqgLAiAgSkBEon4RsJXtclEu2vIQMBEFbfsZMrWz5FEXBEDADQIiAmbxaCUsWldvPCIZME+fIu3xMLYsYNa43nlgmeeAWT9W3gnMA1MF5LWAIVSepYoyIAACQSIg8husjksVnJW66djwCpO3P972eOcJApacAUOmvEsP5UAABMJKgFdoyeNngrNa1w0BJ2fqducPAjYQMGRqd3mhPgiAQBQJWJWoFwIWjVVmFhwpAcsEF8WDCmMGARAAAR4ColLjadNKGZ7ffCux8rTLE68tAbMO0p0H9sM5YJ7BowwIgAAIgIB8AlakJj8K85cxWI0ztAK2csGVExOHNkEABEAABKwRsCo2a73p1zITpdU4zdrlHYfjGTCEyjsVKAcCIAACwSdgVWpOjNyp5017KmBcnOTEUkGbIAACIBB8AhAw/xwmZMAQKz84lAQBEAABEEglEAUBs1HLyIIzBvfrF8MiAgEQAAEQAAEZBIIgYBkxQsAyVgvaAAEQAAEQkEZAhtxkBePk6w4hYFmzhHZAAARAAASkEPC7gGXFBwFLWS5oBARAAARAQBYBWYKTEY/f3zWMc8AyZhltgAAIgAAIKAQgYP6FAAHzs0JJEAABEAABEwJ+FrDM2LAFjUMBBEAABEDAVwRkSs7uwJIlKTM2CNju7KA+CIAACICAVAIyJWc3MAjYLkHUBwEQAAEQCAwBvwpYZlwtZ5fT+vFzbc8JzgHbRogGQAAEQAAEVAIyRWeXqjYDlhkXBGx3ZlAfBEAABEBAOgGZorMbHARslyDqgwAIgAAIBIaAHwUsOyaWAbOP3W1obEEHZlkjUBAAARDwPwHZsrMzYjUDlh0TBGxnVlAXBEAABEDAEQKyZWcnSAjYDj3UBQEQAAEQCBQBvwlYdjxq9qtOip1taGxBB2ppI1gQAAEQ8D8B2dKzOmKWAcuOBQK2OhuoBwIgAAIg4DgB2dKzGjAEbJUc6oEACIAACPiWwOKhvWjwqyvTxgcB800btqD5OKEUCIAACIAAETHxaj/pJOwXATsxYdiCdoIq2gQBEAABEDAlkCxgtYJWxFESMBu/1QuxkAGbLjcUAAEQAAEQYAT05Mu+i4KAk7NfdVVAwDg+QAAEQAAEHCVgJGCthMOaAUPAji4vNA4CIAACIJCOgJl8IWDxdYMtaHFmqAECIAACkSPAI2BVwsiA+ZYHBMzHCaVAAARAINIEIGAibEFH+hDA4EEABEDAGwK8Ag5rFqwnXzZeXITlzZpEryAAAiAQegIi8oWA+ZcDtqD5WaEkCIAACASSgPacrPYl9byDERUwa/fkWf15mw9EOWTAgZgmBAkCIAAC/iGgd0GUiIghYP3zv9iC9s9aRyQgAAIg4BsCPFcj84g46gI2yn4hYN8sdwQCAiAAAv4hwCNgFq2ZhCHgcsNJxUVY/lnziAQEQAAEfEEAApYzDciA5XBEKyAAAiAQGQK8AkYWbLwkeAS8eOTEhEYGP3yz6TrDVdCmiFAABEAABIJJQETAZhKO8ja0mYAfX99Bd4EYiRgCDuZxhahBAARAwJQABGyKyLSAHfmqjetJGAI2xY8CIAACIBA8AqLyVUeod0FWVDNgIwEbZb7JKyadhCHg4B1XiBgEQAAETAlYFbDeVjQEnIhcRL56mTAEbLqMUQAEQAAEgknAqoTTZcEQcOMasCLfdBKGgIN5XCFqEAABEDAlYFXAyILjaPW2nyFg06WHAiAAAiAQbQJBEPCJ9EXCJC2kA3wzaekEbEe+yVkwMmDfTDUCAQEQAAG5BOwIOF0WLHsbOlm+6uj9ImEIWO56RGsgAAIgEBkCfhawnnz9JOFkAcvIfrVZMDLgyByKGCgIgEDUCNgVcHIWLCsDNpMv69cPWTAEHLUjBuMFARAAAUkEZAuYhSUq4XTvBeYRsNcSdlK+bGzsvmBkwJIWOpoBARAAAb8R8IOAGROthHnl66WAV5c90zCV/ecNU/5b5vYzBOy3IwXxgAAIgIBkAjIErG5Dq23Nv3CZcJRWBeyFhLXyVQe65u4rhcfMUwEZMA8llAEBEACBABKQJeB0QxcRcVAEnE6+TkoYAg7gQYWQQQAEQICHgJMCZv3zSlgVsMj2szo+ty7GMpIvi8WJLBgC5lnFKAMCIAACASTgtIB5JRwGATshYQg4gAcVQgYBEAABRmDeS48ZgrjgkOWOgxLJgq1kwGwATmfBZtmvU9vQELDjyxMdgAAIgIA8AmbS1fbkhoBFsmAIOHEdQMDyjgu0BAIgAAKOERARrx8lzLah/Shg3uwXW9COLW00DAIgAAL+JWBVvmxEfsmC587KswzYyS1oEQHLljAyYMtLAhVBAARAwHkCduTrpoDNtqIh4NS1AgE7f/ygBxAAARCwRMCufMMiYDYOJ7Jg0ewXGbClZYxKIAACIBA8AhBw45xBwMFbv4gYBEAABAJLIGgCNtqGtrMF7UQGbCX7RQYc2EMJgYMACICAGAEI2LkMGAIWW4soDQIgAAKRIiBDwH45D4wMOHXp4iKsSB3OGCwIgEDQCMiQsFu3Iqls0z0dy08Ctpr9Ygs6aEcP4gUBEAABmwTsShgCTpwACNjmgkR1EAABEAgagYtGDrUc8uDB8RfDW/lAwHIELPuNSBk/rFgUszKhl118s5VqqAMCIAACgSFgR5hODdKKiN0WMBt78ja0X7ag/ZL9MkaWBezU4kpuF6J3izT6AYHwEfCjQGVT5hFyGATMuMm4FxgClr0CJbUH2UsCiWZAwEECUZCqbHzPTuogu0nT9mRnwBCwKXIU4CEA0fNQQpkoEYBUnZ9ttyUMAZvPqe+3oM2HgBJGBCB7rA8/EIBgvZ8FtwXMRqyVsN1zwDIyYD9tP7PxQMDeHxehiACiD8U0Wh4EBGsZnWsVIWAiCNi15YaOwkoAsvduZiFa79jb7RkChoDtriHUBwHXCURV+JCt60vN0Q6jLmA72S+bGNn3AGML2tHljsZBAATsEFi+fLmd6qibRAACfsbWmoCAbeFDZRAAARAIFwHRP1K8lLDXF2HZyYCdkC8y4HAdixgNCIAACBgSuO74za4TUq+EhoAT0c+j5bgK2vXViA5BAARAwCMCURWwnezXqfO/ELBHBwG6BQEQAAEvCEDA1qg7sQUdCQG3bh1/BNvmzeutkUctEAABEAgJAQjY2kS6ImBVVlZC9JPgzMbhp1itsEYdEAABELBKwCsJe3kO2M4WtBPyZXOnZMDbflth6XWEPJPvtujMxJscs9vx8TBDGRAAARBwkkDUBGxHvmweAitgN4UnKl81NrclvGDBAseOrWHDrL+w27Gg0DAIgICvCEDAYtMRGgFrhy1bfH4TsJOi5V0+EDIvKZQDgegQgIDF5toJAbPtZ/ZxdAuaZ5gyRGxVviw+Gf2zdvwgXD3eEDHPSkQZEIgGAQiYf56dkC/r3TcClrEV7IWA/SxciJj/AENJEAgzgXRPyvLqaVheXITl5/O/vsiAkxe/nYxURMRW+wmieLWMkQ2H+ecWY4siAdHHUTJGbkuYPQ0LAm5cnb7LgGWK2ImDMOjihYSdWBVoEwTcI2BFtHrRuS1gFseJ9IVtWAvpAKE2kAEL4UotbDVTtdltQ/UwiRcSlrUq0A4IOEdApmghYOtvQHLq/C+bE99nwF5nxGEVLyTs3A8nWgYBEQJuiBYC9p+AVfmyufH8KmiRBcvKOp0RR0G8kLDoqkN5ELBOwEvRRlnAft9+DqSA1QXlhIijJl/GEhdlWf9hRU0QUAn4UbJms+P2eWC3zwFDwGYrQML3skQcRfmq+CFhCQsRTUSCQBBF65csGAKOz0Sgt6D1FpMdEUdZvsiCI+ENDFKQQJhECwELTr6Dz39OFvD/AUgTOXhS4qSM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/>
          </p:nvPr>
        </p:nvGraphicFramePr>
        <p:xfrm>
          <a:off x="307975" y="1034103"/>
          <a:ext cx="8653145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7585">
                  <a:extLst>
                    <a:ext uri="{9D8B030D-6E8A-4147-A177-3AD203B41FA5}">
                      <a16:colId xmlns:a16="http://schemas.microsoft.com/office/drawing/2014/main" val="2177391035"/>
                    </a:ext>
                  </a:extLst>
                </a:gridCol>
                <a:gridCol w="1347450">
                  <a:extLst>
                    <a:ext uri="{9D8B030D-6E8A-4147-A177-3AD203B41FA5}">
                      <a16:colId xmlns:a16="http://schemas.microsoft.com/office/drawing/2014/main" val="1086585319"/>
                    </a:ext>
                  </a:extLst>
                </a:gridCol>
                <a:gridCol w="1624350">
                  <a:extLst>
                    <a:ext uri="{9D8B030D-6E8A-4147-A177-3AD203B41FA5}">
                      <a16:colId xmlns:a16="http://schemas.microsoft.com/office/drawing/2014/main" val="549241457"/>
                    </a:ext>
                  </a:extLst>
                </a:gridCol>
                <a:gridCol w="3413760">
                  <a:extLst>
                    <a:ext uri="{9D8B030D-6E8A-4147-A177-3AD203B41FA5}">
                      <a16:colId xmlns:a16="http://schemas.microsoft.com/office/drawing/2014/main" val="3503588077"/>
                    </a:ext>
                  </a:extLst>
                </a:gridCol>
              </a:tblGrid>
              <a:tr h="219187">
                <a:tc>
                  <a:txBody>
                    <a:bodyPr/>
                    <a:lstStyle/>
                    <a:p>
                      <a:r>
                        <a:rPr kumimoji="1" lang="ja-JP" altLang="en-US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名称</a:t>
                      </a:r>
                      <a:endParaRPr kumimoji="1" lang="ja-JP" altLang="en-US" sz="2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無料容量</a:t>
                      </a:r>
                      <a:endParaRPr kumimoji="1" lang="ja-JP" altLang="en-US" sz="2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提供会社</a:t>
                      </a:r>
                      <a:endParaRPr kumimoji="1" lang="ja-JP" altLang="en-US" sz="2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補足事項</a:t>
                      </a:r>
                      <a:endParaRPr kumimoji="1" lang="ja-JP" altLang="en-US" sz="2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3698867"/>
                  </a:ext>
                </a:extLst>
              </a:tr>
              <a:tr h="121771">
                <a:tc>
                  <a:txBody>
                    <a:bodyPr/>
                    <a:lstStyle/>
                    <a:p>
                      <a:r>
                        <a:rPr kumimoji="1" lang="en-US" altLang="ja-JP" sz="2200" b="0" dirty="0" err="1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DropBox</a:t>
                      </a:r>
                      <a:endParaRPr kumimoji="1" lang="ja-JP" altLang="en-US" sz="2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2G</a:t>
                      </a:r>
                      <a:endParaRPr kumimoji="1" lang="ja-JP" altLang="en-US" sz="2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b="0" dirty="0" err="1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DropBox</a:t>
                      </a:r>
                      <a:endParaRPr kumimoji="1" lang="ja-JP" altLang="en-US" sz="2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PC</a:t>
                      </a:r>
                      <a:r>
                        <a:rPr kumimoji="1" lang="ja-JP" altLang="en-US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上で仮想ドライブ</a:t>
                      </a:r>
                      <a:endParaRPr kumimoji="1" lang="ja-JP" altLang="en-US" sz="2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306059"/>
                  </a:ext>
                </a:extLst>
              </a:tr>
              <a:tr h="121771">
                <a:tc>
                  <a:txBody>
                    <a:bodyPr/>
                    <a:lstStyle/>
                    <a:p>
                      <a:r>
                        <a:rPr kumimoji="1" lang="en-US" altLang="ja-JP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OneDrive</a:t>
                      </a:r>
                      <a:endParaRPr kumimoji="1" lang="ja-JP" altLang="en-US" sz="2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5G</a:t>
                      </a:r>
                      <a:endParaRPr kumimoji="1" lang="ja-JP" altLang="en-US" sz="2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Microsoft</a:t>
                      </a:r>
                      <a:endParaRPr kumimoji="1" lang="ja-JP" altLang="en-US" sz="2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MSOffice</a:t>
                      </a:r>
                      <a:r>
                        <a:rPr kumimoji="1" lang="ja-JP" altLang="en-US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から直接</a:t>
                      </a:r>
                      <a:endParaRPr kumimoji="1" lang="ja-JP" altLang="en-US" sz="2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480962"/>
                  </a:ext>
                </a:extLst>
              </a:tr>
              <a:tr h="121771">
                <a:tc>
                  <a:txBody>
                    <a:bodyPr/>
                    <a:lstStyle/>
                    <a:p>
                      <a:r>
                        <a:rPr kumimoji="1" lang="en-US" altLang="ja-JP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Google</a:t>
                      </a:r>
                      <a:r>
                        <a:rPr kumimoji="1" lang="ja-JP" altLang="en-US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ドライブ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15G</a:t>
                      </a:r>
                      <a:endParaRPr kumimoji="1" lang="ja-JP" altLang="en-US" sz="2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Google</a:t>
                      </a:r>
                      <a:endParaRPr kumimoji="1" lang="ja-JP" altLang="en-US" sz="2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Google</a:t>
                      </a:r>
                      <a:r>
                        <a:rPr kumimoji="1" lang="ja-JP" altLang="en-US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サービス連携</a:t>
                      </a:r>
                      <a:endParaRPr kumimoji="1" lang="ja-JP" altLang="en-US" sz="2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1961"/>
                  </a:ext>
                </a:extLst>
              </a:tr>
              <a:tr h="121771">
                <a:tc>
                  <a:txBody>
                    <a:bodyPr/>
                    <a:lstStyle/>
                    <a:p>
                      <a:r>
                        <a:rPr kumimoji="1" lang="en-US" altLang="ja-JP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Box</a:t>
                      </a:r>
                      <a:endParaRPr kumimoji="1" lang="ja-JP" altLang="en-US" sz="2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10G</a:t>
                      </a:r>
                      <a:endParaRPr kumimoji="1" lang="ja-JP" altLang="en-US" sz="2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Box</a:t>
                      </a:r>
                      <a:endParaRPr kumimoji="1" lang="ja-JP" altLang="en-US" sz="2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セキュリティ強い</a:t>
                      </a:r>
                      <a:endParaRPr kumimoji="1" lang="ja-JP" altLang="en-US" sz="2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9847110"/>
                  </a:ext>
                </a:extLst>
              </a:tr>
              <a:tr h="121771">
                <a:tc>
                  <a:txBody>
                    <a:bodyPr/>
                    <a:lstStyle/>
                    <a:p>
                      <a:r>
                        <a:rPr kumimoji="1" lang="en-US" altLang="ja-JP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iCloud</a:t>
                      </a:r>
                      <a:endParaRPr kumimoji="1" lang="ja-JP" altLang="en-US" sz="2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(5G)</a:t>
                      </a:r>
                      <a:endParaRPr kumimoji="1" lang="ja-JP" altLang="en-US" sz="2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Apple</a:t>
                      </a:r>
                      <a:endParaRPr kumimoji="1" lang="ja-JP" altLang="en-US" sz="2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iPhone,</a:t>
                      </a:r>
                      <a:r>
                        <a:rPr kumimoji="1" lang="en-US" altLang="ja-JP" sz="2200" b="0" baseline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iPad, Mac</a:t>
                      </a:r>
                      <a:endParaRPr kumimoji="1" lang="ja-JP" altLang="en-US" sz="2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547538"/>
                  </a:ext>
                </a:extLst>
              </a:tr>
            </a:tbl>
          </a:graphicData>
        </a:graphic>
      </p:graphicFrame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307975" y="3807304"/>
            <a:ext cx="8607280" cy="305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/>
            <a:r>
              <a:rPr lang="ja-JP" altLang="en-US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スマホ</a:t>
            </a:r>
            <a:r>
              <a:rPr lang="ja-JP" altLang="en-US" sz="2800" kern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で写真・動画で容量取っている人にはお勧め</a:t>
            </a:r>
            <a:br>
              <a:rPr lang="ja-JP" altLang="en-US" sz="2800" kern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800" kern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追加 </a:t>
            </a:r>
            <a:r>
              <a:rPr lang="en-US" altLang="ja-JP" sz="2800" kern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Google</a:t>
            </a:r>
            <a:r>
              <a:rPr lang="ja-JP" altLang="en-US" sz="2800" kern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ドライブ</a:t>
            </a:r>
            <a:r>
              <a:rPr lang="en-US" altLang="ja-JP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en-US" altLang="ja-JP" sz="2800" kern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100G/250</a:t>
            </a:r>
            <a:r>
              <a:rPr lang="ja-JP" altLang="en-US" sz="2800" kern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lang="en-US" altLang="ja-JP" sz="2800" kern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2800" kern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2800" kern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pPr algn="l"/>
            <a:r>
              <a:rPr lang="en-US" altLang="ja-JP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800" kern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     iCloud (50G/130</a:t>
            </a:r>
            <a:r>
              <a:rPr lang="ja-JP" altLang="en-US" sz="2800" kern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lang="en-US" altLang="ja-JP" sz="2800" kern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2800" kern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2800" kern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pPr algn="l"/>
            <a:r>
              <a:rPr lang="ja-JP" altLang="en-US" sz="2800" kern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・写真や動画の整理</a:t>
            </a:r>
          </a:p>
          <a:p>
            <a:pPr algn="l"/>
            <a:r>
              <a:rPr lang="ja-JP" altLang="en-US" sz="2800" kern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・携帯買い替えの時のデータ交換</a:t>
            </a:r>
          </a:p>
          <a:p>
            <a:pPr algn="l"/>
            <a:r>
              <a:rPr lang="ja-JP" altLang="en-US" sz="2800" kern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2800" kern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PC</a:t>
            </a:r>
            <a:r>
              <a:rPr lang="ja-JP" altLang="en-US" sz="2800" kern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とのファイル共有</a:t>
            </a:r>
          </a:p>
          <a:p>
            <a:pPr algn="l"/>
            <a:endParaRPr lang="ja-JP" altLang="en-US" sz="2800" kern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324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381000" y="290513"/>
            <a:ext cx="79406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noProof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補足</a:t>
            </a:r>
            <a:r>
              <a:rPr lang="en-US" altLang="ja-JP" sz="2800" noProof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: PC</a:t>
            </a:r>
            <a:r>
              <a:rPr lang="ja-JP" altLang="en-US" sz="2800" noProof="0" dirty="0" err="1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での</a:t>
            </a:r>
            <a:r>
              <a:rPr lang="ja-JP" altLang="en-US" sz="2800" noProof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クラウドストレージの利用</a:t>
            </a:r>
            <a:endParaRPr kumimoji="1" lang="en-US" altLang="ja-JP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61604" y="4419600"/>
            <a:ext cx="4362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hlinkClick r:id="rId2"/>
              </a:rPr>
              <a:t>https://www.icloud.com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hlinkClick r:id="rId2"/>
              </a:rPr>
              <a:t>/</a:t>
            </a:r>
            <a:endParaRPr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endParaRPr kumimoji="1"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iPhone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使っている人</a:t>
            </a:r>
            <a:endParaRPr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89" y="1066800"/>
            <a:ext cx="3828011" cy="293574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313091"/>
            <a:ext cx="4365247" cy="244316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572000" y="4419600"/>
            <a:ext cx="43627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hlinkClick r:id="rId5"/>
              </a:rPr>
              <a:t>https://www.google.com/drive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hlinkClick r:id="rId5"/>
              </a:rPr>
              <a:t>/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Android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使っている人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Gmail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使っている人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誰でも可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721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左右矢印 34"/>
          <p:cNvSpPr/>
          <p:nvPr/>
        </p:nvSpPr>
        <p:spPr bwMode="auto">
          <a:xfrm>
            <a:off x="5344084" y="4523991"/>
            <a:ext cx="1981200" cy="292090"/>
          </a:xfrm>
          <a:prstGeom prst="left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399" y="2895600"/>
            <a:ext cx="1875397" cy="2970049"/>
          </a:xfrm>
          <a:prstGeom prst="rect">
            <a:avLst/>
          </a:prstGeom>
        </p:spPr>
      </p:pic>
      <p:sp>
        <p:nvSpPr>
          <p:cNvPr id="26" name="左右矢印 25"/>
          <p:cNvSpPr/>
          <p:nvPr/>
        </p:nvSpPr>
        <p:spPr bwMode="auto">
          <a:xfrm>
            <a:off x="2743199" y="3091312"/>
            <a:ext cx="1981200" cy="292090"/>
          </a:xfrm>
          <a:prstGeom prst="left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7162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PC/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スマホの総合環境</a:t>
            </a: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81837"/>
            <a:ext cx="2286000" cy="248770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97" y="3669543"/>
            <a:ext cx="987282" cy="932154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6103" y="3669543"/>
            <a:ext cx="988075" cy="944880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2748501"/>
            <a:ext cx="1219200" cy="825190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7981" y="3573691"/>
            <a:ext cx="1671637" cy="395702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6800" y="828020"/>
            <a:ext cx="1457884" cy="1920481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2725177" y="4057686"/>
            <a:ext cx="236220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クラウド・</a:t>
            </a:r>
          </a:p>
          <a:p>
            <a:pPr algn="l"/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ストレージ</a:t>
            </a:r>
            <a:b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OneDirve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Google </a:t>
            </a: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Dirve</a:t>
            </a:r>
            <a:endParaRPr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iCloud</a:t>
            </a:r>
            <a:endParaRPr kumimoji="1" lang="ja-JP" altLang="en-US" sz="2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438899" y="1181837"/>
            <a:ext cx="2362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自宅</a:t>
            </a:r>
            <a:r>
              <a:rPr kumimoji="1"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PC</a:t>
            </a:r>
            <a:endParaRPr kumimoji="1" lang="ja-JP" altLang="en-US" sz="28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9845" y="5838878"/>
            <a:ext cx="791109" cy="795362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00158" y="5838878"/>
            <a:ext cx="799638" cy="795362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86306" y="4194827"/>
            <a:ext cx="740291" cy="1000241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7152588" y="5388595"/>
            <a:ext cx="164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コンビニ</a:t>
            </a:r>
            <a:b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印刷</a:t>
            </a:r>
            <a:endParaRPr kumimoji="1" lang="ja-JP" altLang="en-US" sz="28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30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7162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OneDrive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の利用</a:t>
            </a: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0600"/>
            <a:ext cx="7379936" cy="3071813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1981200" y="4572000"/>
            <a:ext cx="647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・無料版を使用すること</a:t>
            </a:r>
          </a:p>
          <a:p>
            <a:pPr algn="l"/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容量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5GB</a:t>
            </a:r>
          </a:p>
          <a:p>
            <a:pPr algn="l"/>
            <a:r>
              <a:rPr kumimoji="1"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 Word/Excel/</a:t>
            </a:r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パワポと親和性が高い</a:t>
            </a:r>
          </a:p>
        </p:txBody>
      </p:sp>
    </p:spTree>
    <p:extLst>
      <p:ext uri="{BB962C8B-B14F-4D97-AF65-F5344CB8AC3E}">
        <p14:creationId xmlns:p14="http://schemas.microsoft.com/office/powerpoint/2010/main" val="26306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9182</TotalTime>
  <Words>281</Words>
  <Application>Microsoft Office PowerPoint</Application>
  <PresentationFormat>画面に合わせる (4:3)</PresentationFormat>
  <Paragraphs>83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ＭＳ Ｐゴシック</vt:lpstr>
      <vt:lpstr>ＭＳ Ｐ明朝</vt:lpstr>
      <vt:lpstr>メイリオ</vt:lpstr>
      <vt:lpstr>Arial</vt:lpstr>
      <vt:lpstr>標準デザイン</vt:lpstr>
      <vt:lpstr>「アルゴリズムとプログラム」(普通科)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ネットドライブを作ろう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gohome8</cp:lastModifiedBy>
  <cp:revision>167</cp:revision>
  <cp:lastPrinted>2018-11-01T20:24:09Z</cp:lastPrinted>
  <dcterms:created xsi:type="dcterms:W3CDTF">2014-03-24T13:08:44Z</dcterms:created>
  <dcterms:modified xsi:type="dcterms:W3CDTF">2019-02-11T04:17:45Z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