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41" r:id="rId2"/>
    <p:sldId id="356" r:id="rId3"/>
    <p:sldId id="353" r:id="rId4"/>
    <p:sldId id="357" r:id="rId5"/>
    <p:sldId id="354" r:id="rId6"/>
    <p:sldId id="355" r:id="rId7"/>
  </p:sldIdLst>
  <p:sldSz cx="9144000" cy="6858000" type="screen4x3"/>
  <p:notesSz cx="7099300" cy="102346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FF"/>
    <a:srgbClr val="74C0C6"/>
    <a:srgbClr val="99FF66"/>
    <a:srgbClr val="DDDDD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8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DC8C2641-79DF-4F40-8551-32E3EDFCD95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E297F7-8233-4B54-9E7D-1D25AC5D00B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0045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6DE1DD-F9F0-44DE-B928-A306851DD43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361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3A0E1E-C0CE-48EB-B101-288B728145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206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EA43EF-F515-4B19-A4DF-B4088F21D2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301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2714A3-0695-4DE8-8A5A-CF3F56D94D8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0761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754B6A-BB74-47FE-A01F-C32FA53BA02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951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77C7BE-6174-4555-B9B4-6E0E685D4D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225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0F2529-913F-4867-9988-B5CE665403C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5011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6D317C-E29B-4E33-8B97-70B974CB77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5492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53EFE2-5EBD-4BB9-B57D-3FB2A73B153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368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749161-0328-4C2F-A69B-EFF39E0366E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886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653D481F-CEA2-4647-91DF-F371F2714E8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D18C70B-78AA-46D5-B8BE-19DE0D40C1D0}" type="slidenum">
              <a:rPr lang="en-US" altLang="ja-JP" sz="140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ja-JP" sz="140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381000"/>
            <a:ext cx="8629650" cy="612775"/>
          </a:xfrm>
        </p:spPr>
        <p:txBody>
          <a:bodyPr/>
          <a:lstStyle/>
          <a:p>
            <a:pPr algn="l" eaLnBrk="1" hangingPunct="1"/>
            <a:r>
              <a:rPr lang="ja-JP" altLang="en-US" sz="3200" dirty="0" smtClean="0">
                <a:ea typeface="メイリオ" panose="020B0604030504040204" pitchFamily="50" charset="-128"/>
              </a:rPr>
              <a:t>情報の授業</a:t>
            </a:r>
            <a:endParaRPr lang="ja-JP" altLang="en-US" sz="2800" dirty="0" smtClean="0">
              <a:ea typeface="メイリオ" panose="020B0604030504040204" pitchFamily="50" charset="-128"/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357188" y="1028700"/>
            <a:ext cx="8458200" cy="587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自分にあったスマホを</a:t>
            </a:r>
            <a:r>
              <a:rPr lang="ja-JP" altLang="en-US" sz="2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選ぼう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Picture 75" descr="A19_Fi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667" y="3474720"/>
            <a:ext cx="364506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楕円 5"/>
          <p:cNvSpPr/>
          <p:nvPr/>
        </p:nvSpPr>
        <p:spPr bwMode="auto">
          <a:xfrm>
            <a:off x="4197267" y="3225899"/>
            <a:ext cx="1752600" cy="4945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73467" y="3286592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Research</a:t>
            </a:r>
            <a:endParaRPr kumimoji="1" lang="ja-JP" altLang="en-US" b="1" dirty="0"/>
          </a:p>
        </p:txBody>
      </p:sp>
      <p:sp>
        <p:nvSpPr>
          <p:cNvPr id="8" name="下矢印 7"/>
          <p:cNvSpPr/>
          <p:nvPr/>
        </p:nvSpPr>
        <p:spPr bwMode="auto">
          <a:xfrm rot="17609336">
            <a:off x="5972483" y="3498995"/>
            <a:ext cx="269155" cy="22582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pic>
        <p:nvPicPr>
          <p:cNvPr id="9" name="図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6121499"/>
            <a:ext cx="1383302" cy="51097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740490" y="6168928"/>
            <a:ext cx="1252537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US" altLang="ja-JP" sz="20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Go.Ota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281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B267FD7-3D1D-44A9-AB12-D43BA9B6A665}" type="slidenum">
              <a:rPr lang="en-US" altLang="ja-JP" sz="14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ja-JP" sz="1400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" y="165309"/>
            <a:ext cx="7772400" cy="612775"/>
          </a:xfrm>
        </p:spPr>
        <p:txBody>
          <a:bodyPr/>
          <a:lstStyle/>
          <a:p>
            <a:pPr algn="l" eaLnBrk="1" hangingPunct="1"/>
            <a:r>
              <a:rPr lang="en-US" altLang="ja-JP" sz="2800" dirty="0" smtClean="0">
                <a:ea typeface="メイリオ" panose="020B0604030504040204" pitchFamily="50" charset="-128"/>
              </a:rPr>
              <a:t>2. </a:t>
            </a:r>
            <a:r>
              <a:rPr lang="ja-JP" altLang="en-US" sz="2800" dirty="0" smtClean="0">
                <a:ea typeface="メイリオ" panose="020B0604030504040204" pitchFamily="50" charset="-128"/>
              </a:rPr>
              <a:t>携帯料金調査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3840" y="1827828"/>
            <a:ext cx="87020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問題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携帯料金が高い　</a:t>
            </a:r>
            <a:b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&gt;&gt;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自分に適切な携帯端末と通信業者の契約を選ぶ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今回の授業の目的は</a:t>
            </a:r>
            <a:r>
              <a:rPr lang="en-US" altLang="ja-JP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から情報を収集して</a:t>
            </a:r>
            <a:r>
              <a:rPr lang="en-US" altLang="ja-JP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Excel</a:t>
            </a:r>
            <a:r>
              <a:rPr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にまとめる</a:t>
            </a:r>
          </a:p>
          <a:p>
            <a:pPr algn="l"/>
            <a:endParaRPr lang="ja-JP" altLang="en-US" sz="24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◎端末情報シート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zh-TW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購入</a:t>
            </a:r>
            <a:r>
              <a:rPr lang="zh-TW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検討端末情報</a:t>
            </a:r>
            <a:r>
              <a:rPr lang="en-US" altLang="zh-TW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(10</a:t>
            </a:r>
            <a:r>
              <a:rPr lang="zh-TW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種類</a:t>
            </a:r>
            <a:r>
              <a:rPr lang="en-US" altLang="zh-TW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algn="l"/>
            <a:r>
              <a:rPr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幅広い端末の選択肢を考えて価格や仕様を調べる</a:t>
            </a:r>
          </a:p>
          <a:p>
            <a:pPr algn="l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・同一機種でも、新品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中古、フリー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通信会社固定の違い</a:t>
            </a:r>
          </a:p>
          <a:p>
            <a:pPr algn="l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iPhone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とアンドロイドの違い</a:t>
            </a:r>
          </a:p>
          <a:p>
            <a:pPr algn="l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・有名メーカーと中国製端末の違い</a:t>
            </a:r>
          </a:p>
          <a:p>
            <a:pPr algn="l"/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◎携帯料金シート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:(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来年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夏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には大きく変わりますが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algn="l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・メジャー通信会社と格安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SIM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との違いを理解</a:t>
            </a:r>
          </a:p>
          <a:p>
            <a:pPr algn="l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・通話方法の違い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13360" y="950694"/>
            <a:ext cx="1325880" cy="70788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問題の</a:t>
            </a:r>
            <a:b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明確化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05000" y="950694"/>
            <a:ext cx="1325880" cy="707886"/>
          </a:xfrm>
          <a:prstGeom prst="rect">
            <a:avLst/>
          </a:prstGeom>
          <a:solidFill>
            <a:srgbClr val="FFFF0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情報の</a:t>
            </a:r>
            <a:b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収集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96640" y="950694"/>
            <a:ext cx="1325880" cy="707886"/>
          </a:xfrm>
          <a:prstGeom prst="rect">
            <a:avLst/>
          </a:prstGeom>
          <a:solidFill>
            <a:srgbClr val="FFFF99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情報の</a:t>
            </a:r>
            <a:b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分析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88280" y="950694"/>
            <a:ext cx="1569720" cy="70788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解決案の</a:t>
            </a:r>
            <a:b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作成と評価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223760" y="950694"/>
            <a:ext cx="1569720" cy="70788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解決案の</a:t>
            </a:r>
            <a:b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実施と反省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" name="直線矢印コネクタ 4"/>
          <p:cNvCxnSpPr>
            <a:stCxn id="3" idx="3"/>
            <a:endCxn id="7" idx="1"/>
          </p:cNvCxnSpPr>
          <p:nvPr/>
        </p:nvCxnSpPr>
        <p:spPr bwMode="auto">
          <a:xfrm>
            <a:off x="1539240" y="1304637"/>
            <a:ext cx="3657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直線矢印コネクタ 14"/>
          <p:cNvCxnSpPr/>
          <p:nvPr/>
        </p:nvCxnSpPr>
        <p:spPr bwMode="auto">
          <a:xfrm>
            <a:off x="3230880" y="1304637"/>
            <a:ext cx="3657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直線矢印コネクタ 15"/>
          <p:cNvCxnSpPr/>
          <p:nvPr/>
        </p:nvCxnSpPr>
        <p:spPr bwMode="auto">
          <a:xfrm>
            <a:off x="4922520" y="1304637"/>
            <a:ext cx="3657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直線矢印コネクタ 16"/>
          <p:cNvCxnSpPr/>
          <p:nvPr/>
        </p:nvCxnSpPr>
        <p:spPr bwMode="auto">
          <a:xfrm>
            <a:off x="6858000" y="1304637"/>
            <a:ext cx="3657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6652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52790">
            <a:off x="304800" y="1073468"/>
            <a:ext cx="2466975" cy="4325430"/>
          </a:xfrm>
          <a:prstGeom prst="rect">
            <a:avLst/>
          </a:prstGeom>
        </p:spPr>
      </p:pic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B267FD7-3D1D-44A9-AB12-D43BA9B6A665}" type="slidenum">
              <a:rPr lang="en-US" altLang="ja-JP" sz="14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ja-JP" sz="1400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74817"/>
            <a:ext cx="7772400" cy="612775"/>
          </a:xfrm>
        </p:spPr>
        <p:txBody>
          <a:bodyPr/>
          <a:lstStyle/>
          <a:p>
            <a:pPr algn="l" eaLnBrk="1" hangingPunct="1"/>
            <a:r>
              <a:rPr lang="ja-JP" altLang="en-US" sz="2800" dirty="0" smtClean="0">
                <a:ea typeface="メイリオ" panose="020B0604030504040204" pitchFamily="50" charset="-128"/>
              </a:rPr>
              <a:t>携帯</a:t>
            </a:r>
            <a:r>
              <a:rPr lang="ja-JP" altLang="en-US" sz="2800" dirty="0">
                <a:ea typeface="メイリオ" panose="020B0604030504040204" pitchFamily="50" charset="-128"/>
              </a:rPr>
              <a:t>料金</a:t>
            </a:r>
            <a:r>
              <a:rPr lang="ja-JP" altLang="en-US" sz="2800" dirty="0" smtClean="0">
                <a:ea typeface="メイリオ" panose="020B0604030504040204" pitchFamily="50" charset="-128"/>
              </a:rPr>
              <a:t>の料金体系の変更</a:t>
            </a: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ja-JP" sz="240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02" name="テキスト ボックス 1"/>
          <p:cNvSpPr txBox="1">
            <a:spLocks noChangeArrowheads="1"/>
          </p:cNvSpPr>
          <p:nvPr/>
        </p:nvSpPr>
        <p:spPr bwMode="auto">
          <a:xfrm>
            <a:off x="954088" y="1804987"/>
            <a:ext cx="99060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5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月料金</a:t>
            </a:r>
            <a:endParaRPr lang="ja-JP" altLang="en-US" sz="5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/>
          </p:nvPr>
        </p:nvGraphicFramePr>
        <p:xfrm>
          <a:off x="1888210" y="1891711"/>
          <a:ext cx="2878834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8834">
                  <a:extLst>
                    <a:ext uri="{9D8B030D-6E8A-4147-A177-3AD203B41FA5}">
                      <a16:colId xmlns:a16="http://schemas.microsoft.com/office/drawing/2014/main" val="22644384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通話料金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647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データ通信料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342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オプション料金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224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端末代金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834648"/>
                  </a:ext>
                </a:extLst>
              </a:tr>
            </a:tbl>
          </a:graphicData>
        </a:graphic>
      </p:graphicFrame>
      <p:sp>
        <p:nvSpPr>
          <p:cNvPr id="4" name="下矢印 3"/>
          <p:cNvSpPr/>
          <p:nvPr/>
        </p:nvSpPr>
        <p:spPr bwMode="auto">
          <a:xfrm rot="16200000">
            <a:off x="4848988" y="2411848"/>
            <a:ext cx="716280" cy="65532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/>
          </p:nvPr>
        </p:nvGraphicFramePr>
        <p:xfrm>
          <a:off x="5701166" y="1533433"/>
          <a:ext cx="287883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8834">
                  <a:extLst>
                    <a:ext uri="{9D8B030D-6E8A-4147-A177-3AD203B41FA5}">
                      <a16:colId xmlns:a16="http://schemas.microsoft.com/office/drawing/2014/main" val="22644384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通話料金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647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データ通信料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342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オプション料金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946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2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80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端末代金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834648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533843" y="4101970"/>
            <a:ext cx="264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現在、こみこみで端末代金が安くなるという売り文句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696046" y="4212451"/>
            <a:ext cx="264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端末代金の分離</a:t>
            </a:r>
          </a:p>
          <a:p>
            <a:pPr algn="l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割引処置無し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817179" y="381726"/>
            <a:ext cx="264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通話料金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データ通信料の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割値下げ目標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48842" y="5387176"/>
            <a:ext cx="264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来年の夏から</a:t>
            </a:r>
            <a:endParaRPr kumimoji="1" lang="ja-JP" altLang="en-US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404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B267FD7-3D1D-44A9-AB12-D43BA9B6A665}" type="slidenum">
              <a:rPr lang="en-US" altLang="ja-JP" sz="14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ja-JP" sz="1400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74817"/>
            <a:ext cx="7772400" cy="612775"/>
          </a:xfrm>
        </p:spPr>
        <p:txBody>
          <a:bodyPr/>
          <a:lstStyle/>
          <a:p>
            <a:pPr algn="l" eaLnBrk="1" hangingPunct="1"/>
            <a:r>
              <a:rPr lang="ja-JP" altLang="en-US" sz="2800" dirty="0" smtClean="0">
                <a:ea typeface="メイリオ" panose="020B0604030504040204" pitchFamily="50" charset="-128"/>
              </a:rPr>
              <a:t>スマホ端末のいろいろな価格</a:t>
            </a:r>
          </a:p>
        </p:txBody>
      </p:sp>
      <p:sp>
        <p:nvSpPr>
          <p:cNvPr id="2" name="正方形/長方形 1"/>
          <p:cNvSpPr/>
          <p:nvPr/>
        </p:nvSpPr>
        <p:spPr bwMode="auto">
          <a:xfrm>
            <a:off x="762000" y="1118414"/>
            <a:ext cx="1295400" cy="32918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5821680" y="2947214"/>
            <a:ext cx="1295400" cy="146303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5821680" y="1011734"/>
            <a:ext cx="1295400" cy="33985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3299460" y="1697533"/>
            <a:ext cx="1295400" cy="27127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/>
          </p:nvPr>
        </p:nvGraphicFramePr>
        <p:xfrm>
          <a:off x="274320" y="5008562"/>
          <a:ext cx="7345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560">
                  <a:extLst>
                    <a:ext uri="{9D8B030D-6E8A-4147-A177-3AD203B41FA5}">
                      <a16:colId xmlns:a16="http://schemas.microsoft.com/office/drawing/2014/main" val="2438213009"/>
                    </a:ext>
                  </a:extLst>
                </a:gridCol>
                <a:gridCol w="2448560">
                  <a:extLst>
                    <a:ext uri="{9D8B030D-6E8A-4147-A177-3AD203B41FA5}">
                      <a16:colId xmlns:a16="http://schemas.microsoft.com/office/drawing/2014/main" val="814790291"/>
                    </a:ext>
                  </a:extLst>
                </a:gridCol>
                <a:gridCol w="2448560">
                  <a:extLst>
                    <a:ext uri="{9D8B030D-6E8A-4147-A177-3AD203B41FA5}">
                      <a16:colId xmlns:a16="http://schemas.microsoft.com/office/drawing/2014/main" val="11255940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アップルショップ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オンライン安売り店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ドコモショップ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132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124,800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97,221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125,0645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283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b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実質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)50,5445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057681"/>
                  </a:ext>
                </a:extLst>
              </a:tr>
            </a:tbl>
          </a:graphicData>
        </a:graphic>
      </p:graphicFrame>
      <p:cxnSp>
        <p:nvCxnSpPr>
          <p:cNvPr id="5" name="直線コネクタ 4"/>
          <p:cNvCxnSpPr/>
          <p:nvPr/>
        </p:nvCxnSpPr>
        <p:spPr bwMode="auto">
          <a:xfrm>
            <a:off x="137160" y="4410253"/>
            <a:ext cx="77266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下矢印 9"/>
          <p:cNvSpPr/>
          <p:nvPr/>
        </p:nvSpPr>
        <p:spPr bwMode="auto">
          <a:xfrm rot="2305180">
            <a:off x="7005181" y="1333362"/>
            <a:ext cx="223797" cy="796151"/>
          </a:xfrm>
          <a:prstGeom prst="downArrow">
            <a:avLst>
              <a:gd name="adj1" fmla="val 50000"/>
              <a:gd name="adj2" fmla="val 64931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452121" y="1118414"/>
            <a:ext cx="14937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実はこの部分が、通話・通信料に乗っている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428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B267FD7-3D1D-44A9-AB12-D43BA9B6A665}" type="slidenum">
              <a:rPr lang="en-US" altLang="ja-JP" sz="14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ja-JP" sz="1400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74817"/>
            <a:ext cx="7772400" cy="612775"/>
          </a:xfrm>
        </p:spPr>
        <p:txBody>
          <a:bodyPr/>
          <a:lstStyle/>
          <a:p>
            <a:pPr algn="l" eaLnBrk="1" hangingPunct="1"/>
            <a:r>
              <a:rPr lang="ja-JP" altLang="en-US" sz="2800" dirty="0" smtClean="0">
                <a:ea typeface="メイリオ" panose="020B0604030504040204" pitchFamily="50" charset="-128"/>
              </a:rPr>
              <a:t>料金を安くする考え方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6720" y="1005840"/>
            <a:ext cx="71932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l">
              <a:buAutoNum type="arabicPeriod"/>
            </a:pP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安い端末を手に入れる。</a:t>
            </a:r>
          </a:p>
          <a:p>
            <a:pPr algn="l"/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iPhone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だったら</a:t>
            </a:r>
          </a:p>
          <a:p>
            <a:pPr algn="l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2~3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年前の中古</a:t>
            </a:r>
          </a:p>
          <a:p>
            <a:pPr algn="l"/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Android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だったら</a:t>
            </a:r>
          </a:p>
          <a:p>
            <a:pPr algn="l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型落ちした端末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半年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/1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年前のモデル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2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中国製の安い端末</a:t>
            </a:r>
          </a:p>
          <a:p>
            <a:pPr algn="l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2~3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年前の中古を購入する</a:t>
            </a:r>
          </a:p>
          <a:p>
            <a:pPr algn="l"/>
            <a:endParaRPr kumimoji="1" lang="en-US" altLang="ja-JP" sz="2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kumimoji="1"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2.</a:t>
            </a:r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安い通話料</a:t>
            </a:r>
            <a:r>
              <a:rPr kumimoji="1"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データ通信料を選ぶ。</a:t>
            </a:r>
            <a:endParaRPr kumimoji="1" lang="en-US" altLang="ja-JP" sz="2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格安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SIM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の利用も検討</a:t>
            </a:r>
          </a:p>
          <a:p>
            <a:pPr algn="l"/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28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WiFi</a:t>
            </a:r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などの利用</a:t>
            </a:r>
          </a:p>
          <a:p>
            <a:pPr algn="l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LINE/</a:t>
            </a:r>
            <a:r>
              <a:rPr lang="en-US" altLang="ja-JP" sz="28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Skipe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などでの通話検討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295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B267FD7-3D1D-44A9-AB12-D43BA9B6A665}" type="slidenum">
              <a:rPr lang="en-US" altLang="ja-JP" sz="14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ja-JP" sz="1400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74817"/>
            <a:ext cx="7772400" cy="612775"/>
          </a:xfrm>
        </p:spPr>
        <p:txBody>
          <a:bodyPr/>
          <a:lstStyle/>
          <a:p>
            <a:pPr algn="l" eaLnBrk="1" hangingPunct="1"/>
            <a:r>
              <a:rPr lang="ja-JP" altLang="en-US" sz="2800" dirty="0" smtClean="0">
                <a:ea typeface="メイリオ" panose="020B0604030504040204" pitchFamily="50" charset="-128"/>
              </a:rPr>
              <a:t>端末価格参考　</a:t>
            </a:r>
            <a:r>
              <a:rPr lang="en-US" altLang="ja-JP" sz="2800" dirty="0" smtClean="0">
                <a:ea typeface="メイリオ" panose="020B0604030504040204" pitchFamily="50" charset="-128"/>
              </a:rPr>
              <a:t>(</a:t>
            </a:r>
            <a:r>
              <a:rPr lang="ja-JP" altLang="en-US" sz="2800" dirty="0" smtClean="0">
                <a:ea typeface="メイリオ" panose="020B0604030504040204" pitchFamily="50" charset="-128"/>
              </a:rPr>
              <a:t>実習で調べてもらいます</a:t>
            </a:r>
            <a:r>
              <a:rPr lang="en-US" altLang="ja-JP" sz="2800" dirty="0" smtClean="0">
                <a:ea typeface="メイリオ" panose="020B0604030504040204" pitchFamily="50" charset="-128"/>
              </a:rPr>
              <a:t>)</a:t>
            </a:r>
            <a:endParaRPr lang="ja-JP" altLang="en-US" sz="2800" dirty="0" smtClean="0"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6720" y="1005840"/>
            <a:ext cx="71932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◎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iPhone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だったら</a:t>
            </a:r>
          </a:p>
          <a:p>
            <a:pPr algn="l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iPhone7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中古 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3~5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</a:p>
          <a:p>
            <a:pPr algn="l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iPhone8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中古 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5~8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万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</a:p>
          <a:p>
            <a:pPr algn="l"/>
            <a:endParaRPr lang="ja-JP" altLang="en-US" sz="2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◎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Android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だったら</a:t>
            </a:r>
          </a:p>
          <a:p>
            <a:pPr algn="l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型落ちした端末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新古品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万円～</a:t>
            </a:r>
            <a:endParaRPr lang="ja-JP" altLang="en-US" sz="2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中古　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1.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endParaRPr lang="ja-JP" altLang="en-US" sz="2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lang="ja-JP" altLang="en-US" sz="2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◎中国製の安い端末</a:t>
            </a:r>
          </a:p>
          <a:p>
            <a:pPr algn="l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800" dirty="0"/>
              <a:t>OPPO</a:t>
            </a:r>
            <a:r>
              <a:rPr lang="ja-JP" altLang="en-US" sz="2800" dirty="0" err="1"/>
              <a:t>、</a:t>
            </a:r>
            <a:r>
              <a:rPr lang="en-US" altLang="ja-JP" sz="2800" dirty="0" smtClean="0"/>
              <a:t>Huawei</a:t>
            </a:r>
            <a:r>
              <a:rPr lang="ja-JP" altLang="en-US" sz="2800" dirty="0"/>
              <a:t> </a:t>
            </a:r>
            <a:r>
              <a:rPr lang="en-US" altLang="ja-JP" sz="2800" dirty="0" smtClean="0"/>
              <a:t>(vivo)</a:t>
            </a:r>
          </a:p>
          <a:p>
            <a:pPr algn="l"/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8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Huawie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新品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2~4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  <a:endParaRPr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773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9177</TotalTime>
  <Words>154</Words>
  <Application>Microsoft Office PowerPoint</Application>
  <PresentationFormat>画面に合わせる (4:3)</PresentationFormat>
  <Paragraphs>77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ＭＳ Ｐ明朝</vt:lpstr>
      <vt:lpstr>メイリオ</vt:lpstr>
      <vt:lpstr>Arial</vt:lpstr>
      <vt:lpstr>標準デザイン</vt:lpstr>
      <vt:lpstr>情報の授業</vt:lpstr>
      <vt:lpstr>2. 携帯料金調査</vt:lpstr>
      <vt:lpstr>携帯料金の料金体系の変更</vt:lpstr>
      <vt:lpstr>スマホ端末のいろいろな価格</vt:lpstr>
      <vt:lpstr>料金を安くする考え方</vt:lpstr>
      <vt:lpstr>端末価格参考　(実習で調べてもらいます)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gohome8</cp:lastModifiedBy>
  <cp:revision>166</cp:revision>
  <cp:lastPrinted>2018-11-01T20:24:09Z</cp:lastPrinted>
  <dcterms:created xsi:type="dcterms:W3CDTF">2014-03-24T13:08:44Z</dcterms:created>
  <dcterms:modified xsi:type="dcterms:W3CDTF">2019-02-11T02:05:20Z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