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64" r:id="rId2"/>
    <p:sldId id="350" r:id="rId3"/>
    <p:sldId id="351" r:id="rId4"/>
    <p:sldId id="352" r:id="rId5"/>
    <p:sldId id="353" r:id="rId6"/>
    <p:sldId id="354" r:id="rId7"/>
    <p:sldId id="355" r:id="rId8"/>
    <p:sldId id="356" r:id="rId9"/>
    <p:sldId id="357" r:id="rId10"/>
    <p:sldId id="358" r:id="rId11"/>
    <p:sldId id="359" r:id="rId12"/>
    <p:sldId id="347" r:id="rId13"/>
    <p:sldId id="361" r:id="rId14"/>
    <p:sldId id="360" r:id="rId15"/>
    <p:sldId id="348" r:id="rId16"/>
    <p:sldId id="363" r:id="rId17"/>
    <p:sldId id="368" r:id="rId18"/>
    <p:sldId id="369" r:id="rId19"/>
    <p:sldId id="370" r:id="rId20"/>
    <p:sldId id="371" r:id="rId21"/>
    <p:sldId id="372" r:id="rId22"/>
    <p:sldId id="373" r:id="rId23"/>
    <p:sldId id="374" r:id="rId24"/>
    <p:sldId id="375" r:id="rId25"/>
    <p:sldId id="376" r:id="rId26"/>
  </p:sldIdLst>
  <p:sldSz cx="9144000" cy="6858000" type="screen4x3"/>
  <p:notesSz cx="7099300" cy="102346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FF"/>
    <a:srgbClr val="74C0C6"/>
    <a:srgbClr val="99FF66"/>
    <a:srgbClr val="DDDDD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63" d="100"/>
          <a:sy n="63" d="100"/>
        </p:scale>
        <p:origin x="118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DC8C2641-79DF-4F40-8551-32E3EDFCD9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151099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E297F7-8233-4B54-9E7D-1D25AC5D00B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0045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6DE1DD-F9F0-44DE-B928-A306851DD43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361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3A0E1E-C0CE-48EB-B101-288B728145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206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EA43EF-F515-4B19-A4DF-B4088F21D2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301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2714A3-0695-4DE8-8A5A-CF3F56D94D8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0761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754B6A-BB74-47FE-A01F-C32FA53BA02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951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77C7BE-6174-4555-B9B4-6E0E685D4D3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225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0F2529-913F-4867-9988-B5CE665403C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5011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6D317C-E29B-4E33-8B97-70B974CB77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5492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53EFE2-5EBD-4BB9-B57D-3FB2A73B153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368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749161-0328-4C2F-A69B-EFF39E0366E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886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4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altLang="ja-JP"/>
              <a:t>©Go Ota, 2014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653D481F-CEA2-4647-91DF-F371F2714E8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D18C70B-78AA-46D5-B8BE-19DE0D40C1D0}" type="slidenum">
              <a:rPr lang="en-US" altLang="ja-JP" sz="140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ja-JP" sz="140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381000"/>
            <a:ext cx="8629650" cy="612775"/>
          </a:xfrm>
        </p:spPr>
        <p:txBody>
          <a:bodyPr/>
          <a:lstStyle/>
          <a:p>
            <a:pPr algn="l" eaLnBrk="1" hangingPunct="1"/>
            <a:r>
              <a:rPr lang="ja-JP" altLang="en-US" sz="3200" dirty="0" smtClean="0">
                <a:ea typeface="メイリオ" panose="020B0604030504040204" pitchFamily="50" charset="-128"/>
              </a:rPr>
              <a:t>情報の授業</a:t>
            </a:r>
            <a:endParaRPr lang="ja-JP" altLang="en-US" sz="2800" dirty="0" smtClean="0">
              <a:ea typeface="メイリオ" panose="020B0604030504040204" pitchFamily="50" charset="-128"/>
            </a:endParaRP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357188" y="1028700"/>
            <a:ext cx="8458200" cy="112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ネットワークの中を見てみよう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(3)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まとめ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753681" y="3683324"/>
            <a:ext cx="4422044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ja-JP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</a:t>
            </a:r>
            <a:r>
              <a:rPr lang="en-US" altLang="ja-JP" sz="4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MT</a:t>
            </a:r>
            <a:r>
              <a:rPr lang="en-US" altLang="ja-JP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P</a:t>
            </a:r>
          </a:p>
          <a:p>
            <a:pPr algn="l"/>
            <a:endParaRPr lang="ja-JP" altLang="en-US" sz="4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4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Mail </a:t>
            </a:r>
            <a:r>
              <a:rPr lang="en-US" altLang="ja-JP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  </a:t>
            </a:r>
            <a:r>
              <a:rPr lang="en-US" altLang="ja-JP" sz="4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Transfer</a:t>
            </a:r>
            <a:r>
              <a:rPr lang="en-US" altLang="ja-JP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ja-JP" altLang="en-US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91481" y="3683324"/>
            <a:ext cx="163698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ja-JP" sz="4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</a:t>
            </a:r>
            <a:r>
              <a:rPr lang="en-US" altLang="ja-JP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AN</a:t>
            </a:r>
          </a:p>
          <a:p>
            <a:pPr algn="l"/>
            <a:endParaRPr lang="ja-JP" altLang="en-US" sz="4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4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Local</a:t>
            </a:r>
            <a:r>
              <a:rPr lang="en-US" altLang="ja-JP" sz="4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ja-JP" altLang="en-US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 bwMode="auto">
          <a:xfrm>
            <a:off x="1645920" y="4297680"/>
            <a:ext cx="167640" cy="64008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直線矢印コネクタ 13"/>
          <p:cNvCxnSpPr/>
          <p:nvPr/>
        </p:nvCxnSpPr>
        <p:spPr bwMode="auto">
          <a:xfrm flipH="1">
            <a:off x="4191000" y="4244174"/>
            <a:ext cx="184785" cy="693586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直線矢印コネクタ 15"/>
          <p:cNvCxnSpPr/>
          <p:nvPr/>
        </p:nvCxnSpPr>
        <p:spPr bwMode="auto">
          <a:xfrm>
            <a:off x="4712019" y="4221933"/>
            <a:ext cx="1471343" cy="609147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" name="図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30" y="5989735"/>
            <a:ext cx="1383302" cy="51097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182555" y="6037756"/>
            <a:ext cx="1252537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en-US" altLang="ja-JP" sz="20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Go.Ota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801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63508" y="5775325"/>
            <a:ext cx="2133600" cy="476250"/>
          </a:xfrm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FBA089-E9C0-40CB-B3C9-B4C759D59342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915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確認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: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Web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のアクセスのプロトコル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516562" y="2077828"/>
            <a:ext cx="2596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2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HTTP </a:t>
            </a:r>
            <a:r>
              <a:rPr lang="ja-JP" altLang="en-US" sz="2400" dirty="0">
                <a:solidFill>
                  <a:srgbClr val="000000"/>
                </a:solidFill>
                <a:sym typeface="Wingdings" panose="05000000000000000000" pitchFamily="2" charset="2"/>
              </a:rPr>
              <a:t/>
            </a:r>
            <a:br>
              <a:rPr lang="ja-JP" altLang="en-US" sz="2400" dirty="0">
                <a:solidFill>
                  <a:srgbClr val="000000"/>
                </a:solidFill>
                <a:sym typeface="Wingdings" panose="05000000000000000000" pitchFamily="2" charset="2"/>
              </a:rPr>
            </a:b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5374961" y="2807114"/>
            <a:ext cx="288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6008373" y="3329402"/>
            <a:ext cx="27416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 dirty="0"/>
              <a:t>ステータス </a:t>
            </a:r>
            <a:r>
              <a:rPr lang="en-US" altLang="ja-JP" sz="1600" dirty="0"/>
              <a:t>200 “OK“</a:t>
            </a:r>
            <a:br>
              <a:rPr lang="en-US" altLang="ja-JP" sz="1600" dirty="0"/>
            </a:br>
            <a:r>
              <a:rPr lang="en-US" altLang="ja-JP" sz="1600" dirty="0"/>
              <a:t>Hello.html</a:t>
            </a:r>
            <a:r>
              <a:rPr lang="ja-JP" altLang="en-US" sz="1600" dirty="0"/>
              <a:t>ファイルの内容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5526883" y="3321950"/>
            <a:ext cx="288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4855848" y="2756314"/>
            <a:ext cx="3917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600" dirty="0"/>
              <a:t>GET http://beyondbb.jp/Hello.html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228600" y="1035051"/>
            <a:ext cx="4931054" cy="4438650"/>
            <a:chOff x="228600" y="1035050"/>
            <a:chExt cx="5955506" cy="5216525"/>
          </a:xfrm>
        </p:grpSpPr>
        <p:pic>
          <p:nvPicPr>
            <p:cNvPr id="22" name="Picture 12" descr="A40_I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1039812"/>
              <a:ext cx="5378450" cy="421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Oval 6"/>
            <p:cNvSpPr>
              <a:spLocks noChangeArrowheads="1"/>
            </p:cNvSpPr>
            <p:nvPr/>
          </p:nvSpPr>
          <p:spPr bwMode="auto">
            <a:xfrm>
              <a:off x="3078162" y="3932237"/>
              <a:ext cx="652463" cy="246063"/>
            </a:xfrm>
            <a:prstGeom prst="ellips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4" name="Oval 7"/>
            <p:cNvSpPr>
              <a:spLocks noChangeArrowheads="1"/>
            </p:cNvSpPr>
            <p:nvPr/>
          </p:nvSpPr>
          <p:spPr bwMode="auto">
            <a:xfrm>
              <a:off x="5378450" y="1035050"/>
              <a:ext cx="276225" cy="246062"/>
            </a:xfrm>
            <a:prstGeom prst="ellips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5" name="Oval 13"/>
            <p:cNvSpPr>
              <a:spLocks noChangeArrowheads="1"/>
            </p:cNvSpPr>
            <p:nvPr/>
          </p:nvSpPr>
          <p:spPr bwMode="auto">
            <a:xfrm>
              <a:off x="792162" y="4113212"/>
              <a:ext cx="973138" cy="231775"/>
            </a:xfrm>
            <a:prstGeom prst="ellips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2005965" y="5420578"/>
              <a:ext cx="41781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ja-JP" altLang="en-US" sz="2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ネットワークのタグを指定してください。</a:t>
              </a:r>
              <a:endPara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7" name="直線矢印コネクタ 26"/>
            <p:cNvCxnSpPr/>
            <p:nvPr/>
          </p:nvCxnSpPr>
          <p:spPr bwMode="auto">
            <a:xfrm flipH="1" flipV="1">
              <a:off x="3404393" y="4268801"/>
              <a:ext cx="116047" cy="99058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31987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915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確認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: </a:t>
            </a:r>
            <a:r>
              <a:rPr kumimoji="1" lang="ja-JP" altLang="en-US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いろいろなの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プロトコル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575394"/>
              </p:ext>
            </p:extLst>
          </p:nvPr>
        </p:nvGraphicFramePr>
        <p:xfrm>
          <a:off x="782320" y="1280160"/>
          <a:ext cx="7048499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959">
                  <a:extLst>
                    <a:ext uri="{9D8B030D-6E8A-4147-A177-3AD203B41FA5}">
                      <a16:colId xmlns:a16="http://schemas.microsoft.com/office/drawing/2014/main" val="4065962362"/>
                    </a:ext>
                  </a:extLst>
                </a:gridCol>
                <a:gridCol w="2951559">
                  <a:extLst>
                    <a:ext uri="{9D8B030D-6E8A-4147-A177-3AD203B41FA5}">
                      <a16:colId xmlns:a16="http://schemas.microsoft.com/office/drawing/2014/main" val="1834114429"/>
                    </a:ext>
                  </a:extLst>
                </a:gridCol>
                <a:gridCol w="3024981">
                  <a:extLst>
                    <a:ext uri="{9D8B030D-6E8A-4147-A177-3AD203B41FA5}">
                      <a16:colId xmlns:a16="http://schemas.microsoft.com/office/drawing/2014/main" val="39097397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HTTP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Hypertext Transfer </a:t>
                      </a: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Protocol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Web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用プロトコル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7298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FTP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File Transfer </a:t>
                      </a: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Protocol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ファイル転送用プロトコル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4958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SMTP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Simple </a:t>
                      </a:r>
                      <a:r>
                        <a:rPr kumimoji="1" lang="en-US" altLang="ja-JP" sz="2000" b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Mail Transfer </a:t>
                      </a: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Protocol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サーバーへのメール送信</a:t>
                      </a: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転送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0987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POP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Post Offic</a:t>
                      </a:r>
                      <a:r>
                        <a:rPr kumimoji="1" lang="en-US" altLang="ja-JP" sz="2000" b="0" baseline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 </a:t>
                      </a:r>
                      <a:r>
                        <a:rPr kumimoji="1" lang="en-US" altLang="ja-JP" sz="2000" b="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Protocol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サーバーからのメールの取り出し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9150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IMAP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Internet </a:t>
                      </a:r>
                      <a:r>
                        <a:rPr kumimoji="1" lang="en-US" altLang="ja-JP" sz="2000" b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Message Access </a:t>
                      </a:r>
                      <a:r>
                        <a:rPr kumimoji="1" lang="en-US" altLang="ja-JP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Protocol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サーバーからのメールの取り出し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1478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5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228600" y="228600"/>
            <a:ext cx="7696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</a:t>
            </a:r>
            <a:r>
              <a:rPr lang="en-US" altLang="ja-JP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パケットとレイヤー</a:t>
            </a:r>
            <a:endParaRPr lang="en-US" altLang="ja-JP" sz="2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97"/>
          <p:cNvSpPr txBox="1">
            <a:spLocks noChangeArrowheads="1"/>
          </p:cNvSpPr>
          <p:nvPr/>
        </p:nvSpPr>
        <p:spPr bwMode="auto">
          <a:xfrm>
            <a:off x="563880" y="1087100"/>
            <a:ext cx="7589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PPAP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の歌詞と画像をインターネットで送信する。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225" y="1661477"/>
            <a:ext cx="2628900" cy="1638300"/>
          </a:xfrm>
          <a:prstGeom prst="rect">
            <a:avLst/>
          </a:prstGeom>
        </p:spPr>
      </p:pic>
      <p:sp>
        <p:nvSpPr>
          <p:cNvPr id="9" name="テキスト ボックス 97"/>
          <p:cNvSpPr txBox="1">
            <a:spLocks noChangeArrowheads="1"/>
          </p:cNvSpPr>
          <p:nvPr/>
        </p:nvSpPr>
        <p:spPr bwMode="auto">
          <a:xfrm>
            <a:off x="5380037" y="1785750"/>
            <a:ext cx="27733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歌詞を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/>
            <a:r>
              <a:rPr lang="en-US" altLang="ja-JP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TCP</a:t>
            </a:r>
            <a:r>
              <a:rPr lang="en-US" altLang="ja-JP" sz="2400" dirty="0"/>
              <a:t>(Transmission Control Protocol)</a:t>
            </a:r>
            <a:endParaRPr lang="ja-JP" altLang="en-US" sz="24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で送る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 flipV="1">
            <a:off x="3109913" y="4216400"/>
            <a:ext cx="2743200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1" name="Group 31"/>
          <p:cNvGrpSpPr>
            <a:grpSpLocks/>
          </p:cNvGrpSpPr>
          <p:nvPr/>
        </p:nvGrpSpPr>
        <p:grpSpPr bwMode="auto">
          <a:xfrm>
            <a:off x="2468563" y="3992563"/>
            <a:ext cx="508000" cy="500062"/>
            <a:chOff x="626" y="2815"/>
            <a:chExt cx="320" cy="315"/>
          </a:xfrm>
        </p:grpSpPr>
        <p:pic>
          <p:nvPicPr>
            <p:cNvPr id="12" name="Picture 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" y="2815"/>
              <a:ext cx="320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676" y="2870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1600" b="1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A</a:t>
              </a:r>
            </a:p>
          </p:txBody>
        </p:sp>
      </p:grpSp>
      <p:grpSp>
        <p:nvGrpSpPr>
          <p:cNvPr id="14" name="Group 32"/>
          <p:cNvGrpSpPr>
            <a:grpSpLocks/>
          </p:cNvGrpSpPr>
          <p:nvPr/>
        </p:nvGrpSpPr>
        <p:grpSpPr bwMode="auto">
          <a:xfrm>
            <a:off x="5975350" y="3984625"/>
            <a:ext cx="508000" cy="500063"/>
            <a:chOff x="2935" y="2811"/>
            <a:chExt cx="320" cy="315"/>
          </a:xfrm>
        </p:grpSpPr>
        <p:pic>
          <p:nvPicPr>
            <p:cNvPr id="15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5" y="2811"/>
              <a:ext cx="320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 Box 18"/>
            <p:cNvSpPr txBox="1">
              <a:spLocks noChangeArrowheads="1"/>
            </p:cNvSpPr>
            <p:nvPr/>
          </p:nvSpPr>
          <p:spPr bwMode="auto">
            <a:xfrm>
              <a:off x="2976" y="2857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1600" b="1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B</a:t>
              </a:r>
            </a:p>
          </p:txBody>
        </p:sp>
      </p:grp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2389188" y="4587875"/>
            <a:ext cx="739775" cy="3143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>
                <a:latin typeface="メイリオ" panose="020B0604030504040204" pitchFamily="50" charset="-128"/>
                <a:ea typeface="メイリオ" panose="020B0604030504040204" pitchFamily="50" charset="-128"/>
              </a:rPr>
              <a:t>No.1</a:t>
            </a: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2382838" y="4899025"/>
            <a:ext cx="739775" cy="3143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>
                <a:latin typeface="メイリオ" panose="020B0604030504040204" pitchFamily="50" charset="-128"/>
                <a:ea typeface="メイリオ" panose="020B0604030504040204" pitchFamily="50" charset="-128"/>
              </a:rPr>
              <a:t>No.2</a:t>
            </a: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2381250" y="5218113"/>
            <a:ext cx="739775" cy="3143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>
                <a:latin typeface="メイリオ" panose="020B0604030504040204" pitchFamily="50" charset="-128"/>
                <a:ea typeface="メイリオ" panose="020B0604030504040204" pitchFamily="50" charset="-128"/>
              </a:rPr>
              <a:t>No.3</a:t>
            </a:r>
          </a:p>
        </p:txBody>
      </p:sp>
      <p:sp>
        <p:nvSpPr>
          <p:cNvPr id="20" name="Text Box 34"/>
          <p:cNvSpPr txBox="1">
            <a:spLocks noChangeArrowheads="1"/>
          </p:cNvSpPr>
          <p:nvPr/>
        </p:nvSpPr>
        <p:spPr bwMode="auto">
          <a:xfrm>
            <a:off x="1003300" y="3681413"/>
            <a:ext cx="739775" cy="952500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元のデータ</a:t>
            </a:r>
          </a:p>
          <a:p>
            <a:pPr eaLnBrk="1" hangingPunct="1"/>
            <a:endParaRPr lang="ja-JP" altLang="en-US" sz="14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en-US" altLang="ja-JP" sz="1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Line 35"/>
          <p:cNvSpPr>
            <a:spLocks noChangeShapeType="1"/>
          </p:cNvSpPr>
          <p:nvPr/>
        </p:nvSpPr>
        <p:spPr bwMode="auto">
          <a:xfrm>
            <a:off x="1895475" y="4398963"/>
            <a:ext cx="406400" cy="50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Text Box 36"/>
          <p:cNvSpPr txBox="1">
            <a:spLocks noChangeArrowheads="1"/>
          </p:cNvSpPr>
          <p:nvPr/>
        </p:nvSpPr>
        <p:spPr bwMode="auto">
          <a:xfrm>
            <a:off x="938213" y="4746625"/>
            <a:ext cx="12033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小さい塊に分割する。</a:t>
            </a:r>
          </a:p>
        </p:txBody>
      </p:sp>
      <p:sp>
        <p:nvSpPr>
          <p:cNvPr id="23" name="Text Box 37"/>
          <p:cNvSpPr txBox="1">
            <a:spLocks noChangeArrowheads="1"/>
          </p:cNvSpPr>
          <p:nvPr/>
        </p:nvSpPr>
        <p:spPr bwMode="auto">
          <a:xfrm>
            <a:off x="5010150" y="4421188"/>
            <a:ext cx="739775" cy="3143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>
                <a:latin typeface="メイリオ" panose="020B0604030504040204" pitchFamily="50" charset="-128"/>
                <a:ea typeface="メイリオ" panose="020B0604030504040204" pitchFamily="50" charset="-128"/>
              </a:rPr>
              <a:t>No.1</a:t>
            </a:r>
          </a:p>
        </p:txBody>
      </p:sp>
      <p:sp>
        <p:nvSpPr>
          <p:cNvPr id="24" name="Text Box 38"/>
          <p:cNvSpPr txBox="1">
            <a:spLocks noChangeArrowheads="1"/>
          </p:cNvSpPr>
          <p:nvPr/>
        </p:nvSpPr>
        <p:spPr bwMode="auto">
          <a:xfrm>
            <a:off x="4102100" y="4441825"/>
            <a:ext cx="739775" cy="3143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>
                <a:latin typeface="メイリオ" panose="020B0604030504040204" pitchFamily="50" charset="-128"/>
                <a:ea typeface="メイリオ" panose="020B0604030504040204" pitchFamily="50" charset="-128"/>
              </a:rPr>
              <a:t>No.2</a:t>
            </a:r>
          </a:p>
        </p:txBody>
      </p:sp>
      <p:sp>
        <p:nvSpPr>
          <p:cNvPr id="25" name="Text Box 39"/>
          <p:cNvSpPr txBox="1">
            <a:spLocks noChangeArrowheads="1"/>
          </p:cNvSpPr>
          <p:nvPr/>
        </p:nvSpPr>
        <p:spPr bwMode="auto">
          <a:xfrm>
            <a:off x="3216275" y="4456113"/>
            <a:ext cx="739775" cy="3143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>
                <a:latin typeface="メイリオ" panose="020B0604030504040204" pitchFamily="50" charset="-128"/>
                <a:ea typeface="メイリオ" panose="020B0604030504040204" pitchFamily="50" charset="-128"/>
              </a:rPr>
              <a:t>No.3</a:t>
            </a:r>
          </a:p>
        </p:txBody>
      </p:sp>
      <p:sp>
        <p:nvSpPr>
          <p:cNvPr id="26" name="Text Box 40"/>
          <p:cNvSpPr txBox="1">
            <a:spLocks noChangeArrowheads="1"/>
          </p:cNvSpPr>
          <p:nvPr/>
        </p:nvSpPr>
        <p:spPr bwMode="auto">
          <a:xfrm>
            <a:off x="4065588" y="4884738"/>
            <a:ext cx="12033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小さい塊単位に送る</a:t>
            </a:r>
          </a:p>
        </p:txBody>
      </p:sp>
      <p:sp>
        <p:nvSpPr>
          <p:cNvPr id="27" name="Text Box 41"/>
          <p:cNvSpPr txBox="1">
            <a:spLocks noChangeArrowheads="1"/>
          </p:cNvSpPr>
          <p:nvPr/>
        </p:nvSpPr>
        <p:spPr bwMode="auto">
          <a:xfrm>
            <a:off x="6773863" y="3675063"/>
            <a:ext cx="739775" cy="952500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元のデータ</a:t>
            </a:r>
          </a:p>
          <a:p>
            <a:pPr eaLnBrk="1" hangingPunct="1"/>
            <a:endParaRPr lang="ja-JP" altLang="en-US" sz="140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endParaRPr lang="en-US" altLang="ja-JP" sz="14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Text Box 42"/>
          <p:cNvSpPr txBox="1">
            <a:spLocks noChangeArrowheads="1"/>
          </p:cNvSpPr>
          <p:nvPr/>
        </p:nvSpPr>
        <p:spPr bwMode="auto">
          <a:xfrm>
            <a:off x="6119813" y="4760913"/>
            <a:ext cx="15367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小さい塊を受信して集める</a:t>
            </a:r>
          </a:p>
        </p:txBody>
      </p:sp>
      <p:sp>
        <p:nvSpPr>
          <p:cNvPr id="2" name="右中かっこ 1"/>
          <p:cNvSpPr/>
          <p:nvPr/>
        </p:nvSpPr>
        <p:spPr bwMode="auto">
          <a:xfrm>
            <a:off x="3413125" y="1785750"/>
            <a:ext cx="231775" cy="48755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0" name="右中かっこ 29"/>
          <p:cNvSpPr/>
          <p:nvPr/>
        </p:nvSpPr>
        <p:spPr bwMode="auto">
          <a:xfrm>
            <a:off x="3470275" y="2356549"/>
            <a:ext cx="174626" cy="94322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2" name="Text Box 42"/>
          <p:cNvSpPr txBox="1">
            <a:spLocks noChangeArrowheads="1"/>
          </p:cNvSpPr>
          <p:nvPr/>
        </p:nvSpPr>
        <p:spPr bwMode="auto">
          <a:xfrm>
            <a:off x="3762376" y="1610201"/>
            <a:ext cx="15367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ヘッダー </a:t>
            </a:r>
            <a:r>
              <a:rPr lang="en-US" altLang="ja-JP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住所などのハガキの表</a:t>
            </a:r>
            <a:r>
              <a:rPr lang="en-US" altLang="ja-JP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Text Box 42"/>
          <p:cNvSpPr txBox="1">
            <a:spLocks noChangeArrowheads="1"/>
          </p:cNvSpPr>
          <p:nvPr/>
        </p:nvSpPr>
        <p:spPr bwMode="auto">
          <a:xfrm>
            <a:off x="3762376" y="2564388"/>
            <a:ext cx="15367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データ </a:t>
            </a:r>
            <a:r>
              <a:rPr lang="en-US" altLang="ja-JP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実際の内容のハギカの裏</a:t>
            </a:r>
            <a:r>
              <a:rPr lang="en-US" altLang="ja-JP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721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906DDF44-A456-415A-BCCD-80CCDD27D0C0}" type="slidenum">
              <a:rPr kumimoji="0" lang="en-US" altLang="ja-JP"/>
              <a:pPr eaLnBrk="1" hangingPunct="1"/>
              <a:t>13</a:t>
            </a:fld>
            <a:endParaRPr kumimoji="0" lang="en-US" altLang="ja-JP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27013" y="257175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b="1" dirty="0"/>
              <a:t>おまけ</a:t>
            </a:r>
            <a:r>
              <a:rPr lang="en-US" altLang="ja-JP" b="1" dirty="0"/>
              <a:t>: Ethernet </a:t>
            </a:r>
            <a:r>
              <a:rPr lang="ja-JP" altLang="en-US" b="1" dirty="0"/>
              <a:t>フレームの構成</a:t>
            </a:r>
          </a:p>
        </p:txBody>
      </p:sp>
      <p:graphicFrame>
        <p:nvGraphicFramePr>
          <p:cNvPr id="7787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699216"/>
              </p:ext>
            </p:extLst>
          </p:nvPr>
        </p:nvGraphicFramePr>
        <p:xfrm>
          <a:off x="458788" y="658813"/>
          <a:ext cx="4613275" cy="1912978"/>
        </p:xfrm>
        <a:graphic>
          <a:graphicData uri="http://schemas.openxmlformats.org/drawingml/2006/table">
            <a:tbl>
              <a:tblPr/>
              <a:tblGrid>
                <a:gridCol w="158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7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7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7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7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22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階層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 gridSpan="4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プロトコル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代表的なもの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0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アプリケーション層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HTTP</a:t>
                      </a:r>
                      <a:endParaRPr kumimoji="1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SMTP</a:t>
                      </a:r>
                      <a:endParaRPr kumimoji="1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FTP</a:t>
                      </a:r>
                      <a:endParaRPr kumimoji="1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Telnet</a:t>
                      </a:r>
                      <a:endParaRPr kumimoji="1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60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トランスポート層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TCP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UDP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60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インターネット層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 gridSpan="4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IP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　　　　　　　  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89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ネットワーク</a:t>
                      </a:r>
                      <a:b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</a:b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インターフェース層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 gridSpan="4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Ethernet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8210" name="Group 386"/>
          <p:cNvGraphicFramePr>
            <a:graphicFrameLocks noGrp="1"/>
          </p:cNvGraphicFramePr>
          <p:nvPr/>
        </p:nvGraphicFramePr>
        <p:xfrm>
          <a:off x="638175" y="4022725"/>
          <a:ext cx="6896100" cy="2073277"/>
        </p:xfrm>
        <a:graphic>
          <a:graphicData uri="http://schemas.openxmlformats.org/drawingml/2006/table">
            <a:tbl>
              <a:tblPr/>
              <a:tblGrid>
                <a:gridCol w="2990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2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38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アプリケーションの情報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分割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)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4" marB="45734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1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4" marB="4573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4" marB="4573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8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アプリケーションの情報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分割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)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TCP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の情報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4" marB="4573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1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4" marB="45734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8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アプリケーションの情報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分割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)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TCP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の情報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IP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の情報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91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38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アプリケーションの情報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分割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)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TCP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の情報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IP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の情報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Ethernet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の情報</a:t>
                      </a:r>
                    </a:p>
                  </a:txBody>
                  <a:tcPr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8205" name="Group 381"/>
          <p:cNvGraphicFramePr>
            <a:graphicFrameLocks noGrp="1"/>
          </p:cNvGraphicFramePr>
          <p:nvPr/>
        </p:nvGraphicFramePr>
        <p:xfrm>
          <a:off x="187325" y="3268663"/>
          <a:ext cx="5935663" cy="335194"/>
        </p:xfrm>
        <a:graphic>
          <a:graphicData uri="http://schemas.openxmlformats.org/drawingml/2006/table">
            <a:tbl>
              <a:tblPr/>
              <a:tblGrid>
                <a:gridCol w="989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496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分割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分割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2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分割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n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・・・・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分割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last</a:t>
                      </a:r>
                    </a:p>
                  </a:txBody>
                  <a:tcPr marT="45677" marB="4567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683" name="Line 382"/>
          <p:cNvSpPr>
            <a:spLocks noChangeShapeType="1"/>
          </p:cNvSpPr>
          <p:nvPr/>
        </p:nvSpPr>
        <p:spPr bwMode="auto">
          <a:xfrm flipH="1">
            <a:off x="638175" y="3598863"/>
            <a:ext cx="2511425" cy="40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84" name="Line 383"/>
          <p:cNvSpPr>
            <a:spLocks noChangeShapeType="1"/>
          </p:cNvSpPr>
          <p:nvPr/>
        </p:nvSpPr>
        <p:spPr bwMode="auto">
          <a:xfrm flipH="1">
            <a:off x="3629025" y="3614738"/>
            <a:ext cx="493713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685" name="AutoShape 387"/>
          <p:cNvSpPr>
            <a:spLocks/>
          </p:cNvSpPr>
          <p:nvPr/>
        </p:nvSpPr>
        <p:spPr bwMode="auto">
          <a:xfrm rot="5400000">
            <a:off x="3090069" y="189707"/>
            <a:ext cx="161925" cy="5862637"/>
          </a:xfrm>
          <a:prstGeom prst="leftBrace">
            <a:avLst>
              <a:gd name="adj1" fmla="val 30171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4686" name="AutoShape 388"/>
          <p:cNvSpPr>
            <a:spLocks/>
          </p:cNvSpPr>
          <p:nvPr/>
        </p:nvSpPr>
        <p:spPr bwMode="auto">
          <a:xfrm rot="16200000" flipV="1">
            <a:off x="4005262" y="2787651"/>
            <a:ext cx="144463" cy="6850062"/>
          </a:xfrm>
          <a:prstGeom prst="leftBrace">
            <a:avLst>
              <a:gd name="adj1" fmla="val 39514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4687" name="Text Box 389"/>
          <p:cNvSpPr txBox="1">
            <a:spLocks noChangeArrowheads="1"/>
          </p:cNvSpPr>
          <p:nvPr/>
        </p:nvSpPr>
        <p:spPr bwMode="auto">
          <a:xfrm>
            <a:off x="1928813" y="2655888"/>
            <a:ext cx="2787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600" b="1"/>
              <a:t>アプリケーションの情報</a:t>
            </a:r>
          </a:p>
        </p:txBody>
      </p:sp>
      <p:sp>
        <p:nvSpPr>
          <p:cNvPr id="24688" name="Text Box 390"/>
          <p:cNvSpPr txBox="1">
            <a:spLocks noChangeArrowheads="1"/>
          </p:cNvSpPr>
          <p:nvPr/>
        </p:nvSpPr>
        <p:spPr bwMode="auto">
          <a:xfrm>
            <a:off x="2430463" y="6234113"/>
            <a:ext cx="32654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600" b="1"/>
              <a:t>1</a:t>
            </a:r>
            <a:r>
              <a:rPr lang="ja-JP" altLang="en-US" sz="1600" b="1"/>
              <a:t>つの</a:t>
            </a:r>
            <a:r>
              <a:rPr lang="en-US" altLang="ja-JP" sz="1600" b="1"/>
              <a:t>Ethernet</a:t>
            </a:r>
            <a:r>
              <a:rPr lang="ja-JP" altLang="en-US" sz="1600" b="1"/>
              <a:t>フレーム</a:t>
            </a:r>
          </a:p>
        </p:txBody>
      </p:sp>
      <p:pic>
        <p:nvPicPr>
          <p:cNvPr id="24689" name="Picture 39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525" y="2356588"/>
            <a:ext cx="1286352" cy="1824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690" name="AutoShape 392"/>
          <p:cNvSpPr>
            <a:spLocks noChangeArrowheads="1"/>
          </p:cNvSpPr>
          <p:nvPr/>
        </p:nvSpPr>
        <p:spPr bwMode="auto">
          <a:xfrm>
            <a:off x="6155531" y="378460"/>
            <a:ext cx="2757487" cy="1711325"/>
          </a:xfrm>
          <a:prstGeom prst="wedgeRectCallout">
            <a:avLst>
              <a:gd name="adj1" fmla="val 15630"/>
              <a:gd name="adj2" fmla="val 6567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1600"/>
              <a:t>1</a:t>
            </a:r>
            <a:r>
              <a:rPr lang="ja-JP" altLang="en-US" sz="1600"/>
              <a:t>つに</a:t>
            </a:r>
            <a:r>
              <a:rPr lang="en-US" altLang="ja-JP" sz="1600"/>
              <a:t>Ethernet</a:t>
            </a:r>
            <a:r>
              <a:rPr lang="ja-JP" altLang="en-US" sz="1600"/>
              <a:t>フレームはインターネットプロトコルの構成に対応しています。各階層の情報が順番に積み重なって、一つのフレームができあがります。</a:t>
            </a:r>
          </a:p>
        </p:txBody>
      </p:sp>
      <p:sp>
        <p:nvSpPr>
          <p:cNvPr id="2" name="四角形吹き出し 1"/>
          <p:cNvSpPr/>
          <p:nvPr/>
        </p:nvSpPr>
        <p:spPr bwMode="auto">
          <a:xfrm>
            <a:off x="4236720" y="3751303"/>
            <a:ext cx="2712720" cy="729257"/>
          </a:xfrm>
          <a:prstGeom prst="wedgeRectCallout">
            <a:avLst>
              <a:gd name="adj1" fmla="val -29822"/>
              <a:gd name="adj2" fmla="val 6041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b="1" dirty="0"/>
              <a:t>TCP</a:t>
            </a:r>
            <a:r>
              <a:rPr lang="en-US" altLang="ja-JP" dirty="0"/>
              <a:t> (</a:t>
            </a:r>
            <a:r>
              <a:rPr lang="en-US" altLang="ja-JP" dirty="0">
                <a:solidFill>
                  <a:srgbClr val="FF0000"/>
                </a:solidFill>
              </a:rPr>
              <a:t>Transmission </a:t>
            </a:r>
            <a:r>
              <a:rPr lang="en-US" altLang="ja-JP" dirty="0"/>
              <a:t>Control Protocol)</a:t>
            </a: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6" name="四角形吹き出し 15"/>
          <p:cNvSpPr/>
          <p:nvPr/>
        </p:nvSpPr>
        <p:spPr bwMode="auto">
          <a:xfrm>
            <a:off x="5974080" y="4863507"/>
            <a:ext cx="2712720" cy="438387"/>
          </a:xfrm>
          <a:prstGeom prst="wedgeRectCallout">
            <a:avLst>
              <a:gd name="adj1" fmla="val -52856"/>
              <a:gd name="adj2" fmla="val 6459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b="1" dirty="0"/>
              <a:t>IP</a:t>
            </a:r>
            <a:r>
              <a:rPr lang="en-US" altLang="ja-JP" dirty="0" smtClean="0">
                <a:solidFill>
                  <a:srgbClr val="FF0000"/>
                </a:solidFill>
              </a:rPr>
              <a:t>.( </a:t>
            </a:r>
            <a:r>
              <a:rPr lang="en-US" altLang="ja-JP" dirty="0">
                <a:solidFill>
                  <a:srgbClr val="FF0000"/>
                </a:solidFill>
              </a:rPr>
              <a:t>Internet </a:t>
            </a:r>
            <a:r>
              <a:rPr lang="en-US" altLang="ja-JP" dirty="0" smtClean="0"/>
              <a:t>Protocol)</a:t>
            </a:r>
            <a:r>
              <a:rPr lang="en-US" altLang="ja-JP" dirty="0"/>
              <a:t> </a:t>
            </a: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790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E3AEB6-FDF3-496F-833E-91F0DD41291F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603" name="AutoShape 154"/>
          <p:cNvSpPr>
            <a:spLocks noChangeArrowheads="1"/>
          </p:cNvSpPr>
          <p:nvPr/>
        </p:nvSpPr>
        <p:spPr bwMode="auto">
          <a:xfrm>
            <a:off x="6278563" y="5464175"/>
            <a:ext cx="1349375" cy="438150"/>
          </a:xfrm>
          <a:prstGeom prst="rightArrow">
            <a:avLst>
              <a:gd name="adj1" fmla="val 42750"/>
              <a:gd name="adj2" fmla="val 5289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604" name="Text Box 2"/>
          <p:cNvSpPr txBox="1">
            <a:spLocks noChangeArrowheads="1"/>
          </p:cNvSpPr>
          <p:nvPr/>
        </p:nvSpPr>
        <p:spPr bwMode="auto">
          <a:xfrm>
            <a:off x="227013" y="257175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Ethernet </a:t>
            </a:r>
            <a:r>
              <a:rPr kumimoji="1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フレームをもとにした通信と実社会の郵便の配達の対比</a:t>
            </a:r>
          </a:p>
        </p:txBody>
      </p:sp>
      <p:sp>
        <p:nvSpPr>
          <p:cNvPr id="25605" name="Text Box 121"/>
          <p:cNvSpPr txBox="1">
            <a:spLocks noChangeArrowheads="1"/>
          </p:cNvSpPr>
          <p:nvPr/>
        </p:nvSpPr>
        <p:spPr bwMode="auto">
          <a:xfrm>
            <a:off x="392113" y="623888"/>
            <a:ext cx="1728787" cy="71278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拝啓・・・・・・・・・・・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・・・・・・・・・・・・・・</a:t>
            </a:r>
          </a:p>
        </p:txBody>
      </p:sp>
      <p:sp>
        <p:nvSpPr>
          <p:cNvPr id="25606" name="Text Box 122"/>
          <p:cNvSpPr txBox="1">
            <a:spLocks noChangeArrowheads="1"/>
          </p:cNvSpPr>
          <p:nvPr/>
        </p:nvSpPr>
        <p:spPr bwMode="auto">
          <a:xfrm>
            <a:off x="4003675" y="1381125"/>
            <a:ext cx="2525713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別々のハガキに書いて番号がつけられた状態 </a:t>
            </a:r>
            <a:b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= TCP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の情報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+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アプリケーションの情報</a:t>
            </a:r>
          </a:p>
        </p:txBody>
      </p:sp>
      <p:sp>
        <p:nvSpPr>
          <p:cNvPr id="25607" name="Text Box 123"/>
          <p:cNvSpPr txBox="1">
            <a:spLocks noChangeArrowheads="1"/>
          </p:cNvSpPr>
          <p:nvPr/>
        </p:nvSpPr>
        <p:spPr bwMode="auto">
          <a:xfrm>
            <a:off x="371475" y="1604963"/>
            <a:ext cx="800100" cy="8350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No.1</a:t>
            </a:r>
            <a:b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拝啓</a:t>
            </a:r>
            <a:b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・・・・・</a:t>
            </a:r>
          </a:p>
        </p:txBody>
      </p:sp>
      <p:sp>
        <p:nvSpPr>
          <p:cNvPr id="25608" name="Text Box 126"/>
          <p:cNvSpPr txBox="1">
            <a:spLocks noChangeArrowheads="1"/>
          </p:cNvSpPr>
          <p:nvPr/>
        </p:nvSpPr>
        <p:spPr bwMode="auto">
          <a:xfrm>
            <a:off x="2468563" y="1798638"/>
            <a:ext cx="5810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・・・</a:t>
            </a:r>
          </a:p>
        </p:txBody>
      </p:sp>
      <p:sp>
        <p:nvSpPr>
          <p:cNvPr id="25609" name="Text Box 127"/>
          <p:cNvSpPr txBox="1">
            <a:spLocks noChangeArrowheads="1"/>
          </p:cNvSpPr>
          <p:nvPr/>
        </p:nvSpPr>
        <p:spPr bwMode="auto">
          <a:xfrm>
            <a:off x="2357438" y="717550"/>
            <a:ext cx="31353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非常に長い手紙の内容 </a:t>
            </a:r>
            <a:b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= 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アプリレーションの情報</a:t>
            </a:r>
          </a:p>
        </p:txBody>
      </p:sp>
      <p:sp>
        <p:nvSpPr>
          <p:cNvPr id="25610" name="Text Box 128"/>
          <p:cNvSpPr txBox="1">
            <a:spLocks noChangeArrowheads="1"/>
          </p:cNvSpPr>
          <p:nvPr/>
        </p:nvSpPr>
        <p:spPr bwMode="auto">
          <a:xfrm>
            <a:off x="1539875" y="1597025"/>
            <a:ext cx="698500" cy="8350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No.2</a:t>
            </a:r>
            <a:b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・・・・</a:t>
            </a:r>
            <a:b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・</a:t>
            </a:r>
          </a:p>
        </p:txBody>
      </p:sp>
      <p:sp>
        <p:nvSpPr>
          <p:cNvPr id="25611" name="Text Box 129"/>
          <p:cNvSpPr txBox="1">
            <a:spLocks noChangeArrowheads="1"/>
          </p:cNvSpPr>
          <p:nvPr/>
        </p:nvSpPr>
        <p:spPr bwMode="auto">
          <a:xfrm>
            <a:off x="3230563" y="1590675"/>
            <a:ext cx="698500" cy="8350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No.3</a:t>
            </a:r>
            <a:b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・・・・</a:t>
            </a:r>
            <a:b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・</a:t>
            </a:r>
          </a:p>
        </p:txBody>
      </p:sp>
      <p:sp>
        <p:nvSpPr>
          <p:cNvPr id="25612" name="Text Box 130"/>
          <p:cNvSpPr txBox="1">
            <a:spLocks noChangeArrowheads="1"/>
          </p:cNvSpPr>
          <p:nvPr/>
        </p:nvSpPr>
        <p:spPr bwMode="auto">
          <a:xfrm>
            <a:off x="363538" y="2746375"/>
            <a:ext cx="728662" cy="863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東京都千代田区</a:t>
            </a:r>
            <a:b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霞が関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3-2-2</a:t>
            </a:r>
            <a:b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</a:b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613" name="Line 131"/>
          <p:cNvSpPr>
            <a:spLocks noChangeShapeType="1"/>
          </p:cNvSpPr>
          <p:nvPr/>
        </p:nvSpPr>
        <p:spPr bwMode="auto">
          <a:xfrm flipH="1">
            <a:off x="768350" y="1365250"/>
            <a:ext cx="10160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614" name="Line 132"/>
          <p:cNvSpPr>
            <a:spLocks noChangeShapeType="1"/>
          </p:cNvSpPr>
          <p:nvPr/>
        </p:nvSpPr>
        <p:spPr bwMode="auto">
          <a:xfrm>
            <a:off x="1392238" y="1379538"/>
            <a:ext cx="347662" cy="188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615" name="Line 133"/>
          <p:cNvSpPr>
            <a:spLocks noChangeShapeType="1"/>
          </p:cNvSpPr>
          <p:nvPr/>
        </p:nvSpPr>
        <p:spPr bwMode="auto">
          <a:xfrm>
            <a:off x="2016125" y="1379538"/>
            <a:ext cx="113347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616" name="Text Box 134"/>
          <p:cNvSpPr txBox="1">
            <a:spLocks noChangeArrowheads="1"/>
          </p:cNvSpPr>
          <p:nvPr/>
        </p:nvSpPr>
        <p:spPr bwMode="auto">
          <a:xfrm>
            <a:off x="1516063" y="2752725"/>
            <a:ext cx="728662" cy="863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東京都千代田区</a:t>
            </a:r>
            <a:b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霞が関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3-2-2</a:t>
            </a:r>
            <a:b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</a:b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617" name="Text Box 135"/>
          <p:cNvSpPr txBox="1">
            <a:spLocks noChangeArrowheads="1"/>
          </p:cNvSpPr>
          <p:nvPr/>
        </p:nvSpPr>
        <p:spPr bwMode="auto">
          <a:xfrm>
            <a:off x="3206750" y="2759075"/>
            <a:ext cx="728663" cy="863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東京都千代田区</a:t>
            </a:r>
            <a:b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霞が関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3-2-2</a:t>
            </a:r>
            <a:b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</a:b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618" name="AutoShape 136"/>
          <p:cNvSpPr>
            <a:spLocks noChangeArrowheads="1"/>
          </p:cNvSpPr>
          <p:nvPr/>
        </p:nvSpPr>
        <p:spPr bwMode="auto">
          <a:xfrm>
            <a:off x="650875" y="2482850"/>
            <a:ext cx="131763" cy="231775"/>
          </a:xfrm>
          <a:prstGeom prst="downArrow">
            <a:avLst>
              <a:gd name="adj1" fmla="val 50000"/>
              <a:gd name="adj2" fmla="val 4397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619" name="AutoShape 137"/>
          <p:cNvSpPr>
            <a:spLocks noChangeArrowheads="1"/>
          </p:cNvSpPr>
          <p:nvPr/>
        </p:nvSpPr>
        <p:spPr bwMode="auto">
          <a:xfrm>
            <a:off x="1746250" y="2490788"/>
            <a:ext cx="131763" cy="231775"/>
          </a:xfrm>
          <a:prstGeom prst="downArrow">
            <a:avLst>
              <a:gd name="adj1" fmla="val 50000"/>
              <a:gd name="adj2" fmla="val 4397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620" name="AutoShape 138"/>
          <p:cNvSpPr>
            <a:spLocks noChangeArrowheads="1"/>
          </p:cNvSpPr>
          <p:nvPr/>
        </p:nvSpPr>
        <p:spPr bwMode="auto">
          <a:xfrm>
            <a:off x="3494088" y="2497138"/>
            <a:ext cx="131762" cy="231775"/>
          </a:xfrm>
          <a:prstGeom prst="downArrow">
            <a:avLst>
              <a:gd name="adj1" fmla="val 50000"/>
              <a:gd name="adj2" fmla="val 4397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621" name="Text Box 139"/>
          <p:cNvSpPr txBox="1">
            <a:spLocks noChangeArrowheads="1"/>
          </p:cNvSpPr>
          <p:nvPr/>
        </p:nvSpPr>
        <p:spPr bwMode="auto">
          <a:xfrm>
            <a:off x="4038600" y="2695575"/>
            <a:ext cx="2586038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ハガキに相手先の住所を書いた状態 </a:t>
            </a:r>
            <a:b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= IP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の情報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+TCP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の情報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+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アプリケーションの情報</a:t>
            </a:r>
          </a:p>
        </p:txBody>
      </p:sp>
      <p:sp>
        <p:nvSpPr>
          <p:cNvPr id="25622" name="AutoShape 140"/>
          <p:cNvSpPr>
            <a:spLocks noChangeArrowheads="1"/>
          </p:cNvSpPr>
          <p:nvPr/>
        </p:nvSpPr>
        <p:spPr bwMode="auto">
          <a:xfrm>
            <a:off x="644525" y="3649663"/>
            <a:ext cx="131763" cy="231775"/>
          </a:xfrm>
          <a:prstGeom prst="downArrow">
            <a:avLst>
              <a:gd name="adj1" fmla="val 50000"/>
              <a:gd name="adj2" fmla="val 4397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623" name="Text Box 141"/>
          <p:cNvSpPr txBox="1">
            <a:spLocks noChangeArrowheads="1"/>
          </p:cNvSpPr>
          <p:nvPr/>
        </p:nvSpPr>
        <p:spPr bwMode="auto">
          <a:xfrm>
            <a:off x="387350" y="3927475"/>
            <a:ext cx="728663" cy="863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東京都千代田区</a:t>
            </a:r>
            <a:b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霞が関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3-2-2</a:t>
            </a:r>
            <a:b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</a:b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624" name="Text Box 142"/>
          <p:cNvSpPr txBox="1">
            <a:spLocks noChangeArrowheads="1"/>
          </p:cNvSpPr>
          <p:nvPr/>
        </p:nvSpPr>
        <p:spPr bwMode="auto">
          <a:xfrm>
            <a:off x="971550" y="4078288"/>
            <a:ext cx="1349375" cy="59055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駅前のポストに入れて</a:t>
            </a:r>
          </a:p>
        </p:txBody>
      </p:sp>
      <p:sp>
        <p:nvSpPr>
          <p:cNvPr id="25625" name="Text Box 143"/>
          <p:cNvSpPr txBox="1">
            <a:spLocks noChangeArrowheads="1"/>
          </p:cNvSpPr>
          <p:nvPr/>
        </p:nvSpPr>
        <p:spPr bwMode="auto">
          <a:xfrm>
            <a:off x="2549525" y="3949700"/>
            <a:ext cx="41529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ハガキにポストイットでどう移動させるか指示を書いた状態 </a:t>
            </a:r>
            <a:b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= Ethernet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の情報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+IP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の情報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+TCP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の情報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+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アプリケーションの情報</a:t>
            </a:r>
          </a:p>
        </p:txBody>
      </p:sp>
      <p:pic>
        <p:nvPicPr>
          <p:cNvPr id="25626" name="Picture 1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3" y="5103813"/>
            <a:ext cx="774700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7" name="AutoShape 145"/>
          <p:cNvSpPr>
            <a:spLocks noChangeArrowheads="1"/>
          </p:cNvSpPr>
          <p:nvPr/>
        </p:nvSpPr>
        <p:spPr bwMode="auto">
          <a:xfrm flipV="1">
            <a:off x="436563" y="4919663"/>
            <a:ext cx="434975" cy="463550"/>
          </a:xfrm>
          <a:custGeom>
            <a:avLst/>
            <a:gdLst>
              <a:gd name="T0" fmla="*/ 304603 w 21600"/>
              <a:gd name="T1" fmla="*/ 0 h 21600"/>
              <a:gd name="T2" fmla="*/ 304603 w 21600"/>
              <a:gd name="T3" fmla="*/ 260919 h 21600"/>
              <a:gd name="T4" fmla="*/ 65186 w 21600"/>
              <a:gd name="T5" fmla="*/ 463550 h 21600"/>
              <a:gd name="T6" fmla="*/ 434975 w 21600"/>
              <a:gd name="T7" fmla="*/ 13045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25628" name="Picture 1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063" y="5164138"/>
            <a:ext cx="10858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9" name="Text Box 147"/>
          <p:cNvSpPr txBox="1">
            <a:spLocks noChangeArrowheads="1"/>
          </p:cNvSpPr>
          <p:nvPr/>
        </p:nvSpPr>
        <p:spPr bwMode="auto">
          <a:xfrm>
            <a:off x="1590675" y="6073775"/>
            <a:ext cx="1349375" cy="59055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XX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郵便局に集めて</a:t>
            </a:r>
          </a:p>
        </p:txBody>
      </p:sp>
      <p:pic>
        <p:nvPicPr>
          <p:cNvPr id="25630" name="Picture 1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863" y="5170488"/>
            <a:ext cx="10858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1" name="Text Box 149"/>
          <p:cNvSpPr txBox="1">
            <a:spLocks noChangeArrowheads="1"/>
          </p:cNvSpPr>
          <p:nvPr/>
        </p:nvSpPr>
        <p:spPr bwMode="auto">
          <a:xfrm>
            <a:off x="3295650" y="6037263"/>
            <a:ext cx="1349375" cy="59055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XX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郵便局に持ってて</a:t>
            </a:r>
          </a:p>
        </p:txBody>
      </p:sp>
      <p:sp>
        <p:nvSpPr>
          <p:cNvPr id="25632" name="Text Box 150"/>
          <p:cNvSpPr txBox="1">
            <a:spLocks noChangeArrowheads="1"/>
          </p:cNvSpPr>
          <p:nvPr/>
        </p:nvSpPr>
        <p:spPr bwMode="auto">
          <a:xfrm>
            <a:off x="2503488" y="2981325"/>
            <a:ext cx="581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・・・</a:t>
            </a:r>
          </a:p>
        </p:txBody>
      </p:sp>
      <p:sp>
        <p:nvSpPr>
          <p:cNvPr id="25633" name="Text Box 151"/>
          <p:cNvSpPr txBox="1">
            <a:spLocks noChangeArrowheads="1"/>
          </p:cNvSpPr>
          <p:nvPr/>
        </p:nvSpPr>
        <p:spPr bwMode="auto">
          <a:xfrm>
            <a:off x="4035425" y="5426075"/>
            <a:ext cx="581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・・・</a:t>
            </a:r>
          </a:p>
        </p:txBody>
      </p:sp>
      <p:sp>
        <p:nvSpPr>
          <p:cNvPr id="25634" name="AutoShape 152"/>
          <p:cNvSpPr>
            <a:spLocks noChangeArrowheads="1"/>
          </p:cNvSpPr>
          <p:nvPr/>
        </p:nvSpPr>
        <p:spPr bwMode="auto">
          <a:xfrm>
            <a:off x="1816100" y="5484813"/>
            <a:ext cx="347663" cy="261937"/>
          </a:xfrm>
          <a:prstGeom prst="rightArrow">
            <a:avLst>
              <a:gd name="adj1" fmla="val 50306"/>
              <a:gd name="adj2" fmla="val 4424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25635" name="Picture 15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213" y="5005388"/>
            <a:ext cx="8763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6" name="Text Box 155"/>
          <p:cNvSpPr txBox="1">
            <a:spLocks noChangeArrowheads="1"/>
          </p:cNvSpPr>
          <p:nvPr/>
        </p:nvSpPr>
        <p:spPr bwMode="auto">
          <a:xfrm>
            <a:off x="6221413" y="6029325"/>
            <a:ext cx="1349375" cy="59055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宛先に配達して</a:t>
            </a:r>
          </a:p>
        </p:txBody>
      </p:sp>
      <p:pic>
        <p:nvPicPr>
          <p:cNvPr id="25637" name="Picture 15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25" y="5041900"/>
            <a:ext cx="1109663" cy="104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8" name="Text Box 157"/>
          <p:cNvSpPr txBox="1">
            <a:spLocks noChangeArrowheads="1"/>
          </p:cNvSpPr>
          <p:nvPr/>
        </p:nvSpPr>
        <p:spPr bwMode="auto">
          <a:xfrm>
            <a:off x="6675438" y="944563"/>
            <a:ext cx="2235200" cy="3279775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Ethernet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フレームの内容を実社会の郵便にたとえて説明してみました。</a:t>
            </a:r>
            <a:b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</a:b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Ethernet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レベルの情報は具体的にハガキどう運ぶ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移動させる</a:t>
            </a:r>
            <a:r>
              <a:rPr kumimoji="1" lang="en-US" altLang="ja-JP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ということになります。そのため、基本的に次の場所までどうするかの指示になり、実際のネットワークでも、この情報だけ書き変わっていきます。</a:t>
            </a:r>
          </a:p>
        </p:txBody>
      </p:sp>
    </p:spTree>
    <p:extLst>
      <p:ext uri="{BB962C8B-B14F-4D97-AF65-F5344CB8AC3E}">
        <p14:creationId xmlns:p14="http://schemas.microsoft.com/office/powerpoint/2010/main" val="360572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1714EBC-081B-420C-A00A-E1974AD22E6E}" type="slidenum">
              <a:rPr kumimoji="0" lang="en-US" altLang="ja-JP"/>
              <a:pPr eaLnBrk="1" hangingPunct="1"/>
              <a:t>15</a:t>
            </a:fld>
            <a:endParaRPr kumimoji="0" lang="en-US" altLang="ja-JP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b="1"/>
              <a:t>HTTP</a:t>
            </a:r>
            <a:r>
              <a:rPr lang="ja-JP" altLang="en-US" b="1"/>
              <a:t>の ウェブのプロトコルの流れの概要</a:t>
            </a:r>
          </a:p>
        </p:txBody>
      </p:sp>
      <p:pic>
        <p:nvPicPr>
          <p:cNvPr id="22532" name="Picture 3" descr="05_xSer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200" y="676275"/>
            <a:ext cx="820738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4" descr="05_1NetP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833438"/>
            <a:ext cx="9239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Line 5"/>
          <p:cNvSpPr>
            <a:spLocks noChangeShapeType="1"/>
          </p:cNvSpPr>
          <p:nvPr/>
        </p:nvSpPr>
        <p:spPr bwMode="auto">
          <a:xfrm>
            <a:off x="1595438" y="1101725"/>
            <a:ext cx="2336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4078288" y="1916113"/>
            <a:ext cx="11318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b="1"/>
              <a:t>ウェブ</a:t>
            </a:r>
            <a:br>
              <a:rPr lang="ja-JP" altLang="en-US" b="1"/>
            </a:br>
            <a:r>
              <a:rPr lang="ja-JP" altLang="en-US" b="1"/>
              <a:t>サーバー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398463" y="1806575"/>
            <a:ext cx="11318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b="1"/>
              <a:t>ブラウザ</a:t>
            </a:r>
          </a:p>
        </p:txBody>
      </p:sp>
      <p:sp>
        <p:nvSpPr>
          <p:cNvPr id="22537" name="Text Box 14"/>
          <p:cNvSpPr txBox="1">
            <a:spLocks noChangeArrowheads="1"/>
          </p:cNvSpPr>
          <p:nvPr/>
        </p:nvSpPr>
        <p:spPr bwMode="auto">
          <a:xfrm>
            <a:off x="419100" y="2292350"/>
            <a:ext cx="36718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b="1" dirty="0"/>
              <a:t>正しいファイルを指定した場合</a:t>
            </a:r>
            <a:r>
              <a:rPr lang="en-US" altLang="ja-JP" b="1" dirty="0"/>
              <a:t>(A)</a:t>
            </a:r>
          </a:p>
        </p:txBody>
      </p:sp>
      <p:sp>
        <p:nvSpPr>
          <p:cNvPr id="22538" name="Line 15"/>
          <p:cNvSpPr>
            <a:spLocks noChangeShapeType="1"/>
          </p:cNvSpPr>
          <p:nvPr/>
        </p:nvSpPr>
        <p:spPr bwMode="auto">
          <a:xfrm>
            <a:off x="1452563" y="2686050"/>
            <a:ext cx="288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39" name="Text Box 16"/>
          <p:cNvSpPr txBox="1">
            <a:spLocks noChangeArrowheads="1"/>
          </p:cNvSpPr>
          <p:nvPr/>
        </p:nvSpPr>
        <p:spPr bwMode="auto">
          <a:xfrm>
            <a:off x="2085975" y="3208338"/>
            <a:ext cx="27416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/>
              <a:t>ステータス </a:t>
            </a:r>
            <a:r>
              <a:rPr lang="en-US" altLang="ja-JP" sz="1600"/>
              <a:t>200 “OK“</a:t>
            </a:r>
            <a:br>
              <a:rPr lang="en-US" altLang="ja-JP" sz="1600"/>
            </a:br>
            <a:r>
              <a:rPr lang="en-US" altLang="ja-JP" sz="1600"/>
              <a:t>Hello.html</a:t>
            </a:r>
            <a:r>
              <a:rPr lang="ja-JP" altLang="en-US" sz="1600"/>
              <a:t>ファイルの内容</a:t>
            </a:r>
          </a:p>
        </p:txBody>
      </p:sp>
      <p:sp>
        <p:nvSpPr>
          <p:cNvPr id="22540" name="Line 17"/>
          <p:cNvSpPr>
            <a:spLocks noChangeShapeType="1"/>
          </p:cNvSpPr>
          <p:nvPr/>
        </p:nvSpPr>
        <p:spPr bwMode="auto">
          <a:xfrm>
            <a:off x="1457325" y="3214688"/>
            <a:ext cx="288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1" name="Text Box 19"/>
          <p:cNvSpPr txBox="1">
            <a:spLocks noChangeArrowheads="1"/>
          </p:cNvSpPr>
          <p:nvPr/>
        </p:nvSpPr>
        <p:spPr bwMode="auto">
          <a:xfrm>
            <a:off x="933450" y="2635250"/>
            <a:ext cx="3917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600"/>
              <a:t>GET http://beyondbb.jp/Hello.html</a:t>
            </a:r>
          </a:p>
        </p:txBody>
      </p:sp>
      <p:sp>
        <p:nvSpPr>
          <p:cNvPr id="22542" name="Text Box 20"/>
          <p:cNvSpPr txBox="1">
            <a:spLocks noChangeArrowheads="1"/>
          </p:cNvSpPr>
          <p:nvPr/>
        </p:nvSpPr>
        <p:spPr bwMode="auto">
          <a:xfrm>
            <a:off x="439738" y="5605463"/>
            <a:ext cx="4370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b="1"/>
              <a:t>存在しないファイルを指定した場合</a:t>
            </a:r>
          </a:p>
        </p:txBody>
      </p:sp>
      <p:sp>
        <p:nvSpPr>
          <p:cNvPr id="22543" name="Line 21"/>
          <p:cNvSpPr>
            <a:spLocks noChangeShapeType="1"/>
          </p:cNvSpPr>
          <p:nvPr/>
        </p:nvSpPr>
        <p:spPr bwMode="auto">
          <a:xfrm>
            <a:off x="1473200" y="5999163"/>
            <a:ext cx="288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4" name="Text Box 22"/>
          <p:cNvSpPr txBox="1">
            <a:spLocks noChangeArrowheads="1"/>
          </p:cNvSpPr>
          <p:nvPr/>
        </p:nvSpPr>
        <p:spPr bwMode="auto">
          <a:xfrm>
            <a:off x="2006600" y="6521450"/>
            <a:ext cx="2741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/>
              <a:t>ステータス </a:t>
            </a:r>
            <a:r>
              <a:rPr lang="en-US" altLang="ja-JP" sz="1600"/>
              <a:t>404 "Not Found"</a:t>
            </a:r>
          </a:p>
        </p:txBody>
      </p:sp>
      <p:sp>
        <p:nvSpPr>
          <p:cNvPr id="22545" name="Line 23"/>
          <p:cNvSpPr>
            <a:spLocks noChangeShapeType="1"/>
          </p:cNvSpPr>
          <p:nvPr/>
        </p:nvSpPr>
        <p:spPr bwMode="auto">
          <a:xfrm>
            <a:off x="1477963" y="6527800"/>
            <a:ext cx="288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6" name="Text Box 24"/>
          <p:cNvSpPr txBox="1">
            <a:spLocks noChangeArrowheads="1"/>
          </p:cNvSpPr>
          <p:nvPr/>
        </p:nvSpPr>
        <p:spPr bwMode="auto">
          <a:xfrm>
            <a:off x="984250" y="5978525"/>
            <a:ext cx="3917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600"/>
              <a:t>GET http://beyondbb.jp/Hello2.html</a:t>
            </a:r>
          </a:p>
        </p:txBody>
      </p:sp>
      <p:pic>
        <p:nvPicPr>
          <p:cNvPr id="22547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2881313"/>
            <a:ext cx="1501775" cy="279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8" name="AutoShape 26"/>
          <p:cNvSpPr>
            <a:spLocks noChangeArrowheads="1"/>
          </p:cNvSpPr>
          <p:nvPr/>
        </p:nvSpPr>
        <p:spPr bwMode="auto">
          <a:xfrm>
            <a:off x="5399088" y="509588"/>
            <a:ext cx="3295650" cy="2190750"/>
          </a:xfrm>
          <a:prstGeom prst="wedgeRectCallout">
            <a:avLst>
              <a:gd name="adj1" fmla="val 23120"/>
              <a:gd name="adj2" fmla="val 5804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1600"/>
              <a:t>ウェブサーバーとパソコンの間の</a:t>
            </a:r>
            <a:r>
              <a:rPr lang="en-US" altLang="ja-JP" sz="1600"/>
              <a:t>HTTP</a:t>
            </a:r>
            <a:r>
              <a:rPr lang="ja-JP" altLang="en-US" sz="1600"/>
              <a:t>のプロトコルは非常にシンプルです。</a:t>
            </a:r>
            <a:r>
              <a:rPr lang="en-US" altLang="ja-JP" sz="1600"/>
              <a:t>GET</a:t>
            </a:r>
            <a:r>
              <a:rPr lang="ja-JP" altLang="en-US" sz="1600"/>
              <a:t>で表示するファイル名を要求すると、サーバーがそのファイルの内容を返します。</a:t>
            </a:r>
            <a:br>
              <a:rPr lang="ja-JP" altLang="en-US" sz="1600"/>
            </a:br>
            <a:r>
              <a:rPr lang="ja-JP" altLang="en-US" sz="1600"/>
              <a:t>もしファイルが無い場合は、見つからないことを示す、</a:t>
            </a:r>
            <a:r>
              <a:rPr lang="en-US" altLang="ja-JP" sz="1600"/>
              <a:t>404</a:t>
            </a:r>
            <a:r>
              <a:rPr lang="ja-JP" altLang="en-US" sz="1600"/>
              <a:t>というステータスを返します。</a:t>
            </a:r>
          </a:p>
        </p:txBody>
      </p:sp>
      <p:sp>
        <p:nvSpPr>
          <p:cNvPr id="22549" name="Text Box 27"/>
          <p:cNvSpPr txBox="1">
            <a:spLocks noChangeArrowheads="1"/>
          </p:cNvSpPr>
          <p:nvPr/>
        </p:nvSpPr>
        <p:spPr bwMode="auto">
          <a:xfrm>
            <a:off x="354013" y="3883025"/>
            <a:ext cx="36718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b="1"/>
              <a:t>正しいファイルを指定した場合</a:t>
            </a:r>
            <a:r>
              <a:rPr lang="en-US" altLang="ja-JP" b="1"/>
              <a:t>(B)</a:t>
            </a:r>
          </a:p>
        </p:txBody>
      </p:sp>
      <p:sp>
        <p:nvSpPr>
          <p:cNvPr id="22550" name="Line 28"/>
          <p:cNvSpPr>
            <a:spLocks noChangeShapeType="1"/>
          </p:cNvSpPr>
          <p:nvPr/>
        </p:nvSpPr>
        <p:spPr bwMode="auto">
          <a:xfrm>
            <a:off x="1387475" y="4276725"/>
            <a:ext cx="288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1" name="Text Box 29"/>
          <p:cNvSpPr txBox="1">
            <a:spLocks noChangeArrowheads="1"/>
          </p:cNvSpPr>
          <p:nvPr/>
        </p:nvSpPr>
        <p:spPr bwMode="auto">
          <a:xfrm>
            <a:off x="1789113" y="4799013"/>
            <a:ext cx="32496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/>
              <a:t>ステータス </a:t>
            </a:r>
            <a:r>
              <a:rPr lang="en-US" altLang="en-US" sz="1600"/>
              <a:t>304 </a:t>
            </a:r>
            <a:r>
              <a:rPr lang="en-US" altLang="ja-JP" sz="1600"/>
              <a:t>“</a:t>
            </a:r>
            <a:r>
              <a:rPr lang="en-US" altLang="en-US" sz="1600"/>
              <a:t>Not</a:t>
            </a:r>
            <a:r>
              <a:rPr lang="en-US" altLang="ja-JP" sz="1600"/>
              <a:t> </a:t>
            </a:r>
            <a:r>
              <a:rPr lang="en-US" altLang="en-US" sz="1600"/>
              <a:t>Modified</a:t>
            </a:r>
            <a:r>
              <a:rPr lang="en-US" altLang="ja-JP" sz="1600"/>
              <a:t> “</a:t>
            </a:r>
          </a:p>
        </p:txBody>
      </p:sp>
      <p:sp>
        <p:nvSpPr>
          <p:cNvPr id="22552" name="Line 30"/>
          <p:cNvSpPr>
            <a:spLocks noChangeShapeType="1"/>
          </p:cNvSpPr>
          <p:nvPr/>
        </p:nvSpPr>
        <p:spPr bwMode="auto">
          <a:xfrm>
            <a:off x="1392238" y="4805363"/>
            <a:ext cx="288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3" name="Text Box 31"/>
          <p:cNvSpPr txBox="1">
            <a:spLocks noChangeArrowheads="1"/>
          </p:cNvSpPr>
          <p:nvPr/>
        </p:nvSpPr>
        <p:spPr bwMode="auto">
          <a:xfrm>
            <a:off x="868363" y="4225925"/>
            <a:ext cx="3917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600"/>
              <a:t>GET http://beyondbb.jp/Hello.html</a:t>
            </a:r>
          </a:p>
        </p:txBody>
      </p:sp>
      <p:sp>
        <p:nvSpPr>
          <p:cNvPr id="22554" name="Text Box 32"/>
          <p:cNvSpPr txBox="1">
            <a:spLocks noChangeArrowheads="1"/>
          </p:cNvSpPr>
          <p:nvPr/>
        </p:nvSpPr>
        <p:spPr bwMode="auto">
          <a:xfrm>
            <a:off x="5084763" y="3876675"/>
            <a:ext cx="2089150" cy="1323975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600"/>
              <a:t>“Not Modified”</a:t>
            </a:r>
            <a:r>
              <a:rPr lang="ja-JP" altLang="en-US" sz="1600"/>
              <a:t>が帰ってきた場合は、普通はキュッシュで持っている情報が最新なので、それを表示します。</a:t>
            </a:r>
          </a:p>
        </p:txBody>
      </p:sp>
    </p:spTree>
    <p:extLst>
      <p:ext uri="{BB962C8B-B14F-4D97-AF65-F5344CB8AC3E}">
        <p14:creationId xmlns:p14="http://schemas.microsoft.com/office/powerpoint/2010/main" val="425978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228600" y="228600"/>
            <a:ext cx="7696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</a:t>
            </a:r>
            <a:r>
              <a:rPr lang="en-US" altLang="ja-JP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コンピュータシステムの形態</a:t>
            </a:r>
            <a:endParaRPr lang="en-US" altLang="ja-JP" sz="2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97"/>
          <p:cNvSpPr txBox="1">
            <a:spLocks noChangeArrowheads="1"/>
          </p:cNvSpPr>
          <p:nvPr/>
        </p:nvSpPr>
        <p:spPr bwMode="auto">
          <a:xfrm>
            <a:off x="563880" y="1005481"/>
            <a:ext cx="7589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集中処理システム　　　　　分散処理システム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40782" t="34629" r="42788" b="46273"/>
          <a:stretch/>
        </p:blipFill>
        <p:spPr>
          <a:xfrm>
            <a:off x="931026" y="1467146"/>
            <a:ext cx="1582190" cy="1555367"/>
          </a:xfrm>
          <a:prstGeom prst="rect">
            <a:avLst/>
          </a:prstGeom>
        </p:spPr>
      </p:pic>
      <p:grpSp>
        <p:nvGrpSpPr>
          <p:cNvPr id="10" name="グループ化 9"/>
          <p:cNvGrpSpPr/>
          <p:nvPr/>
        </p:nvGrpSpPr>
        <p:grpSpPr>
          <a:xfrm>
            <a:off x="867441" y="3874681"/>
            <a:ext cx="532615" cy="544010"/>
            <a:chOff x="850814" y="3703899"/>
            <a:chExt cx="532615" cy="544010"/>
          </a:xfrm>
        </p:grpSpPr>
        <p:sp>
          <p:nvSpPr>
            <p:cNvPr id="5" name="フレーム 4"/>
            <p:cNvSpPr/>
            <p:nvPr/>
          </p:nvSpPr>
          <p:spPr bwMode="auto">
            <a:xfrm>
              <a:off x="850814" y="3703899"/>
              <a:ext cx="503423" cy="405113"/>
            </a:xfrm>
            <a:prstGeom prst="fram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7" name="台形 6"/>
            <p:cNvSpPr/>
            <p:nvPr/>
          </p:nvSpPr>
          <p:spPr bwMode="auto">
            <a:xfrm>
              <a:off x="850815" y="4146631"/>
              <a:ext cx="532614" cy="101278"/>
            </a:xfrm>
            <a:prstGeom prst="trapezoid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1656448" y="3874681"/>
            <a:ext cx="532615" cy="544010"/>
            <a:chOff x="850814" y="3703899"/>
            <a:chExt cx="532615" cy="544010"/>
          </a:xfrm>
        </p:grpSpPr>
        <p:sp>
          <p:nvSpPr>
            <p:cNvPr id="35" name="フレーム 34"/>
            <p:cNvSpPr/>
            <p:nvPr/>
          </p:nvSpPr>
          <p:spPr bwMode="auto">
            <a:xfrm>
              <a:off x="850814" y="3703899"/>
              <a:ext cx="503423" cy="405113"/>
            </a:xfrm>
            <a:prstGeom prst="fram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36" name="台形 35"/>
            <p:cNvSpPr/>
            <p:nvPr/>
          </p:nvSpPr>
          <p:spPr bwMode="auto">
            <a:xfrm>
              <a:off x="850815" y="4146631"/>
              <a:ext cx="532614" cy="101278"/>
            </a:xfrm>
            <a:prstGeom prst="trapezoid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2445455" y="3874681"/>
            <a:ext cx="532615" cy="544010"/>
            <a:chOff x="850814" y="3703899"/>
            <a:chExt cx="532615" cy="544010"/>
          </a:xfrm>
        </p:grpSpPr>
        <p:sp>
          <p:nvSpPr>
            <p:cNvPr id="38" name="フレーム 37"/>
            <p:cNvSpPr/>
            <p:nvPr/>
          </p:nvSpPr>
          <p:spPr bwMode="auto">
            <a:xfrm>
              <a:off x="850814" y="3703899"/>
              <a:ext cx="503423" cy="405113"/>
            </a:xfrm>
            <a:prstGeom prst="fram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39" name="台形 38"/>
            <p:cNvSpPr/>
            <p:nvPr/>
          </p:nvSpPr>
          <p:spPr bwMode="auto">
            <a:xfrm>
              <a:off x="850815" y="4146631"/>
              <a:ext cx="532614" cy="101278"/>
            </a:xfrm>
            <a:prstGeom prst="trapezoid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cxnSp>
        <p:nvCxnSpPr>
          <p:cNvPr id="31" name="直線コネクタ 30"/>
          <p:cNvCxnSpPr>
            <a:endCxn id="5" idx="0"/>
          </p:cNvCxnSpPr>
          <p:nvPr/>
        </p:nvCxnSpPr>
        <p:spPr bwMode="auto">
          <a:xfrm flipH="1">
            <a:off x="1119153" y="2751935"/>
            <a:ext cx="280903" cy="112274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直線コネクタ 40"/>
          <p:cNvCxnSpPr>
            <a:endCxn id="35" idx="0"/>
          </p:cNvCxnSpPr>
          <p:nvPr/>
        </p:nvCxnSpPr>
        <p:spPr bwMode="auto">
          <a:xfrm>
            <a:off x="1811215" y="2751935"/>
            <a:ext cx="96945" cy="112274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直線コネクタ 42"/>
          <p:cNvCxnSpPr>
            <a:endCxn id="38" idx="0"/>
          </p:cNvCxnSpPr>
          <p:nvPr/>
        </p:nvCxnSpPr>
        <p:spPr bwMode="auto">
          <a:xfrm>
            <a:off x="2266165" y="2751935"/>
            <a:ext cx="431002" cy="112274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テキスト ボックス 43"/>
          <p:cNvSpPr txBox="1"/>
          <p:nvPr/>
        </p:nvSpPr>
        <p:spPr>
          <a:xfrm>
            <a:off x="366672" y="4581928"/>
            <a:ext cx="31121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大型コンピュータで集中的に処理する。</a:t>
            </a:r>
          </a:p>
          <a:p>
            <a:pPr algn="l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・銀行システム</a:t>
            </a:r>
          </a:p>
          <a:p>
            <a:pPr algn="l"/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・座席予約システムなど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6" name="Picture 3" descr="05_xSer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570" y="1621906"/>
            <a:ext cx="820738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4" descr="05_1NetP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710" y="3657755"/>
            <a:ext cx="11620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4" descr="05_1NetP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201" y="3698769"/>
            <a:ext cx="11620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1" name="直線コネクタ 50"/>
          <p:cNvCxnSpPr>
            <a:endCxn id="48" idx="0"/>
          </p:cNvCxnSpPr>
          <p:nvPr/>
        </p:nvCxnSpPr>
        <p:spPr bwMode="auto">
          <a:xfrm>
            <a:off x="5149836" y="2746795"/>
            <a:ext cx="485390" cy="95197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直線コネクタ 48"/>
          <p:cNvCxnSpPr/>
          <p:nvPr/>
        </p:nvCxnSpPr>
        <p:spPr bwMode="auto">
          <a:xfrm>
            <a:off x="4824926" y="2852688"/>
            <a:ext cx="0" cy="84608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テキスト ボックス 97"/>
          <p:cNvSpPr txBox="1">
            <a:spLocks noChangeArrowheads="1"/>
          </p:cNvSpPr>
          <p:nvPr/>
        </p:nvSpPr>
        <p:spPr bwMode="auto">
          <a:xfrm>
            <a:off x="3478840" y="5024056"/>
            <a:ext cx="350279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クライアントサーバー</a:t>
            </a:r>
          </a:p>
          <a:p>
            <a:pPr algn="l" eaLnBrk="1" hangingPunct="1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システム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テキスト ボックス 97"/>
          <p:cNvSpPr txBox="1">
            <a:spLocks noChangeArrowheads="1"/>
          </p:cNvSpPr>
          <p:nvPr/>
        </p:nvSpPr>
        <p:spPr bwMode="auto">
          <a:xfrm>
            <a:off x="6981634" y="3766320"/>
            <a:ext cx="1967356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ピアツーピア</a:t>
            </a:r>
          </a:p>
          <a:p>
            <a:pPr algn="l" eaLnBrk="1" hangingPunct="1"/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システム</a:t>
            </a:r>
          </a:p>
          <a:p>
            <a:pPr algn="l" eaLnBrk="1" hangingPunct="1"/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・テレビ会議</a:t>
            </a:r>
          </a:p>
          <a:p>
            <a:pPr algn="l" eaLnBrk="1" hangingPunct="1"/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・ファイル交換</a:t>
            </a:r>
          </a:p>
          <a:p>
            <a:pPr algn="l" eaLnBrk="1" hangingPunct="1"/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</a:t>
            </a:r>
          </a:p>
        </p:txBody>
      </p:sp>
      <p:pic>
        <p:nvPicPr>
          <p:cNvPr id="59" name="Picture 4" descr="05_1NetP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058" y="2352031"/>
            <a:ext cx="11620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4" descr="05_1NetP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940" y="2310633"/>
            <a:ext cx="11620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1" name="直線コネクタ 60"/>
          <p:cNvCxnSpPr/>
          <p:nvPr/>
        </p:nvCxnSpPr>
        <p:spPr bwMode="auto">
          <a:xfrm>
            <a:off x="7278559" y="2816079"/>
            <a:ext cx="874841" cy="3660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6046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1F7BFA0-5DBB-4CE1-9654-034F8BC3AF08}" type="slidenum">
              <a:rPr kumimoji="0" lang="en-US" altLang="ja-JP"/>
              <a:pPr eaLnBrk="1" hangingPunct="1"/>
              <a:t>17</a:t>
            </a:fld>
            <a:endParaRPr kumimoji="0" lang="en-US" altLang="ja-JP"/>
          </a:p>
        </p:txBody>
      </p:sp>
      <p:pic>
        <p:nvPicPr>
          <p:cNvPr id="19459" name="Picture 12" descr="A40_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" y="1296352"/>
            <a:ext cx="5378450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Oval 6"/>
          <p:cNvSpPr>
            <a:spLocks noChangeArrowheads="1"/>
          </p:cNvSpPr>
          <p:nvPr/>
        </p:nvSpPr>
        <p:spPr bwMode="auto">
          <a:xfrm>
            <a:off x="3215322" y="4188777"/>
            <a:ext cx="652463" cy="246063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9462" name="Oval 7"/>
          <p:cNvSpPr>
            <a:spLocks noChangeArrowheads="1"/>
          </p:cNvSpPr>
          <p:nvPr/>
        </p:nvSpPr>
        <p:spPr bwMode="auto">
          <a:xfrm>
            <a:off x="5515610" y="1291590"/>
            <a:ext cx="276225" cy="246062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9466" name="Oval 13"/>
          <p:cNvSpPr>
            <a:spLocks noChangeArrowheads="1"/>
          </p:cNvSpPr>
          <p:nvPr/>
        </p:nvSpPr>
        <p:spPr bwMode="auto">
          <a:xfrm>
            <a:off x="929322" y="4369752"/>
            <a:ext cx="973138" cy="231775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13755" y="969347"/>
            <a:ext cx="27730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[F12]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のキーを押すと開発者用ツールのダイアログが出ます。</a:t>
            </a:r>
            <a:endParaRPr kumimoji="1" lang="ja-JP" altLang="en-US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43125" y="5677118"/>
            <a:ext cx="4178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ネットワークのタグを指定してください。</a:t>
            </a:r>
            <a:endParaRPr kumimoji="1" lang="ja-JP" altLang="en-US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3" name="直線矢印コネクタ 12"/>
          <p:cNvCxnSpPr/>
          <p:nvPr/>
        </p:nvCxnSpPr>
        <p:spPr bwMode="auto">
          <a:xfrm flipH="1" flipV="1">
            <a:off x="3541553" y="4525341"/>
            <a:ext cx="116047" cy="9905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28600" y="228600"/>
            <a:ext cx="7696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</a:t>
            </a:r>
            <a:r>
              <a:rPr lang="en-US" altLang="ja-JP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ファイル形式とその標準化</a:t>
            </a:r>
            <a:r>
              <a:rPr lang="en-US" altLang="ja-JP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(1)</a:t>
            </a:r>
            <a:endParaRPr lang="en-US" altLang="ja-JP" sz="2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895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1714EBC-081B-420C-A00A-E1974AD22E6E}" type="slidenum">
              <a:rPr kumimoji="0" lang="en-US" altLang="ja-JP"/>
              <a:pPr eaLnBrk="1" hangingPunct="1"/>
              <a:t>18</a:t>
            </a:fld>
            <a:endParaRPr kumimoji="0" lang="en-US" altLang="ja-JP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b="1"/>
              <a:t>HTTP</a:t>
            </a:r>
            <a:r>
              <a:rPr lang="ja-JP" altLang="en-US" b="1"/>
              <a:t>の ウェブのプロトコルの流れの概要</a:t>
            </a:r>
          </a:p>
        </p:txBody>
      </p:sp>
      <p:pic>
        <p:nvPicPr>
          <p:cNvPr id="22532" name="Picture 3" descr="05_xSer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200" y="676275"/>
            <a:ext cx="820738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4" descr="05_1NetP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833438"/>
            <a:ext cx="9239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Line 5"/>
          <p:cNvSpPr>
            <a:spLocks noChangeShapeType="1"/>
          </p:cNvSpPr>
          <p:nvPr/>
        </p:nvSpPr>
        <p:spPr bwMode="auto">
          <a:xfrm>
            <a:off x="1595438" y="1101725"/>
            <a:ext cx="2336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4078288" y="1916113"/>
            <a:ext cx="11318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b="1"/>
              <a:t>ウェブ</a:t>
            </a:r>
            <a:br>
              <a:rPr lang="ja-JP" altLang="en-US" b="1"/>
            </a:br>
            <a:r>
              <a:rPr lang="ja-JP" altLang="en-US" b="1"/>
              <a:t>サーバー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398463" y="1806575"/>
            <a:ext cx="11318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b="1"/>
              <a:t>ブラウザ</a:t>
            </a:r>
          </a:p>
        </p:txBody>
      </p:sp>
      <p:sp>
        <p:nvSpPr>
          <p:cNvPr id="22537" name="Text Box 14"/>
          <p:cNvSpPr txBox="1">
            <a:spLocks noChangeArrowheads="1"/>
          </p:cNvSpPr>
          <p:nvPr/>
        </p:nvSpPr>
        <p:spPr bwMode="auto">
          <a:xfrm>
            <a:off x="419100" y="2292350"/>
            <a:ext cx="36718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b="1"/>
              <a:t>正しいファイルを指定した場合</a:t>
            </a:r>
            <a:r>
              <a:rPr lang="en-US" altLang="ja-JP" b="1"/>
              <a:t>(A)</a:t>
            </a:r>
          </a:p>
        </p:txBody>
      </p:sp>
      <p:sp>
        <p:nvSpPr>
          <p:cNvPr id="22538" name="Line 15"/>
          <p:cNvSpPr>
            <a:spLocks noChangeShapeType="1"/>
          </p:cNvSpPr>
          <p:nvPr/>
        </p:nvSpPr>
        <p:spPr bwMode="auto">
          <a:xfrm>
            <a:off x="1452563" y="2686050"/>
            <a:ext cx="288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39" name="Text Box 16"/>
          <p:cNvSpPr txBox="1">
            <a:spLocks noChangeArrowheads="1"/>
          </p:cNvSpPr>
          <p:nvPr/>
        </p:nvSpPr>
        <p:spPr bwMode="auto">
          <a:xfrm>
            <a:off x="2085975" y="3208338"/>
            <a:ext cx="27416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/>
              <a:t>ステータス </a:t>
            </a:r>
            <a:r>
              <a:rPr lang="en-US" altLang="ja-JP" sz="1600"/>
              <a:t>200 “OK“</a:t>
            </a:r>
            <a:br>
              <a:rPr lang="en-US" altLang="ja-JP" sz="1600"/>
            </a:br>
            <a:r>
              <a:rPr lang="en-US" altLang="ja-JP" sz="1600"/>
              <a:t>Hello.html</a:t>
            </a:r>
            <a:r>
              <a:rPr lang="ja-JP" altLang="en-US" sz="1600"/>
              <a:t>ファイルの内容</a:t>
            </a:r>
          </a:p>
        </p:txBody>
      </p:sp>
      <p:sp>
        <p:nvSpPr>
          <p:cNvPr id="22540" name="Line 17"/>
          <p:cNvSpPr>
            <a:spLocks noChangeShapeType="1"/>
          </p:cNvSpPr>
          <p:nvPr/>
        </p:nvSpPr>
        <p:spPr bwMode="auto">
          <a:xfrm>
            <a:off x="1457325" y="3214688"/>
            <a:ext cx="288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1" name="Text Box 19"/>
          <p:cNvSpPr txBox="1">
            <a:spLocks noChangeArrowheads="1"/>
          </p:cNvSpPr>
          <p:nvPr/>
        </p:nvSpPr>
        <p:spPr bwMode="auto">
          <a:xfrm>
            <a:off x="933450" y="2635250"/>
            <a:ext cx="3917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600"/>
              <a:t>GET http://beyondbb.jp/Hello.html</a:t>
            </a:r>
          </a:p>
        </p:txBody>
      </p:sp>
      <p:sp>
        <p:nvSpPr>
          <p:cNvPr id="22542" name="Text Box 20"/>
          <p:cNvSpPr txBox="1">
            <a:spLocks noChangeArrowheads="1"/>
          </p:cNvSpPr>
          <p:nvPr/>
        </p:nvSpPr>
        <p:spPr bwMode="auto">
          <a:xfrm>
            <a:off x="439738" y="5605463"/>
            <a:ext cx="4370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b="1"/>
              <a:t>存在しないファイルを指定した場合</a:t>
            </a:r>
          </a:p>
        </p:txBody>
      </p:sp>
      <p:sp>
        <p:nvSpPr>
          <p:cNvPr id="22543" name="Line 21"/>
          <p:cNvSpPr>
            <a:spLocks noChangeShapeType="1"/>
          </p:cNvSpPr>
          <p:nvPr/>
        </p:nvSpPr>
        <p:spPr bwMode="auto">
          <a:xfrm>
            <a:off x="1473200" y="5999163"/>
            <a:ext cx="288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4" name="Text Box 22"/>
          <p:cNvSpPr txBox="1">
            <a:spLocks noChangeArrowheads="1"/>
          </p:cNvSpPr>
          <p:nvPr/>
        </p:nvSpPr>
        <p:spPr bwMode="auto">
          <a:xfrm>
            <a:off x="2006600" y="6521450"/>
            <a:ext cx="2741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/>
              <a:t>ステータス </a:t>
            </a:r>
            <a:r>
              <a:rPr lang="en-US" altLang="ja-JP" sz="1600"/>
              <a:t>404 "Not Found"</a:t>
            </a:r>
          </a:p>
        </p:txBody>
      </p:sp>
      <p:sp>
        <p:nvSpPr>
          <p:cNvPr id="22545" name="Line 23"/>
          <p:cNvSpPr>
            <a:spLocks noChangeShapeType="1"/>
          </p:cNvSpPr>
          <p:nvPr/>
        </p:nvSpPr>
        <p:spPr bwMode="auto">
          <a:xfrm>
            <a:off x="1477963" y="6527800"/>
            <a:ext cx="288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46" name="Text Box 24"/>
          <p:cNvSpPr txBox="1">
            <a:spLocks noChangeArrowheads="1"/>
          </p:cNvSpPr>
          <p:nvPr/>
        </p:nvSpPr>
        <p:spPr bwMode="auto">
          <a:xfrm>
            <a:off x="984250" y="5978525"/>
            <a:ext cx="3917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600"/>
              <a:t>GET http://beyondbb.jp/Hello2.html</a:t>
            </a:r>
          </a:p>
        </p:txBody>
      </p:sp>
      <p:pic>
        <p:nvPicPr>
          <p:cNvPr id="22547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2881313"/>
            <a:ext cx="1501775" cy="279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8" name="AutoShape 26"/>
          <p:cNvSpPr>
            <a:spLocks noChangeArrowheads="1"/>
          </p:cNvSpPr>
          <p:nvPr/>
        </p:nvSpPr>
        <p:spPr bwMode="auto">
          <a:xfrm>
            <a:off x="5399088" y="509588"/>
            <a:ext cx="3295650" cy="2190750"/>
          </a:xfrm>
          <a:prstGeom prst="wedgeRectCallout">
            <a:avLst>
              <a:gd name="adj1" fmla="val 23120"/>
              <a:gd name="adj2" fmla="val 5804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1600"/>
              <a:t>ウェブサーバーとパソコンの間の</a:t>
            </a:r>
            <a:r>
              <a:rPr lang="en-US" altLang="ja-JP" sz="1600"/>
              <a:t>HTTP</a:t>
            </a:r>
            <a:r>
              <a:rPr lang="ja-JP" altLang="en-US" sz="1600"/>
              <a:t>のプロトコルは非常にシンプルです。</a:t>
            </a:r>
            <a:r>
              <a:rPr lang="en-US" altLang="ja-JP" sz="1600"/>
              <a:t>GET</a:t>
            </a:r>
            <a:r>
              <a:rPr lang="ja-JP" altLang="en-US" sz="1600"/>
              <a:t>で表示するファイル名を要求すると、サーバーがそのファイルの内容を返します。</a:t>
            </a:r>
            <a:br>
              <a:rPr lang="ja-JP" altLang="en-US" sz="1600"/>
            </a:br>
            <a:r>
              <a:rPr lang="ja-JP" altLang="en-US" sz="1600"/>
              <a:t>もしファイルが無い場合は、見つからないことを示す、</a:t>
            </a:r>
            <a:r>
              <a:rPr lang="en-US" altLang="ja-JP" sz="1600"/>
              <a:t>404</a:t>
            </a:r>
            <a:r>
              <a:rPr lang="ja-JP" altLang="en-US" sz="1600"/>
              <a:t>というステータスを返します。</a:t>
            </a:r>
          </a:p>
        </p:txBody>
      </p:sp>
      <p:sp>
        <p:nvSpPr>
          <p:cNvPr id="22549" name="Text Box 27"/>
          <p:cNvSpPr txBox="1">
            <a:spLocks noChangeArrowheads="1"/>
          </p:cNvSpPr>
          <p:nvPr/>
        </p:nvSpPr>
        <p:spPr bwMode="auto">
          <a:xfrm>
            <a:off x="354013" y="3883025"/>
            <a:ext cx="36718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b="1"/>
              <a:t>正しいファイルを指定した場合</a:t>
            </a:r>
            <a:r>
              <a:rPr lang="en-US" altLang="ja-JP" b="1"/>
              <a:t>(B)</a:t>
            </a:r>
          </a:p>
        </p:txBody>
      </p:sp>
      <p:sp>
        <p:nvSpPr>
          <p:cNvPr id="22550" name="Line 28"/>
          <p:cNvSpPr>
            <a:spLocks noChangeShapeType="1"/>
          </p:cNvSpPr>
          <p:nvPr/>
        </p:nvSpPr>
        <p:spPr bwMode="auto">
          <a:xfrm>
            <a:off x="1387475" y="4276725"/>
            <a:ext cx="288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1" name="Text Box 29"/>
          <p:cNvSpPr txBox="1">
            <a:spLocks noChangeArrowheads="1"/>
          </p:cNvSpPr>
          <p:nvPr/>
        </p:nvSpPr>
        <p:spPr bwMode="auto">
          <a:xfrm>
            <a:off x="1789113" y="4799013"/>
            <a:ext cx="32496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/>
              <a:t>ステータス </a:t>
            </a:r>
            <a:r>
              <a:rPr lang="en-US" altLang="en-US" sz="1600"/>
              <a:t>304 </a:t>
            </a:r>
            <a:r>
              <a:rPr lang="en-US" altLang="ja-JP" sz="1600"/>
              <a:t>“</a:t>
            </a:r>
            <a:r>
              <a:rPr lang="en-US" altLang="en-US" sz="1600"/>
              <a:t>Not</a:t>
            </a:r>
            <a:r>
              <a:rPr lang="en-US" altLang="ja-JP" sz="1600"/>
              <a:t> </a:t>
            </a:r>
            <a:r>
              <a:rPr lang="en-US" altLang="en-US" sz="1600"/>
              <a:t>Modified</a:t>
            </a:r>
            <a:r>
              <a:rPr lang="en-US" altLang="ja-JP" sz="1600"/>
              <a:t> “</a:t>
            </a:r>
          </a:p>
        </p:txBody>
      </p:sp>
      <p:sp>
        <p:nvSpPr>
          <p:cNvPr id="22552" name="Line 30"/>
          <p:cNvSpPr>
            <a:spLocks noChangeShapeType="1"/>
          </p:cNvSpPr>
          <p:nvPr/>
        </p:nvSpPr>
        <p:spPr bwMode="auto">
          <a:xfrm>
            <a:off x="1392238" y="4805363"/>
            <a:ext cx="288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2553" name="Text Box 31"/>
          <p:cNvSpPr txBox="1">
            <a:spLocks noChangeArrowheads="1"/>
          </p:cNvSpPr>
          <p:nvPr/>
        </p:nvSpPr>
        <p:spPr bwMode="auto">
          <a:xfrm>
            <a:off x="868363" y="4225925"/>
            <a:ext cx="3917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600"/>
              <a:t>GET http://beyondbb.jp/Hello.html</a:t>
            </a:r>
          </a:p>
        </p:txBody>
      </p:sp>
      <p:sp>
        <p:nvSpPr>
          <p:cNvPr id="22554" name="Text Box 32"/>
          <p:cNvSpPr txBox="1">
            <a:spLocks noChangeArrowheads="1"/>
          </p:cNvSpPr>
          <p:nvPr/>
        </p:nvSpPr>
        <p:spPr bwMode="auto">
          <a:xfrm>
            <a:off x="5084763" y="3876675"/>
            <a:ext cx="2089150" cy="1323975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600"/>
              <a:t>“Not Modified”</a:t>
            </a:r>
            <a:r>
              <a:rPr lang="ja-JP" altLang="en-US" sz="1600"/>
              <a:t>が帰ってきた場合は、普通はキュッシュで持っている情報が最新なので、それを表示します。</a:t>
            </a:r>
          </a:p>
        </p:txBody>
      </p:sp>
    </p:spTree>
    <p:extLst>
      <p:ext uri="{BB962C8B-B14F-4D97-AF65-F5344CB8AC3E}">
        <p14:creationId xmlns:p14="http://schemas.microsoft.com/office/powerpoint/2010/main" val="405249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537" y="842321"/>
            <a:ext cx="5563438" cy="3729679"/>
          </a:xfrm>
          <a:prstGeom prst="rect">
            <a:avLst/>
          </a:prstGeom>
        </p:spPr>
      </p:pic>
      <p:sp>
        <p:nvSpPr>
          <p:cNvPr id="19458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1F7BFA0-5DBB-4CE1-9654-034F8BC3AF08}" type="slidenum">
              <a:rPr kumimoji="0" lang="en-US" altLang="ja-JP"/>
              <a:pPr eaLnBrk="1" hangingPunct="1"/>
              <a:t>19</a:t>
            </a:fld>
            <a:endParaRPr kumimoji="0" lang="en-US" altLang="ja-JP"/>
          </a:p>
        </p:txBody>
      </p:sp>
      <p:sp>
        <p:nvSpPr>
          <p:cNvPr id="19461" name="Oval 6"/>
          <p:cNvSpPr>
            <a:spLocks noChangeArrowheads="1"/>
          </p:cNvSpPr>
          <p:nvPr/>
        </p:nvSpPr>
        <p:spPr bwMode="auto">
          <a:xfrm>
            <a:off x="3215322" y="4188777"/>
            <a:ext cx="652463" cy="246063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987629" y="4951313"/>
            <a:ext cx="4178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2400" dirty="0" smtClean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index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en-US" altLang="ja-JP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html</a:t>
            </a:r>
            <a:endParaRPr kumimoji="1" lang="ja-JP" altLang="en-US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3" name="直線矢印コネクタ 12"/>
          <p:cNvCxnSpPr/>
          <p:nvPr/>
        </p:nvCxnSpPr>
        <p:spPr bwMode="auto">
          <a:xfrm>
            <a:off x="1432560" y="2499360"/>
            <a:ext cx="1508760" cy="23012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28600" y="228600"/>
            <a:ext cx="7696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</a:t>
            </a:r>
            <a:r>
              <a:rPr lang="en-US" altLang="ja-JP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ファイル形式とその標準化</a:t>
            </a:r>
            <a:r>
              <a:rPr lang="en-US" altLang="ja-JP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(2)</a:t>
            </a:r>
            <a:endParaRPr lang="en-US" altLang="ja-JP" sz="2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71349" y="5415756"/>
            <a:ext cx="4178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2400" dirty="0" smtClean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ファイル名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ja-JP" altLang="en-US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拡張子</a:t>
            </a:r>
            <a:endParaRPr kumimoji="1" lang="ja-JP" altLang="en-US" sz="24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453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EE7B2A8-FC16-4D59-86B3-3D12022D3344}" type="slidenum">
              <a:rPr kumimoji="0" lang="en-US" altLang="ja-JP">
                <a:solidFill>
                  <a:srgbClr val="000000"/>
                </a:solidFill>
              </a:rPr>
              <a:pPr eaLnBrk="1" hangingPunct="1"/>
              <a:t>2</a:t>
            </a:fld>
            <a:endParaRPr kumimoji="0" lang="en-US" altLang="ja-JP">
              <a:solidFill>
                <a:srgbClr val="000000"/>
              </a:solidFill>
            </a:endParaRPr>
          </a:p>
        </p:txBody>
      </p:sp>
      <p:pic>
        <p:nvPicPr>
          <p:cNvPr id="8195" name="Picture 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93" y="3663950"/>
            <a:ext cx="152400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228600" y="228600"/>
            <a:ext cx="7696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</a:t>
            </a:r>
            <a:r>
              <a:rPr lang="en-US" altLang="ja-JP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The Internet</a:t>
            </a:r>
            <a:r>
              <a:rPr lang="ja-JP" altLang="en-US" sz="28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って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何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?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237" name="Text Box 75"/>
          <p:cNvSpPr txBox="1">
            <a:spLocks noChangeArrowheads="1"/>
          </p:cNvSpPr>
          <p:nvPr/>
        </p:nvSpPr>
        <p:spPr bwMode="auto">
          <a:xfrm>
            <a:off x="1926273" y="4954587"/>
            <a:ext cx="6760527" cy="1754326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dirty="0">
                <a:solidFill>
                  <a:srgbClr val="000000"/>
                </a:solidFill>
              </a:rPr>
              <a:t>インターネット</a:t>
            </a:r>
            <a:r>
              <a:rPr lang="en-US" altLang="ja-JP" dirty="0">
                <a:solidFill>
                  <a:srgbClr val="000000"/>
                </a:solidFill>
              </a:rPr>
              <a:t>(Internet)</a:t>
            </a:r>
            <a:r>
              <a:rPr lang="ja-JP" altLang="en-US" dirty="0">
                <a:solidFill>
                  <a:srgbClr val="000000"/>
                </a:solidFill>
              </a:rPr>
              <a:t>は</a:t>
            </a:r>
            <a:r>
              <a:rPr lang="en-US" altLang="ja-JP" dirty="0">
                <a:solidFill>
                  <a:srgbClr val="000000"/>
                </a:solidFill>
              </a:rPr>
              <a:t>Inter=</a:t>
            </a:r>
            <a:r>
              <a:rPr lang="ja-JP" altLang="en-US" dirty="0">
                <a:solidFill>
                  <a:srgbClr val="000000"/>
                </a:solidFill>
              </a:rPr>
              <a:t>間、相互と</a:t>
            </a:r>
            <a:r>
              <a:rPr lang="en-US" altLang="ja-JP" dirty="0">
                <a:solidFill>
                  <a:srgbClr val="000000"/>
                </a:solidFill>
              </a:rPr>
              <a:t>Network=</a:t>
            </a:r>
            <a:r>
              <a:rPr lang="ja-JP" altLang="en-US" dirty="0">
                <a:solidFill>
                  <a:srgbClr val="000000"/>
                </a:solidFill>
              </a:rPr>
              <a:t>通信網を合わせてものと理解されますが、</a:t>
            </a:r>
            <a:r>
              <a:rPr lang="en-US" altLang="ja-JP" dirty="0">
                <a:solidFill>
                  <a:srgbClr val="000000"/>
                </a:solidFill>
              </a:rPr>
              <a:t>TCP/IP</a:t>
            </a:r>
            <a:r>
              <a:rPr lang="ja-JP" altLang="en-US" dirty="0">
                <a:solidFill>
                  <a:srgbClr val="000000"/>
                </a:solidFill>
              </a:rPr>
              <a:t>が生まれた</a:t>
            </a:r>
            <a:r>
              <a:rPr lang="zh-CN" altLang="en-US" dirty="0">
                <a:solidFill>
                  <a:srgbClr val="000000"/>
                </a:solidFill>
                <a:ea typeface="宋体" panose="02010600030101010101" pitchFamily="2" charset="-122"/>
              </a:rPr>
              <a:t>米国国防高等研究計画局</a:t>
            </a:r>
            <a:r>
              <a:rPr lang="ja-JP" altLang="en-US" dirty="0">
                <a:solidFill>
                  <a:srgbClr val="000000"/>
                </a:solidFill>
              </a:rPr>
              <a:t>では、</a:t>
            </a:r>
            <a:r>
              <a:rPr lang="en-US" altLang="ja-JP" dirty="0">
                <a:solidFill>
                  <a:srgbClr val="000000"/>
                </a:solidFill>
              </a:rPr>
              <a:t>TCP/IP</a:t>
            </a:r>
            <a:r>
              <a:rPr lang="ja-JP" altLang="en-US" dirty="0">
                <a:solidFill>
                  <a:srgbClr val="000000"/>
                </a:solidFill>
              </a:rPr>
              <a:t>が動き始めた時あたりから、これを使ったネットワークをインターネットと呼んでいたという話もあるようです。</a:t>
            </a:r>
            <a:br>
              <a:rPr lang="ja-JP" altLang="en-US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あと、初めは</a:t>
            </a:r>
            <a:r>
              <a:rPr lang="en-US" altLang="ja-JP" dirty="0">
                <a:solidFill>
                  <a:srgbClr val="000000"/>
                </a:solidFill>
              </a:rPr>
              <a:t>TCP</a:t>
            </a:r>
            <a:r>
              <a:rPr lang="ja-JP" altLang="en-US" dirty="0">
                <a:solidFill>
                  <a:srgbClr val="000000"/>
                </a:solidFill>
              </a:rPr>
              <a:t>という規格の中に</a:t>
            </a:r>
            <a:r>
              <a:rPr lang="en-US" altLang="ja-JP" dirty="0">
                <a:solidFill>
                  <a:srgbClr val="000000"/>
                </a:solidFill>
              </a:rPr>
              <a:t>TCP</a:t>
            </a:r>
            <a:r>
              <a:rPr lang="ja-JP" altLang="en-US" dirty="0">
                <a:solidFill>
                  <a:srgbClr val="000000"/>
                </a:solidFill>
              </a:rPr>
              <a:t>と</a:t>
            </a:r>
            <a:r>
              <a:rPr lang="en-US" altLang="ja-JP" dirty="0">
                <a:solidFill>
                  <a:srgbClr val="000000"/>
                </a:solidFill>
              </a:rPr>
              <a:t>IP</a:t>
            </a:r>
            <a:r>
              <a:rPr lang="ja-JP" altLang="en-US" dirty="0">
                <a:solidFill>
                  <a:srgbClr val="000000"/>
                </a:solidFill>
              </a:rPr>
              <a:t>の機能がありましたが、後に</a:t>
            </a:r>
            <a:r>
              <a:rPr lang="en-US" altLang="ja-JP" dirty="0">
                <a:solidFill>
                  <a:srgbClr val="000000"/>
                </a:solidFill>
              </a:rPr>
              <a:t>TCP/IP</a:t>
            </a:r>
            <a:r>
              <a:rPr lang="ja-JP" altLang="en-US" dirty="0">
                <a:solidFill>
                  <a:srgbClr val="000000"/>
                </a:solidFill>
              </a:rPr>
              <a:t>という規格の名前に変更されました。</a:t>
            </a:r>
          </a:p>
        </p:txBody>
      </p:sp>
      <p:sp>
        <p:nvSpPr>
          <p:cNvPr id="3" name="楕円 2"/>
          <p:cNvSpPr/>
          <p:nvPr/>
        </p:nvSpPr>
        <p:spPr bwMode="auto">
          <a:xfrm>
            <a:off x="1371600" y="751820"/>
            <a:ext cx="7178040" cy="404878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30680" y="1012086"/>
            <a:ext cx="6294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The Internet</a:t>
            </a:r>
            <a:endParaRPr lang="ja-JP" altLang="en-US" sz="3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楕円 4"/>
          <p:cNvSpPr/>
          <p:nvPr/>
        </p:nvSpPr>
        <p:spPr bwMode="auto">
          <a:xfrm>
            <a:off x="2452053" y="3555392"/>
            <a:ext cx="5090160" cy="1015826"/>
          </a:xfrm>
          <a:prstGeom prst="ellipse">
            <a:avLst/>
          </a:prstGeom>
          <a:solidFill>
            <a:srgbClr val="FF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95454" y="360164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TCP/IP</a:t>
            </a:r>
            <a:br>
              <a:rPr lang="en-US" altLang="ja-JP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TCP: </a:t>
            </a:r>
            <a:r>
              <a:rPr lang="ja-JP" altLang="en-US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データを送る仕組み</a:t>
            </a:r>
            <a:br>
              <a:rPr lang="ja-JP" altLang="en-US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IP: </a:t>
            </a:r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機械</a:t>
            </a:r>
            <a:r>
              <a:rPr lang="ja-JP" altLang="en-US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を番号で認識する仕組み</a:t>
            </a:r>
            <a:endParaRPr lang="ja-JP" altLang="en-US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楕円 20"/>
          <p:cNvSpPr/>
          <p:nvPr/>
        </p:nvSpPr>
        <p:spPr bwMode="auto">
          <a:xfrm>
            <a:off x="2452053" y="2618091"/>
            <a:ext cx="5090160" cy="768048"/>
          </a:xfrm>
          <a:prstGeom prst="ellipse">
            <a:avLst/>
          </a:prstGeom>
          <a:solidFill>
            <a:srgbClr val="FF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995454" y="2733527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DNS</a:t>
            </a:r>
            <a:br>
              <a:rPr lang="en-US" altLang="ja-JP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機械の番号と名前を対応する仕組み</a:t>
            </a:r>
            <a:endParaRPr lang="ja-JP" altLang="en-US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楕円 22"/>
          <p:cNvSpPr/>
          <p:nvPr/>
        </p:nvSpPr>
        <p:spPr bwMode="auto">
          <a:xfrm>
            <a:off x="2452053" y="1668408"/>
            <a:ext cx="5090160" cy="768048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980214" y="1857792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いろいろなサービス</a:t>
            </a:r>
            <a:endParaRPr lang="ja-JP" altLang="en-US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510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/>
          </p:nvPr>
        </p:nvGraphicFramePr>
        <p:xfrm>
          <a:off x="350310" y="1419423"/>
          <a:ext cx="813816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290">
                  <a:extLst>
                    <a:ext uri="{9D8B030D-6E8A-4147-A177-3AD203B41FA5}">
                      <a16:colId xmlns:a16="http://schemas.microsoft.com/office/drawing/2014/main" val="1549708963"/>
                    </a:ext>
                  </a:extLst>
                </a:gridCol>
                <a:gridCol w="2118360">
                  <a:extLst>
                    <a:ext uri="{9D8B030D-6E8A-4147-A177-3AD203B41FA5}">
                      <a16:colId xmlns:a16="http://schemas.microsoft.com/office/drawing/2014/main" val="1901185953"/>
                    </a:ext>
                  </a:extLst>
                </a:gridCol>
                <a:gridCol w="4617510">
                  <a:extLst>
                    <a:ext uri="{9D8B030D-6E8A-4147-A177-3AD203B41FA5}">
                      <a16:colId xmlns:a16="http://schemas.microsoft.com/office/drawing/2014/main" val="20981224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大分類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小分類</a:t>
                      </a:r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種類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拡張子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78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文書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html(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ブラウザ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html(</a:t>
                      </a:r>
                      <a:r>
                        <a:rPr kumimoji="1" lang="en-US" altLang="ja-JP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htm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69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テキスト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txt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775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MS-Word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docx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(doc)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0929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pdf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pdf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391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MS-Excel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xlsx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xls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280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テキスト形式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csv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0378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画像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ビットマップ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jpg(jpeg), </a:t>
                      </a:r>
                      <a:r>
                        <a:rPr kumimoji="1" lang="en-US" altLang="ja-JP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png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gif, bmp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9640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ベクター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tif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551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音声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音楽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サンプリング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wav, mp3, </a:t>
                      </a:r>
                      <a:r>
                        <a:rPr kumimoji="1" lang="en-US" altLang="ja-JP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wma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4412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midi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mid(midi)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1103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映像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サンプリング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mpg(mpeg),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mp4, </a:t>
                      </a:r>
                      <a:r>
                        <a:rPr kumimoji="1" lang="en-US" altLang="ja-JP" baseline="0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mov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 </a:t>
                      </a:r>
                      <a:r>
                        <a:rPr kumimoji="1" lang="en-US" altLang="ja-JP" baseline="0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flv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 </a:t>
                      </a:r>
                      <a:r>
                        <a:rPr kumimoji="1" lang="en-US" altLang="ja-JP" baseline="0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wmv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2604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プログラム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exe,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com, </a:t>
                      </a:r>
                      <a:r>
                        <a:rPr kumimoji="1" lang="en-US" altLang="ja-JP" baseline="0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dll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 bat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4744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圧縮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書庫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zip,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tar, cab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1942313"/>
                  </a:ext>
                </a:extLst>
              </a:tr>
            </a:tbl>
          </a:graphicData>
        </a:graphic>
      </p:graphicFrame>
      <p:sp>
        <p:nvSpPr>
          <p:cNvPr id="6" name="テキスト ボックス 97"/>
          <p:cNvSpPr txBox="1">
            <a:spLocks noChangeArrowheads="1"/>
          </p:cNvSpPr>
          <p:nvPr/>
        </p:nvSpPr>
        <p:spPr bwMode="auto">
          <a:xfrm>
            <a:off x="213045" y="957758"/>
            <a:ext cx="84126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拡張子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はドキュメントの種類を表す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50310" y="434538"/>
            <a:ext cx="7696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</a:t>
            </a:r>
            <a:r>
              <a:rPr lang="en-US" altLang="ja-JP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ファイル形式とその標準化</a:t>
            </a:r>
            <a:r>
              <a:rPr lang="en-US" altLang="ja-JP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(3)</a:t>
            </a:r>
            <a:endParaRPr lang="en-US" altLang="ja-JP" sz="2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157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228600" y="228600"/>
            <a:ext cx="7696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</a:t>
            </a:r>
            <a:r>
              <a:rPr lang="en-US" altLang="ja-JP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ファイル形式とその標準化</a:t>
            </a:r>
            <a:r>
              <a:rPr lang="en-US" altLang="ja-JP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(5)</a:t>
            </a:r>
            <a:endParaRPr lang="en-US" altLang="ja-JP" sz="2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97"/>
          <p:cNvSpPr txBox="1">
            <a:spLocks noChangeArrowheads="1"/>
          </p:cNvSpPr>
          <p:nvPr/>
        </p:nvSpPr>
        <p:spPr bwMode="auto">
          <a:xfrm>
            <a:off x="228600" y="751820"/>
            <a:ext cx="841269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エクスプローラーで拡張子を表示するように設定する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  <a:p>
            <a:pPr algn="l" eaLnBrk="1" hangingPunct="1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自分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Z: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ドライブに対して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表示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] – [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オプション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</a:p>
          <a:p>
            <a:pPr algn="l" eaLnBrk="1" hangingPunct="1"/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330" y="1604010"/>
            <a:ext cx="4229100" cy="5143500"/>
          </a:xfrm>
          <a:prstGeom prst="rect">
            <a:avLst/>
          </a:prstGeom>
        </p:spPr>
      </p:pic>
      <p:sp>
        <p:nvSpPr>
          <p:cNvPr id="8" name="テキスト ボックス 97"/>
          <p:cNvSpPr txBox="1">
            <a:spLocks noChangeArrowheads="1"/>
          </p:cNvSpPr>
          <p:nvPr/>
        </p:nvSpPr>
        <p:spPr bwMode="auto">
          <a:xfrm>
            <a:off x="5314950" y="3123188"/>
            <a:ext cx="35242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□ 登録されてる拡張子は表示しない</a:t>
            </a:r>
          </a:p>
          <a:p>
            <a:pPr algn="l" eaLnBrk="1" hangingPunct="1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のチェックを外して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適用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を指定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963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228600" y="228600"/>
            <a:ext cx="7696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寸劇</a:t>
            </a:r>
            <a:r>
              <a:rPr lang="en-US" altLang="ja-JP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データをネットワークで送受信する</a:t>
            </a:r>
            <a:endParaRPr lang="en-US" altLang="ja-JP" sz="2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97"/>
          <p:cNvSpPr txBox="1">
            <a:spLocks noChangeArrowheads="1"/>
          </p:cNvSpPr>
          <p:nvPr/>
        </p:nvSpPr>
        <p:spPr bwMode="auto">
          <a:xfrm>
            <a:off x="563880" y="1087100"/>
            <a:ext cx="7589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PPAP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の歌詞と画像をインターネットで送信する。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670" y="1884045"/>
            <a:ext cx="2628900" cy="163830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820" y="4132897"/>
            <a:ext cx="2571750" cy="1609725"/>
          </a:xfrm>
          <a:prstGeom prst="rect">
            <a:avLst/>
          </a:prstGeom>
        </p:spPr>
      </p:pic>
      <p:sp>
        <p:nvSpPr>
          <p:cNvPr id="9" name="テキスト ボックス 97"/>
          <p:cNvSpPr txBox="1">
            <a:spLocks noChangeArrowheads="1"/>
          </p:cNvSpPr>
          <p:nvPr/>
        </p:nvSpPr>
        <p:spPr bwMode="auto">
          <a:xfrm>
            <a:off x="3520440" y="2103030"/>
            <a:ext cx="505968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歌詞を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/>
            <a:r>
              <a:rPr lang="en-US" altLang="ja-JP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TCP</a:t>
            </a:r>
            <a:r>
              <a:rPr lang="en-US" altLang="ja-JP" sz="2400" dirty="0"/>
              <a:t>(Transmission Control Protocol)</a:t>
            </a:r>
            <a:endParaRPr lang="ja-JP" altLang="en-US" sz="24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で送る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7"/>
          <p:cNvSpPr txBox="1">
            <a:spLocks noChangeArrowheads="1"/>
          </p:cNvSpPr>
          <p:nvPr/>
        </p:nvSpPr>
        <p:spPr bwMode="auto">
          <a:xfrm>
            <a:off x="3520440" y="4172962"/>
            <a:ext cx="420624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歌詞を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/>
            <a:r>
              <a:rPr lang="en-US" altLang="ja-JP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UDP</a:t>
            </a:r>
            <a:r>
              <a:rPr lang="en-US" altLang="ja-JP" sz="2400" dirty="0"/>
              <a:t> </a:t>
            </a:r>
            <a:endParaRPr lang="en-US" altLang="ja-JP" sz="2400" dirty="0" smtClean="0"/>
          </a:p>
          <a:p>
            <a:pPr algn="l" eaLnBrk="1" hangingPunct="1"/>
            <a:r>
              <a:rPr lang="en-US" altLang="ja-JP" sz="2400" dirty="0" smtClean="0"/>
              <a:t>(</a:t>
            </a:r>
            <a:r>
              <a:rPr lang="en-US" altLang="ja-JP" sz="2400" dirty="0"/>
              <a:t>User Datagram Protocol) </a:t>
            </a:r>
            <a:endParaRPr lang="ja-JP" altLang="en-US" sz="24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で送る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901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8EE77FF7-16B6-4752-9B8E-8AB7CDBDAA11}" type="slidenum">
              <a:rPr kumimoji="0" lang="en-US" altLang="ja-JP">
                <a:latin typeface="メイリオ" panose="020B0604030504040204" pitchFamily="50" charset="-128"/>
                <a:ea typeface="メイリオ" panose="020B0604030504040204" pitchFamily="50" charset="-128"/>
              </a:rPr>
              <a:pPr eaLnBrk="1" hangingPunct="1"/>
              <a:t>23</a:t>
            </a:fld>
            <a:endParaRPr kumimoji="0" lang="en-US" altLang="ja-JP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28600" y="228600"/>
            <a:ext cx="86550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重要</a:t>
            </a:r>
            <a:r>
              <a:rPr lang="en-US" altLang="ja-JP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どうして</a:t>
            </a:r>
            <a:r>
              <a:rPr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TCP/IP</a:t>
            </a:r>
            <a:r>
              <a:rPr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は生まれたか </a:t>
            </a:r>
            <a:r>
              <a:rPr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(TCP </a:t>
            </a:r>
            <a:r>
              <a:rPr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トランスポート層</a:t>
            </a:r>
            <a:r>
              <a:rPr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</p:txBody>
      </p:sp>
      <p:pic>
        <p:nvPicPr>
          <p:cNvPr id="9220" name="Picture 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400" y="1219200"/>
            <a:ext cx="1228725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47" descr="「交換手」イメー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895350"/>
            <a:ext cx="35814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 Box 48"/>
          <p:cNvSpPr txBox="1">
            <a:spLocks noChangeArrowheads="1"/>
          </p:cNvSpPr>
          <p:nvPr/>
        </p:nvSpPr>
        <p:spPr bwMode="auto">
          <a:xfrm>
            <a:off x="392113" y="6350000"/>
            <a:ext cx="79549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画像引用</a:t>
            </a:r>
            <a:r>
              <a:rPr lang="en-US" altLang="ja-JP" sz="1400">
                <a:latin typeface="メイリオ" panose="020B0604030504040204" pitchFamily="50" charset="-128"/>
                <a:ea typeface="メイリオ" panose="020B0604030504040204" pitchFamily="50" charset="-128"/>
              </a:rPr>
              <a:t>:NTT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東日本　</a:t>
            </a:r>
            <a:r>
              <a:rPr lang="en-US" altLang="ja-JP" sz="1400">
                <a:latin typeface="メイリオ" panose="020B0604030504040204" pitchFamily="50" charset="-128"/>
                <a:ea typeface="メイリオ" panose="020B0604030504040204" pitchFamily="50" charset="-128"/>
              </a:rPr>
              <a:t>http://www.ntt-east.co.jp/business/magazine/nw_system/01/</a:t>
            </a:r>
          </a:p>
        </p:txBody>
      </p:sp>
      <p:sp>
        <p:nvSpPr>
          <p:cNvPr id="9223" name="Text Box 49"/>
          <p:cNvSpPr txBox="1">
            <a:spLocks noChangeArrowheads="1"/>
          </p:cNvSpPr>
          <p:nvPr/>
        </p:nvSpPr>
        <p:spPr bwMode="auto">
          <a:xfrm>
            <a:off x="420688" y="623888"/>
            <a:ext cx="4181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昔の電話の交換手による接続</a:t>
            </a:r>
          </a:p>
        </p:txBody>
      </p:sp>
      <p:pic>
        <p:nvPicPr>
          <p:cNvPr id="9224" name="Picture 5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238" y="3170238"/>
            <a:ext cx="5080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Text Box 51"/>
          <p:cNvSpPr txBox="1">
            <a:spLocks noChangeArrowheads="1"/>
          </p:cNvSpPr>
          <p:nvPr/>
        </p:nvSpPr>
        <p:spPr bwMode="auto">
          <a:xfrm>
            <a:off x="485775" y="2706688"/>
            <a:ext cx="4181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rPr>
              <a:t>回線交換によるコンピュータのデータ通信</a:t>
            </a:r>
          </a:p>
        </p:txBody>
      </p:sp>
      <p:sp>
        <p:nvSpPr>
          <p:cNvPr id="9226" name="Line 53"/>
          <p:cNvSpPr>
            <a:spLocks noChangeShapeType="1"/>
          </p:cNvSpPr>
          <p:nvPr/>
        </p:nvSpPr>
        <p:spPr bwMode="auto">
          <a:xfrm>
            <a:off x="1363663" y="3367088"/>
            <a:ext cx="3194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27" name="Text Box 54"/>
          <p:cNvSpPr txBox="1">
            <a:spLocks noChangeArrowheads="1"/>
          </p:cNvSpPr>
          <p:nvPr/>
        </p:nvSpPr>
        <p:spPr bwMode="auto">
          <a:xfrm>
            <a:off x="1916113" y="3411538"/>
            <a:ext cx="2540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通信時は物理的に一つの回線を継続して使用する。</a:t>
            </a:r>
          </a:p>
        </p:txBody>
      </p:sp>
      <p:pic>
        <p:nvPicPr>
          <p:cNvPr id="9228" name="Picture 5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775" y="3163888"/>
            <a:ext cx="5080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9" name="Picture 5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4468813"/>
            <a:ext cx="5080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0" name="Line 58"/>
          <p:cNvSpPr>
            <a:spLocks noChangeShapeType="1"/>
          </p:cNvSpPr>
          <p:nvPr/>
        </p:nvSpPr>
        <p:spPr bwMode="auto">
          <a:xfrm flipV="1">
            <a:off x="1663700" y="5072063"/>
            <a:ext cx="2743200" cy="14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231" name="Picture 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313" y="4462463"/>
            <a:ext cx="5080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2" name="Picture 6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900" y="5210175"/>
            <a:ext cx="5080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3" name="Picture 6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5203825"/>
            <a:ext cx="5080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4" name="Text Box 63"/>
          <p:cNvSpPr txBox="1">
            <a:spLocks noChangeArrowheads="1"/>
          </p:cNvSpPr>
          <p:nvPr/>
        </p:nvSpPr>
        <p:spPr bwMode="auto">
          <a:xfrm>
            <a:off x="1073150" y="4556125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600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</a:p>
        </p:txBody>
      </p:sp>
      <p:sp>
        <p:nvSpPr>
          <p:cNvPr id="9235" name="Text Box 65"/>
          <p:cNvSpPr txBox="1">
            <a:spLocks noChangeArrowheads="1"/>
          </p:cNvSpPr>
          <p:nvPr/>
        </p:nvSpPr>
        <p:spPr bwMode="auto">
          <a:xfrm>
            <a:off x="4724400" y="4535488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600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</a:p>
        </p:txBody>
      </p:sp>
      <p:sp>
        <p:nvSpPr>
          <p:cNvPr id="9236" name="Text Box 66"/>
          <p:cNvSpPr txBox="1">
            <a:spLocks noChangeArrowheads="1"/>
          </p:cNvSpPr>
          <p:nvPr/>
        </p:nvSpPr>
        <p:spPr bwMode="auto">
          <a:xfrm>
            <a:off x="1052513" y="5273675"/>
            <a:ext cx="31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600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</a:p>
        </p:txBody>
      </p:sp>
      <p:sp>
        <p:nvSpPr>
          <p:cNvPr id="9237" name="Text Box 67"/>
          <p:cNvSpPr txBox="1">
            <a:spLocks noChangeArrowheads="1"/>
          </p:cNvSpPr>
          <p:nvPr/>
        </p:nvSpPr>
        <p:spPr bwMode="auto">
          <a:xfrm>
            <a:off x="4751388" y="5275263"/>
            <a:ext cx="31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600" b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</a:p>
        </p:txBody>
      </p:sp>
      <p:sp>
        <p:nvSpPr>
          <p:cNvPr id="9238" name="Text Box 68"/>
          <p:cNvSpPr txBox="1">
            <a:spLocks noChangeArrowheads="1"/>
          </p:cNvSpPr>
          <p:nvPr/>
        </p:nvSpPr>
        <p:spPr bwMode="auto">
          <a:xfrm>
            <a:off x="520700" y="4021138"/>
            <a:ext cx="41814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 b="1">
                <a:latin typeface="メイリオ" panose="020B0604030504040204" pitchFamily="50" charset="-128"/>
                <a:ea typeface="メイリオ" panose="020B0604030504040204" pitchFamily="50" charset="-128"/>
              </a:rPr>
              <a:t>パケット交換によるコンピュータのデータ通信</a:t>
            </a:r>
          </a:p>
        </p:txBody>
      </p:sp>
      <p:sp>
        <p:nvSpPr>
          <p:cNvPr id="9239" name="Text Box 69"/>
          <p:cNvSpPr txBox="1">
            <a:spLocks noChangeArrowheads="1"/>
          </p:cNvSpPr>
          <p:nvPr/>
        </p:nvSpPr>
        <p:spPr bwMode="auto">
          <a:xfrm>
            <a:off x="1755775" y="4645025"/>
            <a:ext cx="739775" cy="3143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>
                <a:latin typeface="メイリオ" panose="020B0604030504040204" pitchFamily="50" charset="-128"/>
                <a:ea typeface="メイリオ" panose="020B0604030504040204" pitchFamily="50" charset="-128"/>
              </a:rPr>
              <a:t>A-&gt;B</a:t>
            </a:r>
          </a:p>
        </p:txBody>
      </p:sp>
      <p:sp>
        <p:nvSpPr>
          <p:cNvPr id="9240" name="Text Box 70"/>
          <p:cNvSpPr txBox="1">
            <a:spLocks noChangeArrowheads="1"/>
          </p:cNvSpPr>
          <p:nvPr/>
        </p:nvSpPr>
        <p:spPr bwMode="auto">
          <a:xfrm>
            <a:off x="2735263" y="4637088"/>
            <a:ext cx="739775" cy="3143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>
                <a:latin typeface="メイリオ" panose="020B0604030504040204" pitchFamily="50" charset="-128"/>
                <a:ea typeface="メイリオ" panose="020B0604030504040204" pitchFamily="50" charset="-128"/>
              </a:rPr>
              <a:t>A-&gt;B</a:t>
            </a:r>
          </a:p>
        </p:txBody>
      </p:sp>
      <p:sp>
        <p:nvSpPr>
          <p:cNvPr id="9241" name="Text Box 71"/>
          <p:cNvSpPr txBox="1">
            <a:spLocks noChangeArrowheads="1"/>
          </p:cNvSpPr>
          <p:nvPr/>
        </p:nvSpPr>
        <p:spPr bwMode="auto">
          <a:xfrm>
            <a:off x="3692525" y="4637088"/>
            <a:ext cx="739775" cy="3143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>
                <a:latin typeface="メイリオ" panose="020B0604030504040204" pitchFamily="50" charset="-128"/>
                <a:ea typeface="メイリオ" panose="020B0604030504040204" pitchFamily="50" charset="-128"/>
              </a:rPr>
              <a:t>A-&gt;B</a:t>
            </a:r>
          </a:p>
        </p:txBody>
      </p:sp>
      <p:sp>
        <p:nvSpPr>
          <p:cNvPr id="9242" name="Text Box 72"/>
          <p:cNvSpPr txBox="1">
            <a:spLocks noChangeArrowheads="1"/>
          </p:cNvSpPr>
          <p:nvPr/>
        </p:nvSpPr>
        <p:spPr bwMode="auto">
          <a:xfrm>
            <a:off x="1763713" y="5203825"/>
            <a:ext cx="739775" cy="314325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>
                <a:latin typeface="メイリオ" panose="020B0604030504040204" pitchFamily="50" charset="-128"/>
                <a:ea typeface="メイリオ" panose="020B0604030504040204" pitchFamily="50" charset="-128"/>
              </a:rPr>
              <a:t>C-&gt;D</a:t>
            </a:r>
          </a:p>
        </p:txBody>
      </p:sp>
      <p:sp>
        <p:nvSpPr>
          <p:cNvPr id="9243" name="Text Box 73"/>
          <p:cNvSpPr txBox="1">
            <a:spLocks noChangeArrowheads="1"/>
          </p:cNvSpPr>
          <p:nvPr/>
        </p:nvSpPr>
        <p:spPr bwMode="auto">
          <a:xfrm>
            <a:off x="2743200" y="5210175"/>
            <a:ext cx="739775" cy="314325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>
                <a:latin typeface="メイリオ" panose="020B0604030504040204" pitchFamily="50" charset="-128"/>
                <a:ea typeface="メイリオ" panose="020B0604030504040204" pitchFamily="50" charset="-128"/>
              </a:rPr>
              <a:t>C-&gt;D</a:t>
            </a:r>
          </a:p>
        </p:txBody>
      </p:sp>
      <p:sp>
        <p:nvSpPr>
          <p:cNvPr id="9244" name="Text Box 74"/>
          <p:cNvSpPr txBox="1">
            <a:spLocks noChangeArrowheads="1"/>
          </p:cNvSpPr>
          <p:nvPr/>
        </p:nvSpPr>
        <p:spPr bwMode="auto">
          <a:xfrm>
            <a:off x="3714750" y="5183188"/>
            <a:ext cx="739775" cy="314325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>
                <a:latin typeface="メイリオ" panose="020B0604030504040204" pitchFamily="50" charset="-128"/>
                <a:ea typeface="メイリオ" panose="020B0604030504040204" pitchFamily="50" charset="-128"/>
              </a:rPr>
              <a:t>C-&gt;D</a:t>
            </a:r>
          </a:p>
        </p:txBody>
      </p:sp>
      <p:sp>
        <p:nvSpPr>
          <p:cNvPr id="9245" name="Text Box 75"/>
          <p:cNvSpPr txBox="1">
            <a:spLocks noChangeArrowheads="1"/>
          </p:cNvSpPr>
          <p:nvPr/>
        </p:nvSpPr>
        <p:spPr bwMode="auto">
          <a:xfrm>
            <a:off x="2024063" y="5581650"/>
            <a:ext cx="2540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一つの回線を複数の通信で使う。</a:t>
            </a:r>
          </a:p>
        </p:txBody>
      </p:sp>
      <p:pic>
        <p:nvPicPr>
          <p:cNvPr id="9246" name="Picture 7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175" y="3938588"/>
            <a:ext cx="1285875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47" name="AutoShape 77"/>
          <p:cNvSpPr>
            <a:spLocks noChangeArrowheads="1"/>
          </p:cNvSpPr>
          <p:nvPr/>
        </p:nvSpPr>
        <p:spPr bwMode="auto">
          <a:xfrm>
            <a:off x="5514975" y="623888"/>
            <a:ext cx="3368675" cy="3076575"/>
          </a:xfrm>
          <a:prstGeom prst="wedgeRectCallout">
            <a:avLst>
              <a:gd name="adj1" fmla="val 15597"/>
              <a:gd name="adj2" fmla="val 5681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昔の電話は交換手が一本一本線を繋いで通話していました。コンピュータも以前は、一本の線をつなぐことによって通信していました。電話と違ってコンピュータは常に通信しているわけでなく、回線を効率的につかう方法が必要になりました。</a:t>
            </a:r>
          </a:p>
          <a:p>
            <a:pPr algn="l" eaLnBrk="1" hangingPunct="1"/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そこで通信の内容のデータを細かく分けて荷物のようなパケットにして、同じ回線を複数のコンピュータで利用するようになりました。このパケット交換の方法として</a:t>
            </a:r>
            <a:r>
              <a:rPr lang="en-US" altLang="ja-JP" sz="1600">
                <a:latin typeface="メイリオ" panose="020B0604030504040204" pitchFamily="50" charset="-128"/>
                <a:ea typeface="メイリオ" panose="020B0604030504040204" pitchFamily="50" charset="-128"/>
              </a:rPr>
              <a:t>TCP</a:t>
            </a:r>
            <a:r>
              <a:rPr lang="ja-JP" altLang="en-US" sz="1600">
                <a:latin typeface="メイリオ" panose="020B0604030504040204" pitchFamily="50" charset="-128"/>
                <a:ea typeface="メイリオ" panose="020B0604030504040204" pitchFamily="50" charset="-128"/>
              </a:rPr>
              <a:t>が生まれました。</a:t>
            </a:r>
          </a:p>
        </p:txBody>
      </p:sp>
      <p:sp>
        <p:nvSpPr>
          <p:cNvPr id="9248" name="Line 78"/>
          <p:cNvSpPr>
            <a:spLocks noChangeShapeType="1"/>
          </p:cNvSpPr>
          <p:nvPr/>
        </p:nvSpPr>
        <p:spPr bwMode="auto">
          <a:xfrm>
            <a:off x="1450975" y="4687888"/>
            <a:ext cx="217488" cy="420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49" name="Line 79"/>
          <p:cNvSpPr>
            <a:spLocks noChangeShapeType="1"/>
          </p:cNvSpPr>
          <p:nvPr/>
        </p:nvSpPr>
        <p:spPr bwMode="auto">
          <a:xfrm>
            <a:off x="4418013" y="5072063"/>
            <a:ext cx="217487" cy="420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50" name="Line 80"/>
          <p:cNvSpPr>
            <a:spLocks noChangeShapeType="1"/>
          </p:cNvSpPr>
          <p:nvPr/>
        </p:nvSpPr>
        <p:spPr bwMode="auto">
          <a:xfrm flipV="1">
            <a:off x="4424363" y="4746625"/>
            <a:ext cx="231775" cy="333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51" name="Line 81"/>
          <p:cNvSpPr>
            <a:spLocks noChangeShapeType="1"/>
          </p:cNvSpPr>
          <p:nvPr/>
        </p:nvSpPr>
        <p:spPr bwMode="auto">
          <a:xfrm flipV="1">
            <a:off x="1427163" y="5072063"/>
            <a:ext cx="231775" cy="333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581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0681D41-843B-47A4-8AFA-4F6DFD01D5D4}" type="slidenum">
              <a:rPr kumimoji="0" lang="en-US" altLang="ja-JP"/>
              <a:pPr eaLnBrk="1" hangingPunct="1"/>
              <a:t>24</a:t>
            </a:fld>
            <a:endParaRPr kumimoji="0" lang="en-US" altLang="ja-JP"/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b="1"/>
              <a:t>TCP/IP</a:t>
            </a:r>
            <a:r>
              <a:rPr lang="ja-JP" altLang="en-US" b="1"/>
              <a:t>の具体的な通信方法 </a:t>
            </a:r>
            <a:r>
              <a:rPr lang="en-US" altLang="ja-JP" b="1"/>
              <a:t>(TCP </a:t>
            </a:r>
            <a:r>
              <a:rPr lang="ja-JP" altLang="en-US" b="1"/>
              <a:t>トランスポート層</a:t>
            </a:r>
            <a:r>
              <a:rPr lang="en-US" altLang="ja-JP" b="1"/>
              <a:t>)</a:t>
            </a:r>
          </a:p>
        </p:txBody>
      </p:sp>
      <p:sp>
        <p:nvSpPr>
          <p:cNvPr id="10244" name="Line 13"/>
          <p:cNvSpPr>
            <a:spLocks noChangeShapeType="1"/>
          </p:cNvSpPr>
          <p:nvPr/>
        </p:nvSpPr>
        <p:spPr bwMode="auto">
          <a:xfrm flipV="1">
            <a:off x="2665413" y="1663700"/>
            <a:ext cx="2743200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245" name="Group 31"/>
          <p:cNvGrpSpPr>
            <a:grpSpLocks/>
          </p:cNvGrpSpPr>
          <p:nvPr/>
        </p:nvGrpSpPr>
        <p:grpSpPr bwMode="auto">
          <a:xfrm>
            <a:off x="2024063" y="1439863"/>
            <a:ext cx="508000" cy="500062"/>
            <a:chOff x="626" y="2815"/>
            <a:chExt cx="320" cy="315"/>
          </a:xfrm>
        </p:grpSpPr>
        <p:pic>
          <p:nvPicPr>
            <p:cNvPr id="10281" name="Picture 1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" y="2815"/>
              <a:ext cx="320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82" name="Text Box 17"/>
            <p:cNvSpPr txBox="1">
              <a:spLocks noChangeArrowheads="1"/>
            </p:cNvSpPr>
            <p:nvPr/>
          </p:nvSpPr>
          <p:spPr bwMode="auto">
            <a:xfrm>
              <a:off x="676" y="2870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1600" b="1">
                  <a:solidFill>
                    <a:srgbClr val="FF0000"/>
                  </a:solidFill>
                </a:rPr>
                <a:t>A</a:t>
              </a:r>
            </a:p>
          </p:txBody>
        </p:sp>
      </p:grpSp>
      <p:grpSp>
        <p:nvGrpSpPr>
          <p:cNvPr id="10246" name="Group 32"/>
          <p:cNvGrpSpPr>
            <a:grpSpLocks/>
          </p:cNvGrpSpPr>
          <p:nvPr/>
        </p:nvGrpSpPr>
        <p:grpSpPr bwMode="auto">
          <a:xfrm>
            <a:off x="5530850" y="1431925"/>
            <a:ext cx="508000" cy="500063"/>
            <a:chOff x="2935" y="2811"/>
            <a:chExt cx="320" cy="315"/>
          </a:xfrm>
        </p:grpSpPr>
        <p:pic>
          <p:nvPicPr>
            <p:cNvPr id="10279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5" y="2811"/>
              <a:ext cx="320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80" name="Text Box 18"/>
            <p:cNvSpPr txBox="1">
              <a:spLocks noChangeArrowheads="1"/>
            </p:cNvSpPr>
            <p:nvPr/>
          </p:nvSpPr>
          <p:spPr bwMode="auto">
            <a:xfrm>
              <a:off x="2976" y="2857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1600" b="1">
                  <a:solidFill>
                    <a:srgbClr val="FF0000"/>
                  </a:solidFill>
                </a:rPr>
                <a:t>B</a:t>
              </a:r>
            </a:p>
          </p:txBody>
        </p:sp>
      </p:grpSp>
      <p:sp>
        <p:nvSpPr>
          <p:cNvPr id="10247" name="Text Box 21"/>
          <p:cNvSpPr txBox="1">
            <a:spLocks noChangeArrowheads="1"/>
          </p:cNvSpPr>
          <p:nvPr/>
        </p:nvSpPr>
        <p:spPr bwMode="auto">
          <a:xfrm>
            <a:off x="636588" y="741363"/>
            <a:ext cx="4181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 b="1"/>
              <a:t>パケットに分割した通信</a:t>
            </a:r>
          </a:p>
        </p:txBody>
      </p:sp>
      <p:sp>
        <p:nvSpPr>
          <p:cNvPr id="10248" name="Text Box 22"/>
          <p:cNvSpPr txBox="1">
            <a:spLocks noChangeArrowheads="1"/>
          </p:cNvSpPr>
          <p:nvPr/>
        </p:nvSpPr>
        <p:spPr bwMode="auto">
          <a:xfrm>
            <a:off x="1944688" y="2035175"/>
            <a:ext cx="739775" cy="3143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/>
              <a:t>No.1</a:t>
            </a:r>
          </a:p>
        </p:txBody>
      </p:sp>
      <p:sp>
        <p:nvSpPr>
          <p:cNvPr id="10249" name="Text Box 23"/>
          <p:cNvSpPr txBox="1">
            <a:spLocks noChangeArrowheads="1"/>
          </p:cNvSpPr>
          <p:nvPr/>
        </p:nvSpPr>
        <p:spPr bwMode="auto">
          <a:xfrm>
            <a:off x="1938338" y="2346325"/>
            <a:ext cx="739775" cy="3143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/>
              <a:t>No.2</a:t>
            </a:r>
          </a:p>
        </p:txBody>
      </p:sp>
      <p:sp>
        <p:nvSpPr>
          <p:cNvPr id="10250" name="Text Box 24"/>
          <p:cNvSpPr txBox="1">
            <a:spLocks noChangeArrowheads="1"/>
          </p:cNvSpPr>
          <p:nvPr/>
        </p:nvSpPr>
        <p:spPr bwMode="auto">
          <a:xfrm>
            <a:off x="1936750" y="2665413"/>
            <a:ext cx="739775" cy="3143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/>
              <a:t>No.3</a:t>
            </a:r>
          </a:p>
        </p:txBody>
      </p:sp>
      <p:sp>
        <p:nvSpPr>
          <p:cNvPr id="10251" name="Text Box 34"/>
          <p:cNvSpPr txBox="1">
            <a:spLocks noChangeArrowheads="1"/>
          </p:cNvSpPr>
          <p:nvPr/>
        </p:nvSpPr>
        <p:spPr bwMode="auto">
          <a:xfrm>
            <a:off x="558800" y="1128713"/>
            <a:ext cx="739775" cy="952500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/>
              <a:t>元のデータ</a:t>
            </a:r>
          </a:p>
          <a:p>
            <a:pPr eaLnBrk="1" hangingPunct="1"/>
            <a:endParaRPr lang="ja-JP" altLang="en-US" sz="1400"/>
          </a:p>
          <a:p>
            <a:pPr eaLnBrk="1" hangingPunct="1"/>
            <a:endParaRPr lang="en-US" altLang="ja-JP" sz="1400"/>
          </a:p>
        </p:txBody>
      </p:sp>
      <p:sp>
        <p:nvSpPr>
          <p:cNvPr id="10252" name="Line 35"/>
          <p:cNvSpPr>
            <a:spLocks noChangeShapeType="1"/>
          </p:cNvSpPr>
          <p:nvPr/>
        </p:nvSpPr>
        <p:spPr bwMode="auto">
          <a:xfrm>
            <a:off x="1450975" y="1846263"/>
            <a:ext cx="406400" cy="50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53" name="Text Box 36"/>
          <p:cNvSpPr txBox="1">
            <a:spLocks noChangeArrowheads="1"/>
          </p:cNvSpPr>
          <p:nvPr/>
        </p:nvSpPr>
        <p:spPr bwMode="auto">
          <a:xfrm>
            <a:off x="493713" y="2193925"/>
            <a:ext cx="12033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600"/>
              <a:t>①</a:t>
            </a:r>
            <a:r>
              <a:rPr lang="ja-JP" altLang="en-US" sz="1600"/>
              <a:t>小さい塊に分割する。</a:t>
            </a:r>
          </a:p>
        </p:txBody>
      </p:sp>
      <p:sp>
        <p:nvSpPr>
          <p:cNvPr id="10254" name="Text Box 37"/>
          <p:cNvSpPr txBox="1">
            <a:spLocks noChangeArrowheads="1"/>
          </p:cNvSpPr>
          <p:nvPr/>
        </p:nvSpPr>
        <p:spPr bwMode="auto">
          <a:xfrm>
            <a:off x="4565650" y="1868488"/>
            <a:ext cx="739775" cy="3143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/>
              <a:t>No.1</a:t>
            </a:r>
          </a:p>
        </p:txBody>
      </p:sp>
      <p:sp>
        <p:nvSpPr>
          <p:cNvPr id="10255" name="Text Box 38"/>
          <p:cNvSpPr txBox="1">
            <a:spLocks noChangeArrowheads="1"/>
          </p:cNvSpPr>
          <p:nvPr/>
        </p:nvSpPr>
        <p:spPr bwMode="auto">
          <a:xfrm>
            <a:off x="3657600" y="1889125"/>
            <a:ext cx="739775" cy="3143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/>
              <a:t>No.2</a:t>
            </a:r>
          </a:p>
        </p:txBody>
      </p:sp>
      <p:sp>
        <p:nvSpPr>
          <p:cNvPr id="10256" name="Text Box 39"/>
          <p:cNvSpPr txBox="1">
            <a:spLocks noChangeArrowheads="1"/>
          </p:cNvSpPr>
          <p:nvPr/>
        </p:nvSpPr>
        <p:spPr bwMode="auto">
          <a:xfrm>
            <a:off x="2771775" y="1903413"/>
            <a:ext cx="739775" cy="3143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/>
              <a:t>No.3</a:t>
            </a:r>
          </a:p>
        </p:txBody>
      </p:sp>
      <p:sp>
        <p:nvSpPr>
          <p:cNvPr id="10257" name="Text Box 40"/>
          <p:cNvSpPr txBox="1">
            <a:spLocks noChangeArrowheads="1"/>
          </p:cNvSpPr>
          <p:nvPr/>
        </p:nvSpPr>
        <p:spPr bwMode="auto">
          <a:xfrm>
            <a:off x="3621088" y="2332038"/>
            <a:ext cx="12033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600"/>
              <a:t>②</a:t>
            </a:r>
            <a:r>
              <a:rPr lang="ja-JP" altLang="en-US" sz="1600"/>
              <a:t>小さい塊単位に送る</a:t>
            </a:r>
          </a:p>
        </p:txBody>
      </p:sp>
      <p:sp>
        <p:nvSpPr>
          <p:cNvPr id="10258" name="Text Box 41"/>
          <p:cNvSpPr txBox="1">
            <a:spLocks noChangeArrowheads="1"/>
          </p:cNvSpPr>
          <p:nvPr/>
        </p:nvSpPr>
        <p:spPr bwMode="auto">
          <a:xfrm>
            <a:off x="6329363" y="1122363"/>
            <a:ext cx="739775" cy="952500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400"/>
              <a:t>元のデータ</a:t>
            </a:r>
          </a:p>
          <a:p>
            <a:pPr eaLnBrk="1" hangingPunct="1"/>
            <a:endParaRPr lang="ja-JP" altLang="en-US" sz="1400"/>
          </a:p>
          <a:p>
            <a:pPr eaLnBrk="1" hangingPunct="1"/>
            <a:endParaRPr lang="en-US" altLang="ja-JP" sz="1400"/>
          </a:p>
        </p:txBody>
      </p:sp>
      <p:sp>
        <p:nvSpPr>
          <p:cNvPr id="10259" name="Text Box 42"/>
          <p:cNvSpPr txBox="1">
            <a:spLocks noChangeArrowheads="1"/>
          </p:cNvSpPr>
          <p:nvPr/>
        </p:nvSpPr>
        <p:spPr bwMode="auto">
          <a:xfrm>
            <a:off x="5675313" y="2208213"/>
            <a:ext cx="1536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600"/>
              <a:t>③</a:t>
            </a:r>
            <a:r>
              <a:rPr lang="ja-JP" altLang="en-US" sz="1600"/>
              <a:t>小さい塊を受信して集める</a:t>
            </a:r>
          </a:p>
        </p:txBody>
      </p:sp>
      <p:sp>
        <p:nvSpPr>
          <p:cNvPr id="10260" name="Line 43"/>
          <p:cNvSpPr>
            <a:spLocks noChangeShapeType="1"/>
          </p:cNvSpPr>
          <p:nvPr/>
        </p:nvSpPr>
        <p:spPr bwMode="auto">
          <a:xfrm flipV="1">
            <a:off x="2701925" y="4037013"/>
            <a:ext cx="2743200" cy="14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0261" name="Group 44"/>
          <p:cNvGrpSpPr>
            <a:grpSpLocks/>
          </p:cNvGrpSpPr>
          <p:nvPr/>
        </p:nvGrpSpPr>
        <p:grpSpPr bwMode="auto">
          <a:xfrm>
            <a:off x="2060575" y="3813175"/>
            <a:ext cx="508000" cy="500063"/>
            <a:chOff x="626" y="2815"/>
            <a:chExt cx="320" cy="315"/>
          </a:xfrm>
        </p:grpSpPr>
        <p:pic>
          <p:nvPicPr>
            <p:cNvPr id="10277" name="Picture 4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" y="2815"/>
              <a:ext cx="320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78" name="Text Box 46"/>
            <p:cNvSpPr txBox="1">
              <a:spLocks noChangeArrowheads="1"/>
            </p:cNvSpPr>
            <p:nvPr/>
          </p:nvSpPr>
          <p:spPr bwMode="auto">
            <a:xfrm>
              <a:off x="676" y="2870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1600" b="1">
                  <a:solidFill>
                    <a:srgbClr val="FF0000"/>
                  </a:solidFill>
                </a:rPr>
                <a:t>A</a:t>
              </a:r>
            </a:p>
          </p:txBody>
        </p:sp>
      </p:grpSp>
      <p:grpSp>
        <p:nvGrpSpPr>
          <p:cNvPr id="10262" name="Group 47"/>
          <p:cNvGrpSpPr>
            <a:grpSpLocks/>
          </p:cNvGrpSpPr>
          <p:nvPr/>
        </p:nvGrpSpPr>
        <p:grpSpPr bwMode="auto">
          <a:xfrm>
            <a:off x="5567363" y="3805238"/>
            <a:ext cx="508000" cy="500062"/>
            <a:chOff x="2935" y="2811"/>
            <a:chExt cx="320" cy="315"/>
          </a:xfrm>
        </p:grpSpPr>
        <p:pic>
          <p:nvPicPr>
            <p:cNvPr id="10275" name="Picture 4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5" y="2811"/>
              <a:ext cx="320" cy="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76" name="Text Box 49"/>
            <p:cNvSpPr txBox="1">
              <a:spLocks noChangeArrowheads="1"/>
            </p:cNvSpPr>
            <p:nvPr/>
          </p:nvSpPr>
          <p:spPr bwMode="auto">
            <a:xfrm>
              <a:off x="2976" y="2857"/>
              <a:ext cx="2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ja-JP" sz="1600" b="1">
                  <a:solidFill>
                    <a:srgbClr val="FF0000"/>
                  </a:solidFill>
                </a:rPr>
                <a:t>B</a:t>
              </a:r>
            </a:p>
          </p:txBody>
        </p:sp>
      </p:grpSp>
      <p:sp>
        <p:nvSpPr>
          <p:cNvPr id="10263" name="Text Box 50"/>
          <p:cNvSpPr txBox="1">
            <a:spLocks noChangeArrowheads="1"/>
          </p:cNvSpPr>
          <p:nvPr/>
        </p:nvSpPr>
        <p:spPr bwMode="auto">
          <a:xfrm>
            <a:off x="673100" y="3114675"/>
            <a:ext cx="4181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 b="1"/>
              <a:t>パケット通信で途中でパケットが無くなった場合</a:t>
            </a:r>
          </a:p>
        </p:txBody>
      </p:sp>
      <p:sp>
        <p:nvSpPr>
          <p:cNvPr id="10264" name="Text Box 57"/>
          <p:cNvSpPr txBox="1">
            <a:spLocks noChangeArrowheads="1"/>
          </p:cNvSpPr>
          <p:nvPr/>
        </p:nvSpPr>
        <p:spPr bwMode="auto">
          <a:xfrm>
            <a:off x="4602163" y="4241800"/>
            <a:ext cx="739775" cy="3143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/>
              <a:t>No.1</a:t>
            </a:r>
          </a:p>
        </p:txBody>
      </p:sp>
      <p:sp>
        <p:nvSpPr>
          <p:cNvPr id="10265" name="Text Box 58"/>
          <p:cNvSpPr txBox="1">
            <a:spLocks noChangeArrowheads="1"/>
          </p:cNvSpPr>
          <p:nvPr/>
        </p:nvSpPr>
        <p:spPr bwMode="auto">
          <a:xfrm>
            <a:off x="3694113" y="3567113"/>
            <a:ext cx="739775" cy="3143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/>
              <a:t>No.2</a:t>
            </a:r>
          </a:p>
        </p:txBody>
      </p:sp>
      <p:sp>
        <p:nvSpPr>
          <p:cNvPr id="10266" name="Text Box 59"/>
          <p:cNvSpPr txBox="1">
            <a:spLocks noChangeArrowheads="1"/>
          </p:cNvSpPr>
          <p:nvPr/>
        </p:nvSpPr>
        <p:spPr bwMode="auto">
          <a:xfrm>
            <a:off x="3694113" y="4248150"/>
            <a:ext cx="739775" cy="3143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/>
              <a:t>No.3</a:t>
            </a:r>
          </a:p>
        </p:txBody>
      </p:sp>
      <p:sp>
        <p:nvSpPr>
          <p:cNvPr id="10267" name="AutoShape 63"/>
          <p:cNvSpPr>
            <a:spLocks noChangeArrowheads="1"/>
          </p:cNvSpPr>
          <p:nvPr/>
        </p:nvSpPr>
        <p:spPr bwMode="auto">
          <a:xfrm rot="2734026">
            <a:off x="3644107" y="3453606"/>
            <a:ext cx="420688" cy="434975"/>
          </a:xfrm>
          <a:prstGeom prst="plus">
            <a:avLst>
              <a:gd name="adj" fmla="val 42264"/>
            </a:avLst>
          </a:prstGeom>
          <a:solidFill>
            <a:srgbClr val="00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68" name="Line 64"/>
          <p:cNvSpPr>
            <a:spLocks noChangeShapeType="1"/>
          </p:cNvSpPr>
          <p:nvPr/>
        </p:nvSpPr>
        <p:spPr bwMode="auto">
          <a:xfrm flipH="1">
            <a:off x="2816225" y="4803775"/>
            <a:ext cx="265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69" name="Text Box 65"/>
          <p:cNvSpPr txBox="1">
            <a:spLocks noChangeArrowheads="1"/>
          </p:cNvSpPr>
          <p:nvPr/>
        </p:nvSpPr>
        <p:spPr bwMode="auto">
          <a:xfrm>
            <a:off x="3506788" y="4872038"/>
            <a:ext cx="1930400" cy="3143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/>
              <a:t>No.2</a:t>
            </a:r>
            <a:r>
              <a:rPr lang="ja-JP" altLang="en-US" sz="1400"/>
              <a:t>が届いていません。</a:t>
            </a:r>
          </a:p>
        </p:txBody>
      </p:sp>
      <p:sp>
        <p:nvSpPr>
          <p:cNvPr id="10270" name="Text Box 66"/>
          <p:cNvSpPr txBox="1">
            <a:spLocks noChangeArrowheads="1"/>
          </p:cNvSpPr>
          <p:nvPr/>
        </p:nvSpPr>
        <p:spPr bwMode="auto">
          <a:xfrm>
            <a:off x="6189663" y="3781425"/>
            <a:ext cx="19859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600"/>
              <a:t>①</a:t>
            </a:r>
            <a:r>
              <a:rPr lang="ja-JP" altLang="en-US" sz="1600"/>
              <a:t>受信したパケットの番号を確認する。</a:t>
            </a:r>
          </a:p>
        </p:txBody>
      </p:sp>
      <p:sp>
        <p:nvSpPr>
          <p:cNvPr id="10271" name="Text Box 67"/>
          <p:cNvSpPr txBox="1">
            <a:spLocks noChangeArrowheads="1"/>
          </p:cNvSpPr>
          <p:nvPr/>
        </p:nvSpPr>
        <p:spPr bwMode="auto">
          <a:xfrm>
            <a:off x="5791200" y="4718050"/>
            <a:ext cx="24209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1600"/>
              <a:t>②</a:t>
            </a:r>
            <a:r>
              <a:rPr lang="ja-JP" altLang="en-US" sz="1600"/>
              <a:t>抜けたパケットがある場合はそのことを通知する。</a:t>
            </a:r>
          </a:p>
        </p:txBody>
      </p:sp>
      <p:sp>
        <p:nvSpPr>
          <p:cNvPr id="10272" name="Line 68"/>
          <p:cNvSpPr>
            <a:spLocks noChangeShapeType="1"/>
          </p:cNvSpPr>
          <p:nvPr/>
        </p:nvSpPr>
        <p:spPr bwMode="auto">
          <a:xfrm flipV="1">
            <a:off x="2724150" y="5451475"/>
            <a:ext cx="2743200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73" name="Text Box 69"/>
          <p:cNvSpPr txBox="1">
            <a:spLocks noChangeArrowheads="1"/>
          </p:cNvSpPr>
          <p:nvPr/>
        </p:nvSpPr>
        <p:spPr bwMode="auto">
          <a:xfrm>
            <a:off x="3736975" y="5567363"/>
            <a:ext cx="739775" cy="314325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400"/>
              <a:t>No.2</a:t>
            </a:r>
          </a:p>
        </p:txBody>
      </p:sp>
      <p:sp>
        <p:nvSpPr>
          <p:cNvPr id="10274" name="Text Box 70"/>
          <p:cNvSpPr txBox="1">
            <a:spLocks noChangeArrowheads="1"/>
          </p:cNvSpPr>
          <p:nvPr/>
        </p:nvSpPr>
        <p:spPr bwMode="auto">
          <a:xfrm>
            <a:off x="704850" y="5176838"/>
            <a:ext cx="18986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600"/>
              <a:t>③</a:t>
            </a:r>
            <a:r>
              <a:rPr lang="ja-JP" altLang="en-US" sz="1600"/>
              <a:t>再度、抜けているパケットを送信する</a:t>
            </a:r>
          </a:p>
        </p:txBody>
      </p:sp>
    </p:spTree>
    <p:extLst>
      <p:ext uri="{BB962C8B-B14F-4D97-AF65-F5344CB8AC3E}">
        <p14:creationId xmlns:p14="http://schemas.microsoft.com/office/powerpoint/2010/main" val="378866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96E3AEB6-FDF3-496F-833E-91F0DD41291F}" type="slidenum">
              <a:rPr kumimoji="0" lang="en-US" altLang="ja-JP"/>
              <a:pPr eaLnBrk="1" hangingPunct="1"/>
              <a:t>25</a:t>
            </a:fld>
            <a:endParaRPr kumimoji="0" lang="en-US" altLang="ja-JP"/>
          </a:p>
        </p:txBody>
      </p:sp>
      <p:sp>
        <p:nvSpPr>
          <p:cNvPr id="25603" name="AutoShape 154"/>
          <p:cNvSpPr>
            <a:spLocks noChangeArrowheads="1"/>
          </p:cNvSpPr>
          <p:nvPr/>
        </p:nvSpPr>
        <p:spPr bwMode="auto">
          <a:xfrm>
            <a:off x="6278563" y="5464175"/>
            <a:ext cx="1349375" cy="438150"/>
          </a:xfrm>
          <a:prstGeom prst="rightArrow">
            <a:avLst>
              <a:gd name="adj1" fmla="val 42750"/>
              <a:gd name="adj2" fmla="val 5289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5604" name="Text Box 2"/>
          <p:cNvSpPr txBox="1">
            <a:spLocks noChangeArrowheads="1"/>
          </p:cNvSpPr>
          <p:nvPr/>
        </p:nvSpPr>
        <p:spPr bwMode="auto">
          <a:xfrm>
            <a:off x="227013" y="257175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b="1"/>
              <a:t>Ethernet </a:t>
            </a:r>
            <a:r>
              <a:rPr lang="ja-JP" altLang="en-US" b="1"/>
              <a:t>フレームをもとにした通信と実社会の郵便の配達の対比</a:t>
            </a:r>
          </a:p>
        </p:txBody>
      </p:sp>
      <p:sp>
        <p:nvSpPr>
          <p:cNvPr id="25605" name="Text Box 121"/>
          <p:cNvSpPr txBox="1">
            <a:spLocks noChangeArrowheads="1"/>
          </p:cNvSpPr>
          <p:nvPr/>
        </p:nvSpPr>
        <p:spPr bwMode="auto">
          <a:xfrm>
            <a:off x="392113" y="623888"/>
            <a:ext cx="1728787" cy="71278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/>
              <a:t>拝啓・・・・・・・・・・・</a:t>
            </a:r>
          </a:p>
          <a:p>
            <a:pPr algn="l" eaLnBrk="1" hangingPunct="1">
              <a:spcBef>
                <a:spcPct val="50000"/>
              </a:spcBef>
            </a:pPr>
            <a:r>
              <a:rPr lang="ja-JP" altLang="en-US" sz="1600"/>
              <a:t>・・・・・・・・・・・・・・</a:t>
            </a:r>
          </a:p>
        </p:txBody>
      </p:sp>
      <p:sp>
        <p:nvSpPr>
          <p:cNvPr id="25606" name="Text Box 122"/>
          <p:cNvSpPr txBox="1">
            <a:spLocks noChangeArrowheads="1"/>
          </p:cNvSpPr>
          <p:nvPr/>
        </p:nvSpPr>
        <p:spPr bwMode="auto">
          <a:xfrm>
            <a:off x="4003675" y="1381125"/>
            <a:ext cx="2525713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/>
              <a:t>別々のハガキに書いて番号がつけられた状態 </a:t>
            </a:r>
            <a:br>
              <a:rPr lang="ja-JP" altLang="en-US" sz="1600"/>
            </a:br>
            <a:r>
              <a:rPr lang="en-US" altLang="ja-JP" sz="1600"/>
              <a:t>= TCP</a:t>
            </a:r>
            <a:r>
              <a:rPr lang="ja-JP" altLang="en-US" sz="1600"/>
              <a:t>の情報</a:t>
            </a:r>
            <a:r>
              <a:rPr lang="en-US" altLang="ja-JP" sz="1600"/>
              <a:t>+</a:t>
            </a:r>
            <a:r>
              <a:rPr lang="ja-JP" altLang="en-US" sz="1600"/>
              <a:t>アプリケーションの情報</a:t>
            </a:r>
          </a:p>
        </p:txBody>
      </p:sp>
      <p:sp>
        <p:nvSpPr>
          <p:cNvPr id="25607" name="Text Box 123"/>
          <p:cNvSpPr txBox="1">
            <a:spLocks noChangeArrowheads="1"/>
          </p:cNvSpPr>
          <p:nvPr/>
        </p:nvSpPr>
        <p:spPr bwMode="auto">
          <a:xfrm>
            <a:off x="371475" y="1604963"/>
            <a:ext cx="800100" cy="8350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600"/>
              <a:t>No.1</a:t>
            </a:r>
            <a:br>
              <a:rPr lang="en-US" altLang="ja-JP" sz="1600"/>
            </a:br>
            <a:r>
              <a:rPr lang="ja-JP" altLang="en-US" sz="1600"/>
              <a:t>拝啓</a:t>
            </a:r>
            <a:br>
              <a:rPr lang="ja-JP" altLang="en-US" sz="1600"/>
            </a:br>
            <a:r>
              <a:rPr lang="ja-JP" altLang="en-US" sz="1600"/>
              <a:t>・・・・・</a:t>
            </a:r>
          </a:p>
        </p:txBody>
      </p:sp>
      <p:sp>
        <p:nvSpPr>
          <p:cNvPr id="25608" name="Text Box 126"/>
          <p:cNvSpPr txBox="1">
            <a:spLocks noChangeArrowheads="1"/>
          </p:cNvSpPr>
          <p:nvPr/>
        </p:nvSpPr>
        <p:spPr bwMode="auto">
          <a:xfrm>
            <a:off x="2468563" y="1798638"/>
            <a:ext cx="5810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/>
              <a:t>・・・</a:t>
            </a:r>
          </a:p>
        </p:txBody>
      </p:sp>
      <p:sp>
        <p:nvSpPr>
          <p:cNvPr id="25609" name="Text Box 127"/>
          <p:cNvSpPr txBox="1">
            <a:spLocks noChangeArrowheads="1"/>
          </p:cNvSpPr>
          <p:nvPr/>
        </p:nvSpPr>
        <p:spPr bwMode="auto">
          <a:xfrm>
            <a:off x="2357438" y="717550"/>
            <a:ext cx="31353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/>
              <a:t>非常に長い手紙の内容 </a:t>
            </a:r>
            <a:br>
              <a:rPr lang="ja-JP" altLang="en-US" sz="1600"/>
            </a:br>
            <a:r>
              <a:rPr lang="en-US" altLang="ja-JP" sz="1600"/>
              <a:t>= </a:t>
            </a:r>
            <a:r>
              <a:rPr lang="ja-JP" altLang="en-US" sz="1600"/>
              <a:t>アプリレーションの情報</a:t>
            </a:r>
          </a:p>
        </p:txBody>
      </p:sp>
      <p:sp>
        <p:nvSpPr>
          <p:cNvPr id="25610" name="Text Box 128"/>
          <p:cNvSpPr txBox="1">
            <a:spLocks noChangeArrowheads="1"/>
          </p:cNvSpPr>
          <p:nvPr/>
        </p:nvSpPr>
        <p:spPr bwMode="auto">
          <a:xfrm>
            <a:off x="1539875" y="1597025"/>
            <a:ext cx="698500" cy="8350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600"/>
              <a:t>No.2</a:t>
            </a:r>
            <a:br>
              <a:rPr lang="en-US" altLang="ja-JP" sz="1600"/>
            </a:br>
            <a:r>
              <a:rPr lang="ja-JP" altLang="en-US" sz="1600"/>
              <a:t>・・・・</a:t>
            </a:r>
            <a:br>
              <a:rPr lang="ja-JP" altLang="en-US" sz="1600"/>
            </a:br>
            <a:r>
              <a:rPr lang="ja-JP" altLang="en-US" sz="1600"/>
              <a:t>・</a:t>
            </a:r>
          </a:p>
        </p:txBody>
      </p:sp>
      <p:sp>
        <p:nvSpPr>
          <p:cNvPr id="25611" name="Text Box 129"/>
          <p:cNvSpPr txBox="1">
            <a:spLocks noChangeArrowheads="1"/>
          </p:cNvSpPr>
          <p:nvPr/>
        </p:nvSpPr>
        <p:spPr bwMode="auto">
          <a:xfrm>
            <a:off x="3230563" y="1590675"/>
            <a:ext cx="698500" cy="8350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600"/>
              <a:t>No.3</a:t>
            </a:r>
            <a:br>
              <a:rPr lang="en-US" altLang="ja-JP" sz="1600"/>
            </a:br>
            <a:r>
              <a:rPr lang="ja-JP" altLang="en-US" sz="1600"/>
              <a:t>・・・・</a:t>
            </a:r>
            <a:br>
              <a:rPr lang="ja-JP" altLang="en-US" sz="1600"/>
            </a:br>
            <a:r>
              <a:rPr lang="ja-JP" altLang="en-US" sz="1600"/>
              <a:t>・</a:t>
            </a:r>
          </a:p>
        </p:txBody>
      </p:sp>
      <p:sp>
        <p:nvSpPr>
          <p:cNvPr id="25612" name="Text Box 130"/>
          <p:cNvSpPr txBox="1">
            <a:spLocks noChangeArrowheads="1"/>
          </p:cNvSpPr>
          <p:nvPr/>
        </p:nvSpPr>
        <p:spPr bwMode="auto">
          <a:xfrm>
            <a:off x="363538" y="2746375"/>
            <a:ext cx="728662" cy="863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000"/>
              <a:t>東京都千代田区</a:t>
            </a:r>
            <a:br>
              <a:rPr lang="ja-JP" altLang="en-US" sz="1000"/>
            </a:br>
            <a:r>
              <a:rPr lang="ja-JP" altLang="en-US" sz="1000"/>
              <a:t>霞が関</a:t>
            </a:r>
            <a:r>
              <a:rPr lang="en-US" altLang="ja-JP" sz="1000"/>
              <a:t>3-2-2</a:t>
            </a:r>
            <a:br>
              <a:rPr lang="en-US" altLang="ja-JP" sz="1000"/>
            </a:br>
            <a:endParaRPr lang="en-US" altLang="ja-JP" sz="1000"/>
          </a:p>
        </p:txBody>
      </p:sp>
      <p:sp>
        <p:nvSpPr>
          <p:cNvPr id="25613" name="Line 131"/>
          <p:cNvSpPr>
            <a:spLocks noChangeShapeType="1"/>
          </p:cNvSpPr>
          <p:nvPr/>
        </p:nvSpPr>
        <p:spPr bwMode="auto">
          <a:xfrm flipH="1">
            <a:off x="768350" y="1365250"/>
            <a:ext cx="10160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14" name="Line 132"/>
          <p:cNvSpPr>
            <a:spLocks noChangeShapeType="1"/>
          </p:cNvSpPr>
          <p:nvPr/>
        </p:nvSpPr>
        <p:spPr bwMode="auto">
          <a:xfrm>
            <a:off x="1392238" y="1379538"/>
            <a:ext cx="347662" cy="188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15" name="Line 133"/>
          <p:cNvSpPr>
            <a:spLocks noChangeShapeType="1"/>
          </p:cNvSpPr>
          <p:nvPr/>
        </p:nvSpPr>
        <p:spPr bwMode="auto">
          <a:xfrm>
            <a:off x="2016125" y="1379538"/>
            <a:ext cx="113347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16" name="Text Box 134"/>
          <p:cNvSpPr txBox="1">
            <a:spLocks noChangeArrowheads="1"/>
          </p:cNvSpPr>
          <p:nvPr/>
        </p:nvSpPr>
        <p:spPr bwMode="auto">
          <a:xfrm>
            <a:off x="1516063" y="2752725"/>
            <a:ext cx="728662" cy="863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000"/>
              <a:t>東京都千代田区</a:t>
            </a:r>
            <a:br>
              <a:rPr lang="ja-JP" altLang="en-US" sz="1000"/>
            </a:br>
            <a:r>
              <a:rPr lang="ja-JP" altLang="en-US" sz="1000"/>
              <a:t>霞が関</a:t>
            </a:r>
            <a:r>
              <a:rPr lang="en-US" altLang="ja-JP" sz="1000"/>
              <a:t>3-2-2</a:t>
            </a:r>
            <a:br>
              <a:rPr lang="en-US" altLang="ja-JP" sz="1000"/>
            </a:br>
            <a:endParaRPr lang="en-US" altLang="ja-JP" sz="1000"/>
          </a:p>
        </p:txBody>
      </p:sp>
      <p:sp>
        <p:nvSpPr>
          <p:cNvPr id="25617" name="Text Box 135"/>
          <p:cNvSpPr txBox="1">
            <a:spLocks noChangeArrowheads="1"/>
          </p:cNvSpPr>
          <p:nvPr/>
        </p:nvSpPr>
        <p:spPr bwMode="auto">
          <a:xfrm>
            <a:off x="3206750" y="2759075"/>
            <a:ext cx="728663" cy="863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000"/>
              <a:t>東京都千代田区</a:t>
            </a:r>
            <a:br>
              <a:rPr lang="ja-JP" altLang="en-US" sz="1000"/>
            </a:br>
            <a:r>
              <a:rPr lang="ja-JP" altLang="en-US" sz="1000"/>
              <a:t>霞が関</a:t>
            </a:r>
            <a:r>
              <a:rPr lang="en-US" altLang="ja-JP" sz="1000"/>
              <a:t>3-2-2</a:t>
            </a:r>
            <a:br>
              <a:rPr lang="en-US" altLang="ja-JP" sz="1000"/>
            </a:br>
            <a:endParaRPr lang="en-US" altLang="ja-JP" sz="1000"/>
          </a:p>
        </p:txBody>
      </p:sp>
      <p:sp>
        <p:nvSpPr>
          <p:cNvPr id="25618" name="AutoShape 136"/>
          <p:cNvSpPr>
            <a:spLocks noChangeArrowheads="1"/>
          </p:cNvSpPr>
          <p:nvPr/>
        </p:nvSpPr>
        <p:spPr bwMode="auto">
          <a:xfrm>
            <a:off x="650875" y="2482850"/>
            <a:ext cx="131763" cy="231775"/>
          </a:xfrm>
          <a:prstGeom prst="downArrow">
            <a:avLst>
              <a:gd name="adj1" fmla="val 50000"/>
              <a:gd name="adj2" fmla="val 4397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5619" name="AutoShape 137"/>
          <p:cNvSpPr>
            <a:spLocks noChangeArrowheads="1"/>
          </p:cNvSpPr>
          <p:nvPr/>
        </p:nvSpPr>
        <p:spPr bwMode="auto">
          <a:xfrm>
            <a:off x="1746250" y="2490788"/>
            <a:ext cx="131763" cy="231775"/>
          </a:xfrm>
          <a:prstGeom prst="downArrow">
            <a:avLst>
              <a:gd name="adj1" fmla="val 50000"/>
              <a:gd name="adj2" fmla="val 4397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5620" name="AutoShape 138"/>
          <p:cNvSpPr>
            <a:spLocks noChangeArrowheads="1"/>
          </p:cNvSpPr>
          <p:nvPr/>
        </p:nvSpPr>
        <p:spPr bwMode="auto">
          <a:xfrm>
            <a:off x="3494088" y="2497138"/>
            <a:ext cx="131762" cy="231775"/>
          </a:xfrm>
          <a:prstGeom prst="downArrow">
            <a:avLst>
              <a:gd name="adj1" fmla="val 50000"/>
              <a:gd name="adj2" fmla="val 4397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5621" name="Text Box 139"/>
          <p:cNvSpPr txBox="1">
            <a:spLocks noChangeArrowheads="1"/>
          </p:cNvSpPr>
          <p:nvPr/>
        </p:nvSpPr>
        <p:spPr bwMode="auto">
          <a:xfrm>
            <a:off x="4038600" y="2695575"/>
            <a:ext cx="2586038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/>
              <a:t>ハガキに相手先の住所を書いた状態 </a:t>
            </a:r>
            <a:br>
              <a:rPr lang="ja-JP" altLang="en-US" sz="1600"/>
            </a:br>
            <a:r>
              <a:rPr lang="en-US" altLang="ja-JP" sz="1600"/>
              <a:t>= IP</a:t>
            </a:r>
            <a:r>
              <a:rPr lang="ja-JP" altLang="en-US" sz="1600"/>
              <a:t>の情報</a:t>
            </a:r>
            <a:r>
              <a:rPr lang="en-US" altLang="ja-JP" sz="1600"/>
              <a:t>+TCP</a:t>
            </a:r>
            <a:r>
              <a:rPr lang="ja-JP" altLang="en-US" sz="1600"/>
              <a:t>の情報</a:t>
            </a:r>
            <a:r>
              <a:rPr lang="en-US" altLang="ja-JP" sz="1600"/>
              <a:t>+</a:t>
            </a:r>
            <a:r>
              <a:rPr lang="ja-JP" altLang="en-US" sz="1600"/>
              <a:t>アプリケーションの情報</a:t>
            </a:r>
          </a:p>
        </p:txBody>
      </p:sp>
      <p:sp>
        <p:nvSpPr>
          <p:cNvPr id="25622" name="AutoShape 140"/>
          <p:cNvSpPr>
            <a:spLocks noChangeArrowheads="1"/>
          </p:cNvSpPr>
          <p:nvPr/>
        </p:nvSpPr>
        <p:spPr bwMode="auto">
          <a:xfrm>
            <a:off x="644525" y="3649663"/>
            <a:ext cx="131763" cy="231775"/>
          </a:xfrm>
          <a:prstGeom prst="downArrow">
            <a:avLst>
              <a:gd name="adj1" fmla="val 50000"/>
              <a:gd name="adj2" fmla="val 4397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5623" name="Text Box 141"/>
          <p:cNvSpPr txBox="1">
            <a:spLocks noChangeArrowheads="1"/>
          </p:cNvSpPr>
          <p:nvPr/>
        </p:nvSpPr>
        <p:spPr bwMode="auto">
          <a:xfrm>
            <a:off x="387350" y="3927475"/>
            <a:ext cx="728663" cy="863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000"/>
              <a:t>東京都千代田区</a:t>
            </a:r>
            <a:br>
              <a:rPr lang="ja-JP" altLang="en-US" sz="1000"/>
            </a:br>
            <a:r>
              <a:rPr lang="ja-JP" altLang="en-US" sz="1000"/>
              <a:t>霞が関</a:t>
            </a:r>
            <a:r>
              <a:rPr lang="en-US" altLang="ja-JP" sz="1000"/>
              <a:t>3-2-2</a:t>
            </a:r>
            <a:br>
              <a:rPr lang="en-US" altLang="ja-JP" sz="1000"/>
            </a:br>
            <a:endParaRPr lang="en-US" altLang="ja-JP" sz="1000"/>
          </a:p>
        </p:txBody>
      </p:sp>
      <p:sp>
        <p:nvSpPr>
          <p:cNvPr id="25624" name="Text Box 142"/>
          <p:cNvSpPr txBox="1">
            <a:spLocks noChangeArrowheads="1"/>
          </p:cNvSpPr>
          <p:nvPr/>
        </p:nvSpPr>
        <p:spPr bwMode="auto">
          <a:xfrm>
            <a:off x="971550" y="4078288"/>
            <a:ext cx="1349375" cy="59055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/>
              <a:t>駅前のポストに入れて</a:t>
            </a:r>
          </a:p>
        </p:txBody>
      </p:sp>
      <p:sp>
        <p:nvSpPr>
          <p:cNvPr id="25625" name="Text Box 143"/>
          <p:cNvSpPr txBox="1">
            <a:spLocks noChangeArrowheads="1"/>
          </p:cNvSpPr>
          <p:nvPr/>
        </p:nvSpPr>
        <p:spPr bwMode="auto">
          <a:xfrm>
            <a:off x="2549525" y="3949700"/>
            <a:ext cx="41529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/>
              <a:t>ハガキにポストイットでどう移動させるか指示を書いた状態 </a:t>
            </a:r>
            <a:br>
              <a:rPr lang="ja-JP" altLang="en-US" sz="1600"/>
            </a:br>
            <a:r>
              <a:rPr lang="en-US" altLang="ja-JP" sz="1600"/>
              <a:t>= Ethernet</a:t>
            </a:r>
            <a:r>
              <a:rPr lang="ja-JP" altLang="en-US" sz="1600"/>
              <a:t>の情報</a:t>
            </a:r>
            <a:r>
              <a:rPr lang="en-US" altLang="ja-JP" sz="1600"/>
              <a:t>+IP</a:t>
            </a:r>
            <a:r>
              <a:rPr lang="ja-JP" altLang="en-US" sz="1600"/>
              <a:t>の情報</a:t>
            </a:r>
            <a:r>
              <a:rPr lang="en-US" altLang="ja-JP" sz="1600"/>
              <a:t>+TCP</a:t>
            </a:r>
            <a:r>
              <a:rPr lang="ja-JP" altLang="en-US" sz="1600"/>
              <a:t>の情報</a:t>
            </a:r>
            <a:r>
              <a:rPr lang="en-US" altLang="ja-JP" sz="1600"/>
              <a:t>+</a:t>
            </a:r>
            <a:r>
              <a:rPr lang="ja-JP" altLang="en-US" sz="1600"/>
              <a:t>アプリケーションの情報</a:t>
            </a:r>
          </a:p>
        </p:txBody>
      </p:sp>
      <p:pic>
        <p:nvPicPr>
          <p:cNvPr id="25626" name="Picture 1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3" y="5103813"/>
            <a:ext cx="774700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7" name="AutoShape 145"/>
          <p:cNvSpPr>
            <a:spLocks noChangeArrowheads="1"/>
          </p:cNvSpPr>
          <p:nvPr/>
        </p:nvSpPr>
        <p:spPr bwMode="auto">
          <a:xfrm flipV="1">
            <a:off x="436563" y="4919663"/>
            <a:ext cx="434975" cy="463550"/>
          </a:xfrm>
          <a:custGeom>
            <a:avLst/>
            <a:gdLst>
              <a:gd name="T0" fmla="*/ 304603 w 21600"/>
              <a:gd name="T1" fmla="*/ 0 h 21600"/>
              <a:gd name="T2" fmla="*/ 304603 w 21600"/>
              <a:gd name="T3" fmla="*/ 260919 h 21600"/>
              <a:gd name="T4" fmla="*/ 65186 w 21600"/>
              <a:gd name="T5" fmla="*/ 463550 h 21600"/>
              <a:gd name="T6" fmla="*/ 434975 w 21600"/>
              <a:gd name="T7" fmla="*/ 13045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25628" name="Picture 1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063" y="5164138"/>
            <a:ext cx="10858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9" name="Text Box 147"/>
          <p:cNvSpPr txBox="1">
            <a:spLocks noChangeArrowheads="1"/>
          </p:cNvSpPr>
          <p:nvPr/>
        </p:nvSpPr>
        <p:spPr bwMode="auto">
          <a:xfrm>
            <a:off x="1590675" y="6073775"/>
            <a:ext cx="1349375" cy="59055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600"/>
              <a:t>XX</a:t>
            </a:r>
            <a:r>
              <a:rPr lang="ja-JP" altLang="en-US" sz="1600"/>
              <a:t>郵便局に集めて</a:t>
            </a:r>
          </a:p>
        </p:txBody>
      </p:sp>
      <p:pic>
        <p:nvPicPr>
          <p:cNvPr id="25630" name="Picture 1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863" y="5170488"/>
            <a:ext cx="10858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1" name="Text Box 149"/>
          <p:cNvSpPr txBox="1">
            <a:spLocks noChangeArrowheads="1"/>
          </p:cNvSpPr>
          <p:nvPr/>
        </p:nvSpPr>
        <p:spPr bwMode="auto">
          <a:xfrm>
            <a:off x="3295650" y="6037263"/>
            <a:ext cx="1349375" cy="59055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600"/>
              <a:t>XX</a:t>
            </a:r>
            <a:r>
              <a:rPr lang="ja-JP" altLang="en-US" sz="1600"/>
              <a:t>郵便局に持ってて</a:t>
            </a:r>
          </a:p>
        </p:txBody>
      </p:sp>
      <p:sp>
        <p:nvSpPr>
          <p:cNvPr id="25632" name="Text Box 150"/>
          <p:cNvSpPr txBox="1">
            <a:spLocks noChangeArrowheads="1"/>
          </p:cNvSpPr>
          <p:nvPr/>
        </p:nvSpPr>
        <p:spPr bwMode="auto">
          <a:xfrm>
            <a:off x="2503488" y="2981325"/>
            <a:ext cx="581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/>
              <a:t>・・・</a:t>
            </a:r>
          </a:p>
        </p:txBody>
      </p:sp>
      <p:sp>
        <p:nvSpPr>
          <p:cNvPr id="25633" name="Text Box 151"/>
          <p:cNvSpPr txBox="1">
            <a:spLocks noChangeArrowheads="1"/>
          </p:cNvSpPr>
          <p:nvPr/>
        </p:nvSpPr>
        <p:spPr bwMode="auto">
          <a:xfrm>
            <a:off x="4035425" y="5426075"/>
            <a:ext cx="581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/>
              <a:t>・・・</a:t>
            </a:r>
          </a:p>
        </p:txBody>
      </p:sp>
      <p:sp>
        <p:nvSpPr>
          <p:cNvPr id="25634" name="AutoShape 152"/>
          <p:cNvSpPr>
            <a:spLocks noChangeArrowheads="1"/>
          </p:cNvSpPr>
          <p:nvPr/>
        </p:nvSpPr>
        <p:spPr bwMode="auto">
          <a:xfrm>
            <a:off x="1816100" y="5484813"/>
            <a:ext cx="347663" cy="261937"/>
          </a:xfrm>
          <a:prstGeom prst="rightArrow">
            <a:avLst>
              <a:gd name="adj1" fmla="val 50306"/>
              <a:gd name="adj2" fmla="val 4424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pic>
        <p:nvPicPr>
          <p:cNvPr id="25635" name="Picture 15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9213" y="5005388"/>
            <a:ext cx="8763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6" name="Text Box 155"/>
          <p:cNvSpPr txBox="1">
            <a:spLocks noChangeArrowheads="1"/>
          </p:cNvSpPr>
          <p:nvPr/>
        </p:nvSpPr>
        <p:spPr bwMode="auto">
          <a:xfrm>
            <a:off x="6221413" y="6029325"/>
            <a:ext cx="1349375" cy="59055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/>
              <a:t>宛先に配達して</a:t>
            </a:r>
          </a:p>
        </p:txBody>
      </p:sp>
      <p:pic>
        <p:nvPicPr>
          <p:cNvPr id="25637" name="Picture 15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25" y="5041900"/>
            <a:ext cx="1109663" cy="104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8" name="Text Box 157"/>
          <p:cNvSpPr txBox="1">
            <a:spLocks noChangeArrowheads="1"/>
          </p:cNvSpPr>
          <p:nvPr/>
        </p:nvSpPr>
        <p:spPr bwMode="auto">
          <a:xfrm>
            <a:off x="6675438" y="944563"/>
            <a:ext cx="2235200" cy="3279775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600"/>
              <a:t>Ethernet</a:t>
            </a:r>
            <a:r>
              <a:rPr lang="ja-JP" altLang="en-US" sz="1600"/>
              <a:t>フレームの内容を実社会の郵便にたとえて説明してみました。</a:t>
            </a:r>
            <a:br>
              <a:rPr lang="ja-JP" altLang="en-US" sz="1600"/>
            </a:br>
            <a:r>
              <a:rPr lang="en-US" altLang="ja-JP" sz="1600"/>
              <a:t>Ethernet</a:t>
            </a:r>
            <a:r>
              <a:rPr lang="ja-JP" altLang="en-US" sz="1600"/>
              <a:t>レベルの情報は具体的にハガキどう運ぶ</a:t>
            </a:r>
            <a:r>
              <a:rPr lang="en-US" altLang="ja-JP" sz="1600"/>
              <a:t>(</a:t>
            </a:r>
            <a:r>
              <a:rPr lang="ja-JP" altLang="en-US" sz="1600"/>
              <a:t>移動させる</a:t>
            </a:r>
            <a:r>
              <a:rPr lang="en-US" altLang="ja-JP" sz="1600"/>
              <a:t>)</a:t>
            </a:r>
            <a:r>
              <a:rPr lang="ja-JP" altLang="en-US" sz="1600"/>
              <a:t>ということになります。そのため、基本的に次の場所までどうするかの指示になり、実際のネットワークでも、この情報だけ書き変わっていきます。</a:t>
            </a:r>
          </a:p>
        </p:txBody>
      </p:sp>
    </p:spTree>
    <p:extLst>
      <p:ext uri="{BB962C8B-B14F-4D97-AF65-F5344CB8AC3E}">
        <p14:creationId xmlns:p14="http://schemas.microsoft.com/office/powerpoint/2010/main" val="347249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730486" y="6213117"/>
            <a:ext cx="2133600" cy="476250"/>
          </a:xfrm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E632E13-4902-46E6-ADB3-0C8B3E356899}" type="slidenum">
              <a:rPr kumimoji="0" lang="en-US" altLang="ja-JP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pPr eaLnBrk="1" hangingPunct="1"/>
              <a:t>3</a:t>
            </a:fld>
            <a:endParaRPr kumimoji="0" lang="en-US" altLang="ja-JP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28600" y="228600"/>
            <a:ext cx="7696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</a:t>
            </a:r>
            <a:r>
              <a:rPr lang="en-US" altLang="ja-JP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2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グローバル</a:t>
            </a:r>
            <a:r>
              <a:rPr lang="en-US" altLang="ja-JP" sz="2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IP/</a:t>
            </a:r>
            <a:r>
              <a:rPr lang="ja-JP" altLang="en-US" sz="2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プライベート</a:t>
            </a:r>
            <a:r>
              <a:rPr lang="en-US" altLang="ja-JP" sz="2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IP</a:t>
            </a:r>
            <a:r>
              <a:rPr lang="ja-JP" altLang="en-US" sz="2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アドレス</a:t>
            </a:r>
            <a:endParaRPr lang="ja-JP" altLang="en-US" sz="28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38746" y="1865801"/>
            <a:ext cx="4251960" cy="452431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</a:rPr>
              <a:t>千葉県高校用ネットワーク</a:t>
            </a:r>
          </a:p>
          <a:p>
            <a:endParaRPr lang="ja-JP" altLang="en-US" dirty="0">
              <a:solidFill>
                <a:srgbClr val="000000"/>
              </a:solidFill>
            </a:endParaRPr>
          </a:p>
          <a:p>
            <a:endParaRPr lang="ja-JP" altLang="en-US" dirty="0" smtClean="0">
              <a:solidFill>
                <a:srgbClr val="000000"/>
              </a:solidFill>
            </a:endParaRPr>
          </a:p>
          <a:p>
            <a:endParaRPr lang="ja-JP" altLang="en-US" dirty="0">
              <a:solidFill>
                <a:srgbClr val="000000"/>
              </a:solidFill>
            </a:endParaRPr>
          </a:p>
          <a:p>
            <a:endParaRPr lang="ja-JP" altLang="en-US" dirty="0" smtClean="0">
              <a:solidFill>
                <a:srgbClr val="000000"/>
              </a:solidFill>
            </a:endParaRPr>
          </a:p>
          <a:p>
            <a:endParaRPr lang="ja-JP" altLang="en-US" dirty="0">
              <a:solidFill>
                <a:srgbClr val="000000"/>
              </a:solidFill>
            </a:endParaRPr>
          </a:p>
          <a:p>
            <a:endParaRPr lang="ja-JP" altLang="en-US" dirty="0" smtClean="0">
              <a:solidFill>
                <a:srgbClr val="000000"/>
              </a:solidFill>
            </a:endParaRPr>
          </a:p>
          <a:p>
            <a:endParaRPr lang="ja-JP" altLang="en-US" dirty="0">
              <a:solidFill>
                <a:srgbClr val="000000"/>
              </a:solidFill>
            </a:endParaRPr>
          </a:p>
          <a:p>
            <a:endParaRPr lang="ja-JP" altLang="en-US" dirty="0" smtClean="0">
              <a:solidFill>
                <a:srgbClr val="000000"/>
              </a:solidFill>
            </a:endParaRPr>
          </a:p>
          <a:p>
            <a:endParaRPr lang="ja-JP" altLang="en-US" dirty="0">
              <a:solidFill>
                <a:srgbClr val="000000"/>
              </a:solidFill>
            </a:endParaRPr>
          </a:p>
          <a:p>
            <a:endParaRPr lang="ja-JP" altLang="en-US" dirty="0" smtClean="0">
              <a:solidFill>
                <a:srgbClr val="000000"/>
              </a:solidFill>
            </a:endParaRPr>
          </a:p>
          <a:p>
            <a:endParaRPr lang="ja-JP" altLang="en-US" dirty="0">
              <a:solidFill>
                <a:srgbClr val="000000"/>
              </a:solidFill>
            </a:endParaRPr>
          </a:p>
          <a:p>
            <a:endParaRPr lang="ja-JP" altLang="en-US" dirty="0" smtClean="0">
              <a:solidFill>
                <a:srgbClr val="000000"/>
              </a:solidFill>
            </a:endParaRPr>
          </a:p>
          <a:p>
            <a:endParaRPr lang="ja-JP" altLang="en-US" dirty="0">
              <a:solidFill>
                <a:srgbClr val="000000"/>
              </a:solidFill>
            </a:endParaRPr>
          </a:p>
          <a:p>
            <a:endParaRPr lang="ja-JP" altLang="en-US" dirty="0" smtClean="0">
              <a:solidFill>
                <a:srgbClr val="000000"/>
              </a:solidFill>
            </a:endParaRPr>
          </a:p>
          <a:p>
            <a:endParaRPr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 bwMode="auto">
          <a:xfrm>
            <a:off x="2441004" y="2534233"/>
            <a:ext cx="1797742" cy="212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テキスト ボックス 7"/>
          <p:cNvSpPr txBox="1"/>
          <p:nvPr/>
        </p:nvSpPr>
        <p:spPr>
          <a:xfrm>
            <a:off x="2328031" y="2709921"/>
            <a:ext cx="1889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グローバル</a:t>
            </a:r>
            <a:r>
              <a:rPr lang="en-US" altLang="ja-JP" dirty="0" smtClean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IP</a:t>
            </a:r>
            <a:endParaRPr lang="ja-JP" altLang="en-US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楕円 8"/>
          <p:cNvSpPr/>
          <p:nvPr/>
        </p:nvSpPr>
        <p:spPr bwMode="auto">
          <a:xfrm>
            <a:off x="4840726" y="2321215"/>
            <a:ext cx="3109828" cy="152460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ial" charset="0"/>
              </a:rPr>
              <a:t>市川東高校</a:t>
            </a:r>
          </a:p>
        </p:txBody>
      </p:sp>
      <p:sp>
        <p:nvSpPr>
          <p:cNvPr id="26" name="楕円 25"/>
          <p:cNvSpPr/>
          <p:nvPr/>
        </p:nvSpPr>
        <p:spPr bwMode="auto">
          <a:xfrm>
            <a:off x="4800793" y="3921255"/>
            <a:ext cx="3149761" cy="170341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ial" charset="0"/>
              </a:rPr>
              <a:t>市川南高校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484616" y="3358088"/>
            <a:ext cx="1889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プライベート</a:t>
            </a:r>
            <a:r>
              <a:rPr lang="en-US" altLang="ja-JP" dirty="0" smtClean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IP</a:t>
            </a:r>
            <a:endParaRPr lang="ja-JP" altLang="en-US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28600" y="727254"/>
            <a:ext cx="891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2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検索</a:t>
            </a:r>
            <a:r>
              <a:rPr lang="ja-JP" altLang="en-US" sz="2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のキーワードで　</a:t>
            </a:r>
            <a:r>
              <a:rPr lang="en-US" altLang="ja-JP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IP</a:t>
            </a:r>
            <a:r>
              <a:rPr lang="ja-JP" altLang="en-US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アドレス</a:t>
            </a:r>
            <a:r>
              <a:rPr lang="ja-JP" altLang="en-US" sz="2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確認　を指定して使っている</a:t>
            </a:r>
            <a:r>
              <a:rPr lang="en-US" altLang="ja-JP" sz="2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PC</a:t>
            </a:r>
            <a:r>
              <a:rPr lang="ja-JP" altLang="en-US" sz="2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en-US" altLang="ja-JP" sz="2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IP</a:t>
            </a:r>
            <a:r>
              <a:rPr lang="ja-JP" altLang="en-US" sz="2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アドレスを表示するサイトにアクセスしてみる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84616" y="2852255"/>
            <a:ext cx="1889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LAN</a:t>
            </a:r>
            <a:r>
              <a:rPr lang="en-US" altLang="ja-JP" sz="16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16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ローカルエリアネットワーク</a:t>
            </a:r>
            <a:endParaRPr lang="ja-JP" altLang="en-US" sz="16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82518" y="4520346"/>
            <a:ext cx="1889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LAN</a:t>
            </a:r>
            <a:r>
              <a:rPr lang="en-US" altLang="ja-JP" sz="16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16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ローカルエリアネットワーク</a:t>
            </a:r>
            <a:endParaRPr lang="ja-JP" altLang="en-US" sz="16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73500" y="5145478"/>
            <a:ext cx="1889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プライベート</a:t>
            </a:r>
            <a:r>
              <a:rPr lang="en-US" altLang="ja-JP" dirty="0" smtClean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IP</a:t>
            </a:r>
            <a:endParaRPr lang="ja-JP" altLang="en-US" dirty="0">
              <a:solidFill>
                <a:schemeClr val="accent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711041" y="5825519"/>
            <a:ext cx="3588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WAN</a:t>
            </a:r>
            <a:r>
              <a:rPr lang="en-US" altLang="ja-JP" sz="16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16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ローカルエリアネットワーク</a:t>
            </a:r>
            <a:endParaRPr lang="ja-JP" altLang="en-US" sz="16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雲形吹き出し 6"/>
          <p:cNvSpPr/>
          <p:nvPr/>
        </p:nvSpPr>
        <p:spPr bwMode="auto">
          <a:xfrm>
            <a:off x="228600" y="1865801"/>
            <a:ext cx="2294681" cy="1171120"/>
          </a:xfrm>
          <a:prstGeom prst="cloudCallout">
            <a:avLst>
              <a:gd name="adj1" fmla="val -19320"/>
              <a:gd name="adj2" fmla="val 5360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インターネット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2"/>
          <a:srcRect t="14930" r="6056" b="34171"/>
          <a:stretch/>
        </p:blipFill>
        <p:spPr>
          <a:xfrm>
            <a:off x="37547" y="3705353"/>
            <a:ext cx="3920175" cy="2210765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1103116" y="6172886"/>
            <a:ext cx="1889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&gt;</a:t>
            </a:r>
            <a:r>
              <a:rPr lang="en-US" altLang="ja-JP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ipconfig</a:t>
            </a:r>
            <a:endParaRPr lang="ja-JP" altLang="en-US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368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228600" y="228600"/>
            <a:ext cx="7696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8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</a:t>
            </a:r>
            <a:r>
              <a:rPr lang="en-US" altLang="ja-JP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ja-JP" altLang="en-US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二種類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IP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アドレス</a:t>
            </a: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97"/>
          <p:cNvSpPr txBox="1">
            <a:spLocks noChangeArrowheads="1"/>
          </p:cNvSpPr>
          <p:nvPr/>
        </p:nvSpPr>
        <p:spPr bwMode="auto">
          <a:xfrm>
            <a:off x="563880" y="1087100"/>
            <a:ext cx="7589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文部科学省の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IP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アドレス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en-US" altLang="ja-JP" sz="24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nslookup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で見たとき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/>
          <a:srcRect t="50733" r="40669" b="7161"/>
          <a:stretch/>
        </p:blipFill>
        <p:spPr>
          <a:xfrm>
            <a:off x="332387" y="1736202"/>
            <a:ext cx="5677095" cy="3206187"/>
          </a:xfrm>
          <a:prstGeom prst="rect">
            <a:avLst/>
          </a:prstGeom>
        </p:spPr>
      </p:pic>
      <p:cxnSp>
        <p:nvCxnSpPr>
          <p:cNvPr id="8" name="直線矢印コネクタ 7"/>
          <p:cNvCxnSpPr/>
          <p:nvPr/>
        </p:nvCxnSpPr>
        <p:spPr bwMode="auto">
          <a:xfrm flipH="1" flipV="1">
            <a:off x="3170934" y="4508338"/>
            <a:ext cx="556114" cy="868101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直線矢印コネクタ 14"/>
          <p:cNvCxnSpPr/>
          <p:nvPr/>
        </p:nvCxnSpPr>
        <p:spPr bwMode="auto">
          <a:xfrm flipH="1">
            <a:off x="4618299" y="3229337"/>
            <a:ext cx="1539434" cy="613458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テキスト ボックス 97"/>
          <p:cNvSpPr txBox="1">
            <a:spLocks noChangeArrowheads="1"/>
          </p:cNvSpPr>
          <p:nvPr/>
        </p:nvSpPr>
        <p:spPr bwMode="auto">
          <a:xfrm>
            <a:off x="2973343" y="5523367"/>
            <a:ext cx="54414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IPv4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(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すでに全世界で割り当て済み</a:t>
            </a:r>
          </a:p>
          <a:p>
            <a:pPr algn="l" eaLnBrk="1" hangingPunct="1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約４３億アドレス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97"/>
          <p:cNvSpPr txBox="1">
            <a:spLocks noChangeArrowheads="1"/>
          </p:cNvSpPr>
          <p:nvPr/>
        </p:nvSpPr>
        <p:spPr bwMode="auto">
          <a:xfrm>
            <a:off x="6204032" y="2813838"/>
            <a:ext cx="309111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en-US" altLang="ja-JP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IPv6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(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新しく割り当て開始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もともとの数も多い</a:t>
            </a:r>
          </a:p>
          <a:p>
            <a:pPr algn="l" eaLnBrk="1" hangingPunct="1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兆 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x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兆以上</a:t>
            </a:r>
            <a:r>
              <a:rPr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8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 bwMode="auto">
          <a:xfrm>
            <a:off x="3889094" y="1091289"/>
            <a:ext cx="4398379" cy="5008569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2530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1714EBC-081B-420C-A00A-E1974AD22E6E}" type="slidenum">
              <a:rPr kumimoji="0" lang="en-US" altLang="ja-JP">
                <a:solidFill>
                  <a:srgbClr val="000000"/>
                </a:solidFill>
              </a:rPr>
              <a:pPr eaLnBrk="1" hangingPunct="1"/>
              <a:t>5</a:t>
            </a:fld>
            <a:endParaRPr kumimoji="0" lang="en-US" altLang="ja-JP">
              <a:solidFill>
                <a:srgbClr val="000000"/>
              </a:solidFill>
            </a:endParaRP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45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</a:t>
            </a:r>
            <a:r>
              <a:rPr lang="en-US" altLang="ja-JP" sz="2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  </a:t>
            </a:r>
            <a:r>
              <a:rPr lang="ja-JP" altLang="en-US" sz="2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インターネットの住所の名前 </a:t>
            </a:r>
            <a:r>
              <a:rPr lang="en-US" altLang="ja-JP" sz="2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2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ドメイン</a:t>
            </a:r>
            <a:r>
              <a:rPr lang="ja-JP" altLang="en-US" sz="28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</a:p>
        </p:txBody>
      </p:sp>
      <p:pic>
        <p:nvPicPr>
          <p:cNvPr id="22532" name="Picture 3" descr="05_xSer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627" y="1391786"/>
            <a:ext cx="820738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Line 5"/>
          <p:cNvSpPr>
            <a:spLocks noChangeShapeType="1"/>
          </p:cNvSpPr>
          <p:nvPr/>
        </p:nvSpPr>
        <p:spPr bwMode="auto">
          <a:xfrm flipV="1">
            <a:off x="2716726" y="2882096"/>
            <a:ext cx="1051507" cy="115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4228759" y="2680042"/>
            <a:ext cx="113188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www.</a:t>
            </a:r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ウェブ</a:t>
            </a:r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サーバー</a:t>
            </a:r>
          </a:p>
        </p:txBody>
      </p:sp>
      <p:pic>
        <p:nvPicPr>
          <p:cNvPr id="27" name="Picture 3" descr="05_xSer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130" y="1440204"/>
            <a:ext cx="820738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5983218" y="2680042"/>
            <a:ext cx="113188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b="1" dirty="0" err="1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smtp</a:t>
            </a:r>
            <a:r>
              <a:rPr lang="en-US" altLang="ja-JP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メール</a:t>
            </a:r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サーバー</a:t>
            </a:r>
          </a:p>
        </p:txBody>
      </p:sp>
      <p:pic>
        <p:nvPicPr>
          <p:cNvPr id="29" name="Picture 3" descr="05_xSer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908" y="3603372"/>
            <a:ext cx="820738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4604996" y="4843210"/>
            <a:ext cx="113188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b="1" dirty="0" err="1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dns</a:t>
            </a:r>
            <a:r>
              <a:rPr lang="en-US" altLang="ja-JP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DNS</a:t>
            </a:r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サーバー</a:t>
            </a:r>
          </a:p>
        </p:txBody>
      </p:sp>
      <p:sp>
        <p:nvSpPr>
          <p:cNvPr id="32" name="テキスト ボックス 97"/>
          <p:cNvSpPr txBox="1">
            <a:spLocks noChangeArrowheads="1"/>
          </p:cNvSpPr>
          <p:nvPr/>
        </p:nvSpPr>
        <p:spPr bwMode="auto">
          <a:xfrm>
            <a:off x="5801971" y="4365632"/>
            <a:ext cx="199219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ドメイン　</a:t>
            </a:r>
            <a:br>
              <a:rPr lang="ja-JP" altLang="en-US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ドメイン名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雲形吹き出し 32"/>
          <p:cNvSpPr/>
          <p:nvPr/>
        </p:nvSpPr>
        <p:spPr bwMode="auto">
          <a:xfrm>
            <a:off x="335355" y="2327402"/>
            <a:ext cx="2294681" cy="1171120"/>
          </a:xfrm>
          <a:prstGeom prst="cloudCallout">
            <a:avLst>
              <a:gd name="adj1" fmla="val -19320"/>
              <a:gd name="adj2" fmla="val 5360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インターネット</a:t>
            </a:r>
          </a:p>
        </p:txBody>
      </p:sp>
      <p:sp>
        <p:nvSpPr>
          <p:cNvPr id="34" name="テキスト ボックス 97"/>
          <p:cNvSpPr txBox="1">
            <a:spLocks noChangeArrowheads="1"/>
          </p:cNvSpPr>
          <p:nvPr/>
        </p:nvSpPr>
        <p:spPr bwMode="auto">
          <a:xfrm>
            <a:off x="400567" y="4365631"/>
            <a:ext cx="317750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/>
            <a:r>
              <a:rPr lang="ja-JP" altLang="en-US" sz="2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前のスライドの文部科学省のドメイン名</a:t>
            </a:r>
          </a:p>
          <a:p>
            <a:pPr algn="l" eaLnBrk="1" hangingPunct="1"/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mext.go.jp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119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28600" y="228600"/>
            <a:ext cx="7696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確認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: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ドメイン名とホスト名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209800" y="112776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https</a:t>
            </a:r>
            <a:r>
              <a:rPr kumimoji="1" lang="en-US" altLang="ja-JP" sz="32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: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//</a:t>
            </a:r>
            <a:r>
              <a:rPr kumimoji="1" lang="en-US" altLang="ja-JP" sz="32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www.yahoo.co.jp/</a:t>
            </a:r>
            <a:endParaRPr kumimoji="1" lang="ja-JP" altLang="en-US" sz="32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83920" y="1857642"/>
            <a:ext cx="3032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プロトコル名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076700" y="2796607"/>
            <a:ext cx="3032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D2D8A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ホスト名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D2D8A">
                  <a:lumMod val="75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" name="右中かっこ 3"/>
          <p:cNvSpPr/>
          <p:nvPr/>
        </p:nvSpPr>
        <p:spPr bwMode="auto">
          <a:xfrm rot="5400000">
            <a:off x="6091063" y="647795"/>
            <a:ext cx="317213" cy="246634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493771" y="3577743"/>
            <a:ext cx="3032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URL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2" name="右中かっこ 21"/>
          <p:cNvSpPr/>
          <p:nvPr/>
        </p:nvSpPr>
        <p:spPr bwMode="auto">
          <a:xfrm rot="5400000">
            <a:off x="4873237" y="744497"/>
            <a:ext cx="273828" cy="521970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33289" y="2121833"/>
            <a:ext cx="3032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ドメイン名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81610" y="4088397"/>
            <a:ext cx="81153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・プロトコル名例</a:t>
            </a:r>
            <a:b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</a:b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http:  Web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のアクセスプロトコル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https: Web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のセキュリティ付きアクセスプロトコル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・ホストの名前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www: Web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サーバー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en-US" altLang="ja-JP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smtp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: 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ファイルサーバー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" name="右中かっこ 10"/>
          <p:cNvSpPr/>
          <p:nvPr/>
        </p:nvSpPr>
        <p:spPr bwMode="auto">
          <a:xfrm rot="5400000">
            <a:off x="5545521" y="791289"/>
            <a:ext cx="308477" cy="3566160"/>
          </a:xfrm>
          <a:prstGeom prst="rightBrace">
            <a:avLst>
              <a:gd name="adj1" fmla="val 8333"/>
              <a:gd name="adj2" fmla="val 5819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036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632E13-4902-46E6-ADB3-0C8B3E356899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28600" y="228600"/>
            <a:ext cx="7696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noProof="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</a:t>
            </a:r>
            <a:r>
              <a:rPr lang="en-US" altLang="ja-JP" sz="2800" noProof="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2800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ドメイン名</a:t>
            </a:r>
            <a:r>
              <a:rPr lang="en-US" altLang="ja-JP" sz="2800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2800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ホスト名と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IP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17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4" y="3861104"/>
            <a:ext cx="1474151" cy="2384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2514600" y="1715442"/>
          <a:ext cx="627888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9440">
                  <a:extLst>
                    <a:ext uri="{9D8B030D-6E8A-4147-A177-3AD203B41FA5}">
                      <a16:colId xmlns:a16="http://schemas.microsoft.com/office/drawing/2014/main" val="2179774835"/>
                    </a:ext>
                  </a:extLst>
                </a:gridCol>
                <a:gridCol w="3139440">
                  <a:extLst>
                    <a:ext uri="{9D8B030D-6E8A-4147-A177-3AD203B41FA5}">
                      <a16:colId xmlns:a16="http://schemas.microsoft.com/office/drawing/2014/main" val="422785001"/>
                    </a:ext>
                  </a:extLst>
                </a:gridCol>
              </a:tblGrid>
              <a:tr h="506208">
                <a:tc>
                  <a:txBody>
                    <a:bodyPr/>
                    <a:lstStyle/>
                    <a:p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URL/</a:t>
                      </a:r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ドメイン名</a:t>
                      </a:r>
                      <a:endParaRPr kumimoji="1" lang="en-US" altLang="ja-JP" sz="24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2400" b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http://www.mext.go.jp/</a:t>
                      </a:r>
                      <a:endParaRPr kumimoji="1" lang="ja-JP" altLang="en-US" sz="2400" b="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  <a:b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2400" b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東京都千代田区</a:t>
                      </a:r>
                      <a:br>
                        <a:rPr kumimoji="1" lang="ja-JP" altLang="en-US" sz="2400" b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2400" b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霞が関</a:t>
                      </a:r>
                      <a:r>
                        <a:rPr kumimoji="1" lang="en-US" altLang="ja-JP" sz="2400" b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3-2-2</a:t>
                      </a:r>
                      <a:endParaRPr kumimoji="1" lang="ja-JP" altLang="en-US" sz="2400" b="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9171106"/>
                  </a:ext>
                </a:extLst>
              </a:tr>
              <a:tr h="506208">
                <a:tc>
                  <a:txBody>
                    <a:bodyPr/>
                    <a:lstStyle/>
                    <a:p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IP</a:t>
                      </a:r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アドレス</a:t>
                      </a:r>
                    </a:p>
                    <a:p>
                      <a:r>
                        <a:rPr kumimoji="1" lang="en-US" altLang="ja-JP" sz="2400" b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202.232.190.211</a:t>
                      </a:r>
                      <a:endParaRPr kumimoji="1" lang="ja-JP" altLang="en-US" sz="2400" b="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郵便番号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+α</a:t>
                      </a:r>
                      <a:endParaRPr kumimoji="1" lang="ja-JP" altLang="en-US" sz="24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2400" b="0" i="0" kern="1200" dirty="0" smtClean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100-8959</a:t>
                      </a:r>
                      <a:r>
                        <a:rPr kumimoji="1" lang="ja-JP" altLang="en-US" sz="2400" b="0" i="0" kern="1200" dirty="0" smtClean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</a:t>
                      </a:r>
                      <a:r>
                        <a:rPr kumimoji="1" lang="en-US" altLang="ja-JP" sz="2400" b="0" i="0" kern="1200" dirty="0" smtClean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3-2-2</a:t>
                      </a:r>
                      <a:endParaRPr kumimoji="1" lang="ja-JP" altLang="en-US" sz="2400" b="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3872460"/>
                  </a:ext>
                </a:extLst>
              </a:tr>
              <a:tr h="1248184"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物理アドレス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/MAC</a:t>
                      </a:r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アドレス</a:t>
                      </a:r>
                      <a:endParaRPr kumimoji="1" lang="en-US" altLang="ja-JP" sz="24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2400" b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00-1B-40-7A-01-5E</a:t>
                      </a:r>
                      <a:endParaRPr kumimoji="1" lang="ja-JP" altLang="en-US" sz="2400" b="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マイナンバー</a:t>
                      </a:r>
                      <a:b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個人の特定でどこに住んでもかわらない</a:t>
                      </a:r>
                      <a:endParaRPr kumimoji="1" lang="en-US" altLang="ja-JP" sz="24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2400" b="0" dirty="0" smtClean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123456789012</a:t>
                      </a:r>
                      <a:endParaRPr kumimoji="1" lang="ja-JP" altLang="en-US" sz="2400" b="0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780512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619284" y="803582"/>
            <a:ext cx="59339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相手にメッセージ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(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手紙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)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を届けるには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1026" name="Picture 2" descr="ãå»ºç© ã¤ã©ã¹ã ããªã¼ãã®ç»åæ¤ç´¢çµæ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852" y="1451869"/>
            <a:ext cx="1965166" cy="1895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857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63508" y="5775325"/>
            <a:ext cx="2133600" cy="476250"/>
          </a:xfrm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0FBA089-E9C0-40CB-B3C9-B4C759D59342}" type="slidenum">
              <a:rPr kumimoji="0" lang="en-US" altLang="ja-JP"/>
              <a:pPr eaLnBrk="1" hangingPunct="1"/>
              <a:t>8</a:t>
            </a:fld>
            <a:endParaRPr kumimoji="0" lang="en-US" altLang="ja-JP"/>
          </a:p>
        </p:txBody>
      </p:sp>
      <p:pic>
        <p:nvPicPr>
          <p:cNvPr id="27651" name="Picture 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4" y="3003602"/>
            <a:ext cx="4594225" cy="2771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915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</a:t>
            </a:r>
            <a:r>
              <a:rPr lang="en-US" altLang="ja-JP" sz="28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ホスト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ドメイン名から</a:t>
            </a:r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IP</a:t>
            </a:r>
            <a:r>
              <a:rPr lang="ja-JP" altLang="en-US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アドレス変換</a:t>
            </a:r>
            <a:endParaRPr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653" name="Line 4"/>
          <p:cNvSpPr>
            <a:spLocks noChangeShapeType="1"/>
          </p:cNvSpPr>
          <p:nvPr/>
        </p:nvSpPr>
        <p:spPr bwMode="auto">
          <a:xfrm>
            <a:off x="2105504" y="1124411"/>
            <a:ext cx="2336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27666" name="Picture 32" descr="05_xSer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304" y="682894"/>
            <a:ext cx="820737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67" name="Text Box 33"/>
          <p:cNvSpPr txBox="1">
            <a:spLocks noChangeArrowheads="1"/>
          </p:cNvSpPr>
          <p:nvPr/>
        </p:nvSpPr>
        <p:spPr bwMode="auto">
          <a:xfrm>
            <a:off x="5407029" y="1124411"/>
            <a:ext cx="19732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b="1" dirty="0" smtClean="0"/>
              <a:t>DNS</a:t>
            </a:r>
            <a:r>
              <a:rPr lang="ja-JP" altLang="en-US" b="1" dirty="0" smtClean="0"/>
              <a:t>サーバー</a:t>
            </a:r>
            <a:endParaRPr lang="ja-JP" altLang="en-US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141702" y="1202064"/>
            <a:ext cx="22637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ym typeface="Wingdings" panose="05000000000000000000" pitchFamily="2" charset="2"/>
              </a:rPr>
              <a:t>名前 </a:t>
            </a:r>
            <a:r>
              <a:rPr lang="ja-JP" altLang="en-US" sz="2400" dirty="0">
                <a:sym typeface="Wingdings" panose="05000000000000000000" pitchFamily="2" charset="2"/>
              </a:rPr>
              <a:t>→</a:t>
            </a:r>
            <a:r>
              <a:rPr lang="ja-JP" altLang="en-US" sz="2400" dirty="0" smtClean="0">
                <a:sym typeface="Wingdings" panose="05000000000000000000" pitchFamily="2" charset="2"/>
              </a:rPr>
              <a:t/>
            </a:r>
            <a:br>
              <a:rPr lang="ja-JP" altLang="en-US" sz="2400" dirty="0" smtClean="0">
                <a:sym typeface="Wingdings" panose="05000000000000000000" pitchFamily="2" charset="2"/>
              </a:rPr>
            </a:br>
            <a:r>
              <a:rPr lang="ja-JP" altLang="en-US" sz="2400" dirty="0" smtClean="0">
                <a:sym typeface="Wingdings" panose="05000000000000000000" pitchFamily="2" charset="2"/>
              </a:rPr>
              <a:t>←</a:t>
            </a:r>
            <a:r>
              <a:rPr lang="en-US" altLang="ja-JP" sz="2400" dirty="0" smtClean="0">
                <a:sym typeface="Wingdings" panose="05000000000000000000" pitchFamily="2" charset="2"/>
              </a:rPr>
              <a:t>IP</a:t>
            </a:r>
            <a:r>
              <a:rPr lang="ja-JP" altLang="en-US" sz="2400" dirty="0" smtClean="0">
                <a:sym typeface="Wingdings" panose="05000000000000000000" pitchFamily="2" charset="2"/>
              </a:rPr>
              <a:t>アドレス</a:t>
            </a:r>
            <a:endParaRPr kumimoji="1" lang="ja-JP" altLang="en-US" sz="2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07029" y="3225237"/>
            <a:ext cx="30376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3200" dirty="0" err="1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Ns</a:t>
            </a:r>
            <a:r>
              <a:rPr lang="en-US" altLang="ja-JP" sz="32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lookup</a:t>
            </a:r>
            <a:endParaRPr lang="en-US" altLang="ja-JP" sz="3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en-US" altLang="ja-JP" sz="3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ame </a:t>
            </a:r>
            <a:r>
              <a:rPr lang="en-US" altLang="ja-JP" sz="3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ervice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6" name="Picture 4" descr="05_1NetP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67" y="793358"/>
            <a:ext cx="11620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919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463508" y="5775325"/>
            <a:ext cx="2133600" cy="476250"/>
          </a:xfrm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FBA089-E9C0-40CB-B3C9-B4C759D59342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915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確認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: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Web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のアクセス</a:t>
            </a:r>
            <a:r>
              <a:rPr lang="ja-JP" altLang="en-US" sz="2800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は二段階</a:t>
            </a: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653" name="Line 4"/>
          <p:cNvSpPr>
            <a:spLocks noChangeShapeType="1"/>
          </p:cNvSpPr>
          <p:nvPr/>
        </p:nvSpPr>
        <p:spPr bwMode="auto">
          <a:xfrm>
            <a:off x="2178529" y="2475411"/>
            <a:ext cx="734068" cy="130135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27666" name="Picture 32" descr="05_xSer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704" y="945278"/>
            <a:ext cx="820737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67" name="Text Box 33"/>
          <p:cNvSpPr txBox="1">
            <a:spLocks noChangeArrowheads="1"/>
          </p:cNvSpPr>
          <p:nvPr/>
        </p:nvSpPr>
        <p:spPr bwMode="auto">
          <a:xfrm>
            <a:off x="1986441" y="1489560"/>
            <a:ext cx="19732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DNS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サーバー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 rot="3768718">
            <a:off x="709297" y="2801177"/>
            <a:ext cx="2263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2400" dirty="0">
                <a:solidFill>
                  <a:srgbClr val="000000"/>
                </a:solidFill>
                <a:sym typeface="Wingdings" panose="05000000000000000000" pitchFamily="2" charset="2"/>
              </a:rPr>
              <a:t>←名前 </a:t>
            </a:r>
            <a:r>
              <a:rPr lang="ja-JP" altLang="en-US" sz="2400" dirty="0" smtClean="0">
                <a:solidFill>
                  <a:srgbClr val="000000"/>
                </a:solidFill>
                <a:sym typeface="Wingdings" panose="05000000000000000000" pitchFamily="2" charset="2"/>
              </a:rPr>
              <a:t/>
            </a:r>
            <a:br>
              <a:rPr lang="ja-JP" altLang="en-US" sz="2400" dirty="0" smtClean="0">
                <a:solidFill>
                  <a:srgbClr val="000000"/>
                </a:solidFill>
                <a:sym typeface="Wingdings" panose="05000000000000000000" pitchFamily="2" charset="2"/>
              </a:rPr>
            </a:b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  <a:sym typeface="Wingdings" panose="05000000000000000000" pitchFamily="2" charset="2"/>
              </a:rPr>
              <a:t>IP</a:t>
            </a:r>
            <a:r>
              <a:rPr lang="ja-JP" altLang="en-US" sz="2400" dirty="0">
                <a:solidFill>
                  <a:srgbClr val="000000"/>
                </a:solidFill>
                <a:sym typeface="Wingdings" panose="05000000000000000000" pitchFamily="2" charset="2"/>
              </a:rPr>
              <a:t>アドレス→</a:t>
            </a:r>
            <a:br>
              <a:rPr lang="ja-JP" altLang="en-US" sz="2400" dirty="0">
                <a:solidFill>
                  <a:srgbClr val="000000"/>
                </a:solidFill>
                <a:sym typeface="Wingdings" panose="05000000000000000000" pitchFamily="2" charset="2"/>
              </a:rPr>
            </a:b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2049" y="2007422"/>
            <a:ext cx="13481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①</a:t>
            </a:r>
            <a:endParaRPr kumimoji="1" lang="ja-JP" altLang="en-US" sz="6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16" name="Picture 4" descr="05_1NetP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564" y="3904858"/>
            <a:ext cx="11620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2" descr="05_xSer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071" y="788308"/>
            <a:ext cx="820737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33"/>
          <p:cNvSpPr txBox="1">
            <a:spLocks noChangeArrowheads="1"/>
          </p:cNvSpPr>
          <p:nvPr/>
        </p:nvSpPr>
        <p:spPr bwMode="auto">
          <a:xfrm>
            <a:off x="5476877" y="1233349"/>
            <a:ext cx="19732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WWW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サーバー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Line 4"/>
          <p:cNvSpPr>
            <a:spLocks noChangeShapeType="1"/>
          </p:cNvSpPr>
          <p:nvPr/>
        </p:nvSpPr>
        <p:spPr bwMode="auto">
          <a:xfrm flipH="1">
            <a:off x="3636674" y="2215606"/>
            <a:ext cx="894706" cy="13325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62119" y="1094849"/>
            <a:ext cx="13481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6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endParaRPr kumimoji="1" lang="ja-JP" altLang="en-US" sz="6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977563" y="2192088"/>
            <a:ext cx="2596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2400" dirty="0" smtClean="0">
                <a:solidFill>
                  <a:srgbClr val="000000"/>
                </a:solidFill>
                <a:sym typeface="Wingdings" panose="05000000000000000000" pitchFamily="2" charset="2"/>
              </a:rPr>
              <a:t>HTTP </a:t>
            </a:r>
            <a:r>
              <a:rPr lang="ja-JP" altLang="en-US" sz="2400" dirty="0">
                <a:solidFill>
                  <a:srgbClr val="000000"/>
                </a:solidFill>
                <a:sym typeface="Wingdings" panose="05000000000000000000" pitchFamily="2" charset="2"/>
              </a:rPr>
              <a:t/>
            </a:r>
            <a:br>
              <a:rPr lang="ja-JP" altLang="en-US" sz="2400" dirty="0">
                <a:solidFill>
                  <a:srgbClr val="000000"/>
                </a:solidFill>
                <a:sym typeface="Wingdings" panose="05000000000000000000" pitchFamily="2" charset="2"/>
              </a:rPr>
            </a:b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4866961" y="2905610"/>
            <a:ext cx="288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500373" y="3427898"/>
            <a:ext cx="27416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600" dirty="0"/>
              <a:t>ステータス </a:t>
            </a:r>
            <a:r>
              <a:rPr lang="en-US" altLang="ja-JP" sz="1600" dirty="0"/>
              <a:t>200 “OK“</a:t>
            </a:r>
            <a:br>
              <a:rPr lang="en-US" altLang="ja-JP" sz="1600" dirty="0"/>
            </a:br>
            <a:r>
              <a:rPr lang="en-US" altLang="ja-JP" sz="1600" dirty="0"/>
              <a:t>Hello.html</a:t>
            </a:r>
            <a:r>
              <a:rPr lang="ja-JP" altLang="en-US" sz="1600" dirty="0"/>
              <a:t>ファイルの内容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4871723" y="3434248"/>
            <a:ext cx="288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4347848" y="2854810"/>
            <a:ext cx="3917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1600"/>
              <a:t>GET http://beyondbb.jp/Hello.html</a:t>
            </a:r>
          </a:p>
        </p:txBody>
      </p:sp>
      <p:pic>
        <p:nvPicPr>
          <p:cNvPr id="22" name="Picture 32" descr="05_xSer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104" y="737939"/>
            <a:ext cx="820737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895061" y="5133110"/>
            <a:ext cx="274161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ja-JP" sz="2400" dirty="0" smtClean="0"/>
              <a:t>PC</a:t>
            </a:r>
            <a:r>
              <a:rPr lang="ja-JP" altLang="en-US" sz="2400" dirty="0" smtClean="0"/>
              <a:t>の内部では自動的に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nslookup</a:t>
            </a:r>
            <a:r>
              <a:rPr lang="ja-JP" altLang="en-US" sz="2400" dirty="0" smtClean="0"/>
              <a:t>と同等のことが行われている。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4825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9617</TotalTime>
  <Words>1645</Words>
  <Application>Microsoft Office PowerPoint</Application>
  <PresentationFormat>画面に合わせる (4:3)</PresentationFormat>
  <Paragraphs>377</Paragraphs>
  <Slides>25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3" baseType="lpstr">
      <vt:lpstr>ＭＳ Ｐゴシック</vt:lpstr>
      <vt:lpstr>ＭＳ Ｐ明朝</vt:lpstr>
      <vt:lpstr>宋体</vt:lpstr>
      <vt:lpstr>メイリオ</vt:lpstr>
      <vt:lpstr>游ゴシック</vt:lpstr>
      <vt:lpstr>Arial</vt:lpstr>
      <vt:lpstr>Wingdings</vt:lpstr>
      <vt:lpstr>標準デザイン</vt:lpstr>
      <vt:lpstr>情報の授業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gohome8</cp:lastModifiedBy>
  <cp:revision>193</cp:revision>
  <cp:lastPrinted>2018-10-29T21:26:48Z</cp:lastPrinted>
  <dcterms:created xsi:type="dcterms:W3CDTF">2014-03-24T13:08:44Z</dcterms:created>
  <dcterms:modified xsi:type="dcterms:W3CDTF">2019-02-11T01:48:30Z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