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5" r:id="rId2"/>
    <p:sldId id="256" r:id="rId3"/>
    <p:sldId id="355" r:id="rId4"/>
    <p:sldId id="356" r:id="rId5"/>
    <p:sldId id="267" r:id="rId6"/>
    <p:sldId id="301" r:id="rId7"/>
    <p:sldId id="338" r:id="rId8"/>
    <p:sldId id="360" r:id="rId9"/>
    <p:sldId id="339" r:id="rId10"/>
    <p:sldId id="359" r:id="rId11"/>
    <p:sldId id="363" r:id="rId12"/>
    <p:sldId id="341" r:id="rId13"/>
    <p:sldId id="342" r:id="rId14"/>
    <p:sldId id="345" r:id="rId15"/>
    <p:sldId id="346" r:id="rId16"/>
    <p:sldId id="347" r:id="rId17"/>
    <p:sldId id="364" r:id="rId18"/>
    <p:sldId id="340" r:id="rId19"/>
    <p:sldId id="357" r:id="rId20"/>
    <p:sldId id="358" r:id="rId21"/>
    <p:sldId id="365" r:id="rId22"/>
    <p:sldId id="352" r:id="rId23"/>
    <p:sldId id="302" r:id="rId24"/>
    <p:sldId id="309" r:id="rId25"/>
    <p:sldId id="376" r:id="rId26"/>
    <p:sldId id="312" r:id="rId27"/>
    <p:sldId id="378" r:id="rId28"/>
    <p:sldId id="313" r:id="rId29"/>
    <p:sldId id="377" r:id="rId30"/>
  </p:sldIdLst>
  <p:sldSz cx="9144000" cy="6858000" type="screen4x3"/>
  <p:notesSz cx="7099300" cy="10234613"/>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FF"/>
    <a:srgbClr val="74C0C6"/>
    <a:srgbClr val="99FF66"/>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63" d="100"/>
          <a:sy n="63" d="100"/>
        </p:scale>
        <p:origin x="11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smtClean="0">
                <a:latin typeface="Arial" charset="0"/>
              </a:defRPr>
            </a:lvl1pPr>
          </a:lstStyle>
          <a:p>
            <a:pPr>
              <a:defRPr/>
            </a:pPr>
            <a:endParaRPr lang="en-US" altLang="ja-JP"/>
          </a:p>
        </p:txBody>
      </p:sp>
      <p:sp>
        <p:nvSpPr>
          <p:cNvPr id="1331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atin typeface="Arial" charset="0"/>
              </a:defRPr>
            </a:lvl1pPr>
          </a:lstStyle>
          <a:p>
            <a:pPr>
              <a:defRPr/>
            </a:pPr>
            <a:endParaRPr lang="en-US" altLang="ja-JP"/>
          </a:p>
        </p:txBody>
      </p:sp>
      <p:sp>
        <p:nvSpPr>
          <p:cNvPr id="3482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31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smtClean="0">
                <a:latin typeface="Arial" charset="0"/>
              </a:defRPr>
            </a:lvl1pPr>
          </a:lstStyle>
          <a:p>
            <a:pPr>
              <a:defRPr/>
            </a:pPr>
            <a:endParaRPr lang="en-US" altLang="ja-JP"/>
          </a:p>
        </p:txBody>
      </p:sp>
      <p:sp>
        <p:nvSpPr>
          <p:cNvPr id="1331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DC8C2641-79DF-4F40-8551-32E3EDFCD95E}"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fld id="{E1E297F7-8233-4B54-9E7D-1D25AC5D00B9}" type="slidenum">
              <a:rPr lang="en-US" altLang="ja-JP"/>
              <a:pPr/>
              <a:t>‹#›</a:t>
            </a:fld>
            <a:endParaRPr lang="en-US" altLang="ja-JP"/>
          </a:p>
        </p:txBody>
      </p:sp>
    </p:spTree>
    <p:extLst>
      <p:ext uri="{BB962C8B-B14F-4D97-AF65-F5344CB8AC3E}">
        <p14:creationId xmlns:p14="http://schemas.microsoft.com/office/powerpoint/2010/main" val="197004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fld id="{956DE1DD-F9F0-44DE-B928-A306851DD436}" type="slidenum">
              <a:rPr lang="en-US" altLang="ja-JP"/>
              <a:pPr/>
              <a:t>‹#›</a:t>
            </a:fld>
            <a:endParaRPr lang="en-US" altLang="ja-JP"/>
          </a:p>
        </p:txBody>
      </p:sp>
    </p:spTree>
    <p:extLst>
      <p:ext uri="{BB962C8B-B14F-4D97-AF65-F5344CB8AC3E}">
        <p14:creationId xmlns:p14="http://schemas.microsoft.com/office/powerpoint/2010/main" val="205361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fld id="{7C3A0E1E-C0CE-48EB-B101-288B7281458C}" type="slidenum">
              <a:rPr lang="en-US" altLang="ja-JP"/>
              <a:pPr/>
              <a:t>‹#›</a:t>
            </a:fld>
            <a:endParaRPr lang="en-US" altLang="ja-JP"/>
          </a:p>
        </p:txBody>
      </p:sp>
    </p:spTree>
    <p:extLst>
      <p:ext uri="{BB962C8B-B14F-4D97-AF65-F5344CB8AC3E}">
        <p14:creationId xmlns:p14="http://schemas.microsoft.com/office/powerpoint/2010/main" val="147206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fld id="{B2EA43EF-F515-4B19-A4DF-B4088F21D259}" type="slidenum">
              <a:rPr lang="en-US" altLang="ja-JP"/>
              <a:pPr/>
              <a:t>‹#›</a:t>
            </a:fld>
            <a:endParaRPr lang="en-US" altLang="ja-JP"/>
          </a:p>
        </p:txBody>
      </p:sp>
    </p:spTree>
    <p:extLst>
      <p:ext uri="{BB962C8B-B14F-4D97-AF65-F5344CB8AC3E}">
        <p14:creationId xmlns:p14="http://schemas.microsoft.com/office/powerpoint/2010/main" val="276830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fld id="{312714A3-0695-4DE8-8A5A-CF3F56D94D83}" type="slidenum">
              <a:rPr lang="en-US" altLang="ja-JP"/>
              <a:pPr/>
              <a:t>‹#›</a:t>
            </a:fld>
            <a:endParaRPr lang="en-US" altLang="ja-JP"/>
          </a:p>
        </p:txBody>
      </p:sp>
    </p:spTree>
    <p:extLst>
      <p:ext uri="{BB962C8B-B14F-4D97-AF65-F5344CB8AC3E}">
        <p14:creationId xmlns:p14="http://schemas.microsoft.com/office/powerpoint/2010/main" val="182076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fld id="{59754B6A-BB74-47FE-A01F-C32FA53BA022}" type="slidenum">
              <a:rPr lang="en-US" altLang="ja-JP"/>
              <a:pPr/>
              <a:t>‹#›</a:t>
            </a:fld>
            <a:endParaRPr lang="en-US" altLang="ja-JP"/>
          </a:p>
        </p:txBody>
      </p:sp>
    </p:spTree>
    <p:extLst>
      <p:ext uri="{BB962C8B-B14F-4D97-AF65-F5344CB8AC3E}">
        <p14:creationId xmlns:p14="http://schemas.microsoft.com/office/powerpoint/2010/main" val="319951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9" name="Rectangle 6"/>
          <p:cNvSpPr>
            <a:spLocks noGrp="1" noChangeArrowheads="1"/>
          </p:cNvSpPr>
          <p:nvPr>
            <p:ph type="sldNum" sz="quarter" idx="12"/>
          </p:nvPr>
        </p:nvSpPr>
        <p:spPr>
          <a:ln/>
        </p:spPr>
        <p:txBody>
          <a:bodyPr/>
          <a:lstStyle>
            <a:lvl1pPr>
              <a:defRPr/>
            </a:lvl1pPr>
          </a:lstStyle>
          <a:p>
            <a:fld id="{C477C7BE-6174-4555-B9B4-6E0E685D4D3C}" type="slidenum">
              <a:rPr lang="en-US" altLang="ja-JP"/>
              <a:pPr/>
              <a:t>‹#›</a:t>
            </a:fld>
            <a:endParaRPr lang="en-US" altLang="ja-JP"/>
          </a:p>
        </p:txBody>
      </p:sp>
    </p:spTree>
    <p:extLst>
      <p:ext uri="{BB962C8B-B14F-4D97-AF65-F5344CB8AC3E}">
        <p14:creationId xmlns:p14="http://schemas.microsoft.com/office/powerpoint/2010/main" val="427225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5" name="Rectangle 6"/>
          <p:cNvSpPr>
            <a:spLocks noGrp="1" noChangeArrowheads="1"/>
          </p:cNvSpPr>
          <p:nvPr>
            <p:ph type="sldNum" sz="quarter" idx="12"/>
          </p:nvPr>
        </p:nvSpPr>
        <p:spPr>
          <a:ln/>
        </p:spPr>
        <p:txBody>
          <a:bodyPr/>
          <a:lstStyle>
            <a:lvl1pPr>
              <a:defRPr/>
            </a:lvl1pPr>
          </a:lstStyle>
          <a:p>
            <a:fld id="{E50F2529-913F-4867-9988-B5CE665403CC}" type="slidenum">
              <a:rPr lang="en-US" altLang="ja-JP"/>
              <a:pPr/>
              <a:t>‹#›</a:t>
            </a:fld>
            <a:endParaRPr lang="en-US" altLang="ja-JP"/>
          </a:p>
        </p:txBody>
      </p:sp>
    </p:spTree>
    <p:extLst>
      <p:ext uri="{BB962C8B-B14F-4D97-AF65-F5344CB8AC3E}">
        <p14:creationId xmlns:p14="http://schemas.microsoft.com/office/powerpoint/2010/main" val="158501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4" name="Rectangle 6"/>
          <p:cNvSpPr>
            <a:spLocks noGrp="1" noChangeArrowheads="1"/>
          </p:cNvSpPr>
          <p:nvPr>
            <p:ph type="sldNum" sz="quarter" idx="12"/>
          </p:nvPr>
        </p:nvSpPr>
        <p:spPr>
          <a:ln/>
        </p:spPr>
        <p:txBody>
          <a:bodyPr/>
          <a:lstStyle>
            <a:lvl1pPr>
              <a:defRPr/>
            </a:lvl1pPr>
          </a:lstStyle>
          <a:p>
            <a:fld id="{296D317C-E29B-4E33-8B97-70B974CB77B7}" type="slidenum">
              <a:rPr lang="en-US" altLang="ja-JP"/>
              <a:pPr/>
              <a:t>‹#›</a:t>
            </a:fld>
            <a:endParaRPr lang="en-US" altLang="ja-JP"/>
          </a:p>
        </p:txBody>
      </p:sp>
    </p:spTree>
    <p:extLst>
      <p:ext uri="{BB962C8B-B14F-4D97-AF65-F5344CB8AC3E}">
        <p14:creationId xmlns:p14="http://schemas.microsoft.com/office/powerpoint/2010/main" val="70549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fld id="{F653EFE2-5EBD-4BB9-B57D-3FB2A73B1530}" type="slidenum">
              <a:rPr lang="en-US" altLang="ja-JP"/>
              <a:pPr/>
              <a:t>‹#›</a:t>
            </a:fld>
            <a:endParaRPr lang="en-US" altLang="ja-JP"/>
          </a:p>
        </p:txBody>
      </p:sp>
    </p:spTree>
    <p:extLst>
      <p:ext uri="{BB962C8B-B14F-4D97-AF65-F5344CB8AC3E}">
        <p14:creationId xmlns:p14="http://schemas.microsoft.com/office/powerpoint/2010/main" val="320368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fld id="{91749161-0328-4C2F-A69B-EFF39E0366E1}" type="slidenum">
              <a:rPr lang="en-US" altLang="ja-JP"/>
              <a:pPr/>
              <a:t>‹#›</a:t>
            </a:fld>
            <a:endParaRPr lang="en-US" altLang="ja-JP"/>
          </a:p>
        </p:txBody>
      </p:sp>
    </p:spTree>
    <p:extLst>
      <p:ext uri="{BB962C8B-B14F-4D97-AF65-F5344CB8AC3E}">
        <p14:creationId xmlns:p14="http://schemas.microsoft.com/office/powerpoint/2010/main" val="83886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smtClean="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smtClean="0">
                <a:latin typeface="Arial" charset="0"/>
              </a:defRPr>
            </a:lvl1pPr>
          </a:lstStyle>
          <a:p>
            <a:pPr>
              <a:defRPr/>
            </a:pPr>
            <a:r>
              <a:rPr lang="en-US" altLang="ja-JP"/>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653D481F-CEA2-4647-91DF-F371F2714E8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3813175"/>
            <a:ext cx="23050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スライド番号プレースホルダー 5"/>
          <p:cNvSpPr>
            <a:spLocks noGrp="1"/>
          </p:cNvSpPr>
          <p:nvPr>
            <p:ph type="sldNum" sz="quarter" idx="12"/>
          </p:nvPr>
        </p:nvSpPr>
        <p:spPr>
          <a:noFill/>
        </p:spPr>
        <p:txBody>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BD18C70B-78AA-46D5-B8BE-19DE0D40C1D0}" type="slidenum">
              <a:rPr lang="en-US" altLang="ja-JP" sz="1400"/>
              <a:pPr algn="r" eaLnBrk="1" hangingPunct="1">
                <a:spcBef>
                  <a:spcPct val="0"/>
                </a:spcBef>
                <a:buFontTx/>
                <a:buNone/>
              </a:pPr>
              <a:t>1</a:t>
            </a:fld>
            <a:endParaRPr lang="en-US" altLang="ja-JP" sz="1400"/>
          </a:p>
        </p:txBody>
      </p:sp>
      <p:sp>
        <p:nvSpPr>
          <p:cNvPr id="2052" name="Rectangle 2"/>
          <p:cNvSpPr>
            <a:spLocks noGrp="1" noChangeArrowheads="1"/>
          </p:cNvSpPr>
          <p:nvPr>
            <p:ph type="ctrTitle"/>
          </p:nvPr>
        </p:nvSpPr>
        <p:spPr>
          <a:xfrm>
            <a:off x="228600" y="381000"/>
            <a:ext cx="8629650" cy="612775"/>
          </a:xfrm>
        </p:spPr>
        <p:txBody>
          <a:bodyPr/>
          <a:lstStyle/>
          <a:p>
            <a:pPr algn="l" eaLnBrk="1" hangingPunct="1"/>
            <a:r>
              <a:rPr lang="ja-JP" altLang="en-US" sz="3200" dirty="0" smtClean="0">
                <a:ea typeface="メイリオ" panose="020B0604030504040204" pitchFamily="50" charset="-128"/>
              </a:rPr>
              <a:t>情報の教育</a:t>
            </a:r>
            <a:endParaRPr lang="ja-JP" altLang="en-US" sz="2800" dirty="0" smtClean="0">
              <a:ea typeface="メイリオ" panose="020B0604030504040204" pitchFamily="50" charset="-128"/>
            </a:endParaRPr>
          </a:p>
        </p:txBody>
      </p:sp>
      <p:sp>
        <p:nvSpPr>
          <p:cNvPr id="2053" name="Text Box 4"/>
          <p:cNvSpPr txBox="1">
            <a:spLocks noChangeArrowheads="1"/>
          </p:cNvSpPr>
          <p:nvPr/>
        </p:nvSpPr>
        <p:spPr bwMode="auto">
          <a:xfrm>
            <a:off x="357188" y="1028700"/>
            <a:ext cx="84582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2800" dirty="0">
                <a:latin typeface="メイリオ" panose="020B0604030504040204" pitchFamily="50" charset="-128"/>
                <a:ea typeface="メイリオ" panose="020B0604030504040204" pitchFamily="50" charset="-128"/>
              </a:rPr>
              <a:t>ネットワークの中を見て</a:t>
            </a:r>
            <a:r>
              <a:rPr lang="ja-JP" altLang="en-US" sz="2800" dirty="0" smtClean="0">
                <a:latin typeface="メイリオ" panose="020B0604030504040204" pitchFamily="50" charset="-128"/>
                <a:ea typeface="メイリオ" panose="020B0604030504040204" pitchFamily="50" charset="-128"/>
              </a:rPr>
              <a:t>みよう</a:t>
            </a:r>
            <a:r>
              <a:rPr lang="en-US" altLang="ja-JP" sz="2800" dirty="0" smtClean="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
            </a:r>
            <a:br>
              <a:rPr lang="ja-JP" altLang="en-US" sz="2800" dirty="0">
                <a:latin typeface="メイリオ" panose="020B0604030504040204" pitchFamily="50" charset="-128"/>
                <a:ea typeface="メイリオ" panose="020B0604030504040204" pitchFamily="50" charset="-128"/>
              </a:rPr>
            </a:br>
            <a:endParaRPr lang="en-US" altLang="ja-JP" sz="2800" dirty="0">
              <a:latin typeface="メイリオ" panose="020B0604030504040204" pitchFamily="50" charset="-128"/>
              <a:ea typeface="メイリオ" panose="020B0604030504040204" pitchFamily="50" charset="-128"/>
            </a:endParaRPr>
          </a:p>
        </p:txBody>
      </p:sp>
      <p:sp>
        <p:nvSpPr>
          <p:cNvPr id="2054" name="二等辺三角形 2"/>
          <p:cNvSpPr>
            <a:spLocks noChangeArrowheads="1"/>
          </p:cNvSpPr>
          <p:nvPr/>
        </p:nvSpPr>
        <p:spPr bwMode="auto">
          <a:xfrm rot="-3132983">
            <a:off x="1000920" y="2282031"/>
            <a:ext cx="2252662" cy="2193925"/>
          </a:xfrm>
          <a:prstGeom prst="triangle">
            <a:avLst>
              <a:gd name="adj" fmla="val 4504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205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9488" y="3160713"/>
            <a:ext cx="19002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グループ化 1"/>
          <p:cNvGrpSpPr>
            <a:grpSpLocks/>
          </p:cNvGrpSpPr>
          <p:nvPr/>
        </p:nvGrpSpPr>
        <p:grpSpPr bwMode="auto">
          <a:xfrm>
            <a:off x="403225" y="2330450"/>
            <a:ext cx="1944688" cy="1935163"/>
            <a:chOff x="1003300" y="893763"/>
            <a:chExt cx="3433763" cy="4194181"/>
          </a:xfrm>
        </p:grpSpPr>
        <p:pic>
          <p:nvPicPr>
            <p:cNvPr id="2058" name="Picture 26" descr="05_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475" y="2619375"/>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5" descr="05_x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901700"/>
              <a:ext cx="5715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6" descr="05_WOy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5" y="2952750"/>
              <a:ext cx="3254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7" descr="05_x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75" y="893763"/>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48" descr="05_1NetP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238" y="379412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49" descr="05_0Smar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3338" y="4106863"/>
              <a:ext cx="744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50" descr="05_Hu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5275" y="3359150"/>
              <a:ext cx="3984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51" descr="05_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1741488"/>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52" descr="05_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1735138"/>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Line 53"/>
            <p:cNvSpPr>
              <a:spLocks noChangeShapeType="1"/>
            </p:cNvSpPr>
            <p:nvPr/>
          </p:nvSpPr>
          <p:spPr bwMode="auto">
            <a:xfrm>
              <a:off x="1784350" y="2047875"/>
              <a:ext cx="1190625" cy="595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 name="Line 54"/>
            <p:cNvSpPr>
              <a:spLocks noChangeShapeType="1"/>
            </p:cNvSpPr>
            <p:nvPr/>
          </p:nvSpPr>
          <p:spPr bwMode="auto">
            <a:xfrm flipH="1">
              <a:off x="3170238" y="2027238"/>
              <a:ext cx="0" cy="6238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 name="Line 55"/>
            <p:cNvSpPr>
              <a:spLocks noChangeShapeType="1"/>
            </p:cNvSpPr>
            <p:nvPr/>
          </p:nvSpPr>
          <p:spPr bwMode="auto">
            <a:xfrm flipH="1">
              <a:off x="2451100" y="2919413"/>
              <a:ext cx="638175" cy="4492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0" name="Line 56"/>
            <p:cNvSpPr>
              <a:spLocks noChangeShapeType="1"/>
            </p:cNvSpPr>
            <p:nvPr/>
          </p:nvSpPr>
          <p:spPr bwMode="auto">
            <a:xfrm>
              <a:off x="2038350" y="1909763"/>
              <a:ext cx="855663" cy="1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1" name="Text Box 57"/>
            <p:cNvSpPr txBox="1">
              <a:spLocks noChangeArrowheads="1"/>
            </p:cNvSpPr>
            <p:nvPr/>
          </p:nvSpPr>
          <p:spPr bwMode="auto">
            <a:xfrm>
              <a:off x="2511425" y="3338512"/>
              <a:ext cx="915987" cy="12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800"/>
                <a:t>無線</a:t>
              </a:r>
              <a:r>
                <a:rPr lang="en-US" altLang="ja-JP" sz="800"/>
                <a:t>LAN</a:t>
              </a:r>
              <a:br>
                <a:rPr lang="en-US" altLang="ja-JP" sz="800"/>
              </a:br>
              <a:r>
                <a:rPr lang="ja-JP" altLang="en-US" sz="800"/>
                <a:t>ルーター</a:t>
              </a:r>
            </a:p>
          </p:txBody>
        </p:sp>
        <p:sp>
          <p:nvSpPr>
            <p:cNvPr id="2072" name="Text Box 58"/>
            <p:cNvSpPr txBox="1">
              <a:spLocks noChangeArrowheads="1"/>
            </p:cNvSpPr>
            <p:nvPr/>
          </p:nvSpPr>
          <p:spPr bwMode="auto">
            <a:xfrm>
              <a:off x="3360738" y="2546350"/>
              <a:ext cx="1076325" cy="100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800"/>
                <a:t>ルーター・</a:t>
              </a:r>
              <a:br>
                <a:rPr lang="ja-JP" altLang="en-US" sz="800"/>
              </a:br>
              <a:r>
                <a:rPr lang="ja-JP" altLang="en-US" sz="800"/>
                <a:t>通信装置</a:t>
              </a:r>
            </a:p>
          </p:txBody>
        </p:sp>
        <p:sp>
          <p:nvSpPr>
            <p:cNvPr id="2073" name="Text Box 59"/>
            <p:cNvSpPr txBox="1">
              <a:spLocks noChangeArrowheads="1"/>
            </p:cNvSpPr>
            <p:nvPr/>
          </p:nvSpPr>
          <p:spPr bwMode="auto">
            <a:xfrm>
              <a:off x="2192337" y="2060575"/>
              <a:ext cx="1076325" cy="46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800" b="1">
                  <a:solidFill>
                    <a:srgbClr val="FF0000"/>
                  </a:solidFill>
                </a:rPr>
                <a:t>WAN</a:t>
              </a:r>
            </a:p>
          </p:txBody>
        </p:sp>
        <p:sp>
          <p:nvSpPr>
            <p:cNvPr id="2074" name="Line 60"/>
            <p:cNvSpPr>
              <a:spLocks noChangeShapeType="1"/>
            </p:cNvSpPr>
            <p:nvPr/>
          </p:nvSpPr>
          <p:spPr bwMode="auto">
            <a:xfrm>
              <a:off x="1552575" y="1233488"/>
              <a:ext cx="188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5" name="Line 61"/>
            <p:cNvSpPr>
              <a:spLocks noChangeShapeType="1"/>
            </p:cNvSpPr>
            <p:nvPr/>
          </p:nvSpPr>
          <p:spPr bwMode="auto">
            <a:xfrm>
              <a:off x="1712913" y="1204913"/>
              <a:ext cx="0"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6" name="Line 62"/>
            <p:cNvSpPr>
              <a:spLocks noChangeShapeType="1"/>
            </p:cNvSpPr>
            <p:nvPr/>
          </p:nvSpPr>
          <p:spPr bwMode="auto">
            <a:xfrm>
              <a:off x="3228975" y="1241425"/>
              <a:ext cx="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7" name="Line 63"/>
            <p:cNvSpPr>
              <a:spLocks noChangeShapeType="1"/>
            </p:cNvSpPr>
            <p:nvPr/>
          </p:nvSpPr>
          <p:spPr bwMode="auto">
            <a:xfrm>
              <a:off x="3243263" y="1270000"/>
              <a:ext cx="2460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8" name="Line 64"/>
            <p:cNvSpPr>
              <a:spLocks noChangeShapeType="1"/>
            </p:cNvSpPr>
            <p:nvPr/>
          </p:nvSpPr>
          <p:spPr bwMode="auto">
            <a:xfrm>
              <a:off x="1682750" y="3482975"/>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9" name="Line 65"/>
            <p:cNvSpPr>
              <a:spLocks noChangeShapeType="1"/>
            </p:cNvSpPr>
            <p:nvPr/>
          </p:nvSpPr>
          <p:spPr bwMode="auto">
            <a:xfrm>
              <a:off x="1943100" y="3440113"/>
              <a:ext cx="246063"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0" name="AutoShape 66"/>
            <p:cNvSpPr>
              <a:spLocks noChangeArrowheads="1"/>
            </p:cNvSpPr>
            <p:nvPr/>
          </p:nvSpPr>
          <p:spPr bwMode="auto">
            <a:xfrm rot="3913491" flipH="1">
              <a:off x="2243931" y="3634582"/>
              <a:ext cx="365125" cy="223838"/>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800"/>
            </a:p>
          </p:txBody>
        </p:sp>
        <p:sp>
          <p:nvSpPr>
            <p:cNvPr id="2081" name="AutoShape 67"/>
            <p:cNvSpPr>
              <a:spLocks noChangeArrowheads="1"/>
            </p:cNvSpPr>
            <p:nvPr/>
          </p:nvSpPr>
          <p:spPr bwMode="auto">
            <a:xfrm>
              <a:off x="2790825" y="3927475"/>
              <a:ext cx="296863" cy="157163"/>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800"/>
            </a:p>
          </p:txBody>
        </p:sp>
        <p:sp>
          <p:nvSpPr>
            <p:cNvPr id="2082" name="Text Box 68"/>
            <p:cNvSpPr txBox="1">
              <a:spLocks noChangeArrowheads="1"/>
            </p:cNvSpPr>
            <p:nvPr/>
          </p:nvSpPr>
          <p:spPr bwMode="auto">
            <a:xfrm>
              <a:off x="1765299" y="1385888"/>
              <a:ext cx="727075" cy="46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800" b="1"/>
                <a:t>LAN</a:t>
              </a:r>
            </a:p>
          </p:txBody>
        </p:sp>
        <p:sp>
          <p:nvSpPr>
            <p:cNvPr id="2083" name="Text Box 69"/>
            <p:cNvSpPr txBox="1">
              <a:spLocks noChangeArrowheads="1"/>
            </p:cNvSpPr>
            <p:nvPr/>
          </p:nvSpPr>
          <p:spPr bwMode="auto">
            <a:xfrm>
              <a:off x="1003300" y="3468689"/>
              <a:ext cx="727075" cy="46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800" b="1"/>
                <a:t>LAN</a:t>
              </a:r>
            </a:p>
          </p:txBody>
        </p:sp>
        <p:sp>
          <p:nvSpPr>
            <p:cNvPr id="2084" name="Text Box 70"/>
            <p:cNvSpPr txBox="1">
              <a:spLocks noChangeArrowheads="1"/>
            </p:cNvSpPr>
            <p:nvPr/>
          </p:nvSpPr>
          <p:spPr bwMode="auto">
            <a:xfrm>
              <a:off x="1901824" y="4354512"/>
              <a:ext cx="669924" cy="73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800"/>
                <a:t>端末</a:t>
              </a:r>
            </a:p>
          </p:txBody>
        </p:sp>
        <p:sp>
          <p:nvSpPr>
            <p:cNvPr id="2085" name="Text Box 71"/>
            <p:cNvSpPr txBox="1">
              <a:spLocks noChangeArrowheads="1"/>
            </p:cNvSpPr>
            <p:nvPr/>
          </p:nvSpPr>
          <p:spPr bwMode="auto">
            <a:xfrm>
              <a:off x="2505075" y="922337"/>
              <a:ext cx="1076325" cy="46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800"/>
                <a:t>サーバー</a:t>
              </a:r>
            </a:p>
          </p:txBody>
        </p:sp>
      </p:grpSp>
      <p:pic>
        <p:nvPicPr>
          <p:cNvPr id="37" name="図 36"/>
          <p:cNvPicPr/>
          <p:nvPr/>
        </p:nvPicPr>
        <p:blipFill>
          <a:blip r:embed="rId10">
            <a:extLst>
              <a:ext uri="{28A0092B-C50C-407E-A947-70E740481C1C}">
                <a14:useLocalDpi xmlns:a14="http://schemas.microsoft.com/office/drawing/2010/main" val="0"/>
              </a:ext>
            </a:extLst>
          </a:blip>
          <a:srcRect/>
          <a:stretch>
            <a:fillRect/>
          </a:stretch>
        </p:blipFill>
        <p:spPr bwMode="auto">
          <a:xfrm>
            <a:off x="5427663" y="5902521"/>
            <a:ext cx="1383302" cy="510979"/>
          </a:xfrm>
          <a:prstGeom prst="rect">
            <a:avLst/>
          </a:prstGeom>
          <a:noFill/>
          <a:ln>
            <a:noFill/>
          </a:ln>
        </p:spPr>
      </p:pic>
      <p:sp>
        <p:nvSpPr>
          <p:cNvPr id="38" name="Rectangle 3"/>
          <p:cNvSpPr txBox="1">
            <a:spLocks noChangeArrowheads="1"/>
          </p:cNvSpPr>
          <p:nvPr/>
        </p:nvSpPr>
        <p:spPr bwMode="auto">
          <a:xfrm>
            <a:off x="6910388" y="5950542"/>
            <a:ext cx="1252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l">
              <a:lnSpc>
                <a:spcPct val="120000"/>
              </a:lnSpc>
            </a:pPr>
            <a:r>
              <a:rPr lang="en-US" altLang="ja-JP" sz="2000" dirty="0" err="1" smtClean="0">
                <a:latin typeface="メイリオ" panose="020B0604030504040204" pitchFamily="50" charset="-128"/>
                <a:ea typeface="メイリオ" panose="020B0604030504040204" pitchFamily="50" charset="-128"/>
              </a:rPr>
              <a:t>Go.Ota</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E632E13-4902-46E6-ADB3-0C8B3E356899}" type="slidenum">
              <a:rPr kumimoji="0" lang="en-US" altLang="ja-JP">
                <a:latin typeface="メイリオ" panose="020B0604030504040204" pitchFamily="50" charset="-128"/>
                <a:ea typeface="メイリオ" panose="020B0604030504040204" pitchFamily="50" charset="-128"/>
              </a:rPr>
              <a:pPr eaLnBrk="1" hangingPunct="1"/>
              <a:t>10</a:t>
            </a:fld>
            <a:endParaRPr kumimoji="0" lang="en-US" altLang="ja-JP">
              <a:latin typeface="メイリオ" panose="020B0604030504040204" pitchFamily="50" charset="-128"/>
              <a:ea typeface="メイリオ" panose="020B0604030504040204" pitchFamily="50" charset="-128"/>
            </a:endParaRPr>
          </a:p>
        </p:txBody>
      </p:sp>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重要</a:t>
            </a:r>
            <a:r>
              <a:rPr lang="ja-JP" altLang="en-US" sz="2800" dirty="0" smtClean="0">
                <a:solidFill>
                  <a:srgbClr val="FF0000"/>
                </a:solidFill>
                <a:latin typeface="メイリオ" panose="020B0604030504040204" pitchFamily="50" charset="-128"/>
                <a:ea typeface="メイリオ" panose="020B0604030504040204" pitchFamily="50" charset="-128"/>
              </a:rPr>
              <a:t> </a:t>
            </a:r>
            <a:r>
              <a:rPr lang="en-US" altLang="ja-JP" sz="2800" dirty="0" smtClean="0">
                <a:solidFill>
                  <a:srgbClr val="FF0000"/>
                </a:solidFill>
                <a:latin typeface="メイリオ" panose="020B0604030504040204" pitchFamily="50" charset="-128"/>
                <a:ea typeface="メイリオ" panose="020B0604030504040204" pitchFamily="50" charset="-128"/>
              </a:rPr>
              <a:t>IP</a:t>
            </a:r>
            <a:r>
              <a:rPr lang="ja-JP" altLang="en-US" sz="2800" dirty="0" smtClean="0">
                <a:solidFill>
                  <a:srgbClr val="FF0000"/>
                </a:solidFill>
                <a:latin typeface="メイリオ" panose="020B0604030504040204" pitchFamily="50" charset="-128"/>
                <a:ea typeface="メイリオ" panose="020B0604030504040204" pitchFamily="50" charset="-128"/>
              </a:rPr>
              <a:t>アドレスなどのイメージ</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1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84" y="3861104"/>
            <a:ext cx="1474151" cy="238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2197529429"/>
              </p:ext>
            </p:extLst>
          </p:nvPr>
        </p:nvGraphicFramePr>
        <p:xfrm>
          <a:off x="2514600" y="1715442"/>
          <a:ext cx="6278880" cy="3566160"/>
        </p:xfrm>
        <a:graphic>
          <a:graphicData uri="http://schemas.openxmlformats.org/drawingml/2006/table">
            <a:tbl>
              <a:tblPr firstRow="1" bandRow="1">
                <a:tableStyleId>{5C22544A-7EE6-4342-B048-85BDC9FD1C3A}</a:tableStyleId>
              </a:tblPr>
              <a:tblGrid>
                <a:gridCol w="3139440">
                  <a:extLst>
                    <a:ext uri="{9D8B030D-6E8A-4147-A177-3AD203B41FA5}">
                      <a16:colId xmlns:a16="http://schemas.microsoft.com/office/drawing/2014/main" val="2179774835"/>
                    </a:ext>
                  </a:extLst>
                </a:gridCol>
                <a:gridCol w="3139440">
                  <a:extLst>
                    <a:ext uri="{9D8B030D-6E8A-4147-A177-3AD203B41FA5}">
                      <a16:colId xmlns:a16="http://schemas.microsoft.com/office/drawing/2014/main" val="422785001"/>
                    </a:ext>
                  </a:extLst>
                </a:gridCol>
              </a:tblGrid>
              <a:tr h="506208">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URL/</a:t>
                      </a:r>
                      <a:r>
                        <a:rPr kumimoji="1" lang="ja-JP" altLang="en-US" sz="2400" b="0" dirty="0" smtClean="0">
                          <a:solidFill>
                            <a:schemeClr val="tx1"/>
                          </a:solidFill>
                          <a:latin typeface="メイリオ" panose="020B0604030504040204" pitchFamily="50" charset="-128"/>
                          <a:ea typeface="メイリオ" panose="020B0604030504040204" pitchFamily="50" charset="-128"/>
                        </a:rPr>
                        <a:t>ドメイン名</a:t>
                      </a:r>
                      <a:endParaRPr kumimoji="1" lang="en-US" altLang="ja-JP" sz="2400" b="0" dirty="0" smtClean="0">
                        <a:solidFill>
                          <a:schemeClr val="tx1"/>
                        </a:solidFill>
                        <a:latin typeface="メイリオ" panose="020B0604030504040204" pitchFamily="50" charset="-128"/>
                        <a:ea typeface="メイリオ" panose="020B0604030504040204" pitchFamily="50" charset="-128"/>
                      </a:endParaRPr>
                    </a:p>
                    <a:p>
                      <a:r>
                        <a:rPr kumimoji="1" lang="en-US" altLang="ja-JP" sz="2400" b="0" dirty="0" smtClean="0">
                          <a:solidFill>
                            <a:srgbClr val="FF0000"/>
                          </a:solidFill>
                          <a:latin typeface="メイリオ" panose="020B0604030504040204" pitchFamily="50" charset="-128"/>
                          <a:ea typeface="メイリオ" panose="020B0604030504040204" pitchFamily="50" charset="-128"/>
                        </a:rPr>
                        <a:t>http://www.mext.go.jp/</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住所</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ja-JP" altLang="en-US" sz="2400" b="0" dirty="0" smtClean="0">
                          <a:solidFill>
                            <a:srgbClr val="FF0000"/>
                          </a:solidFill>
                          <a:latin typeface="メイリオ" panose="020B0604030504040204" pitchFamily="50" charset="-128"/>
                          <a:ea typeface="メイリオ" panose="020B0604030504040204" pitchFamily="50" charset="-128"/>
                        </a:rPr>
                        <a:t>東京都千代田区</a:t>
                      </a:r>
                      <a:br>
                        <a:rPr kumimoji="1" lang="ja-JP" altLang="en-US" sz="2400" b="0" dirty="0" smtClean="0">
                          <a:solidFill>
                            <a:srgbClr val="FF0000"/>
                          </a:solidFill>
                          <a:latin typeface="メイリオ" panose="020B0604030504040204" pitchFamily="50" charset="-128"/>
                          <a:ea typeface="メイリオ" panose="020B0604030504040204" pitchFamily="50" charset="-128"/>
                        </a:rPr>
                      </a:br>
                      <a:r>
                        <a:rPr kumimoji="1" lang="ja-JP" altLang="en-US" sz="2400" b="0" dirty="0" smtClean="0">
                          <a:solidFill>
                            <a:srgbClr val="FF0000"/>
                          </a:solidFill>
                          <a:latin typeface="メイリオ" panose="020B0604030504040204" pitchFamily="50" charset="-128"/>
                          <a:ea typeface="メイリオ" panose="020B0604030504040204" pitchFamily="50" charset="-128"/>
                        </a:rPr>
                        <a:t>霞が関</a:t>
                      </a:r>
                      <a:r>
                        <a:rPr kumimoji="1" lang="en-US" altLang="ja-JP" sz="2400" b="0" dirty="0" smtClean="0">
                          <a:solidFill>
                            <a:srgbClr val="FF0000"/>
                          </a:solidFill>
                          <a:latin typeface="メイリオ" panose="020B0604030504040204" pitchFamily="50" charset="-128"/>
                          <a:ea typeface="メイリオ" panose="020B0604030504040204" pitchFamily="50" charset="-128"/>
                        </a:rPr>
                        <a:t>3-2-2</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9171106"/>
                  </a:ext>
                </a:extLst>
              </a:tr>
              <a:tr h="506208">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IP</a:t>
                      </a:r>
                      <a:r>
                        <a:rPr kumimoji="1" lang="ja-JP" altLang="en-US" sz="2400" b="0" dirty="0" smtClean="0">
                          <a:solidFill>
                            <a:schemeClr val="tx1"/>
                          </a:solidFill>
                          <a:latin typeface="メイリオ" panose="020B0604030504040204" pitchFamily="50" charset="-128"/>
                          <a:ea typeface="メイリオ" panose="020B0604030504040204" pitchFamily="50" charset="-128"/>
                        </a:rPr>
                        <a:t>アドレス</a:t>
                      </a:r>
                    </a:p>
                    <a:p>
                      <a:r>
                        <a:rPr kumimoji="1" lang="en-US" altLang="ja-JP" sz="2400" b="0" dirty="0" smtClean="0">
                          <a:solidFill>
                            <a:srgbClr val="FF0000"/>
                          </a:solidFill>
                          <a:latin typeface="メイリオ" panose="020B0604030504040204" pitchFamily="50" charset="-128"/>
                          <a:ea typeface="メイリオ" panose="020B0604030504040204" pitchFamily="50" charset="-128"/>
                        </a:rPr>
                        <a:t>202.232.190.211</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郵便番号</a:t>
                      </a:r>
                      <a:r>
                        <a:rPr kumimoji="1" lang="en-US" altLang="ja-JP" sz="2400" b="0" dirty="0" smtClean="0">
                          <a:solidFill>
                            <a:schemeClr val="tx1"/>
                          </a:solidFill>
                          <a:latin typeface="メイリオ" panose="020B0604030504040204" pitchFamily="50" charset="-128"/>
                          <a:ea typeface="メイリオ" panose="020B0604030504040204" pitchFamily="50" charset="-128"/>
                        </a:rPr>
                        <a:t>+α</a:t>
                      </a:r>
                      <a:endParaRPr kumimoji="1" lang="ja-JP" altLang="en-US" sz="2400" b="0" dirty="0" smtClean="0">
                        <a:solidFill>
                          <a:schemeClr val="tx1"/>
                        </a:solidFill>
                        <a:latin typeface="メイリオ" panose="020B0604030504040204" pitchFamily="50" charset="-128"/>
                        <a:ea typeface="メイリオ" panose="020B0604030504040204" pitchFamily="50" charset="-128"/>
                      </a:endParaRPr>
                    </a:p>
                    <a:p>
                      <a:r>
                        <a:rPr kumimoji="1" lang="en-US" altLang="ja-JP" sz="2400" b="0" i="0" kern="1200" dirty="0" smtClean="0">
                          <a:solidFill>
                            <a:srgbClr val="FF0000"/>
                          </a:solidFill>
                          <a:effectLst/>
                          <a:latin typeface="メイリオ" panose="020B0604030504040204" pitchFamily="50" charset="-128"/>
                          <a:ea typeface="メイリオ" panose="020B0604030504040204" pitchFamily="50" charset="-128"/>
                          <a:cs typeface="+mn-cs"/>
                        </a:rPr>
                        <a:t>100-8959</a:t>
                      </a:r>
                      <a:r>
                        <a:rPr kumimoji="1" lang="ja-JP" altLang="en-US" sz="2400" b="0" i="0" kern="1200" dirty="0" smtClean="0">
                          <a:solidFill>
                            <a:srgbClr val="FF0000"/>
                          </a:solidFill>
                          <a:effectLst/>
                          <a:latin typeface="メイリオ" panose="020B0604030504040204" pitchFamily="50" charset="-128"/>
                          <a:ea typeface="メイリオ" panose="020B0604030504040204" pitchFamily="50" charset="-128"/>
                          <a:cs typeface="+mn-cs"/>
                        </a:rPr>
                        <a:t>　</a:t>
                      </a:r>
                      <a:r>
                        <a:rPr kumimoji="1" lang="en-US" altLang="ja-JP" sz="2400" b="0" i="0" kern="1200" dirty="0" smtClean="0">
                          <a:solidFill>
                            <a:srgbClr val="FF0000"/>
                          </a:solidFill>
                          <a:effectLst/>
                          <a:latin typeface="メイリオ" panose="020B0604030504040204" pitchFamily="50" charset="-128"/>
                          <a:ea typeface="メイリオ" panose="020B0604030504040204" pitchFamily="50" charset="-128"/>
                          <a:cs typeface="+mn-cs"/>
                        </a:rPr>
                        <a:t>3-2-2</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872460"/>
                  </a:ext>
                </a:extLst>
              </a:tr>
              <a:tr h="1248184">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物理アドレス</a:t>
                      </a:r>
                      <a:r>
                        <a:rPr kumimoji="1" lang="en-US" altLang="ja-JP" sz="2400" b="0" dirty="0" smtClean="0">
                          <a:solidFill>
                            <a:schemeClr val="tx1"/>
                          </a:solidFill>
                          <a:latin typeface="メイリオ" panose="020B0604030504040204" pitchFamily="50" charset="-128"/>
                          <a:ea typeface="メイリオ" panose="020B0604030504040204" pitchFamily="50" charset="-128"/>
                        </a:rPr>
                        <a:t>/MAC</a:t>
                      </a:r>
                      <a:r>
                        <a:rPr kumimoji="1" lang="ja-JP" altLang="en-US" sz="2400" b="0" dirty="0" smtClean="0">
                          <a:solidFill>
                            <a:schemeClr val="tx1"/>
                          </a:solidFill>
                          <a:latin typeface="メイリオ" panose="020B0604030504040204" pitchFamily="50" charset="-128"/>
                          <a:ea typeface="メイリオ" panose="020B0604030504040204" pitchFamily="50" charset="-128"/>
                        </a:rPr>
                        <a:t>アドレス</a:t>
                      </a:r>
                      <a:endParaRPr kumimoji="1" lang="en-US" altLang="ja-JP" sz="2400" b="0" dirty="0" smtClean="0">
                        <a:solidFill>
                          <a:schemeClr val="tx1"/>
                        </a:solidFill>
                        <a:latin typeface="メイリオ" panose="020B0604030504040204" pitchFamily="50" charset="-128"/>
                        <a:ea typeface="メイリオ" panose="020B0604030504040204" pitchFamily="50" charset="-128"/>
                      </a:endParaRPr>
                    </a:p>
                    <a:p>
                      <a:r>
                        <a:rPr kumimoji="1" lang="en-US" altLang="ja-JP" sz="2400" b="0" dirty="0" smtClean="0">
                          <a:solidFill>
                            <a:srgbClr val="FF0000"/>
                          </a:solidFill>
                          <a:latin typeface="メイリオ" panose="020B0604030504040204" pitchFamily="50" charset="-128"/>
                          <a:ea typeface="メイリオ" panose="020B0604030504040204" pitchFamily="50" charset="-128"/>
                        </a:rPr>
                        <a:t>00-1B-40-7A-01-5E</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マイナンバー</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ja-JP" altLang="en-US" sz="2400" b="0" dirty="0" smtClean="0">
                          <a:solidFill>
                            <a:schemeClr val="tx1"/>
                          </a:solidFill>
                          <a:latin typeface="メイリオ" panose="020B0604030504040204" pitchFamily="50" charset="-128"/>
                          <a:ea typeface="メイリオ" panose="020B0604030504040204" pitchFamily="50" charset="-128"/>
                        </a:rPr>
                        <a:t>個人の特定でどこに住んでもかわらない</a:t>
                      </a:r>
                      <a:endParaRPr kumimoji="1" lang="en-US" altLang="ja-JP" sz="2400" b="0" dirty="0" smtClean="0">
                        <a:solidFill>
                          <a:schemeClr val="tx1"/>
                        </a:solidFill>
                        <a:latin typeface="メイリオ" panose="020B0604030504040204" pitchFamily="50" charset="-128"/>
                        <a:ea typeface="メイリオ" panose="020B0604030504040204" pitchFamily="50" charset="-128"/>
                      </a:endParaRPr>
                    </a:p>
                    <a:p>
                      <a:r>
                        <a:rPr kumimoji="1" lang="en-US" altLang="ja-JP" sz="2400" b="0" dirty="0" smtClean="0">
                          <a:solidFill>
                            <a:srgbClr val="FF0000"/>
                          </a:solidFill>
                          <a:latin typeface="メイリオ" panose="020B0604030504040204" pitchFamily="50" charset="-128"/>
                          <a:ea typeface="メイリオ" panose="020B0604030504040204" pitchFamily="50" charset="-128"/>
                        </a:rPr>
                        <a:t>123456789012</a:t>
                      </a:r>
                      <a:endParaRPr kumimoji="1" lang="ja-JP" altLang="en-US" sz="2400" b="0" dirty="0">
                        <a:solidFill>
                          <a:srgbClr val="FF0000"/>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80512"/>
                  </a:ext>
                </a:extLst>
              </a:tr>
            </a:tbl>
          </a:graphicData>
        </a:graphic>
      </p:graphicFrame>
      <p:sp>
        <p:nvSpPr>
          <p:cNvPr id="3" name="正方形/長方形 2"/>
          <p:cNvSpPr/>
          <p:nvPr/>
        </p:nvSpPr>
        <p:spPr>
          <a:xfrm>
            <a:off x="619284" y="803582"/>
            <a:ext cx="5933916" cy="461665"/>
          </a:xfrm>
          <a:prstGeom prst="rect">
            <a:avLst/>
          </a:prstGeom>
        </p:spPr>
        <p:txBody>
          <a:bodyPr wrap="square">
            <a:spAutoFit/>
          </a:bodyPr>
          <a:lstStyle/>
          <a:p>
            <a:pPr lvl="0" algn="l">
              <a:spcBef>
                <a:spcPct val="50000"/>
              </a:spcBef>
              <a:defRPr/>
            </a:pPr>
            <a:r>
              <a:rPr lang="ja-JP" altLang="en-US" sz="2400" dirty="0" smtClean="0">
                <a:solidFill>
                  <a:srgbClr val="000000"/>
                </a:solidFill>
                <a:latin typeface="メイリオ" panose="020B0604030504040204" pitchFamily="50" charset="-128"/>
                <a:ea typeface="メイリオ" panose="020B0604030504040204" pitchFamily="50" charset="-128"/>
              </a:rPr>
              <a:t>相手にメッセージ</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手紙</a:t>
            </a:r>
            <a:r>
              <a:rPr lang="en-US" altLang="ja-JP" sz="2400" dirty="0" smtClean="0">
                <a:solidFill>
                  <a:srgbClr val="000000"/>
                </a:solidFill>
                <a:latin typeface="メイリオ" panose="020B0604030504040204" pitchFamily="50" charset="-128"/>
                <a:ea typeface="メイリオ" panose="020B0604030504040204" pitchFamily="50" charset="-128"/>
              </a:rPr>
              <a:t>)</a:t>
            </a:r>
            <a:r>
              <a:rPr lang="ja-JP" altLang="en-US" sz="2400" dirty="0" smtClean="0">
                <a:solidFill>
                  <a:srgbClr val="000000"/>
                </a:solidFill>
                <a:latin typeface="メイリオ" panose="020B0604030504040204" pitchFamily="50" charset="-128"/>
                <a:ea typeface="メイリオ" panose="020B0604030504040204" pitchFamily="50" charset="-128"/>
              </a:rPr>
              <a:t>を届けるには</a:t>
            </a:r>
            <a:endParaRPr lang="en-US" altLang="ja-JP" sz="2400" dirty="0">
              <a:solidFill>
                <a:srgbClr val="000000"/>
              </a:solidFill>
              <a:latin typeface="メイリオ" panose="020B0604030504040204" pitchFamily="50" charset="-128"/>
              <a:ea typeface="メイリオ" panose="020B0604030504040204" pitchFamily="50" charset="-128"/>
            </a:endParaRPr>
          </a:p>
        </p:txBody>
      </p:sp>
      <p:pic>
        <p:nvPicPr>
          <p:cNvPr id="1026" name="Picture 2" descr="ãå»ºç© ã¤ã©ã¹ã ããªã¼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52" y="1451869"/>
            <a:ext cx="1965166" cy="189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84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E632E13-4902-46E6-ADB3-0C8B3E356899}" type="slidenum">
              <a:rPr kumimoji="0" lang="en-US" altLang="ja-JP">
                <a:latin typeface="メイリオ" panose="020B0604030504040204" pitchFamily="50" charset="-128"/>
                <a:ea typeface="メイリオ" panose="020B0604030504040204" pitchFamily="50" charset="-128"/>
              </a:rPr>
              <a:pPr eaLnBrk="1" hangingPunct="1"/>
              <a:t>11</a:t>
            </a:fld>
            <a:endParaRPr kumimoji="0" lang="en-US" altLang="ja-JP">
              <a:latin typeface="メイリオ" panose="020B0604030504040204" pitchFamily="50" charset="-128"/>
              <a:ea typeface="メイリオ" panose="020B0604030504040204" pitchFamily="50" charset="-128"/>
            </a:endParaRPr>
          </a:p>
        </p:txBody>
      </p:sp>
      <p:sp>
        <p:nvSpPr>
          <p:cNvPr id="26628" name="Text Box 3"/>
          <p:cNvSpPr txBox="1">
            <a:spLocks noChangeArrowheads="1"/>
          </p:cNvSpPr>
          <p:nvPr/>
        </p:nvSpPr>
        <p:spPr bwMode="auto">
          <a:xfrm>
            <a:off x="228600" y="1524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相手</a:t>
            </a:r>
            <a:r>
              <a:rPr lang="ja-JP" altLang="en-US" sz="2800" dirty="0" smtClean="0">
                <a:solidFill>
                  <a:srgbClr val="FF0000"/>
                </a:solidFill>
                <a:latin typeface="メイリオ" panose="020B0604030504040204" pitchFamily="50" charset="-128"/>
                <a:ea typeface="メイリオ" panose="020B0604030504040204" pitchFamily="50" charset="-128"/>
              </a:rPr>
              <a:t>の機械がいるか確認してみよう。</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26629" name="Picture 5"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723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6"/>
          <p:cNvSpPr>
            <a:spLocks noChangeShapeType="1"/>
          </p:cNvSpPr>
          <p:nvPr/>
        </p:nvSpPr>
        <p:spPr bwMode="auto">
          <a:xfrm>
            <a:off x="1152525" y="1327133"/>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28600" y="2412668"/>
            <a:ext cx="6720840" cy="2062103"/>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smtClean="0">
                <a:solidFill>
                  <a:srgbClr val="FF0000"/>
                </a:solidFill>
                <a:latin typeface="メイリオ" panose="020B0604030504040204" pitchFamily="50" charset="-128"/>
                <a:ea typeface="メイリオ" panose="020B0604030504040204" pitchFamily="50" charset="-128"/>
              </a:rPr>
              <a:t>ping </a:t>
            </a:r>
            <a:r>
              <a:rPr lang="ja-JP" altLang="en-US" sz="3200" dirty="0" smtClean="0">
                <a:solidFill>
                  <a:srgbClr val="FF0000"/>
                </a:solidFill>
                <a:latin typeface="メイリオ" panose="020B0604030504040204" pitchFamily="50" charset="-128"/>
                <a:ea typeface="メイリオ" panose="020B0604030504040204" pitchFamily="50" charset="-128"/>
              </a:rPr>
              <a:t>確認したい</a:t>
            </a:r>
            <a:r>
              <a:rPr lang="en-US" altLang="ja-JP" sz="3200" dirty="0" smtClean="0">
                <a:solidFill>
                  <a:srgbClr val="FF0000"/>
                </a:solidFill>
                <a:latin typeface="メイリオ" panose="020B0604030504040204" pitchFamily="50" charset="-128"/>
                <a:ea typeface="メイリオ" panose="020B0604030504040204" pitchFamily="50" charset="-128"/>
              </a:rPr>
              <a:t>IP</a:t>
            </a:r>
            <a:r>
              <a:rPr lang="ja-JP" altLang="en-US" sz="3200" dirty="0" smtClean="0">
                <a:solidFill>
                  <a:srgbClr val="FF0000"/>
                </a:solidFill>
                <a:latin typeface="メイリオ" panose="020B0604030504040204" pitchFamily="50" charset="-128"/>
                <a:ea typeface="メイリオ" panose="020B0604030504040204" pitchFamily="50" charset="-128"/>
              </a:rPr>
              <a:t>アドレス⏎</a:t>
            </a:r>
          </a:p>
          <a:p>
            <a:pPr algn="l"/>
            <a:endParaRPr lang="ja-JP" altLang="en-US" sz="3200" dirty="0" smtClean="0">
              <a:latin typeface="メイリオ" panose="020B0604030504040204" pitchFamily="50" charset="-128"/>
              <a:ea typeface="メイリオ" panose="020B0604030504040204" pitchFamily="50" charset="-128"/>
            </a:endParaRPr>
          </a:p>
          <a:p>
            <a:pPr algn="l"/>
            <a:r>
              <a:rPr lang="ja-JP" altLang="en-US" sz="3200" dirty="0" smtClean="0">
                <a:latin typeface="メイリオ" panose="020B0604030504040204" pitchFamily="50" charset="-128"/>
                <a:ea typeface="メイリオ" panose="020B0604030504040204" pitchFamily="50" charset="-128"/>
              </a:rPr>
              <a:t>例</a:t>
            </a:r>
            <a:r>
              <a:rPr lang="en-US" altLang="ja-JP" sz="3200" dirty="0" smtClean="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smtClean="0">
                <a:solidFill>
                  <a:srgbClr val="FF0000"/>
                </a:solidFill>
                <a:latin typeface="メイリオ" panose="020B0604030504040204" pitchFamily="50" charset="-128"/>
                <a:ea typeface="メイリオ" panose="020B0604030504040204" pitchFamily="50" charset="-128"/>
              </a:rPr>
              <a:t>ping 192.168.100.130</a:t>
            </a:r>
            <a:r>
              <a:rPr lang="ja-JP" altLang="en-US" sz="3200" dirty="0" smtClean="0">
                <a:solidFill>
                  <a:srgbClr val="FF0000"/>
                </a:solidFill>
                <a:latin typeface="メイリオ" panose="020B0604030504040204" pitchFamily="50" charset="-128"/>
                <a:ea typeface="メイリオ" panose="020B0604030504040204" pitchFamily="50" charset="-128"/>
              </a:rPr>
              <a:t>⏎</a:t>
            </a:r>
          </a:p>
        </p:txBody>
      </p:sp>
      <p:pic>
        <p:nvPicPr>
          <p:cNvPr id="18" name="Picture 5"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287" y="86517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stretch>
            <a:fillRect/>
          </a:stretch>
        </p:blipFill>
        <p:spPr>
          <a:xfrm>
            <a:off x="4143375" y="4608526"/>
            <a:ext cx="3781425" cy="1874824"/>
          </a:xfrm>
          <a:prstGeom prst="rect">
            <a:avLst/>
          </a:prstGeom>
        </p:spPr>
      </p:pic>
    </p:spTree>
    <p:extLst>
      <p:ext uri="{BB962C8B-B14F-4D97-AF65-F5344CB8AC3E}">
        <p14:creationId xmlns:p14="http://schemas.microsoft.com/office/powerpoint/2010/main" val="190784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43C56D-C805-414C-8982-A9E10EF26CA6}" type="slidenum">
              <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1267" name="Text Box 2"/>
          <p:cNvSpPr txBox="1">
            <a:spLocks noChangeArrowheads="1"/>
          </p:cNvSpPr>
          <p:nvPr/>
        </p:nvSpPr>
        <p:spPr bwMode="auto">
          <a:xfrm>
            <a:off x="228600" y="228600"/>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IP</a:t>
            </a:r>
            <a: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はどうして生まれたか</a:t>
            </a:r>
            <a:r>
              <a:rPr kumimoji="1" lang="en-US" altLang="ja-JP"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その前に根本の通信方法</a:t>
            </a:r>
          </a:p>
        </p:txBody>
      </p:sp>
      <p:sp>
        <p:nvSpPr>
          <p:cNvPr id="11268" name="Text Box 61"/>
          <p:cNvSpPr txBox="1">
            <a:spLocks noChangeArrowheads="1"/>
          </p:cNvSpPr>
          <p:nvPr/>
        </p:nvSpPr>
        <p:spPr bwMode="auto">
          <a:xfrm>
            <a:off x="538163" y="1450975"/>
            <a:ext cx="1857375" cy="769441"/>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Ethernet </a:t>
            </a:r>
            <a:b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00-1C-C0-7F-66-2F</a:t>
            </a: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 </a:t>
            </a:r>
          </a:p>
        </p:txBody>
      </p:sp>
      <p:grpSp>
        <p:nvGrpSpPr>
          <p:cNvPr id="11269" name="Group 4"/>
          <p:cNvGrpSpPr>
            <a:grpSpLocks/>
          </p:cNvGrpSpPr>
          <p:nvPr/>
        </p:nvGrpSpPr>
        <p:grpSpPr bwMode="auto">
          <a:xfrm>
            <a:off x="1617663" y="1177925"/>
            <a:ext cx="508000" cy="500063"/>
            <a:chOff x="626" y="2815"/>
            <a:chExt cx="320" cy="315"/>
          </a:xfrm>
        </p:grpSpPr>
        <p:pic>
          <p:nvPicPr>
            <p:cNvPr id="11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 y="2815"/>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1" name="Text Box 6"/>
            <p:cNvSpPr txBox="1">
              <a:spLocks noChangeArrowheads="1"/>
            </p:cNvSpPr>
            <p:nvPr/>
          </p:nvSpPr>
          <p:spPr bwMode="auto">
            <a:xfrm>
              <a:off x="676" y="2870"/>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メイリオ" panose="020B0604030504040204" pitchFamily="50" charset="-128"/>
                  <a:ea typeface="メイリオ" panose="020B0604030504040204" pitchFamily="50" charset="-128"/>
                </a:rPr>
                <a:t>A</a:t>
              </a:r>
            </a:p>
          </p:txBody>
        </p:sp>
      </p:grpSp>
      <p:sp>
        <p:nvSpPr>
          <p:cNvPr id="11270" name="Text Box 62"/>
          <p:cNvSpPr txBox="1">
            <a:spLocks noChangeArrowheads="1"/>
          </p:cNvSpPr>
          <p:nvPr/>
        </p:nvSpPr>
        <p:spPr bwMode="auto">
          <a:xfrm>
            <a:off x="2867025" y="1443038"/>
            <a:ext cx="1857375" cy="769441"/>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Ethernet </a:t>
            </a:r>
            <a:b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00-1B-40-7A-01-5E</a:t>
            </a: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 </a:t>
            </a:r>
          </a:p>
        </p:txBody>
      </p:sp>
      <p:sp>
        <p:nvSpPr>
          <p:cNvPr id="11271" name="Text Box 66"/>
          <p:cNvSpPr txBox="1">
            <a:spLocks noChangeArrowheads="1"/>
          </p:cNvSpPr>
          <p:nvPr/>
        </p:nvSpPr>
        <p:spPr bwMode="auto">
          <a:xfrm>
            <a:off x="5238750" y="1420813"/>
            <a:ext cx="1857375" cy="769441"/>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Ethernet </a:t>
            </a:r>
            <a:b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00-2A-89-43-AB-D3</a:t>
            </a: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 </a:t>
            </a:r>
          </a:p>
        </p:txBody>
      </p:sp>
      <p:grpSp>
        <p:nvGrpSpPr>
          <p:cNvPr id="11272" name="Group 7"/>
          <p:cNvGrpSpPr>
            <a:grpSpLocks/>
          </p:cNvGrpSpPr>
          <p:nvPr/>
        </p:nvGrpSpPr>
        <p:grpSpPr bwMode="auto">
          <a:xfrm>
            <a:off x="3890963" y="1155700"/>
            <a:ext cx="508000" cy="500063"/>
            <a:chOff x="2935" y="2811"/>
            <a:chExt cx="320" cy="315"/>
          </a:xfrm>
        </p:grpSpPr>
        <p:pic>
          <p:nvPicPr>
            <p:cNvPr id="112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 y="2811"/>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Text Box 9"/>
            <p:cNvSpPr txBox="1">
              <a:spLocks noChangeArrowheads="1"/>
            </p:cNvSpPr>
            <p:nvPr/>
          </p:nvSpPr>
          <p:spPr bwMode="auto">
            <a:xfrm>
              <a:off x="2976" y="2857"/>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メイリオ" panose="020B0604030504040204" pitchFamily="50" charset="-128"/>
                  <a:ea typeface="メイリオ" panose="020B0604030504040204" pitchFamily="50" charset="-128"/>
                </a:rPr>
                <a:t>B</a:t>
              </a:r>
            </a:p>
          </p:txBody>
        </p:sp>
      </p:grpSp>
      <p:grpSp>
        <p:nvGrpSpPr>
          <p:cNvPr id="11273" name="Group 59"/>
          <p:cNvGrpSpPr>
            <a:grpSpLocks/>
          </p:cNvGrpSpPr>
          <p:nvPr/>
        </p:nvGrpSpPr>
        <p:grpSpPr bwMode="auto">
          <a:xfrm>
            <a:off x="6376988" y="1060450"/>
            <a:ext cx="508000" cy="500063"/>
            <a:chOff x="616" y="3282"/>
            <a:chExt cx="320" cy="315"/>
          </a:xfrm>
        </p:grpSpPr>
        <p:pic>
          <p:nvPicPr>
            <p:cNvPr id="11296"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82"/>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7" name="Text Box 49"/>
            <p:cNvSpPr txBox="1">
              <a:spLocks noChangeArrowheads="1"/>
            </p:cNvSpPr>
            <p:nvPr/>
          </p:nvSpPr>
          <p:spPr bwMode="auto">
            <a:xfrm>
              <a:off x="663" y="332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メイリオ" panose="020B0604030504040204" pitchFamily="50" charset="-128"/>
                  <a:ea typeface="メイリオ" panose="020B0604030504040204" pitchFamily="50" charset="-128"/>
                </a:rPr>
                <a:t>C</a:t>
              </a:r>
            </a:p>
          </p:txBody>
        </p:sp>
      </p:grpSp>
      <p:sp>
        <p:nvSpPr>
          <p:cNvPr id="11274" name="Line 70"/>
          <p:cNvSpPr>
            <a:spLocks noChangeShapeType="1"/>
          </p:cNvSpPr>
          <p:nvPr/>
        </p:nvSpPr>
        <p:spPr bwMode="auto">
          <a:xfrm>
            <a:off x="1176338" y="841375"/>
            <a:ext cx="0" cy="581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1275" name="Line 71"/>
          <p:cNvSpPr>
            <a:spLocks noChangeShapeType="1"/>
          </p:cNvSpPr>
          <p:nvPr/>
        </p:nvSpPr>
        <p:spPr bwMode="auto">
          <a:xfrm>
            <a:off x="3448050" y="863600"/>
            <a:ext cx="0" cy="581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1276" name="Line 72"/>
          <p:cNvSpPr>
            <a:spLocks noChangeShapeType="1"/>
          </p:cNvSpPr>
          <p:nvPr/>
        </p:nvSpPr>
        <p:spPr bwMode="auto">
          <a:xfrm>
            <a:off x="5849938" y="844550"/>
            <a:ext cx="0" cy="581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1277" name="Text Box 73"/>
          <p:cNvSpPr txBox="1">
            <a:spLocks noChangeArrowheads="1"/>
          </p:cNvSpPr>
          <p:nvPr/>
        </p:nvSpPr>
        <p:spPr bwMode="auto">
          <a:xfrm>
            <a:off x="306388" y="4181475"/>
            <a:ext cx="4121150" cy="181292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ネットワークで通信を行う装置として</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Ethernet</a:t>
            </a:r>
            <a:r>
              <a:rPr kumimoji="1" lang="ja-JP" altLang="en-US" sz="1600" b="0" i="0" u="none" strike="noStrike" kern="1200" cap="none" spc="0" normalizeH="0" baseline="0" noProof="0" dirty="0" err="1" smtClean="0">
                <a:ln>
                  <a:noFill/>
                </a:ln>
                <a:solidFill>
                  <a:srgbClr val="000000"/>
                </a:solidFill>
                <a:effectLst/>
                <a:uLnTx/>
                <a:uFillTx/>
                <a:latin typeface="メイリオ" panose="020B0604030504040204" pitchFamily="50" charset="-128"/>
                <a:ea typeface="メイリオ" panose="020B0604030504040204" pitchFamily="50" charset="-128"/>
              </a:rPr>
              <a:t>には</a:t>
            </a:r>
            <a:r>
              <a:rPr kumimoji="1" lang="en-US" altLang="ja-JP"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アドレス</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（マック・アドレス、</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Media Access Control address )</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と呼ばれる</a:t>
            </a: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物理アドレス</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が番号がつけられています。原則として個々の製品が作られた時に、アドレスが与えられ世界中にある</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アドレスは重複がありません。</a:t>
            </a:r>
          </a:p>
        </p:txBody>
      </p:sp>
      <p:sp>
        <p:nvSpPr>
          <p:cNvPr id="11278" name="Line 74"/>
          <p:cNvSpPr>
            <a:spLocks noChangeShapeType="1"/>
          </p:cNvSpPr>
          <p:nvPr/>
        </p:nvSpPr>
        <p:spPr bwMode="auto">
          <a:xfrm>
            <a:off x="1176338" y="841375"/>
            <a:ext cx="4673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1279" name="Text Box 76"/>
          <p:cNvSpPr txBox="1">
            <a:spLocks noChangeArrowheads="1"/>
          </p:cNvSpPr>
          <p:nvPr/>
        </p:nvSpPr>
        <p:spPr bwMode="auto">
          <a:xfrm>
            <a:off x="307975" y="2282825"/>
            <a:ext cx="3821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メイリオ" panose="020B0604030504040204" pitchFamily="50" charset="-128"/>
                <a:ea typeface="メイリオ" panose="020B0604030504040204" pitchFamily="50" charset="-128"/>
              </a:rPr>
              <a:t>A</a:t>
            </a:r>
            <a:r>
              <a:rPr kumimoji="1" lang="ja-JP" altLang="en-US" sz="1600" b="1"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から</a:t>
            </a:r>
            <a:r>
              <a:rPr kumimoji="1" lang="en-US" altLang="ja-JP" sz="1600" b="1" i="0" u="none" strike="noStrike" kern="1200" cap="none" spc="0" normalizeH="0" baseline="0" noProof="0" smtClean="0">
                <a:ln>
                  <a:noFill/>
                </a:ln>
                <a:solidFill>
                  <a:srgbClr val="FF0000"/>
                </a:solidFill>
                <a:effectLst/>
                <a:uLnTx/>
                <a:uFillTx/>
                <a:latin typeface="メイリオ" panose="020B0604030504040204" pitchFamily="50" charset="-128"/>
                <a:ea typeface="メイリオ" panose="020B0604030504040204" pitchFamily="50" charset="-128"/>
              </a:rPr>
              <a:t>C</a:t>
            </a:r>
            <a:r>
              <a:rPr kumimoji="1" lang="ja-JP" altLang="en-US" sz="1600" b="1"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へ送る場合の一つのパケット内容</a:t>
            </a:r>
          </a:p>
        </p:txBody>
      </p:sp>
      <p:graphicFrame>
        <p:nvGraphicFramePr>
          <p:cNvPr id="59528" name="Group 136"/>
          <p:cNvGraphicFramePr>
            <a:graphicFrameLocks noGrp="1"/>
          </p:cNvGraphicFramePr>
          <p:nvPr>
            <p:extLst>
              <p:ext uri="{D42A27DB-BD31-4B8C-83A1-F6EECF244321}">
                <p14:modId xmlns:p14="http://schemas.microsoft.com/office/powerpoint/2010/main" val="4166128940"/>
              </p:ext>
            </p:extLst>
          </p:nvPr>
        </p:nvGraphicFramePr>
        <p:xfrm>
          <a:off x="276225" y="2746375"/>
          <a:ext cx="3948113" cy="822820"/>
        </p:xfrm>
        <a:graphic>
          <a:graphicData uri="http://schemas.openxmlformats.org/drawingml/2006/table">
            <a:tbl>
              <a:tblPr/>
              <a:tblGrid>
                <a:gridCol w="1738313">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058863">
                  <a:extLst>
                    <a:ext uri="{9D8B030D-6E8A-4147-A177-3AD203B41FA5}">
                      <a16:colId xmlns:a16="http://schemas.microsoft.com/office/drawing/2014/main" val="20002"/>
                    </a:ext>
                  </a:extLst>
                </a:gridCol>
              </a:tblGrid>
              <a:tr h="304565">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marT="45685" marB="45685"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送信先</a:t>
                      </a:r>
                    </a:p>
                  </a:txBody>
                  <a:tcPr marT="45685" marB="45685"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送信元</a:t>
                      </a:r>
                    </a:p>
                  </a:txBody>
                  <a:tcPr marT="45685" marB="45685"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760">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パケットとして分割されたデータ</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pitchFamily="50" charset="-128"/>
                        </a:rPr>
                        <a:t>00-2A-89-43-AB-D3</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pitchFamily="50" charset="-128"/>
                        </a:rPr>
                        <a:t>00-1C-C0-7F-66-2F</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293" name="AutoShape 137"/>
          <p:cNvSpPr>
            <a:spLocks noChangeArrowheads="1"/>
          </p:cNvSpPr>
          <p:nvPr/>
        </p:nvSpPr>
        <p:spPr bwMode="auto">
          <a:xfrm>
            <a:off x="3178175" y="3686175"/>
            <a:ext cx="739775" cy="377825"/>
          </a:xfrm>
          <a:prstGeom prst="rightArrow">
            <a:avLst>
              <a:gd name="adj1" fmla="val 50000"/>
              <a:gd name="adj2" fmla="val 4895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endParaRPr>
          </a:p>
        </p:txBody>
      </p:sp>
      <p:pic>
        <p:nvPicPr>
          <p:cNvPr id="11294"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43" y="3093720"/>
            <a:ext cx="1732457" cy="28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AutoShape 139"/>
          <p:cNvSpPr>
            <a:spLocks noChangeArrowheads="1"/>
          </p:cNvSpPr>
          <p:nvPr/>
        </p:nvSpPr>
        <p:spPr bwMode="auto">
          <a:xfrm>
            <a:off x="4575316" y="2646859"/>
            <a:ext cx="2725737" cy="3019425"/>
          </a:xfrm>
          <a:prstGeom prst="wedgeRectCallout">
            <a:avLst>
              <a:gd name="adj1" fmla="val 54463"/>
              <a:gd name="adj2" fmla="val -2713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コンピュータ同士の通信は、最終的には物理アドレスをもとにして行われます。</a:t>
            </a:r>
            <a:b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Ethernet</a:t>
            </a:r>
            <a: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の場合は、個々のパケットには送信先と送り先の</a:t>
            </a: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アドレスとデータが入ります。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受信するコンピューターは、送信先に自分の</a:t>
            </a:r>
            <a:r>
              <a:rPr kumimoji="1" lang="en-US" altLang="ja-JP"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rPr>
              <a:t>アドレスが入っているパケットだけを取り出して処理します。</a:t>
            </a:r>
          </a:p>
        </p:txBody>
      </p:sp>
    </p:spTree>
    <p:extLst>
      <p:ext uri="{BB962C8B-B14F-4D97-AF65-F5344CB8AC3E}">
        <p14:creationId xmlns:p14="http://schemas.microsoft.com/office/powerpoint/2010/main" val="82986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69A6B3-2004-4CBF-9981-94AE8380D431}" type="slidenum">
              <a:rPr kumimoji="0"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291" name="Text Box 2"/>
          <p:cNvSpPr txBox="1">
            <a:spLocks noChangeArrowheads="1"/>
          </p:cNvSpPr>
          <p:nvPr/>
        </p:nvSpPr>
        <p:spPr bwMode="auto">
          <a:xfrm>
            <a:off x="178752" y="201940"/>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IP</a:t>
            </a:r>
            <a: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はどうして生まれたか</a:t>
            </a:r>
            <a:r>
              <a:rPr kumimoji="1" lang="en-US" altLang="ja-JP"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t>
            </a:r>
            <a:b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24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世界中で物理アドレスだけで通信すると</a:t>
            </a:r>
          </a:p>
        </p:txBody>
      </p:sp>
      <p:grpSp>
        <p:nvGrpSpPr>
          <p:cNvPr id="12292" name="Group 43"/>
          <p:cNvGrpSpPr>
            <a:grpSpLocks/>
          </p:cNvGrpSpPr>
          <p:nvPr/>
        </p:nvGrpSpPr>
        <p:grpSpPr bwMode="auto">
          <a:xfrm>
            <a:off x="509588" y="1425575"/>
            <a:ext cx="1857375" cy="831850"/>
            <a:chOff x="339" y="742"/>
            <a:chExt cx="1170" cy="524"/>
          </a:xfrm>
        </p:grpSpPr>
        <p:sp>
          <p:nvSpPr>
            <p:cNvPr id="12323" name="Text Box 3"/>
            <p:cNvSpPr txBox="1">
              <a:spLocks noChangeArrowheads="1"/>
            </p:cNvSpPr>
            <p:nvPr/>
          </p:nvSpPr>
          <p:spPr bwMode="auto">
            <a:xfrm>
              <a:off x="339" y="914"/>
              <a:ext cx="1170" cy="35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Ethernet </a:t>
              </a:r>
              <a:b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b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00-1C-C0-7F-66-2F</a:t>
              </a:r>
              <a:r>
                <a:rPr kumimoji="1" lang="en-US" altLang="ja-JP"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pSp>
          <p:nvGrpSpPr>
            <p:cNvPr id="12324" name="Group 4"/>
            <p:cNvGrpSpPr>
              <a:grpSpLocks/>
            </p:cNvGrpSpPr>
            <p:nvPr/>
          </p:nvGrpSpPr>
          <p:grpSpPr bwMode="auto">
            <a:xfrm>
              <a:off x="1019" y="742"/>
              <a:ext cx="320" cy="315"/>
              <a:chOff x="626" y="2815"/>
              <a:chExt cx="320" cy="315"/>
            </a:xfrm>
          </p:grpSpPr>
          <p:pic>
            <p:nvPicPr>
              <p:cNvPr id="12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 y="2815"/>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Text Box 6"/>
              <p:cNvSpPr txBox="1">
                <a:spLocks noChangeArrowheads="1"/>
              </p:cNvSpPr>
              <p:nvPr/>
            </p:nvSpPr>
            <p:spPr bwMode="auto">
              <a:xfrm>
                <a:off x="676" y="2870"/>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Arial" panose="020B0604020202020204" pitchFamily="34" charset="0"/>
                    <a:ea typeface="ＭＳ Ｐゴシック" panose="020B0600070205080204" pitchFamily="50" charset="-128"/>
                    <a:cs typeface="+mn-cs"/>
                  </a:rPr>
                  <a:t>A</a:t>
                </a:r>
              </a:p>
            </p:txBody>
          </p:sp>
        </p:grpSp>
      </p:grpSp>
      <p:grpSp>
        <p:nvGrpSpPr>
          <p:cNvPr id="12293" name="Group 42"/>
          <p:cNvGrpSpPr>
            <a:grpSpLocks/>
          </p:cNvGrpSpPr>
          <p:nvPr/>
        </p:nvGrpSpPr>
        <p:grpSpPr bwMode="auto">
          <a:xfrm>
            <a:off x="1460500" y="1736725"/>
            <a:ext cx="1857375" cy="846138"/>
            <a:chOff x="1806" y="728"/>
            <a:chExt cx="1170" cy="533"/>
          </a:xfrm>
        </p:grpSpPr>
        <p:sp>
          <p:nvSpPr>
            <p:cNvPr id="12319" name="Text Box 7"/>
            <p:cNvSpPr txBox="1">
              <a:spLocks noChangeArrowheads="1"/>
            </p:cNvSpPr>
            <p:nvPr/>
          </p:nvSpPr>
          <p:spPr bwMode="auto">
            <a:xfrm>
              <a:off x="1806" y="909"/>
              <a:ext cx="1170" cy="35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Ethernet </a:t>
              </a:r>
              <a:b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br>
              <a:r>
                <a:rPr kumimoji="1" lang="en-US" altLang="ja-JP"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00-1B-40-7A-01-5E</a:t>
              </a:r>
              <a:r>
                <a:rPr kumimoji="1" lang="en-US" altLang="ja-JP" sz="16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pSp>
          <p:nvGrpSpPr>
            <p:cNvPr id="12320" name="Group 9"/>
            <p:cNvGrpSpPr>
              <a:grpSpLocks/>
            </p:cNvGrpSpPr>
            <p:nvPr/>
          </p:nvGrpSpPr>
          <p:grpSpPr bwMode="auto">
            <a:xfrm>
              <a:off x="2451" y="728"/>
              <a:ext cx="320" cy="315"/>
              <a:chOff x="2935" y="2811"/>
              <a:chExt cx="320" cy="315"/>
            </a:xfrm>
          </p:grpSpPr>
          <p:pic>
            <p:nvPicPr>
              <p:cNvPr id="1232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 y="2811"/>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2" name="Text Box 11"/>
              <p:cNvSpPr txBox="1">
                <a:spLocks noChangeArrowheads="1"/>
              </p:cNvSpPr>
              <p:nvPr/>
            </p:nvSpPr>
            <p:spPr bwMode="auto">
              <a:xfrm>
                <a:off x="2976" y="2857"/>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Arial" panose="020B0604020202020204" pitchFamily="34" charset="0"/>
                    <a:ea typeface="ＭＳ Ｐゴシック" panose="020B0600070205080204" pitchFamily="50" charset="-128"/>
                    <a:cs typeface="+mn-cs"/>
                  </a:rPr>
                  <a:t>B</a:t>
                </a:r>
              </a:p>
            </p:txBody>
          </p:sp>
        </p:grpSp>
      </p:grpSp>
      <p:grpSp>
        <p:nvGrpSpPr>
          <p:cNvPr id="12294" name="Group 44"/>
          <p:cNvGrpSpPr>
            <a:grpSpLocks/>
          </p:cNvGrpSpPr>
          <p:nvPr/>
        </p:nvGrpSpPr>
        <p:grpSpPr bwMode="auto">
          <a:xfrm>
            <a:off x="2887663" y="1293813"/>
            <a:ext cx="1857375" cy="919162"/>
            <a:chOff x="3300" y="668"/>
            <a:chExt cx="1170" cy="579"/>
          </a:xfrm>
        </p:grpSpPr>
        <p:sp>
          <p:nvSpPr>
            <p:cNvPr id="12315" name="Text Box 8"/>
            <p:cNvSpPr txBox="1">
              <a:spLocks noChangeArrowheads="1"/>
            </p:cNvSpPr>
            <p:nvPr/>
          </p:nvSpPr>
          <p:spPr bwMode="auto">
            <a:xfrm>
              <a:off x="3300" y="895"/>
              <a:ext cx="1170" cy="35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Ethernet </a:t>
              </a:r>
              <a:b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b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00-2A-89-43-AB-D3</a:t>
              </a:r>
              <a:r>
                <a:rPr kumimoji="1" lang="en-US" altLang="ja-JP"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pSp>
          <p:nvGrpSpPr>
            <p:cNvPr id="12316" name="Group 12"/>
            <p:cNvGrpSpPr>
              <a:grpSpLocks/>
            </p:cNvGrpSpPr>
            <p:nvPr/>
          </p:nvGrpSpPr>
          <p:grpSpPr bwMode="auto">
            <a:xfrm>
              <a:off x="4017" y="668"/>
              <a:ext cx="320" cy="315"/>
              <a:chOff x="616" y="3282"/>
              <a:chExt cx="320" cy="315"/>
            </a:xfrm>
          </p:grpSpPr>
          <p:pic>
            <p:nvPicPr>
              <p:cNvPr id="1231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82"/>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Text Box 14"/>
              <p:cNvSpPr txBox="1">
                <a:spLocks noChangeArrowheads="1"/>
              </p:cNvSpPr>
              <p:nvPr/>
            </p:nvSpPr>
            <p:spPr bwMode="auto">
              <a:xfrm>
                <a:off x="663" y="332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Arial" panose="020B0604020202020204" pitchFamily="34" charset="0"/>
                    <a:ea typeface="ＭＳ Ｐゴシック" panose="020B0600070205080204" pitchFamily="50" charset="-128"/>
                    <a:cs typeface="+mn-cs"/>
                  </a:rPr>
                  <a:t>C</a:t>
                </a:r>
              </a:p>
            </p:txBody>
          </p:sp>
        </p:grpSp>
      </p:grpSp>
      <p:sp>
        <p:nvSpPr>
          <p:cNvPr id="12295" name="Line 15"/>
          <p:cNvSpPr>
            <a:spLocks noChangeShapeType="1"/>
          </p:cNvSpPr>
          <p:nvPr/>
        </p:nvSpPr>
        <p:spPr bwMode="auto">
          <a:xfrm>
            <a:off x="1757363" y="1103313"/>
            <a:ext cx="0" cy="290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296" name="Line 16"/>
          <p:cNvSpPr>
            <a:spLocks noChangeShapeType="1"/>
          </p:cNvSpPr>
          <p:nvPr/>
        </p:nvSpPr>
        <p:spPr bwMode="auto">
          <a:xfrm>
            <a:off x="2708275" y="1098550"/>
            <a:ext cx="0" cy="652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297" name="Line 17"/>
          <p:cNvSpPr>
            <a:spLocks noChangeShapeType="1"/>
          </p:cNvSpPr>
          <p:nvPr/>
        </p:nvSpPr>
        <p:spPr bwMode="auto">
          <a:xfrm>
            <a:off x="6067425" y="1092200"/>
            <a:ext cx="0" cy="581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298" name="Line 19"/>
          <p:cNvSpPr>
            <a:spLocks noChangeShapeType="1"/>
          </p:cNvSpPr>
          <p:nvPr/>
        </p:nvSpPr>
        <p:spPr bwMode="auto">
          <a:xfrm flipV="1">
            <a:off x="1771650" y="1074738"/>
            <a:ext cx="6111875" cy="142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12299" name="Group 45"/>
          <p:cNvGrpSpPr>
            <a:grpSpLocks/>
          </p:cNvGrpSpPr>
          <p:nvPr/>
        </p:nvGrpSpPr>
        <p:grpSpPr bwMode="auto">
          <a:xfrm>
            <a:off x="3519488" y="1795463"/>
            <a:ext cx="1857375" cy="919162"/>
            <a:chOff x="3300" y="668"/>
            <a:chExt cx="1170" cy="579"/>
          </a:xfrm>
        </p:grpSpPr>
        <p:sp>
          <p:nvSpPr>
            <p:cNvPr id="12311" name="Text Box 46"/>
            <p:cNvSpPr txBox="1">
              <a:spLocks noChangeArrowheads="1"/>
            </p:cNvSpPr>
            <p:nvPr/>
          </p:nvSpPr>
          <p:spPr bwMode="auto">
            <a:xfrm>
              <a:off x="3300" y="895"/>
              <a:ext cx="1170" cy="35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Ethernet </a:t>
              </a:r>
              <a:b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b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00-2A-89-43-AB-D3</a:t>
              </a:r>
              <a:r>
                <a:rPr kumimoji="1" lang="en-US" altLang="ja-JP"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pSp>
          <p:nvGrpSpPr>
            <p:cNvPr id="12312" name="Group 47"/>
            <p:cNvGrpSpPr>
              <a:grpSpLocks/>
            </p:cNvGrpSpPr>
            <p:nvPr/>
          </p:nvGrpSpPr>
          <p:grpSpPr bwMode="auto">
            <a:xfrm>
              <a:off x="4017" y="668"/>
              <a:ext cx="320" cy="315"/>
              <a:chOff x="616" y="3282"/>
              <a:chExt cx="320" cy="315"/>
            </a:xfrm>
          </p:grpSpPr>
          <p:pic>
            <p:nvPicPr>
              <p:cNvPr id="12313"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82"/>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49"/>
              <p:cNvSpPr txBox="1">
                <a:spLocks noChangeArrowheads="1"/>
              </p:cNvSpPr>
              <p:nvPr/>
            </p:nvSpPr>
            <p:spPr bwMode="auto">
              <a:xfrm>
                <a:off x="663" y="332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Arial" panose="020B0604020202020204" pitchFamily="34" charset="0"/>
                    <a:ea typeface="ＭＳ Ｐゴシック" panose="020B0600070205080204" pitchFamily="50" charset="-128"/>
                    <a:cs typeface="+mn-cs"/>
                  </a:rPr>
                  <a:t>D</a:t>
                </a:r>
              </a:p>
            </p:txBody>
          </p:sp>
        </p:grpSp>
      </p:grpSp>
      <p:grpSp>
        <p:nvGrpSpPr>
          <p:cNvPr id="12300" name="Group 50"/>
          <p:cNvGrpSpPr>
            <a:grpSpLocks/>
          </p:cNvGrpSpPr>
          <p:nvPr/>
        </p:nvGrpSpPr>
        <p:grpSpPr bwMode="auto">
          <a:xfrm>
            <a:off x="4645025" y="1758950"/>
            <a:ext cx="1857375" cy="919163"/>
            <a:chOff x="3300" y="668"/>
            <a:chExt cx="1170" cy="579"/>
          </a:xfrm>
        </p:grpSpPr>
        <p:sp>
          <p:nvSpPr>
            <p:cNvPr id="12307" name="Text Box 51"/>
            <p:cNvSpPr txBox="1">
              <a:spLocks noChangeArrowheads="1"/>
            </p:cNvSpPr>
            <p:nvPr/>
          </p:nvSpPr>
          <p:spPr bwMode="auto">
            <a:xfrm>
              <a:off x="3300" y="895"/>
              <a:ext cx="1170" cy="352"/>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Ethernet </a:t>
              </a:r>
              <a:b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br>
              <a:r>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00-2A-89-43-AB-D3</a:t>
              </a:r>
              <a:r>
                <a:rPr kumimoji="1" lang="en-US" altLang="ja-JP"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pSp>
          <p:nvGrpSpPr>
            <p:cNvPr id="12308" name="Group 52"/>
            <p:cNvGrpSpPr>
              <a:grpSpLocks/>
            </p:cNvGrpSpPr>
            <p:nvPr/>
          </p:nvGrpSpPr>
          <p:grpSpPr bwMode="auto">
            <a:xfrm>
              <a:off x="4017" y="668"/>
              <a:ext cx="320" cy="315"/>
              <a:chOff x="616" y="3282"/>
              <a:chExt cx="320" cy="315"/>
            </a:xfrm>
          </p:grpSpPr>
          <p:pic>
            <p:nvPicPr>
              <p:cNvPr id="12309"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82"/>
                <a:ext cx="3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Text Box 54"/>
              <p:cNvSpPr txBox="1">
                <a:spLocks noChangeArrowheads="1"/>
              </p:cNvSpPr>
              <p:nvPr/>
            </p:nvSpPr>
            <p:spPr bwMode="auto">
              <a:xfrm>
                <a:off x="663" y="3322"/>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600" b="1" i="0" u="none" strike="noStrike" kern="1200" cap="none" spc="0" normalizeH="0" baseline="0" noProof="0" smtClean="0">
                    <a:ln>
                      <a:noFill/>
                    </a:ln>
                    <a:solidFill>
                      <a:srgbClr val="FF0000"/>
                    </a:solidFill>
                    <a:effectLst/>
                    <a:uLnTx/>
                    <a:uFillTx/>
                    <a:latin typeface="Arial" panose="020B0604020202020204" pitchFamily="34" charset="0"/>
                    <a:ea typeface="ＭＳ Ｐゴシック" panose="020B0600070205080204" pitchFamily="50" charset="-128"/>
                    <a:cs typeface="+mn-cs"/>
                  </a:rPr>
                  <a:t>E</a:t>
                </a:r>
              </a:p>
            </p:txBody>
          </p:sp>
        </p:grpSp>
      </p:grpSp>
      <p:sp>
        <p:nvSpPr>
          <p:cNvPr id="12301" name="Line 55"/>
          <p:cNvSpPr>
            <a:spLocks noChangeShapeType="1"/>
          </p:cNvSpPr>
          <p:nvPr/>
        </p:nvSpPr>
        <p:spPr bwMode="auto">
          <a:xfrm>
            <a:off x="4303713" y="1052513"/>
            <a:ext cx="0" cy="290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302" name="Line 56"/>
          <p:cNvSpPr>
            <a:spLocks noChangeShapeType="1"/>
          </p:cNvSpPr>
          <p:nvPr/>
        </p:nvSpPr>
        <p:spPr bwMode="auto">
          <a:xfrm>
            <a:off x="4919663" y="1103313"/>
            <a:ext cx="0" cy="666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303" name="Text Box 57"/>
          <p:cNvSpPr txBox="1">
            <a:spLocks noChangeArrowheads="1"/>
          </p:cNvSpPr>
          <p:nvPr/>
        </p:nvSpPr>
        <p:spPr bwMode="auto">
          <a:xfrm>
            <a:off x="6415088" y="1641475"/>
            <a:ext cx="206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12304" name="Text Box 58"/>
          <p:cNvSpPr txBox="1">
            <a:spLocks noChangeArrowheads="1"/>
          </p:cNvSpPr>
          <p:nvPr/>
        </p:nvSpPr>
        <p:spPr bwMode="auto">
          <a:xfrm>
            <a:off x="350520" y="2863850"/>
            <a:ext cx="406908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例えばアメリカのパソコンから日本のパソコンにパケットを使ってデータを送る場合</a:t>
            </a:r>
            <a:br>
              <a:rPr kumimoji="1" lang="ja-JP" altLang="en-US" sz="16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6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問題点</a:t>
            </a:r>
            <a:r>
              <a:rPr kumimoji="1" lang="en-US" altLang="ja-JP" sz="16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1</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r>
            <a:b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おくる場合に相手のパソコンの</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アドレスを知らないと送れない。</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MAC</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アドレスはパソコンを変えると変わってしまう。</a:t>
            </a:r>
            <a:b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6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問題点</a:t>
            </a:r>
            <a:r>
              <a:rPr kumimoji="1" lang="en-US" altLang="ja-JP" sz="16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2</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r>
            <a:b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少なくともアメリカと日本のパソコンが全部一つの線につながっていると、そこに流れるパケットは非常に多く、自分宛てのパケットを探すのが非常に難しくなる。</a:t>
            </a:r>
          </a:p>
        </p:txBody>
      </p:sp>
      <p:pic>
        <p:nvPicPr>
          <p:cNvPr id="12305"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4362450"/>
            <a:ext cx="2095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AutoShape 60"/>
          <p:cNvSpPr>
            <a:spLocks noChangeArrowheads="1"/>
          </p:cNvSpPr>
          <p:nvPr/>
        </p:nvSpPr>
        <p:spPr bwMode="auto">
          <a:xfrm>
            <a:off x="4716463" y="2946400"/>
            <a:ext cx="3876675" cy="1524000"/>
          </a:xfrm>
          <a:prstGeom prst="wedgeRectCallout">
            <a:avLst>
              <a:gd name="adj1" fmla="val 17199"/>
              <a:gd name="adj2" fmla="val 5573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実際に</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1</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本の通信回線が使用出来たり、家庭や</a:t>
            </a:r>
            <a:r>
              <a:rPr kumimoji="1" lang="en-US" altLang="ja-JP"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1</a:t>
            </a:r>
            <a:r>
              <a:rPr kumimoji="1" lang="ja-JP" altLang="en-US" sz="16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フロアーなどでは、物理アドレスだけのデータ通信が可能です。但し、不特定多数のパソコン同士で通信する場合は限界があります。</a:t>
            </a:r>
          </a:p>
        </p:txBody>
      </p:sp>
    </p:spTree>
    <p:extLst>
      <p:ext uri="{BB962C8B-B14F-4D97-AF65-F5344CB8AC3E}">
        <p14:creationId xmlns:p14="http://schemas.microsoft.com/office/powerpoint/2010/main" val="203395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2"/>
          </p:nvPr>
        </p:nvSpPr>
        <p:spPr/>
        <p:txBody>
          <a:bodyPr/>
          <a:lstStyle/>
          <a:p>
            <a:fld id="{7485057B-DA8F-4C8F-950E-65128D2BF25E}" type="slidenum">
              <a:rPr lang="en-US" altLang="ja-JP"/>
              <a:pPr/>
              <a:t>14</a:t>
            </a:fld>
            <a:endParaRPr lang="en-US" altLang="ja-JP"/>
          </a:p>
        </p:txBody>
      </p:sp>
      <p:sp>
        <p:nvSpPr>
          <p:cNvPr id="21506" name="Text Box 2"/>
          <p:cNvSpPr txBox="1">
            <a:spLocks noChangeArrowheads="1"/>
          </p:cNvSpPr>
          <p:nvPr/>
        </p:nvSpPr>
        <p:spPr bwMode="auto">
          <a:xfrm>
            <a:off x="361950" y="242888"/>
            <a:ext cx="8324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400" dirty="0" smtClean="0">
                <a:solidFill>
                  <a:srgbClr val="FF0000"/>
                </a:solidFill>
                <a:latin typeface="メイリオ" panose="020B0604030504040204" pitchFamily="50" charset="-128"/>
                <a:ea typeface="メイリオ" panose="020B0604030504040204" pitchFamily="50" charset="-128"/>
              </a:rPr>
              <a:t>重要</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グローバル</a:t>
            </a:r>
            <a:r>
              <a:rPr lang="en-US" altLang="ja-JP" sz="2400" dirty="0">
                <a:solidFill>
                  <a:srgbClr val="FF0000"/>
                </a:solidFill>
                <a:latin typeface="メイリオ" panose="020B0604030504040204" pitchFamily="50" charset="-128"/>
                <a:ea typeface="メイリオ" panose="020B0604030504040204" pitchFamily="50" charset="-128"/>
              </a:rPr>
              <a:t>IP</a:t>
            </a:r>
            <a:r>
              <a:rPr lang="ja-JP" altLang="en-US" sz="2400" dirty="0">
                <a:solidFill>
                  <a:srgbClr val="FF0000"/>
                </a:solidFill>
                <a:latin typeface="メイリオ" panose="020B0604030504040204" pitchFamily="50" charset="-128"/>
                <a:ea typeface="メイリオ" panose="020B0604030504040204" pitchFamily="50" charset="-128"/>
              </a:rPr>
              <a:t>アドレスとプライベート</a:t>
            </a:r>
            <a:r>
              <a:rPr lang="en-US" altLang="ja-JP" sz="2400" dirty="0">
                <a:solidFill>
                  <a:srgbClr val="FF0000"/>
                </a:solidFill>
                <a:latin typeface="メイリオ" panose="020B0604030504040204" pitchFamily="50" charset="-128"/>
                <a:ea typeface="メイリオ" panose="020B0604030504040204" pitchFamily="50" charset="-128"/>
              </a:rPr>
              <a:t>IP</a:t>
            </a:r>
            <a:r>
              <a:rPr lang="ja-JP" altLang="en-US" sz="2400" dirty="0">
                <a:solidFill>
                  <a:srgbClr val="FF0000"/>
                </a:solidFill>
                <a:latin typeface="メイリオ" panose="020B0604030504040204" pitchFamily="50" charset="-128"/>
                <a:ea typeface="メイリオ" panose="020B0604030504040204" pitchFamily="50" charset="-128"/>
              </a:rPr>
              <a:t>アドレス</a:t>
            </a:r>
          </a:p>
        </p:txBody>
      </p:sp>
      <p:sp>
        <p:nvSpPr>
          <p:cNvPr id="21507" name="Text Box 3"/>
          <p:cNvSpPr txBox="1">
            <a:spLocks noChangeArrowheads="1"/>
          </p:cNvSpPr>
          <p:nvPr/>
        </p:nvSpPr>
        <p:spPr bwMode="auto">
          <a:xfrm>
            <a:off x="423862" y="4054922"/>
            <a:ext cx="826293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88913" algn="l">
              <a:defRPr kumimoji="1">
                <a:solidFill>
                  <a:schemeClr val="tx1"/>
                </a:solidFill>
                <a:latin typeface="Arial" panose="020B0604020202020204" pitchFamily="34" charset="0"/>
                <a:ea typeface="ＭＳ Ｐゴシック" panose="020B0600070205080204" pitchFamily="50" charset="-128"/>
              </a:defRPr>
            </a:lvl1pPr>
            <a:lvl2pPr marL="885825" indent="-342900" algn="l">
              <a:defRPr kumimoji="1">
                <a:solidFill>
                  <a:schemeClr val="tx1"/>
                </a:solidFill>
                <a:latin typeface="Arial" panose="020B0604020202020204" pitchFamily="34" charset="0"/>
                <a:ea typeface="ＭＳ Ｐゴシック" panose="020B0600070205080204" pitchFamily="50" charset="-128"/>
              </a:defRPr>
            </a:lvl2pPr>
            <a:lvl3pPr marL="1408113" indent="-342900" algn="l">
              <a:defRPr kumimoji="1">
                <a:solidFill>
                  <a:schemeClr val="tx1"/>
                </a:solidFill>
                <a:latin typeface="Arial" panose="020B0604020202020204" pitchFamily="34" charset="0"/>
                <a:ea typeface="ＭＳ Ｐゴシック" panose="020B0600070205080204" pitchFamily="50" charset="-128"/>
              </a:defRPr>
            </a:lvl3pPr>
            <a:lvl4pPr marL="1930400" indent="-342900" algn="l">
              <a:defRPr kumimoji="1">
                <a:solidFill>
                  <a:schemeClr val="tx1"/>
                </a:solidFill>
                <a:latin typeface="Arial" panose="020B0604020202020204" pitchFamily="34" charset="0"/>
                <a:ea typeface="ＭＳ Ｐゴシック" panose="020B0600070205080204" pitchFamily="50" charset="-128"/>
              </a:defRPr>
            </a:lvl4pPr>
            <a:lvl5pPr marL="2452688" indent="-342900" algn="l">
              <a:defRPr kumimoji="1">
                <a:solidFill>
                  <a:schemeClr val="tx1"/>
                </a:solidFill>
                <a:latin typeface="Arial" panose="020B0604020202020204" pitchFamily="34" charset="0"/>
                <a:ea typeface="ＭＳ Ｐゴシック" panose="020B0600070205080204" pitchFamily="50" charset="-128"/>
              </a:defRPr>
            </a:lvl5pPr>
            <a:lvl6pPr marL="29098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3670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8242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814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dirty="0">
                <a:latin typeface="メイリオ" panose="020B0604030504040204" pitchFamily="50" charset="-128"/>
                <a:ea typeface="メイリオ" panose="020B0604030504040204" pitchFamily="50" charset="-128"/>
              </a:rPr>
              <a:t>世界中のコンピュータには</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アドレスがつけられていて、これをグローバル</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アドレスと呼んでいて、</a:t>
            </a:r>
            <a:r>
              <a:rPr lang="en-US" altLang="ja-JP" sz="1600" dirty="0">
                <a:latin typeface="メイリオ" panose="020B0604030504040204" pitchFamily="50" charset="-128"/>
                <a:ea typeface="メイリオ" panose="020B0604030504040204" pitchFamily="50" charset="-128"/>
              </a:rPr>
              <a:t>IANA</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Internet Assigned Numbers Authority</a:t>
            </a:r>
            <a:r>
              <a:rPr lang="ja-JP" altLang="en-US" sz="1600" dirty="0">
                <a:latin typeface="メイリオ" panose="020B0604030504040204" pitchFamily="50" charset="-128"/>
                <a:ea typeface="メイリオ" panose="020B0604030504040204" pitchFamily="50" charset="-128"/>
              </a:rPr>
              <a:t>）がその割り当てを管理しています。あなたが自宅でネットワークを作る場合も、個々の機器に</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アドレスをつける必要がありますが、いちいち</a:t>
            </a:r>
            <a:r>
              <a:rPr lang="en-US" altLang="ja-JP" sz="1600" dirty="0">
                <a:latin typeface="メイリオ" panose="020B0604030504040204" pitchFamily="50" charset="-128"/>
                <a:ea typeface="メイリオ" panose="020B0604030504040204" pitchFamily="50" charset="-128"/>
              </a:rPr>
              <a:t>IANA</a:t>
            </a:r>
            <a:r>
              <a:rPr lang="ja-JP" altLang="en-US" sz="1600" dirty="0">
                <a:latin typeface="メイリオ" panose="020B0604030504040204" pitchFamily="50" charset="-128"/>
                <a:ea typeface="メイリオ" panose="020B0604030504040204" pitchFamily="50" charset="-128"/>
              </a:rPr>
              <a:t>に申請しなくても、プライベート</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アドレスとして勝手に番号をつけることができます。次の</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アドレスがプライベート</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アドレスで使用できるものです</a:t>
            </a:r>
            <a:r>
              <a:rPr lang="ja-JP" altLang="en-US" sz="1600" dirty="0" smtClean="0">
                <a:latin typeface="メイリオ" panose="020B0604030504040204" pitchFamily="50" charset="-128"/>
                <a:ea typeface="メイリオ" panose="020B0604030504040204" pitchFamily="50" charset="-128"/>
              </a:rPr>
              <a:t>。</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solidFill>
                  <a:srgbClr val="FF0000"/>
                </a:solidFill>
                <a:latin typeface="メイリオ" panose="020B0604030504040204" pitchFamily="50" charset="-128"/>
                <a:ea typeface="メイリオ" panose="020B0604030504040204" pitchFamily="50" charset="-128"/>
              </a:rPr>
              <a:t>電話でいうと内線番号みたいなものです。</a:t>
            </a:r>
            <a:r>
              <a:rPr lang="ja-JP" altLang="en-US" sz="1600" dirty="0">
                <a:latin typeface="メイリオ" panose="020B0604030504040204" pitchFamily="50" charset="-128"/>
                <a:ea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10.0.0.0</a:t>
            </a:r>
            <a:r>
              <a:rPr lang="ja-JP" altLang="en-US" sz="1600" dirty="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10.255.255.255</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172.16.0.0</a:t>
            </a:r>
            <a:r>
              <a:rPr lang="ja-JP" altLang="en-US" sz="1600" dirty="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172.31.255.255</a:t>
            </a:r>
            <a:br>
              <a:rPr lang="en-US" altLang="ja-JP" sz="1600" dirty="0" smtClean="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192.168.0.0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192.168.255.255</a:t>
            </a:r>
            <a:br>
              <a:rPr lang="en-US" altLang="ja-JP"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普通ホームネットワークを作る場合は</a:t>
            </a:r>
            <a:r>
              <a:rPr lang="en-US" altLang="ja-JP" sz="1600" dirty="0">
                <a:latin typeface="メイリオ" panose="020B0604030504040204" pitchFamily="50" charset="-128"/>
                <a:ea typeface="メイリオ" panose="020B0604030504040204" pitchFamily="50" charset="-128"/>
              </a:rPr>
              <a:t>192.168.0.xxx </a:t>
            </a:r>
            <a:r>
              <a:rPr lang="ja-JP" altLang="en-US" sz="1600" dirty="0">
                <a:latin typeface="メイリオ" panose="020B0604030504040204" pitchFamily="50" charset="-128"/>
                <a:ea typeface="メイリオ" panose="020B0604030504040204" pitchFamily="50" charset="-128"/>
              </a:rPr>
              <a:t>や</a:t>
            </a:r>
            <a:r>
              <a:rPr lang="en-US" altLang="ja-JP" sz="1600" dirty="0">
                <a:latin typeface="メイリオ" panose="020B0604030504040204" pitchFamily="50" charset="-128"/>
                <a:ea typeface="メイリオ" panose="020B0604030504040204" pitchFamily="50" charset="-128"/>
              </a:rPr>
              <a:t>192.168.1.xxx</a:t>
            </a:r>
            <a:r>
              <a:rPr lang="ja-JP" altLang="en-US" sz="1600" dirty="0">
                <a:latin typeface="メイリオ" panose="020B0604030504040204" pitchFamily="50" charset="-128"/>
                <a:ea typeface="メイリオ" panose="020B0604030504040204" pitchFamily="50" charset="-128"/>
              </a:rPr>
              <a:t>の</a:t>
            </a:r>
            <a:r>
              <a:rPr lang="en-US" altLang="ja-JP" sz="1600" dirty="0">
                <a:latin typeface="メイリオ" panose="020B0604030504040204" pitchFamily="50" charset="-128"/>
                <a:ea typeface="メイリオ" panose="020B0604030504040204" pitchFamily="50" charset="-128"/>
              </a:rPr>
              <a:t>IP</a:t>
            </a:r>
            <a:r>
              <a:rPr lang="ja-JP" altLang="en-US" sz="1600" dirty="0">
                <a:latin typeface="メイリオ" panose="020B0604030504040204" pitchFamily="50" charset="-128"/>
                <a:ea typeface="メイリオ" panose="020B0604030504040204" pitchFamily="50" charset="-128"/>
              </a:rPr>
              <a:t>アドレスが良く利用されています。</a:t>
            </a:r>
          </a:p>
        </p:txBody>
      </p:sp>
      <p:pic>
        <p:nvPicPr>
          <p:cNvPr id="21525" name="Picture 21"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8" y="2559050"/>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2406650"/>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3" y="2428875"/>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21531" name="Line 27"/>
          <p:cNvSpPr>
            <a:spLocks noChangeShapeType="1"/>
          </p:cNvSpPr>
          <p:nvPr/>
        </p:nvSpPr>
        <p:spPr bwMode="auto">
          <a:xfrm flipH="1">
            <a:off x="1422400" y="1958975"/>
            <a:ext cx="217488" cy="522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2" name="Line 28"/>
          <p:cNvSpPr>
            <a:spLocks noChangeShapeType="1"/>
          </p:cNvSpPr>
          <p:nvPr/>
        </p:nvSpPr>
        <p:spPr bwMode="auto">
          <a:xfrm>
            <a:off x="1582738" y="2974975"/>
            <a:ext cx="1058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3" name="Line 29"/>
          <p:cNvSpPr>
            <a:spLocks noChangeShapeType="1"/>
          </p:cNvSpPr>
          <p:nvPr/>
        </p:nvSpPr>
        <p:spPr bwMode="auto">
          <a:xfrm>
            <a:off x="2060575" y="1668463"/>
            <a:ext cx="75565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7" name="Text Box 33"/>
          <p:cNvSpPr txBox="1">
            <a:spLocks noChangeArrowheads="1"/>
          </p:cNvSpPr>
          <p:nvPr/>
        </p:nvSpPr>
        <p:spPr bwMode="auto">
          <a:xfrm>
            <a:off x="2201863" y="962025"/>
            <a:ext cx="18573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a:t>ヤフー</a:t>
            </a:r>
            <a:r>
              <a:rPr lang="en-US" altLang="ja-JP" sz="1400"/>
              <a:t>Japan</a:t>
            </a:r>
            <a:br>
              <a:rPr lang="en-US" altLang="ja-JP" sz="1400"/>
            </a:br>
            <a:r>
              <a:rPr lang="en-US" altLang="ja-JP" sz="1400"/>
              <a:t>www.yahoo.co.jp</a:t>
            </a:r>
          </a:p>
          <a:p>
            <a:pPr algn="l"/>
            <a:r>
              <a:rPr lang="en-US" altLang="ja-JP" sz="1400"/>
              <a:t>182.22.59.229</a:t>
            </a:r>
          </a:p>
        </p:txBody>
      </p:sp>
      <p:sp>
        <p:nvSpPr>
          <p:cNvPr id="21538" name="Text Box 34"/>
          <p:cNvSpPr txBox="1">
            <a:spLocks noChangeArrowheads="1"/>
          </p:cNvSpPr>
          <p:nvPr/>
        </p:nvSpPr>
        <p:spPr bwMode="auto">
          <a:xfrm>
            <a:off x="465138" y="3246438"/>
            <a:ext cx="18573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a:t>文部科学省</a:t>
            </a:r>
            <a:br>
              <a:rPr lang="ja-JP" altLang="en-US" sz="1400"/>
            </a:br>
            <a:r>
              <a:rPr lang="ja-JP" altLang="ja-JP" sz="1400"/>
              <a:t>www.mext.go.jp</a:t>
            </a:r>
          </a:p>
          <a:p>
            <a:pPr algn="l"/>
            <a:r>
              <a:rPr lang="ja-JP" altLang="ja-JP" sz="1400"/>
              <a:t>202.232.190.221</a:t>
            </a:r>
            <a:endParaRPr lang="en-US" altLang="ja-JP" sz="1400"/>
          </a:p>
        </p:txBody>
      </p:sp>
      <p:sp>
        <p:nvSpPr>
          <p:cNvPr id="21539" name="Text Box 35"/>
          <p:cNvSpPr txBox="1">
            <a:spLocks noChangeArrowheads="1"/>
          </p:cNvSpPr>
          <p:nvPr/>
        </p:nvSpPr>
        <p:spPr bwMode="auto">
          <a:xfrm>
            <a:off x="2490788" y="3254375"/>
            <a:ext cx="18573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1400">
                <a:ea typeface="宋体" panose="02010600030101010101" pitchFamily="2" charset="-122"/>
              </a:rPr>
              <a:t>首相官邸</a:t>
            </a:r>
            <a:r>
              <a:rPr lang="zh-CN" altLang="en-US" sz="1400"/>
              <a:t> </a:t>
            </a:r>
            <a:r>
              <a:rPr lang="ja-JP" altLang="ja-JP" sz="1400"/>
              <a:t/>
            </a:r>
            <a:br>
              <a:rPr lang="ja-JP" altLang="ja-JP" sz="1400"/>
            </a:br>
            <a:r>
              <a:rPr lang="ja-JP" altLang="ja-JP" sz="1400"/>
              <a:t>www.kantei.go.jp</a:t>
            </a:r>
          </a:p>
          <a:p>
            <a:pPr algn="l"/>
            <a:r>
              <a:rPr lang="ja-JP" altLang="ja-JP" sz="1400"/>
              <a:t>202.232.86.11</a:t>
            </a:r>
            <a:endParaRPr lang="en-US" altLang="ja-JP" sz="1400"/>
          </a:p>
        </p:txBody>
      </p:sp>
      <p:sp>
        <p:nvSpPr>
          <p:cNvPr id="21541" name="Text Box 37"/>
          <p:cNvSpPr txBox="1">
            <a:spLocks noChangeArrowheads="1"/>
          </p:cNvSpPr>
          <p:nvPr/>
        </p:nvSpPr>
        <p:spPr bwMode="auto">
          <a:xfrm>
            <a:off x="471488" y="642938"/>
            <a:ext cx="3598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600">
                <a:solidFill>
                  <a:srgbClr val="FF0000"/>
                </a:solidFill>
              </a:rPr>
              <a:t>グローバル</a:t>
            </a:r>
            <a:r>
              <a:rPr lang="en-US" altLang="ja-JP" sz="1600">
                <a:solidFill>
                  <a:srgbClr val="FF0000"/>
                </a:solidFill>
              </a:rPr>
              <a:t>IP</a:t>
            </a:r>
            <a:r>
              <a:rPr lang="ja-JP" altLang="en-US" sz="1600">
                <a:solidFill>
                  <a:srgbClr val="FF0000"/>
                </a:solidFill>
              </a:rPr>
              <a:t>アドレス</a:t>
            </a:r>
          </a:p>
        </p:txBody>
      </p:sp>
      <p:sp>
        <p:nvSpPr>
          <p:cNvPr id="21543" name="Rectangle 39"/>
          <p:cNvSpPr>
            <a:spLocks noChangeArrowheads="1"/>
          </p:cNvSpPr>
          <p:nvPr/>
        </p:nvSpPr>
        <p:spPr bwMode="auto">
          <a:xfrm>
            <a:off x="4383088" y="1349375"/>
            <a:ext cx="4049712" cy="2525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44" name="AutoShape 40"/>
          <p:cNvSpPr>
            <a:spLocks noChangeArrowheads="1"/>
          </p:cNvSpPr>
          <p:nvPr/>
        </p:nvSpPr>
        <p:spPr bwMode="auto">
          <a:xfrm flipV="1">
            <a:off x="4325938" y="1103313"/>
            <a:ext cx="4135437" cy="231775"/>
          </a:xfrm>
          <a:custGeom>
            <a:avLst/>
            <a:gdLst>
              <a:gd name="G0" fmla="+- 1600 0 0"/>
              <a:gd name="G1" fmla="+- 21600 0 1600"/>
              <a:gd name="G2" fmla="*/ 1600 1 2"/>
              <a:gd name="G3" fmla="+- 21600 0 G2"/>
              <a:gd name="G4" fmla="+/ 1600 21600 2"/>
              <a:gd name="G5" fmla="+/ G1 0 2"/>
              <a:gd name="G6" fmla="*/ 21600 21600 1600"/>
              <a:gd name="G7" fmla="*/ G6 1 2"/>
              <a:gd name="G8" fmla="+- 21600 0 G7"/>
              <a:gd name="G9" fmla="*/ 21600 1 2"/>
              <a:gd name="G10" fmla="+- 1600 0 G9"/>
              <a:gd name="G11" fmla="?: G10 G8 0"/>
              <a:gd name="G12" fmla="?: G10 G7 21600"/>
              <a:gd name="T0" fmla="*/ 20800 w 21600"/>
              <a:gd name="T1" fmla="*/ 10800 h 21600"/>
              <a:gd name="T2" fmla="*/ 10800 w 21600"/>
              <a:gd name="T3" fmla="*/ 21600 h 21600"/>
              <a:gd name="T4" fmla="*/ 800 w 21600"/>
              <a:gd name="T5" fmla="*/ 10800 h 21600"/>
              <a:gd name="T6" fmla="*/ 10800 w 21600"/>
              <a:gd name="T7" fmla="*/ 0 h 21600"/>
              <a:gd name="T8" fmla="*/ 2600 w 21600"/>
              <a:gd name="T9" fmla="*/ 2600 h 21600"/>
              <a:gd name="T10" fmla="*/ 19000 w 21600"/>
              <a:gd name="T11" fmla="*/ 19000 h 21600"/>
            </a:gdLst>
            <a:ahLst/>
            <a:cxnLst>
              <a:cxn ang="0">
                <a:pos x="T0" y="T1"/>
              </a:cxn>
              <a:cxn ang="0">
                <a:pos x="T2" y="T3"/>
              </a:cxn>
              <a:cxn ang="0">
                <a:pos x="T4" y="T5"/>
              </a:cxn>
              <a:cxn ang="0">
                <a:pos x="T6" y="T7"/>
              </a:cxn>
            </a:cxnLst>
            <a:rect l="T8" t="T9" r="T10" b="T11"/>
            <a:pathLst>
              <a:path w="21600" h="21600">
                <a:moveTo>
                  <a:pt x="0" y="0"/>
                </a:moveTo>
                <a:lnTo>
                  <a:pt x="1600" y="21600"/>
                </a:lnTo>
                <a:lnTo>
                  <a:pt x="20000" y="21600"/>
                </a:lnTo>
                <a:lnTo>
                  <a:pt x="21600" y="0"/>
                </a:lnTo>
                <a:close/>
              </a:path>
            </a:pathLst>
          </a:cu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45" name="Text Box 41"/>
          <p:cNvSpPr txBox="1">
            <a:spLocks noChangeArrowheads="1"/>
          </p:cNvSpPr>
          <p:nvPr/>
        </p:nvSpPr>
        <p:spPr bwMode="auto">
          <a:xfrm>
            <a:off x="4397375" y="650875"/>
            <a:ext cx="3598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600">
                <a:solidFill>
                  <a:srgbClr val="FF0000"/>
                </a:solidFill>
              </a:rPr>
              <a:t>プライベート</a:t>
            </a:r>
            <a:r>
              <a:rPr lang="en-US" altLang="ja-JP" sz="1600">
                <a:solidFill>
                  <a:srgbClr val="FF0000"/>
                </a:solidFill>
              </a:rPr>
              <a:t>IP</a:t>
            </a:r>
            <a:r>
              <a:rPr lang="ja-JP" altLang="en-US" sz="1600">
                <a:solidFill>
                  <a:srgbClr val="FF0000"/>
                </a:solidFill>
              </a:rPr>
              <a:t>アドレス</a:t>
            </a:r>
          </a:p>
        </p:txBody>
      </p:sp>
      <p:pic>
        <p:nvPicPr>
          <p:cNvPr id="21546" name="Picture 42" descr="05_0Rec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192338"/>
            <a:ext cx="782638" cy="249237"/>
          </a:xfrm>
          <a:prstGeom prst="rect">
            <a:avLst/>
          </a:prstGeom>
          <a:noFill/>
          <a:extLst>
            <a:ext uri="{909E8E84-426E-40DD-AFC4-6F175D3DCCD1}">
              <a14:hiddenFill xmlns:a14="http://schemas.microsoft.com/office/drawing/2010/main">
                <a:solidFill>
                  <a:srgbClr val="FFFFFF"/>
                </a:solidFill>
              </a14:hiddenFill>
            </a:ext>
          </a:extLst>
        </p:spPr>
      </p:pic>
      <p:pic>
        <p:nvPicPr>
          <p:cNvPr id="21547" name="Picture 43" descr="05_TVand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138" y="1520825"/>
            <a:ext cx="795337" cy="622300"/>
          </a:xfrm>
          <a:prstGeom prst="rect">
            <a:avLst/>
          </a:prstGeom>
          <a:noFill/>
          <a:extLst>
            <a:ext uri="{909E8E84-426E-40DD-AFC4-6F175D3DCCD1}">
              <a14:hiddenFill xmlns:a14="http://schemas.microsoft.com/office/drawing/2010/main">
                <a:solidFill>
                  <a:srgbClr val="FFFFFF"/>
                </a:solidFill>
              </a14:hiddenFill>
            </a:ext>
          </a:extLst>
        </p:spPr>
      </p:pic>
      <p:sp>
        <p:nvSpPr>
          <p:cNvPr id="21548" name="Rectangle 44"/>
          <p:cNvSpPr>
            <a:spLocks noChangeArrowheads="1"/>
          </p:cNvSpPr>
          <p:nvPr/>
        </p:nvSpPr>
        <p:spPr bwMode="auto">
          <a:xfrm>
            <a:off x="5224463" y="1582738"/>
            <a:ext cx="363537"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1549" name="Picture 45"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042988"/>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21551" name="Text Box 47"/>
          <p:cNvSpPr txBox="1">
            <a:spLocks noChangeArrowheads="1"/>
          </p:cNvSpPr>
          <p:nvPr/>
        </p:nvSpPr>
        <p:spPr bwMode="auto">
          <a:xfrm>
            <a:off x="4616450" y="3363913"/>
            <a:ext cx="1857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a:t>パソコン</a:t>
            </a:r>
            <a:br>
              <a:rPr lang="ja-JP" altLang="en-US" sz="1400"/>
            </a:br>
            <a:r>
              <a:rPr lang="en-US" altLang="ja-JP" sz="1400"/>
              <a:t>192.168.0.2</a:t>
            </a:r>
          </a:p>
        </p:txBody>
      </p:sp>
      <p:sp>
        <p:nvSpPr>
          <p:cNvPr id="21552" name="Text Box 48"/>
          <p:cNvSpPr txBox="1">
            <a:spLocks noChangeArrowheads="1"/>
          </p:cNvSpPr>
          <p:nvPr/>
        </p:nvSpPr>
        <p:spPr bwMode="auto">
          <a:xfrm>
            <a:off x="6553200" y="3255963"/>
            <a:ext cx="1857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a:t>テレビ</a:t>
            </a:r>
            <a:br>
              <a:rPr lang="ja-JP" altLang="en-US" sz="1400"/>
            </a:br>
            <a:r>
              <a:rPr lang="en-US" altLang="ja-JP" sz="1400"/>
              <a:t>192.168.0.3</a:t>
            </a:r>
          </a:p>
        </p:txBody>
      </p:sp>
      <p:sp>
        <p:nvSpPr>
          <p:cNvPr id="21553" name="Text Box 49"/>
          <p:cNvSpPr txBox="1">
            <a:spLocks noChangeArrowheads="1"/>
          </p:cNvSpPr>
          <p:nvPr/>
        </p:nvSpPr>
        <p:spPr bwMode="auto">
          <a:xfrm>
            <a:off x="5880100" y="1739900"/>
            <a:ext cx="2220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a:t>ブルーレイ・レコーダー</a:t>
            </a:r>
            <a:br>
              <a:rPr lang="ja-JP" altLang="en-US" sz="1400"/>
            </a:br>
            <a:r>
              <a:rPr lang="en-US" altLang="ja-JP" sz="1400"/>
              <a:t>192.168.0.4</a:t>
            </a:r>
          </a:p>
        </p:txBody>
      </p:sp>
      <p:sp>
        <p:nvSpPr>
          <p:cNvPr id="21554" name="Line 50"/>
          <p:cNvSpPr>
            <a:spLocks noChangeShapeType="1"/>
          </p:cNvSpPr>
          <p:nvPr/>
        </p:nvSpPr>
        <p:spPr bwMode="auto">
          <a:xfrm flipH="1">
            <a:off x="4891088" y="2308225"/>
            <a:ext cx="174625"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5" name="Line 51"/>
          <p:cNvSpPr>
            <a:spLocks noChangeShapeType="1"/>
          </p:cNvSpPr>
          <p:nvPr/>
        </p:nvSpPr>
        <p:spPr bwMode="auto">
          <a:xfrm>
            <a:off x="5472113" y="3121025"/>
            <a:ext cx="1073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6" name="Line 52"/>
          <p:cNvSpPr>
            <a:spLocks noChangeShapeType="1"/>
          </p:cNvSpPr>
          <p:nvPr/>
        </p:nvSpPr>
        <p:spPr bwMode="auto">
          <a:xfrm>
            <a:off x="5949950" y="2454275"/>
            <a:ext cx="596900" cy="449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21557" name="Picture 53" descr="05_TVand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088" y="2616200"/>
            <a:ext cx="795337" cy="622300"/>
          </a:xfrm>
          <a:prstGeom prst="rect">
            <a:avLst/>
          </a:prstGeom>
          <a:noFill/>
          <a:extLst>
            <a:ext uri="{909E8E84-426E-40DD-AFC4-6F175D3DCCD1}">
              <a14:hiddenFill xmlns:a14="http://schemas.microsoft.com/office/drawing/2010/main">
                <a:solidFill>
                  <a:srgbClr val="FFFFFF"/>
                </a:solidFill>
              </a14:hiddenFill>
            </a:ext>
          </a:extLst>
        </p:spPr>
      </p:pic>
      <p:sp>
        <p:nvSpPr>
          <p:cNvPr id="21558" name="Rectangle 54"/>
          <p:cNvSpPr>
            <a:spLocks noChangeArrowheads="1"/>
          </p:cNvSpPr>
          <p:nvPr/>
        </p:nvSpPr>
        <p:spPr bwMode="auto">
          <a:xfrm>
            <a:off x="6872288" y="2678113"/>
            <a:ext cx="363537"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87813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a:xfrm>
            <a:off x="6568440" y="6282565"/>
            <a:ext cx="2133600" cy="476250"/>
          </a:xfrm>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E632E13-4902-46E6-ADB3-0C8B3E356899}" type="slidenum">
              <a:rPr kumimoji="0" lang="en-US" altLang="ja-JP">
                <a:latin typeface="メイリオ" panose="020B0604030504040204" pitchFamily="50" charset="-128"/>
                <a:ea typeface="メイリオ" panose="020B0604030504040204" pitchFamily="50" charset="-128"/>
              </a:rPr>
              <a:pPr eaLnBrk="1" hangingPunct="1"/>
              <a:t>15</a:t>
            </a:fld>
            <a:endParaRPr kumimoji="0" lang="en-US" altLang="ja-JP">
              <a:latin typeface="メイリオ" panose="020B0604030504040204" pitchFamily="50" charset="-128"/>
              <a:ea typeface="メイリオ" panose="020B0604030504040204" pitchFamily="50" charset="-128"/>
            </a:endParaRPr>
          </a:p>
        </p:txBody>
      </p:sp>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重要</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グローバル</a:t>
            </a:r>
            <a:r>
              <a:rPr lang="en-US" altLang="ja-JP" sz="2800" dirty="0" smtClean="0">
                <a:latin typeface="メイリオ" panose="020B0604030504040204" pitchFamily="50" charset="-128"/>
                <a:ea typeface="メイリオ" panose="020B0604030504040204" pitchFamily="50" charset="-128"/>
              </a:rPr>
              <a:t>IP</a:t>
            </a:r>
            <a:r>
              <a:rPr lang="ja-JP" altLang="en-US" sz="2800" dirty="0" smtClean="0">
                <a:latin typeface="メイリオ" panose="020B0604030504040204" pitchFamily="50" charset="-128"/>
                <a:ea typeface="メイリオ" panose="020B0604030504040204" pitchFamily="50" charset="-128"/>
              </a:rPr>
              <a:t>を見てみよう</a:t>
            </a:r>
            <a:endParaRPr lang="ja-JP" altLang="en-US"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35684" y="1727928"/>
            <a:ext cx="6647156" cy="2859438"/>
          </a:xfrm>
          <a:prstGeom prst="rect">
            <a:avLst/>
          </a:prstGeom>
        </p:spPr>
      </p:pic>
      <p:sp>
        <p:nvSpPr>
          <p:cNvPr id="3" name="正方形/長方形 2"/>
          <p:cNvSpPr/>
          <p:nvPr/>
        </p:nvSpPr>
        <p:spPr bwMode="auto">
          <a:xfrm>
            <a:off x="518160" y="1770807"/>
            <a:ext cx="7528560" cy="292102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テキスト ボックス 3"/>
          <p:cNvSpPr txBox="1"/>
          <p:nvPr/>
        </p:nvSpPr>
        <p:spPr>
          <a:xfrm>
            <a:off x="3246120" y="4806096"/>
            <a:ext cx="4251960" cy="1754326"/>
          </a:xfrm>
          <a:prstGeom prst="rect">
            <a:avLst/>
          </a:prstGeom>
          <a:noFill/>
          <a:ln w="25400">
            <a:solidFill>
              <a:schemeClr val="tx1"/>
            </a:solidFill>
          </a:ln>
        </p:spPr>
        <p:txBody>
          <a:bodyPr wrap="square" rtlCol="0">
            <a:spAutoFit/>
          </a:bodyPr>
          <a:lstStyle/>
          <a:p>
            <a:r>
              <a:rPr kumimoji="1" lang="ja-JP" altLang="en-US" dirty="0" smtClean="0"/>
              <a:t>千葉県高校用ネットワーク</a:t>
            </a:r>
          </a:p>
          <a:p>
            <a:endParaRPr lang="ja-JP" altLang="en-US" dirty="0"/>
          </a:p>
          <a:p>
            <a:endParaRPr kumimoji="1" lang="ja-JP" altLang="en-US" dirty="0" smtClean="0"/>
          </a:p>
          <a:p>
            <a:endParaRPr lang="ja-JP" altLang="en-US" dirty="0"/>
          </a:p>
          <a:p>
            <a:endParaRPr kumimoji="1" lang="ja-JP" altLang="en-US" dirty="0" smtClean="0"/>
          </a:p>
          <a:p>
            <a:endParaRPr lang="ja-JP" altLang="en-US" dirty="0"/>
          </a:p>
        </p:txBody>
      </p:sp>
      <p:cxnSp>
        <p:nvCxnSpPr>
          <p:cNvPr id="6" name="直線矢印コネクタ 5"/>
          <p:cNvCxnSpPr/>
          <p:nvPr/>
        </p:nvCxnSpPr>
        <p:spPr bwMode="auto">
          <a:xfrm>
            <a:off x="850924" y="5476656"/>
            <a:ext cx="239519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1103642" y="5590926"/>
            <a:ext cx="188976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グローバル</a:t>
            </a:r>
            <a:r>
              <a:rPr kumimoji="1" lang="en-US" altLang="ja-JP" dirty="0" smtClean="0">
                <a:latin typeface="メイリオ" panose="020B0604030504040204" pitchFamily="50" charset="-128"/>
                <a:ea typeface="メイリオ" panose="020B0604030504040204" pitchFamily="50" charset="-128"/>
              </a:rPr>
              <a:t>IP</a:t>
            </a:r>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bwMode="auto">
          <a:xfrm>
            <a:off x="3848100" y="5261510"/>
            <a:ext cx="1417320" cy="48360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latin typeface="Arial" charset="0"/>
              </a:rPr>
              <a:t>東高校</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26" name="楕円 25"/>
          <p:cNvSpPr/>
          <p:nvPr/>
        </p:nvSpPr>
        <p:spPr bwMode="auto">
          <a:xfrm>
            <a:off x="5673090" y="5503311"/>
            <a:ext cx="1417320" cy="48360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Arial" charset="0"/>
              </a:rPr>
              <a:t>南</a:t>
            </a:r>
            <a:r>
              <a:rPr lang="ja-JP" altLang="en-US" dirty="0" smtClean="0">
                <a:latin typeface="Arial" charset="0"/>
              </a:rPr>
              <a:t>高校</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27" name="テキスト ボックス 26"/>
          <p:cNvSpPr txBox="1"/>
          <p:nvPr/>
        </p:nvSpPr>
        <p:spPr>
          <a:xfrm>
            <a:off x="3954780" y="6060434"/>
            <a:ext cx="188976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プライベート</a:t>
            </a:r>
            <a:r>
              <a:rPr kumimoji="1" lang="en-US" altLang="ja-JP" dirty="0" smtClean="0">
                <a:latin typeface="メイリオ" panose="020B0604030504040204" pitchFamily="50" charset="-128"/>
                <a:ea typeface="メイリオ" panose="020B0604030504040204" pitchFamily="50" charset="-128"/>
              </a:rPr>
              <a:t>IP</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28600" y="727254"/>
            <a:ext cx="8915400" cy="830997"/>
          </a:xfrm>
          <a:prstGeom prst="rect">
            <a:avLst/>
          </a:prstGeom>
          <a:noFill/>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検索</a:t>
            </a:r>
            <a:r>
              <a:rPr lang="ja-JP" altLang="en-US" sz="2400" dirty="0" smtClean="0">
                <a:latin typeface="メイリオ" panose="020B0604030504040204" pitchFamily="50" charset="-128"/>
                <a:ea typeface="メイリオ" panose="020B0604030504040204" pitchFamily="50" charset="-128"/>
              </a:rPr>
              <a:t>のキーワードで　</a:t>
            </a:r>
            <a:r>
              <a:rPr lang="en-US" altLang="ja-JP" sz="2400" dirty="0" smtClean="0">
                <a:solidFill>
                  <a:srgbClr val="FF0000"/>
                </a:solidFill>
                <a:latin typeface="メイリオ" panose="020B0604030504040204" pitchFamily="50" charset="-128"/>
                <a:ea typeface="メイリオ" panose="020B0604030504040204" pitchFamily="50" charset="-128"/>
              </a:rPr>
              <a:t>IP</a:t>
            </a:r>
            <a:r>
              <a:rPr lang="ja-JP" altLang="en-US" sz="2400" dirty="0" smtClean="0">
                <a:solidFill>
                  <a:srgbClr val="FF0000"/>
                </a:solidFill>
                <a:latin typeface="メイリオ" panose="020B0604030504040204" pitchFamily="50" charset="-128"/>
                <a:ea typeface="メイリオ" panose="020B0604030504040204" pitchFamily="50" charset="-128"/>
              </a:rPr>
              <a:t>アドレス</a:t>
            </a:r>
            <a:r>
              <a:rPr lang="ja-JP" altLang="en-US" sz="2400" dirty="0" smtClean="0">
                <a:latin typeface="メイリオ" panose="020B0604030504040204" pitchFamily="50" charset="-128"/>
                <a:ea typeface="メイリオ" panose="020B0604030504040204" pitchFamily="50" charset="-128"/>
              </a:rPr>
              <a:t>　確認　を指定して使っている</a:t>
            </a:r>
            <a:r>
              <a:rPr lang="en-US" altLang="ja-JP" sz="2400" dirty="0" smtClean="0">
                <a:latin typeface="メイリオ" panose="020B0604030504040204" pitchFamily="50" charset="-128"/>
                <a:ea typeface="メイリオ" panose="020B0604030504040204" pitchFamily="50" charset="-128"/>
              </a:rPr>
              <a:t>PC</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IP</a:t>
            </a:r>
            <a:r>
              <a:rPr lang="ja-JP" altLang="en-US" sz="2400" dirty="0" smtClean="0">
                <a:latin typeface="メイリオ" panose="020B0604030504040204" pitchFamily="50" charset="-128"/>
                <a:ea typeface="メイリオ" panose="020B0604030504040204" pitchFamily="50" charset="-128"/>
              </a:rPr>
              <a:t>アドレスを表示するサイトにアクセスしてみる</a:t>
            </a:r>
          </a:p>
        </p:txBody>
      </p:sp>
    </p:spTree>
    <p:extLst>
      <p:ext uri="{BB962C8B-B14F-4D97-AF65-F5344CB8AC3E}">
        <p14:creationId xmlns:p14="http://schemas.microsoft.com/office/powerpoint/2010/main" val="858207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E7B2A8-FC16-4D59-86B3-3D12022D3344}" type="slidenum">
              <a:rPr kumimoji="0"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8195"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3" y="3663950"/>
            <a:ext cx="1524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lgn="l" eaLnBrk="1" hangingPunct="1">
              <a:spcBef>
                <a:spcPct val="50000"/>
              </a:spcBef>
              <a:defRPr/>
            </a:pPr>
            <a:r>
              <a:rPr kumimoji="1" lang="ja-JP" altLang="en-US" sz="2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重要</a:t>
            </a:r>
            <a:r>
              <a:rPr kumimoji="1" lang="en-US" altLang="ja-JP" sz="2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 DNS(</a:t>
            </a:r>
            <a:r>
              <a:rPr lang="en-US" altLang="ja-JP" sz="2800" dirty="0">
                <a:solidFill>
                  <a:srgbClr val="FF0000"/>
                </a:solidFill>
              </a:rPr>
              <a:t>Domain Name System</a:t>
            </a:r>
            <a:r>
              <a:rPr kumimoji="1" lang="en-US" altLang="ja-JP" sz="2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a:t>
            </a:r>
          </a:p>
        </p:txBody>
      </p:sp>
      <p:sp>
        <p:nvSpPr>
          <p:cNvPr id="8237" name="Text Box 75"/>
          <p:cNvSpPr txBox="1">
            <a:spLocks noChangeArrowheads="1"/>
          </p:cNvSpPr>
          <p:nvPr/>
        </p:nvSpPr>
        <p:spPr bwMode="auto">
          <a:xfrm>
            <a:off x="1926273" y="4954587"/>
            <a:ext cx="6760527" cy="646331"/>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lgn="l" eaLnBrk="1" hangingPunct="1">
              <a:spcBef>
                <a:spcPct val="50000"/>
              </a:spcBef>
              <a:defRPr/>
            </a:pPr>
            <a:r>
              <a:rPr lang="ja-JP" altLang="en-US" dirty="0">
                <a:solidFill>
                  <a:srgbClr val="000000"/>
                </a:solidFill>
              </a:rPr>
              <a:t>ドメイン名と</a:t>
            </a:r>
            <a:r>
              <a:rPr lang="en-US" altLang="ja-JP" dirty="0">
                <a:solidFill>
                  <a:srgbClr val="000000"/>
                </a:solidFill>
              </a:rPr>
              <a:t>IP</a:t>
            </a:r>
            <a:r>
              <a:rPr lang="ja-JP" altLang="en-US" dirty="0">
                <a:solidFill>
                  <a:srgbClr val="000000"/>
                </a:solidFill>
              </a:rPr>
              <a:t>アドレスの対応付けや、 メールの宛先ホストを指示するための</a:t>
            </a:r>
            <a:r>
              <a:rPr lang="ja-JP" altLang="en-US" dirty="0" smtClean="0">
                <a:solidFill>
                  <a:srgbClr val="000000"/>
                </a:solidFill>
              </a:rPr>
              <a:t>システムです。</a:t>
            </a:r>
            <a:endParaRPr kumimoji="1" lang="ja-JP"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楕円 2"/>
          <p:cNvSpPr/>
          <p:nvPr/>
        </p:nvSpPr>
        <p:spPr bwMode="auto">
          <a:xfrm>
            <a:off x="1371600" y="751820"/>
            <a:ext cx="7178040" cy="404878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4" name="テキスト ボックス 3"/>
          <p:cNvSpPr txBox="1"/>
          <p:nvPr/>
        </p:nvSpPr>
        <p:spPr>
          <a:xfrm>
            <a:off x="1630680" y="1012086"/>
            <a:ext cx="62941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The Internet</a:t>
            </a:r>
            <a:endParaRPr kumimoji="1" lang="ja-JP" altLang="en-US" sz="32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楕円 4"/>
          <p:cNvSpPr/>
          <p:nvPr/>
        </p:nvSpPr>
        <p:spPr bwMode="auto">
          <a:xfrm>
            <a:off x="2452053" y="3555392"/>
            <a:ext cx="5090160" cy="1015826"/>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 name="テキスト ボックス 5"/>
          <p:cNvSpPr txBox="1"/>
          <p:nvPr/>
        </p:nvSpPr>
        <p:spPr>
          <a:xfrm>
            <a:off x="2995454" y="3601640"/>
            <a:ext cx="40386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TCP/IP</a:t>
            </a:r>
            <a:b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TCP: </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データを送る仕組み</a:t>
            </a:r>
            <a:b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IP: </a:t>
            </a: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機械を番号で認識する仕組み</a:t>
            </a:r>
          </a:p>
        </p:txBody>
      </p:sp>
      <p:sp>
        <p:nvSpPr>
          <p:cNvPr id="21" name="楕円 20"/>
          <p:cNvSpPr/>
          <p:nvPr/>
        </p:nvSpPr>
        <p:spPr bwMode="auto">
          <a:xfrm>
            <a:off x="2452053" y="2618091"/>
            <a:ext cx="5090160" cy="768048"/>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2" name="テキスト ボックス 21"/>
          <p:cNvSpPr txBox="1"/>
          <p:nvPr/>
        </p:nvSpPr>
        <p:spPr>
          <a:xfrm>
            <a:off x="2995454" y="2733527"/>
            <a:ext cx="40386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DNS</a:t>
            </a:r>
            <a:br>
              <a:rPr kumimoji="1" lang="en-US" altLang="ja-JP" sz="18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8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機械の番号と名前を対応する仕組み</a:t>
            </a:r>
          </a:p>
        </p:txBody>
      </p:sp>
      <p:sp>
        <p:nvSpPr>
          <p:cNvPr id="23" name="楕円 22"/>
          <p:cNvSpPr/>
          <p:nvPr/>
        </p:nvSpPr>
        <p:spPr bwMode="auto">
          <a:xfrm>
            <a:off x="2452053" y="1668408"/>
            <a:ext cx="5090160" cy="768048"/>
          </a:xfrm>
          <a:prstGeom prst="ellipse">
            <a:avLst/>
          </a:prstGeom>
          <a:solidFill>
            <a:srgbClr val="92D050"/>
          </a:solid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24" name="テキスト ボックス 23"/>
          <p:cNvSpPr txBox="1"/>
          <p:nvPr/>
        </p:nvSpPr>
        <p:spPr>
          <a:xfrm>
            <a:off x="2980214" y="1857792"/>
            <a:ext cx="40386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いろいろなサービス</a:t>
            </a:r>
          </a:p>
        </p:txBody>
      </p:sp>
    </p:spTree>
    <p:extLst>
      <p:ext uri="{BB962C8B-B14F-4D97-AF65-F5344CB8AC3E}">
        <p14:creationId xmlns:p14="http://schemas.microsoft.com/office/powerpoint/2010/main" val="1727109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28600" y="2361479"/>
            <a:ext cx="6365076" cy="4234880"/>
          </a:xfrm>
          <a:prstGeom prst="rect">
            <a:avLst/>
          </a:prstGeom>
        </p:spPr>
      </p:pic>
      <p:sp>
        <p:nvSpPr>
          <p:cNvPr id="2765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FBA089-E9C0-40CB-B3C9-B4C759D59342}" type="slidenum">
              <a:rPr kumimoji="0" lang="en-US" altLang="ja-JP"/>
              <a:pPr eaLnBrk="1" hangingPunct="1"/>
              <a:t>17</a:t>
            </a:fld>
            <a:endParaRPr kumimoji="0" lang="en-US" altLang="ja-JP"/>
          </a:p>
        </p:txBody>
      </p:sp>
      <p:sp>
        <p:nvSpPr>
          <p:cNvPr id="27653" name="Line 4"/>
          <p:cNvSpPr>
            <a:spLocks noChangeShapeType="1"/>
          </p:cNvSpPr>
          <p:nvPr/>
        </p:nvSpPr>
        <p:spPr bwMode="auto">
          <a:xfrm>
            <a:off x="752475" y="1135858"/>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27666" name="Picture 32" descr="05_x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410" y="850640"/>
            <a:ext cx="8207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33"/>
          <p:cNvSpPr txBox="1">
            <a:spLocks noChangeArrowheads="1"/>
          </p:cNvSpPr>
          <p:nvPr/>
        </p:nvSpPr>
        <p:spPr bwMode="auto">
          <a:xfrm>
            <a:off x="2786063" y="2034383"/>
            <a:ext cx="1973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b="1" dirty="0" smtClean="0"/>
              <a:t>DNS</a:t>
            </a:r>
            <a:r>
              <a:rPr lang="ja-JP" altLang="en-US" b="1" dirty="0" smtClean="0"/>
              <a:t>サーバー</a:t>
            </a:r>
            <a:endParaRPr lang="ja-JP" altLang="en-US" b="1" dirty="0"/>
          </a:p>
        </p:txBody>
      </p:sp>
      <p:sp>
        <p:nvSpPr>
          <p:cNvPr id="27668" name="Line 35"/>
          <p:cNvSpPr>
            <a:spLocks noChangeShapeType="1"/>
          </p:cNvSpPr>
          <p:nvPr/>
        </p:nvSpPr>
        <p:spPr bwMode="auto">
          <a:xfrm>
            <a:off x="1538288" y="3348038"/>
            <a:ext cx="6667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493713" y="1518977"/>
            <a:ext cx="2263775" cy="646331"/>
          </a:xfrm>
          <a:prstGeom prst="rect">
            <a:avLst/>
          </a:prstGeom>
          <a:noFill/>
        </p:spPr>
        <p:txBody>
          <a:bodyPr wrap="square" rtlCol="0">
            <a:spAutoFit/>
          </a:bodyPr>
          <a:lstStyle/>
          <a:p>
            <a:r>
              <a:rPr lang="ja-JP" altLang="en-US" dirty="0" smtClean="0">
                <a:sym typeface="Wingdings" panose="05000000000000000000" pitchFamily="2" charset="2"/>
              </a:rPr>
              <a:t>名前 </a:t>
            </a:r>
            <a:r>
              <a:rPr lang="ja-JP" altLang="en-US" dirty="0">
                <a:sym typeface="Wingdings" panose="05000000000000000000" pitchFamily="2" charset="2"/>
              </a:rPr>
              <a:t>→</a:t>
            </a:r>
            <a:r>
              <a:rPr lang="ja-JP" altLang="en-US" dirty="0" smtClean="0">
                <a:sym typeface="Wingdings" panose="05000000000000000000" pitchFamily="2" charset="2"/>
              </a:rPr>
              <a:t/>
            </a:r>
            <a:br>
              <a:rPr lang="ja-JP" altLang="en-US" dirty="0" smtClean="0">
                <a:sym typeface="Wingdings" panose="05000000000000000000" pitchFamily="2" charset="2"/>
              </a:rPr>
            </a:br>
            <a:r>
              <a:rPr lang="ja-JP" altLang="en-US" dirty="0" smtClean="0">
                <a:sym typeface="Wingdings" panose="05000000000000000000" pitchFamily="2" charset="2"/>
              </a:rPr>
              <a:t>←</a:t>
            </a:r>
            <a:r>
              <a:rPr lang="en-US" altLang="ja-JP" dirty="0" smtClean="0">
                <a:sym typeface="Wingdings" panose="05000000000000000000" pitchFamily="2" charset="2"/>
              </a:rPr>
              <a:t>IP</a:t>
            </a:r>
            <a:r>
              <a:rPr lang="ja-JP" altLang="en-US" dirty="0" smtClean="0">
                <a:sym typeface="Wingdings" panose="05000000000000000000" pitchFamily="2" charset="2"/>
              </a:rPr>
              <a:t>アドレス</a:t>
            </a:r>
            <a:endParaRPr kumimoji="1" lang="ja-JP" altLang="en-US" dirty="0"/>
          </a:p>
        </p:txBody>
      </p:sp>
      <p:sp>
        <p:nvSpPr>
          <p:cNvPr id="15" name="テキスト ボックス 14"/>
          <p:cNvSpPr txBox="1"/>
          <p:nvPr/>
        </p:nvSpPr>
        <p:spPr>
          <a:xfrm>
            <a:off x="933546" y="4334598"/>
            <a:ext cx="4613814" cy="2062103"/>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err="1" smtClean="0">
                <a:solidFill>
                  <a:srgbClr val="FF0000"/>
                </a:solidFill>
                <a:latin typeface="メイリオ" panose="020B0604030504040204" pitchFamily="50" charset="-128"/>
                <a:ea typeface="メイリオ" panose="020B0604030504040204" pitchFamily="50" charset="-128"/>
              </a:rPr>
              <a:t>nslookup</a:t>
            </a:r>
            <a:r>
              <a:rPr lang="ja-JP" altLang="en-US" sz="3200" dirty="0" smtClean="0">
                <a:solidFill>
                  <a:srgbClr val="FF0000"/>
                </a:solidFill>
                <a:latin typeface="メイリオ" panose="020B0604030504040204" pitchFamily="50" charset="-128"/>
                <a:ea typeface="メイリオ" panose="020B0604030504040204" pitchFamily="50" charset="-128"/>
              </a:rPr>
              <a:t>が動いている状態</a:t>
            </a:r>
            <a:r>
              <a:rPr lang="en-US" altLang="ja-JP" sz="3200" dirty="0" smtClean="0">
                <a:solidFill>
                  <a:srgbClr val="FF0000"/>
                </a:solidFill>
                <a:latin typeface="メイリオ" panose="020B0604030504040204" pitchFamily="50" charset="-128"/>
                <a:ea typeface="メイリオ" panose="020B0604030504040204" pitchFamily="50" charset="-128"/>
              </a:rPr>
              <a:t>: </a:t>
            </a:r>
            <a:r>
              <a:rPr lang="en-US" altLang="ja-JP" sz="3200" dirty="0" err="1" smtClean="0">
                <a:solidFill>
                  <a:srgbClr val="FF0000"/>
                </a:solidFill>
                <a:latin typeface="メイリオ" panose="020B0604030504040204" pitchFamily="50" charset="-128"/>
                <a:ea typeface="メイリオ" panose="020B0604030504040204" pitchFamily="50" charset="-128"/>
              </a:rPr>
              <a:t>nslookup</a:t>
            </a:r>
            <a:r>
              <a:rPr lang="ja-JP" altLang="en-US" sz="3200" dirty="0" smtClean="0">
                <a:solidFill>
                  <a:srgbClr val="FF0000"/>
                </a:solidFill>
                <a:latin typeface="メイリオ" panose="020B0604030504040204" pitchFamily="50" charset="-128"/>
                <a:ea typeface="メイリオ" panose="020B0604030504040204" pitchFamily="50" charset="-128"/>
              </a:rPr>
              <a:t>のプロンプト</a:t>
            </a:r>
          </a:p>
          <a:p>
            <a:pPr algn="l"/>
            <a:endParaRPr lang="ja-JP" altLang="en-US" sz="3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219860" y="1288258"/>
            <a:ext cx="3284601" cy="1077218"/>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err="1" smtClean="0">
                <a:solidFill>
                  <a:srgbClr val="FF0000"/>
                </a:solidFill>
                <a:latin typeface="メイリオ" panose="020B0604030504040204" pitchFamily="50" charset="-128"/>
                <a:ea typeface="メイリオ" panose="020B0604030504040204" pitchFamily="50" charset="-128"/>
              </a:rPr>
              <a:t>nslookup</a:t>
            </a:r>
            <a:r>
              <a:rPr lang="ja-JP" altLang="en-US" sz="3200" dirty="0" smtClean="0">
                <a:solidFill>
                  <a:srgbClr val="FF0000"/>
                </a:solidFill>
                <a:latin typeface="メイリオ" panose="020B0604030504040204" pitchFamily="50" charset="-128"/>
                <a:ea typeface="メイリオ" panose="020B0604030504040204" pitchFamily="50" charset="-128"/>
              </a:rPr>
              <a:t>⏎</a:t>
            </a:r>
          </a:p>
          <a:p>
            <a:pPr algn="l"/>
            <a:endParaRPr lang="ja-JP" altLang="en-US" sz="3200" dirty="0">
              <a:latin typeface="メイリオ" panose="020B0604030504040204" pitchFamily="50" charset="-128"/>
              <a:ea typeface="メイリオ" panose="020B0604030504040204" pitchFamily="50" charset="-128"/>
            </a:endParaRPr>
          </a:p>
        </p:txBody>
      </p:sp>
      <p:cxnSp>
        <p:nvCxnSpPr>
          <p:cNvPr id="17" name="直線矢印コネクタ 16"/>
          <p:cNvCxnSpPr/>
          <p:nvPr/>
        </p:nvCxnSpPr>
        <p:spPr bwMode="auto">
          <a:xfrm flipH="1" flipV="1">
            <a:off x="425768" y="4249843"/>
            <a:ext cx="793432" cy="32381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2"/>
          <p:cNvSpPr txBox="1">
            <a:spLocks noChangeArrowheads="1"/>
          </p:cNvSpPr>
          <p:nvPr/>
        </p:nvSpPr>
        <p:spPr bwMode="auto">
          <a:xfrm>
            <a:off x="228600" y="2286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重要</a:t>
            </a:r>
            <a:r>
              <a:rPr lang="en-US" altLang="ja-JP" sz="2800" dirty="0" smtClean="0">
                <a:solidFill>
                  <a:srgbClr val="FF0000"/>
                </a:solidFill>
                <a:latin typeface="メイリオ" panose="020B0604030504040204" pitchFamily="50" charset="-128"/>
                <a:ea typeface="メイリオ" panose="020B0604030504040204" pitchFamily="50" charset="-128"/>
              </a:rPr>
              <a:t>: IP</a:t>
            </a:r>
            <a:r>
              <a:rPr lang="ja-JP" altLang="en-US" sz="2800" dirty="0" smtClean="0">
                <a:solidFill>
                  <a:srgbClr val="FF0000"/>
                </a:solidFill>
                <a:latin typeface="メイリオ" panose="020B0604030504040204" pitchFamily="50" charset="-128"/>
                <a:ea typeface="メイリオ" panose="020B0604030504040204" pitchFamily="50" charset="-128"/>
              </a:rPr>
              <a:t>アドレスと名前の対応 </a:t>
            </a:r>
            <a:r>
              <a:rPr lang="en-US" altLang="ja-JP" sz="2800" dirty="0" smtClean="0">
                <a:solidFill>
                  <a:srgbClr val="FF0000"/>
                </a:solidFill>
                <a:latin typeface="メイリオ" panose="020B0604030504040204" pitchFamily="50" charset="-128"/>
                <a:ea typeface="メイリオ" panose="020B0604030504040204" pitchFamily="50" charset="-128"/>
              </a:rPr>
              <a:t>(</a:t>
            </a:r>
            <a:r>
              <a:rPr lang="ja-JP" altLang="en-US" sz="2800" dirty="0" smtClean="0">
                <a:solidFill>
                  <a:srgbClr val="FF0000"/>
                </a:solidFill>
                <a:latin typeface="メイリオ" panose="020B0604030504040204" pitchFamily="50" charset="-128"/>
                <a:ea typeface="メイリオ" panose="020B0604030504040204" pitchFamily="50" charset="-128"/>
              </a:rPr>
              <a:t>名前から</a:t>
            </a:r>
            <a:r>
              <a:rPr lang="en-US" altLang="ja-JP" sz="2800" dirty="0" smtClean="0">
                <a:solidFill>
                  <a:srgbClr val="FF0000"/>
                </a:solidFill>
                <a:latin typeface="メイリオ" panose="020B0604030504040204" pitchFamily="50" charset="-128"/>
                <a:ea typeface="メイリオ" panose="020B0604030504040204" pitchFamily="50" charset="-128"/>
              </a:rPr>
              <a:t>IP</a:t>
            </a:r>
            <a:r>
              <a:rPr lang="ja-JP" altLang="en-US" sz="2800" dirty="0" smtClean="0">
                <a:solidFill>
                  <a:srgbClr val="FF0000"/>
                </a:solidFill>
                <a:latin typeface="メイリオ" panose="020B0604030504040204" pitchFamily="50" charset="-128"/>
                <a:ea typeface="メイリオ" panose="020B0604030504040204" pitchFamily="50" charset="-128"/>
              </a:rPr>
              <a:t>アドレス</a:t>
            </a:r>
            <a:r>
              <a:rPr lang="en-US" altLang="ja-JP" sz="2800" dirty="0" smtClean="0">
                <a:solidFill>
                  <a:srgbClr val="FF0000"/>
                </a:solidFill>
                <a:latin typeface="メイリオ" panose="020B0604030504040204" pitchFamily="50" charset="-128"/>
                <a:ea typeface="メイリオ" panose="020B0604030504040204" pitchFamily="50" charset="-128"/>
              </a:rPr>
              <a:t>)</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0" name="Text Box 14"/>
          <p:cNvSpPr txBox="1">
            <a:spLocks noChangeArrowheads="1"/>
          </p:cNvSpPr>
          <p:nvPr/>
        </p:nvSpPr>
        <p:spPr bwMode="auto">
          <a:xfrm>
            <a:off x="6924905" y="2361479"/>
            <a:ext cx="1863090" cy="147732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dirty="0"/>
              <a:t>コマンドで</a:t>
            </a:r>
            <a:br>
              <a:rPr lang="ja-JP" altLang="en-US" dirty="0"/>
            </a:br>
            <a:r>
              <a:rPr lang="en-US" altLang="ja-JP" dirty="0" err="1"/>
              <a:t>nslookup</a:t>
            </a:r>
            <a:r>
              <a:rPr lang="ja-JP" altLang="en-US" dirty="0"/>
              <a:t>でサーバー名から</a:t>
            </a:r>
            <a:r>
              <a:rPr lang="en-US" altLang="ja-JP" dirty="0"/>
              <a:t>IP</a:t>
            </a:r>
            <a:r>
              <a:rPr lang="ja-JP" altLang="en-US" dirty="0"/>
              <a:t>アドレスを調べることができます。</a:t>
            </a:r>
          </a:p>
        </p:txBody>
      </p:sp>
      <p:pic>
        <p:nvPicPr>
          <p:cNvPr id="21"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825" y="3997325"/>
            <a:ext cx="16192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69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FBA089-E9C0-40CB-B3C9-B4C759D59342}" type="slidenum">
              <a:rPr kumimoji="0" lang="en-US" altLang="ja-JP"/>
              <a:pPr eaLnBrk="1" hangingPunct="1"/>
              <a:t>18</a:t>
            </a:fld>
            <a:endParaRPr kumimoji="0" lang="en-US" altLang="ja-JP"/>
          </a:p>
        </p:txBody>
      </p:sp>
      <p:pic>
        <p:nvPicPr>
          <p:cNvPr id="27651"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80" y="3145140"/>
            <a:ext cx="57626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2"/>
          <p:cNvSpPr txBox="1">
            <a:spLocks noChangeArrowheads="1"/>
          </p:cNvSpPr>
          <p:nvPr/>
        </p:nvSpPr>
        <p:spPr bwMode="auto">
          <a:xfrm>
            <a:off x="228600" y="2286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ドメイン名を指定して</a:t>
            </a:r>
            <a:r>
              <a:rPr lang="en-US" altLang="ja-JP" sz="2800" dirty="0" smtClean="0">
                <a:solidFill>
                  <a:srgbClr val="FF0000"/>
                </a:solidFill>
                <a:latin typeface="メイリオ" panose="020B0604030504040204" pitchFamily="50" charset="-128"/>
                <a:ea typeface="メイリオ" panose="020B0604030504040204" pitchFamily="50" charset="-128"/>
              </a:rPr>
              <a:t>IP</a:t>
            </a:r>
            <a:r>
              <a:rPr lang="ja-JP" altLang="en-US" sz="2800" dirty="0" smtClean="0">
                <a:solidFill>
                  <a:srgbClr val="FF0000"/>
                </a:solidFill>
                <a:latin typeface="メイリオ" panose="020B0604030504040204" pitchFamily="50" charset="-128"/>
                <a:ea typeface="メイリオ" panose="020B0604030504040204" pitchFamily="50" charset="-128"/>
              </a:rPr>
              <a:t>アドレスを取り出す</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7653" name="Line 4"/>
          <p:cNvSpPr>
            <a:spLocks noChangeShapeType="1"/>
          </p:cNvSpPr>
          <p:nvPr/>
        </p:nvSpPr>
        <p:spPr bwMode="auto">
          <a:xfrm>
            <a:off x="749142" y="925958"/>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4" name="Rectangle 9"/>
          <p:cNvSpPr>
            <a:spLocks noChangeArrowheads="1"/>
          </p:cNvSpPr>
          <p:nvPr/>
        </p:nvSpPr>
        <p:spPr bwMode="auto">
          <a:xfrm>
            <a:off x="490380" y="5680971"/>
            <a:ext cx="2438400" cy="173037"/>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655" name="Line 11"/>
          <p:cNvSpPr>
            <a:spLocks noChangeShapeType="1"/>
          </p:cNvSpPr>
          <p:nvPr/>
        </p:nvSpPr>
        <p:spPr bwMode="auto">
          <a:xfrm>
            <a:off x="665005" y="4823721"/>
            <a:ext cx="90011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27666" name="Picture 32" descr="05_x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7" y="640740"/>
            <a:ext cx="8207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33"/>
          <p:cNvSpPr txBox="1">
            <a:spLocks noChangeArrowheads="1"/>
          </p:cNvSpPr>
          <p:nvPr/>
        </p:nvSpPr>
        <p:spPr bwMode="auto">
          <a:xfrm>
            <a:off x="4276410" y="883898"/>
            <a:ext cx="1973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b="1" dirty="0" smtClean="0"/>
              <a:t>DNS</a:t>
            </a:r>
            <a:r>
              <a:rPr lang="ja-JP" altLang="en-US" b="1" dirty="0" smtClean="0"/>
              <a:t>サーバー</a:t>
            </a:r>
            <a:endParaRPr lang="ja-JP" altLang="en-US" b="1" dirty="0"/>
          </a:p>
        </p:txBody>
      </p:sp>
      <p:sp>
        <p:nvSpPr>
          <p:cNvPr id="27668" name="Line 35"/>
          <p:cNvSpPr>
            <a:spLocks noChangeShapeType="1"/>
          </p:cNvSpPr>
          <p:nvPr/>
        </p:nvSpPr>
        <p:spPr bwMode="auto">
          <a:xfrm>
            <a:off x="1658780" y="4147446"/>
            <a:ext cx="6667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490380" y="1309077"/>
            <a:ext cx="2263775" cy="646331"/>
          </a:xfrm>
          <a:prstGeom prst="rect">
            <a:avLst/>
          </a:prstGeom>
          <a:noFill/>
        </p:spPr>
        <p:txBody>
          <a:bodyPr wrap="square" rtlCol="0">
            <a:spAutoFit/>
          </a:bodyPr>
          <a:lstStyle/>
          <a:p>
            <a:r>
              <a:rPr lang="ja-JP" altLang="en-US" dirty="0" smtClean="0">
                <a:sym typeface="Wingdings" panose="05000000000000000000" pitchFamily="2" charset="2"/>
              </a:rPr>
              <a:t>名前 </a:t>
            </a:r>
            <a:r>
              <a:rPr lang="ja-JP" altLang="en-US" dirty="0">
                <a:sym typeface="Wingdings" panose="05000000000000000000" pitchFamily="2" charset="2"/>
              </a:rPr>
              <a:t>→</a:t>
            </a:r>
            <a:r>
              <a:rPr lang="ja-JP" altLang="en-US" dirty="0" smtClean="0">
                <a:sym typeface="Wingdings" panose="05000000000000000000" pitchFamily="2" charset="2"/>
              </a:rPr>
              <a:t/>
            </a:r>
            <a:br>
              <a:rPr lang="ja-JP" altLang="en-US" dirty="0" smtClean="0">
                <a:sym typeface="Wingdings" panose="05000000000000000000" pitchFamily="2" charset="2"/>
              </a:rPr>
            </a:br>
            <a:r>
              <a:rPr lang="ja-JP" altLang="en-US" dirty="0" smtClean="0">
                <a:sym typeface="Wingdings" panose="05000000000000000000" pitchFamily="2" charset="2"/>
              </a:rPr>
              <a:t>←</a:t>
            </a:r>
            <a:r>
              <a:rPr lang="en-US" altLang="ja-JP" dirty="0" smtClean="0">
                <a:sym typeface="Wingdings" panose="05000000000000000000" pitchFamily="2" charset="2"/>
              </a:rPr>
              <a:t>IP</a:t>
            </a:r>
            <a:r>
              <a:rPr lang="ja-JP" altLang="en-US" dirty="0" smtClean="0">
                <a:sym typeface="Wingdings" panose="05000000000000000000" pitchFamily="2" charset="2"/>
              </a:rPr>
              <a:t>アドレス</a:t>
            </a:r>
            <a:endParaRPr kumimoji="1" lang="ja-JP" altLang="en-US" dirty="0"/>
          </a:p>
        </p:txBody>
      </p:sp>
      <p:sp>
        <p:nvSpPr>
          <p:cNvPr id="14" name="テキスト ボックス 13"/>
          <p:cNvSpPr txBox="1"/>
          <p:nvPr/>
        </p:nvSpPr>
        <p:spPr>
          <a:xfrm>
            <a:off x="365269" y="1982920"/>
            <a:ext cx="5441346" cy="1569660"/>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Yahoo</a:t>
            </a:r>
            <a:r>
              <a:rPr lang="ja-JP" altLang="en-US" sz="3200" dirty="0" smtClean="0">
                <a:latin typeface="メイリオ" panose="020B0604030504040204" pitchFamily="50" charset="-128"/>
                <a:ea typeface="メイリオ" panose="020B0604030504040204" pitchFamily="50" charset="-128"/>
              </a:rPr>
              <a:t>を調べる場合</a:t>
            </a:r>
            <a:endParaRPr lang="en-US" altLang="ja-JP" sz="3200" dirty="0" smtClean="0">
              <a:latin typeface="メイリオ" panose="020B0604030504040204" pitchFamily="50" charset="-128"/>
              <a:ea typeface="メイリオ" panose="020B0604030504040204" pitchFamily="50" charset="-128"/>
            </a:endParaRPr>
          </a:p>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smtClean="0">
                <a:solidFill>
                  <a:srgbClr val="FF0000"/>
                </a:solidFill>
                <a:latin typeface="メイリオ" panose="020B0604030504040204" pitchFamily="50" charset="-128"/>
                <a:ea typeface="メイリオ" panose="020B0604030504040204" pitchFamily="50" charset="-128"/>
              </a:rPr>
              <a:t>www.yahoo.co.jp</a:t>
            </a:r>
            <a:r>
              <a:rPr lang="ja-JP" altLang="en-US" sz="3200" dirty="0" smtClean="0">
                <a:solidFill>
                  <a:srgbClr val="FF0000"/>
                </a:solidFill>
                <a:latin typeface="メイリオ" panose="020B0604030504040204" pitchFamily="50" charset="-128"/>
                <a:ea typeface="メイリオ" panose="020B0604030504040204" pitchFamily="50" charset="-128"/>
              </a:rPr>
              <a:t>⏎</a:t>
            </a:r>
          </a:p>
          <a:p>
            <a:pPr algn="l"/>
            <a:endParaRPr lang="ja-JP" altLang="en-US" sz="32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378116" y="3792669"/>
            <a:ext cx="2631279" cy="2062103"/>
          </a:xfrm>
          <a:prstGeom prst="rect">
            <a:avLst/>
          </a:prstGeom>
          <a:noFill/>
        </p:spPr>
        <p:txBody>
          <a:bodyPr wrap="square" rtlCol="0">
            <a:spAutoFit/>
          </a:bodyPr>
          <a:lstStyle/>
          <a:p>
            <a:pPr algn="l"/>
            <a:r>
              <a:rPr lang="en-US" altLang="ja-JP" sz="3200" dirty="0" err="1" smtClean="0">
                <a:latin typeface="メイリオ" panose="020B0604030504040204" pitchFamily="50" charset="-128"/>
                <a:ea typeface="メイリオ" panose="020B0604030504040204" pitchFamily="50" charset="-128"/>
              </a:rPr>
              <a:t>nslookup</a:t>
            </a:r>
            <a:r>
              <a:rPr lang="ja-JP" altLang="en-US" sz="3200" dirty="0" smtClean="0">
                <a:latin typeface="メイリオ" panose="020B0604030504040204" pitchFamily="50" charset="-128"/>
                <a:ea typeface="メイリオ" panose="020B0604030504040204" pitchFamily="50" charset="-128"/>
              </a:rPr>
              <a:t>を終了する場合は、</a:t>
            </a:r>
            <a:endParaRPr lang="en-US" altLang="ja-JP" sz="3200" dirty="0" smtClean="0">
              <a:latin typeface="メイリオ" panose="020B0604030504040204" pitchFamily="50" charset="-128"/>
              <a:ea typeface="メイリオ" panose="020B0604030504040204" pitchFamily="50" charset="-128"/>
            </a:endParaRPr>
          </a:p>
          <a:p>
            <a:pPr algn="l"/>
            <a:r>
              <a:rPr lang="en-US" altLang="ja-JP" sz="3200" dirty="0" smtClean="0">
                <a:solidFill>
                  <a:srgbClr val="FF0000"/>
                </a:solidFill>
                <a:latin typeface="メイリオ" panose="020B0604030504040204" pitchFamily="50" charset="-128"/>
                <a:ea typeface="メイリオ" panose="020B0604030504040204" pitchFamily="50" charset="-128"/>
              </a:rPr>
              <a:t>Ctrl + C</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002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重要</a:t>
            </a:r>
            <a:r>
              <a:rPr lang="ja-JP" altLang="en-US" sz="2800" dirty="0" smtClean="0">
                <a:solidFill>
                  <a:srgbClr val="FF0000"/>
                </a:solidFill>
                <a:latin typeface="メイリオ" panose="020B0604030504040204" pitchFamily="50" charset="-128"/>
                <a:ea typeface="メイリオ" panose="020B0604030504040204" pitchFamily="50" charset="-128"/>
              </a:rPr>
              <a:t> ドメイン名とホスト名</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209800" y="1127760"/>
            <a:ext cx="5943600" cy="584775"/>
          </a:xfrm>
          <a:prstGeom prst="rect">
            <a:avLst/>
          </a:prstGeom>
          <a:noFill/>
        </p:spPr>
        <p:txBody>
          <a:bodyPr wrap="square" rtlCol="0">
            <a:spAutoFit/>
          </a:bodyPr>
          <a:lstStyle/>
          <a:p>
            <a:pPr algn="l"/>
            <a:r>
              <a:rPr lang="en-US" altLang="ja-JP" sz="3200" u="sng" dirty="0">
                <a:solidFill>
                  <a:srgbClr val="FF0000"/>
                </a:solidFill>
                <a:latin typeface="メイリオ" panose="020B0604030504040204" pitchFamily="50" charset="-128"/>
                <a:ea typeface="メイリオ" panose="020B0604030504040204" pitchFamily="50" charset="-128"/>
              </a:rPr>
              <a:t>https</a:t>
            </a:r>
            <a:r>
              <a:rPr lang="en-US" altLang="ja-JP" sz="3200" u="sng"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a:t>
            </a:r>
            <a:r>
              <a:rPr lang="en-US" altLang="ja-JP" sz="3200" u="sng" dirty="0">
                <a:solidFill>
                  <a:schemeClr val="accent6">
                    <a:lumMod val="75000"/>
                  </a:schemeClr>
                </a:solidFill>
                <a:latin typeface="メイリオ" panose="020B0604030504040204" pitchFamily="50" charset="-128"/>
                <a:ea typeface="メイリオ" panose="020B0604030504040204" pitchFamily="50" charset="-128"/>
              </a:rPr>
              <a:t>www</a:t>
            </a:r>
            <a:r>
              <a:rPr lang="en-US" altLang="ja-JP" sz="3200" dirty="0">
                <a:latin typeface="メイリオ" panose="020B0604030504040204" pitchFamily="50" charset="-128"/>
                <a:ea typeface="メイリオ" panose="020B0604030504040204" pitchFamily="50" charset="-128"/>
              </a:rPr>
              <a:t>.yahoo.co.jp/</a:t>
            </a:r>
            <a:endParaRPr kumimoji="1" lang="ja-JP" altLang="en-US" sz="32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883920" y="1857642"/>
            <a:ext cx="3032760" cy="461665"/>
          </a:xfrm>
          <a:prstGeom prst="rect">
            <a:avLst/>
          </a:prstGeom>
          <a:noFill/>
        </p:spPr>
        <p:txBody>
          <a:bodyPr wrap="square" rtlCol="0">
            <a:spAutoFit/>
          </a:bodyPr>
          <a:lstStyle/>
          <a:p>
            <a:r>
              <a:rPr lang="ja-JP" altLang="en-US" sz="2400" dirty="0" smtClean="0">
                <a:solidFill>
                  <a:srgbClr val="FF0000"/>
                </a:solidFill>
                <a:latin typeface="メイリオ" panose="020B0604030504040204" pitchFamily="50" charset="-128"/>
                <a:ea typeface="メイリオ" panose="020B0604030504040204" pitchFamily="50" charset="-128"/>
              </a:rPr>
              <a:t>プロトコル名</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788920" y="1747640"/>
            <a:ext cx="3032760" cy="461665"/>
          </a:xfrm>
          <a:prstGeom prst="rect">
            <a:avLst/>
          </a:prstGeom>
          <a:noFill/>
        </p:spPr>
        <p:txBody>
          <a:bodyPr wrap="square" rtlCol="0">
            <a:spAutoFit/>
          </a:bodyPr>
          <a:lstStyle/>
          <a:p>
            <a:r>
              <a:rPr lang="ja-JP" altLang="en-US" sz="2400" dirty="0" smtClean="0">
                <a:solidFill>
                  <a:schemeClr val="accent6">
                    <a:lumMod val="75000"/>
                  </a:schemeClr>
                </a:solidFill>
                <a:latin typeface="メイリオ" panose="020B0604030504040204" pitchFamily="50" charset="-128"/>
                <a:ea typeface="メイリオ" panose="020B0604030504040204" pitchFamily="50" charset="-128"/>
              </a:rPr>
              <a:t>ホスト名</a:t>
            </a:r>
            <a:endParaRPr kumimoji="1" lang="ja-JP" altLang="en-US" sz="24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4" name="右中かっこ 3"/>
          <p:cNvSpPr/>
          <p:nvPr/>
        </p:nvSpPr>
        <p:spPr bwMode="auto">
          <a:xfrm rot="5400000">
            <a:off x="6071776" y="1115400"/>
            <a:ext cx="322767" cy="249936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3493771" y="3299497"/>
            <a:ext cx="3032760" cy="461665"/>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URL</a:t>
            </a:r>
            <a:endParaRPr kumimoji="1" lang="ja-JP" altLang="en-US" sz="2400" dirty="0">
              <a:latin typeface="メイリオ" panose="020B0604030504040204" pitchFamily="50" charset="-128"/>
              <a:ea typeface="メイリオ" panose="020B0604030504040204" pitchFamily="50" charset="-128"/>
            </a:endParaRPr>
          </a:p>
        </p:txBody>
      </p:sp>
      <p:sp>
        <p:nvSpPr>
          <p:cNvPr id="22" name="右中かっこ 21"/>
          <p:cNvSpPr/>
          <p:nvPr/>
        </p:nvSpPr>
        <p:spPr bwMode="auto">
          <a:xfrm rot="5400000">
            <a:off x="4873237" y="466251"/>
            <a:ext cx="273828" cy="5219703"/>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3" name="テキスト ボックス 22"/>
          <p:cNvSpPr txBox="1"/>
          <p:nvPr/>
        </p:nvSpPr>
        <p:spPr>
          <a:xfrm>
            <a:off x="4716779" y="2622482"/>
            <a:ext cx="3032760"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ドメイン名</a:t>
            </a:r>
            <a:endParaRPr kumimoji="1" lang="ja-JP" altLang="en-US" sz="2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61010" y="3768820"/>
            <a:ext cx="8115300" cy="2677656"/>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・プロトコル名例</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http:  Web</a:t>
            </a:r>
            <a:r>
              <a:rPr lang="ja-JP" altLang="en-US" sz="2400" dirty="0" smtClean="0">
                <a:latin typeface="メイリオ" panose="020B0604030504040204" pitchFamily="50" charset="-128"/>
                <a:ea typeface="メイリオ" panose="020B0604030504040204" pitchFamily="50" charset="-128"/>
              </a:rPr>
              <a:t>のアクセスプロトコル</a:t>
            </a:r>
          </a:p>
          <a:p>
            <a:pPr algn="l"/>
            <a:r>
              <a:rPr kumimoji="1" lang="ja-JP" altLang="en-US" sz="2400" dirty="0">
                <a:latin typeface="メイリオ" panose="020B0604030504040204" pitchFamily="50" charset="-128"/>
                <a:ea typeface="メイリオ" panose="020B0604030504040204" pitchFamily="50" charset="-128"/>
              </a:rPr>
              <a:t>　</a:t>
            </a:r>
            <a:r>
              <a:rPr kumimoji="1" lang="en-US" altLang="ja-JP" sz="2400" dirty="0" smtClean="0">
                <a:latin typeface="メイリオ" panose="020B0604030504040204" pitchFamily="50" charset="-128"/>
                <a:ea typeface="メイリオ" panose="020B0604030504040204" pitchFamily="50" charset="-128"/>
              </a:rPr>
              <a:t>https: Web</a:t>
            </a:r>
            <a:r>
              <a:rPr kumimoji="1" lang="ja-JP" altLang="en-US" sz="2400" dirty="0" smtClean="0">
                <a:latin typeface="メイリオ" panose="020B0604030504040204" pitchFamily="50" charset="-128"/>
                <a:ea typeface="メイリオ" panose="020B0604030504040204" pitchFamily="50" charset="-128"/>
              </a:rPr>
              <a:t>のセキュリティ付きアクセスプロトコル</a:t>
            </a:r>
          </a:p>
          <a:p>
            <a:pPr algn="l"/>
            <a:endParaRPr lang="ja-JP" altLang="en-US" sz="2400" dirty="0">
              <a:latin typeface="メイリオ" panose="020B0604030504040204" pitchFamily="50" charset="-128"/>
              <a:ea typeface="メイリオ" panose="020B0604030504040204" pitchFamily="50" charset="-128"/>
            </a:endParaRPr>
          </a:p>
          <a:p>
            <a:pPr algn="l"/>
            <a:r>
              <a:rPr kumimoji="1" lang="ja-JP" altLang="en-US" sz="2400" dirty="0" smtClean="0">
                <a:latin typeface="メイリオ" panose="020B0604030504040204" pitchFamily="50" charset="-128"/>
                <a:ea typeface="メイリオ" panose="020B0604030504040204" pitchFamily="50" charset="-128"/>
              </a:rPr>
              <a:t>・ホスト名例</a:t>
            </a:r>
          </a:p>
          <a:p>
            <a:pPr algn="l"/>
            <a:r>
              <a:rPr lang="ja-JP" altLang="en-US"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www: Web</a:t>
            </a:r>
            <a:r>
              <a:rPr lang="ja-JP" altLang="en-US" sz="2400" dirty="0" smtClean="0">
                <a:latin typeface="メイリオ" panose="020B0604030504040204" pitchFamily="50" charset="-128"/>
                <a:ea typeface="メイリオ" panose="020B0604030504040204" pitchFamily="50" charset="-128"/>
              </a:rPr>
              <a:t>サーバー</a:t>
            </a:r>
          </a:p>
          <a:p>
            <a:pPr algn="l"/>
            <a:r>
              <a:rPr kumimoji="1" lang="ja-JP" altLang="en-US" sz="2400" dirty="0">
                <a:latin typeface="メイリオ" panose="020B0604030504040204" pitchFamily="50" charset="-128"/>
                <a:ea typeface="メイリオ" panose="020B0604030504040204" pitchFamily="50" charset="-128"/>
              </a:rPr>
              <a:t>　</a:t>
            </a:r>
            <a:r>
              <a:rPr kumimoji="1" lang="en-US" altLang="ja-JP" sz="2400" dirty="0" err="1" smtClean="0">
                <a:latin typeface="メイリオ" panose="020B0604030504040204" pitchFamily="50" charset="-128"/>
                <a:ea typeface="メイリオ" panose="020B0604030504040204" pitchFamily="50" charset="-128"/>
              </a:rPr>
              <a:t>smtp</a:t>
            </a:r>
            <a:r>
              <a:rPr kumimoji="1"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メール</a:t>
            </a:r>
            <a:r>
              <a:rPr kumimoji="1" lang="ja-JP" altLang="en-US" sz="2400" dirty="0" smtClean="0">
                <a:latin typeface="メイリオ" panose="020B0604030504040204" pitchFamily="50" charset="-128"/>
                <a:ea typeface="メイリオ" panose="020B0604030504040204" pitchFamily="50" charset="-128"/>
              </a:rPr>
              <a:t>サーバー</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828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774BD1D-A925-47FF-A87E-49C314BB5F8B}" type="slidenum">
              <a:rPr kumimoji="0" lang="en-US" altLang="ja-JP">
                <a:latin typeface="メイリオ" panose="020B0604030504040204" pitchFamily="50" charset="-128"/>
                <a:ea typeface="メイリオ" panose="020B0604030504040204" pitchFamily="50" charset="-128"/>
              </a:rPr>
              <a:pPr eaLnBrk="1" hangingPunct="1"/>
              <a:t>2</a:t>
            </a:fld>
            <a:endParaRPr kumimoji="0" lang="en-US" altLang="ja-JP">
              <a:latin typeface="メイリオ" panose="020B0604030504040204" pitchFamily="50" charset="-128"/>
              <a:ea typeface="メイリオ" panose="020B0604030504040204" pitchFamily="50" charset="-128"/>
            </a:endParaRPr>
          </a:p>
        </p:txBody>
      </p:sp>
      <p:pic>
        <p:nvPicPr>
          <p:cNvPr id="307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2676525"/>
            <a:ext cx="2314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609600" y="3048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インターネットの</a:t>
            </a:r>
            <a:r>
              <a:rPr lang="ja-JP" altLang="en-US" sz="2800" dirty="0" err="1">
                <a:latin typeface="メイリオ" panose="020B0604030504040204" pitchFamily="50" charset="-128"/>
                <a:ea typeface="メイリオ" panose="020B0604030504040204" pitchFamily="50" charset="-128"/>
              </a:rPr>
              <a:t>中の中の</a:t>
            </a:r>
            <a:r>
              <a:rPr lang="ja-JP" altLang="en-US" sz="2800" dirty="0">
                <a:latin typeface="メイリオ" panose="020B0604030504040204" pitchFamily="50" charset="-128"/>
                <a:ea typeface="メイリオ" panose="020B0604030504040204" pitchFamily="50" charset="-128"/>
              </a:rPr>
              <a:t>中を見る</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インターネットを分解してみよう</a:t>
            </a:r>
            <a:r>
              <a:rPr lang="en-US" altLang="ja-JP" sz="2800" dirty="0">
                <a:latin typeface="メイリオ" panose="020B0604030504040204" pitchFamily="50" charset="-128"/>
                <a:ea typeface="メイリオ" panose="020B0604030504040204" pitchFamily="50" charset="-128"/>
              </a:rPr>
              <a:t>-</a:t>
            </a:r>
          </a:p>
        </p:txBody>
      </p:sp>
      <p:pic>
        <p:nvPicPr>
          <p:cNvPr id="3078" name="Picture 26" descr="イメージ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1270000"/>
            <a:ext cx="32258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814513"/>
            <a:ext cx="9810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18478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AutoShape 29"/>
          <p:cNvSpPr>
            <a:spLocks noChangeArrowheads="1"/>
          </p:cNvSpPr>
          <p:nvPr/>
        </p:nvSpPr>
        <p:spPr bwMode="auto">
          <a:xfrm>
            <a:off x="1060450" y="1392238"/>
            <a:ext cx="2306638" cy="639762"/>
          </a:xfrm>
          <a:prstGeom prst="cloudCallout">
            <a:avLst>
              <a:gd name="adj1" fmla="val -4782"/>
              <a:gd name="adj2" fmla="val 4181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latin typeface="メイリオ" panose="020B0604030504040204" pitchFamily="50" charset="-128"/>
                <a:ea typeface="メイリオ" panose="020B0604030504040204" pitchFamily="50" charset="-128"/>
              </a:rPr>
              <a:t>インターネット</a:t>
            </a:r>
          </a:p>
        </p:txBody>
      </p:sp>
      <p:sp>
        <p:nvSpPr>
          <p:cNvPr id="3082" name="Text Box 30"/>
          <p:cNvSpPr txBox="1">
            <a:spLocks noChangeArrowheads="1"/>
          </p:cNvSpPr>
          <p:nvPr/>
        </p:nvSpPr>
        <p:spPr bwMode="auto">
          <a:xfrm>
            <a:off x="377825" y="6262688"/>
            <a:ext cx="56572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400" dirty="0">
                <a:latin typeface="メイリオ" panose="020B0604030504040204" pitchFamily="50" charset="-128"/>
                <a:ea typeface="メイリオ" panose="020B0604030504040204" pitchFamily="50" charset="-128"/>
              </a:rPr>
              <a:t>画像引用</a:t>
            </a:r>
            <a:r>
              <a:rPr lang="en-US" altLang="ja-JP"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http://blogs.yahoo.co.jp/pory61dw8000/23284822.html</a:t>
            </a:r>
            <a:endParaRPr lang="en-US" altLang="ja-JP" sz="1400" dirty="0">
              <a:latin typeface="メイリオ" panose="020B0604030504040204" pitchFamily="50" charset="-128"/>
              <a:ea typeface="メイリオ" panose="020B0604030504040204" pitchFamily="50" charset="-128"/>
            </a:endParaRPr>
          </a:p>
        </p:txBody>
      </p:sp>
      <p:sp>
        <p:nvSpPr>
          <p:cNvPr id="3083" name="AutoShape 32"/>
          <p:cNvSpPr>
            <a:spLocks noChangeArrowheads="1"/>
          </p:cNvSpPr>
          <p:nvPr/>
        </p:nvSpPr>
        <p:spPr bwMode="auto">
          <a:xfrm>
            <a:off x="188913" y="2859088"/>
            <a:ext cx="1323975" cy="1450975"/>
          </a:xfrm>
          <a:prstGeom prst="wedgeRectCallout">
            <a:avLst>
              <a:gd name="adj1" fmla="val 87279"/>
              <a:gd name="adj2" fmla="val -21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400">
                <a:latin typeface="メイリオ" panose="020B0604030504040204" pitchFamily="50" charset="-128"/>
                <a:ea typeface="メイリオ" panose="020B0604030504040204" pitchFamily="50" charset="-128"/>
              </a:rPr>
              <a:t>インタネットの分解って何かな、パソコンやルーターを分解するのかな</a:t>
            </a:r>
          </a:p>
        </p:txBody>
      </p:sp>
      <p:sp>
        <p:nvSpPr>
          <p:cNvPr id="3084" name="AutoShape 33"/>
          <p:cNvSpPr>
            <a:spLocks noChangeArrowheads="1"/>
          </p:cNvSpPr>
          <p:nvPr/>
        </p:nvSpPr>
        <p:spPr bwMode="auto">
          <a:xfrm>
            <a:off x="3838575" y="3300413"/>
            <a:ext cx="1001713" cy="957262"/>
          </a:xfrm>
          <a:prstGeom prst="wedgeRectCallout">
            <a:avLst>
              <a:gd name="adj1" fmla="val -68861"/>
              <a:gd name="adj2" fmla="val -53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400" dirty="0">
                <a:latin typeface="メイリオ" panose="020B0604030504040204" pitchFamily="50" charset="-128"/>
                <a:ea typeface="メイリオ" panose="020B0604030504040204" pitchFamily="50" charset="-128"/>
              </a:rPr>
              <a:t>でも、</a:t>
            </a:r>
            <a:r>
              <a:rPr lang="ja-JP" altLang="en-US" sz="1400" dirty="0" err="1">
                <a:latin typeface="メイリオ" panose="020B0604030504040204" pitchFamily="50" charset="-128"/>
                <a:ea typeface="メイリオ" panose="020B0604030504040204" pitchFamily="50" charset="-128"/>
              </a:rPr>
              <a:t>中の中の</a:t>
            </a:r>
            <a:r>
              <a:rPr lang="ja-JP" altLang="en-US" sz="1400" dirty="0">
                <a:latin typeface="メイリオ" panose="020B0604030504040204" pitchFamily="50" charset="-128"/>
                <a:ea typeface="メイリオ" panose="020B0604030504040204" pitchFamily="50" charset="-128"/>
              </a:rPr>
              <a:t>中ってなんだろう。</a:t>
            </a:r>
          </a:p>
        </p:txBody>
      </p:sp>
      <p:pic>
        <p:nvPicPr>
          <p:cNvPr id="3085"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563" y="4449763"/>
            <a:ext cx="10858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AutoShape 35"/>
          <p:cNvSpPr>
            <a:spLocks noChangeArrowheads="1"/>
          </p:cNvSpPr>
          <p:nvPr/>
        </p:nvSpPr>
        <p:spPr bwMode="auto">
          <a:xfrm>
            <a:off x="5065713" y="3520440"/>
            <a:ext cx="2554287" cy="2327910"/>
          </a:xfrm>
          <a:prstGeom prst="wedgeRectCallout">
            <a:avLst>
              <a:gd name="adj1" fmla="val 63736"/>
              <a:gd name="adj2" fmla="val 161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dirty="0">
                <a:latin typeface="メイリオ" panose="020B0604030504040204" pitchFamily="50" charset="-128"/>
                <a:ea typeface="メイリオ" panose="020B0604030504040204" pitchFamily="50" charset="-128"/>
              </a:rPr>
              <a:t>普段インターネットを使っている時はその中の仕組みを意識する必要はあまりありません。ただし、トラブルが発生した時や機器の設定、セキュリティの設定などでは、仕組みを理解していた方がいいでしょう。</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48977" y="975359"/>
            <a:ext cx="6666223" cy="3858241"/>
          </a:xfrm>
          <a:prstGeom prst="rect">
            <a:avLst/>
          </a:prstGeom>
        </p:spPr>
      </p:pic>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重要</a:t>
            </a:r>
            <a:r>
              <a:rPr lang="ja-JP" altLang="en-US" sz="2800" dirty="0" smtClean="0">
                <a:solidFill>
                  <a:srgbClr val="FF0000"/>
                </a:solidFill>
                <a:latin typeface="メイリオ" panose="020B0604030504040204" pitchFamily="50" charset="-128"/>
                <a:ea typeface="メイリオ" panose="020B0604030504040204" pitchFamily="50" charset="-128"/>
              </a:rPr>
              <a:t> </a:t>
            </a:r>
            <a:r>
              <a:rPr lang="en-US" altLang="ja-JP" sz="2800" dirty="0" smtClean="0">
                <a:solidFill>
                  <a:srgbClr val="FF0000"/>
                </a:solidFill>
                <a:latin typeface="メイリオ" panose="020B0604030504040204" pitchFamily="50" charset="-128"/>
                <a:ea typeface="メイリオ" panose="020B0604030504040204" pitchFamily="50" charset="-128"/>
              </a:rPr>
              <a:t>URL</a:t>
            </a:r>
            <a:r>
              <a:rPr lang="ja-JP" altLang="en-US" sz="2800" dirty="0" smtClean="0">
                <a:solidFill>
                  <a:srgbClr val="FF0000"/>
                </a:solidFill>
                <a:latin typeface="メイリオ" panose="020B0604030504040204" pitchFamily="50" charset="-128"/>
                <a:ea typeface="メイリオ" panose="020B0604030504040204" pitchFamily="50" charset="-128"/>
              </a:rPr>
              <a:t>と検索キーワード</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737610" y="3820179"/>
            <a:ext cx="4888230"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検索のキーワードを入力</a:t>
            </a:r>
            <a:endParaRPr kumimoji="1" lang="ja-JP" altLang="en-US" sz="2400" dirty="0" smtClean="0">
              <a:latin typeface="メイリオ" panose="020B0604030504040204" pitchFamily="50" charset="-128"/>
              <a:ea typeface="メイリオ" panose="020B0604030504040204" pitchFamily="50" charset="-128"/>
            </a:endParaRPr>
          </a:p>
        </p:txBody>
      </p:sp>
      <p:sp>
        <p:nvSpPr>
          <p:cNvPr id="6" name="楕円 5"/>
          <p:cNvSpPr/>
          <p:nvPr/>
        </p:nvSpPr>
        <p:spPr bwMode="auto">
          <a:xfrm>
            <a:off x="1600200" y="1234440"/>
            <a:ext cx="3489960" cy="35052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楕円 12"/>
          <p:cNvSpPr/>
          <p:nvPr/>
        </p:nvSpPr>
        <p:spPr bwMode="auto">
          <a:xfrm>
            <a:off x="1981200" y="3041640"/>
            <a:ext cx="3886200" cy="5550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506730" y="5353780"/>
            <a:ext cx="4888230"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・検索画面の入力するデータ</a:t>
            </a:r>
            <a:endParaRPr kumimoji="1" lang="ja-JP" altLang="en-US" sz="24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345180" y="1824334"/>
            <a:ext cx="5280660" cy="461665"/>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URL</a:t>
            </a:r>
            <a:r>
              <a:rPr lang="ja-JP" altLang="en-US" sz="2400" dirty="0" smtClean="0">
                <a:latin typeface="メイリオ" panose="020B0604030504040204" pitchFamily="50" charset="-128"/>
                <a:ea typeface="メイリオ" panose="020B0604030504040204" pitchFamily="50" charset="-128"/>
              </a:rPr>
              <a:t>を入力</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検索のキーワードも可</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smtClean="0">
              <a:latin typeface="メイリオ" panose="020B0604030504040204" pitchFamily="50" charset="-128"/>
              <a:ea typeface="メイリオ" panose="020B0604030504040204" pitchFamily="50" charset="-128"/>
            </a:endParaRPr>
          </a:p>
        </p:txBody>
      </p:sp>
      <p:cxnSp>
        <p:nvCxnSpPr>
          <p:cNvPr id="8" name="直線矢印コネクタ 7"/>
          <p:cNvCxnSpPr>
            <a:stCxn id="15" idx="1"/>
          </p:cNvCxnSpPr>
          <p:nvPr/>
        </p:nvCxnSpPr>
        <p:spPr bwMode="auto">
          <a:xfrm flipH="1" flipV="1">
            <a:off x="3124200" y="1706880"/>
            <a:ext cx="220980" cy="348287"/>
          </a:xfrm>
          <a:prstGeom prst="straightConnector1">
            <a:avLst/>
          </a:prstGeom>
          <a:solidFill>
            <a:schemeClr val="accent1"/>
          </a:solidFill>
          <a:ln w="412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p:nvPr/>
        </p:nvCxnSpPr>
        <p:spPr bwMode="auto">
          <a:xfrm flipH="1" flipV="1">
            <a:off x="3516630" y="3646035"/>
            <a:ext cx="220980" cy="348287"/>
          </a:xfrm>
          <a:prstGeom prst="straightConnector1">
            <a:avLst/>
          </a:prstGeom>
          <a:solidFill>
            <a:schemeClr val="accent1"/>
          </a:solidFill>
          <a:ln w="412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楕円 8"/>
          <p:cNvSpPr/>
          <p:nvPr/>
        </p:nvSpPr>
        <p:spPr bwMode="auto">
          <a:xfrm>
            <a:off x="5815965" y="1173480"/>
            <a:ext cx="518160" cy="472440"/>
          </a:xfrm>
          <a:prstGeom prst="ellipse">
            <a:avLst/>
          </a:prstGeom>
          <a:noFill/>
          <a:ln w="539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86589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48977" y="975359"/>
            <a:ext cx="6666223" cy="3858241"/>
          </a:xfrm>
          <a:prstGeom prst="rect">
            <a:avLst/>
          </a:prstGeom>
        </p:spPr>
      </p:pic>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smtClean="0">
                <a:solidFill>
                  <a:srgbClr val="FF0000"/>
                </a:solidFill>
                <a:latin typeface="メイリオ" panose="020B0604030504040204" pitchFamily="50" charset="-128"/>
                <a:ea typeface="メイリオ" panose="020B0604030504040204" pitchFamily="50" charset="-128"/>
              </a:rPr>
              <a:t>IP</a:t>
            </a:r>
            <a:r>
              <a:rPr lang="ja-JP" altLang="en-US" sz="2800" dirty="0" smtClean="0">
                <a:solidFill>
                  <a:srgbClr val="FF0000"/>
                </a:solidFill>
                <a:latin typeface="メイリオ" panose="020B0604030504040204" pitchFamily="50" charset="-128"/>
                <a:ea typeface="メイリオ" panose="020B0604030504040204" pitchFamily="50" charset="-128"/>
              </a:rPr>
              <a:t>アドレスを直接指定して</a:t>
            </a:r>
            <a:r>
              <a:rPr lang="en-US" altLang="ja-JP" sz="2800" dirty="0" smtClean="0">
                <a:solidFill>
                  <a:srgbClr val="FF0000"/>
                </a:solidFill>
                <a:latin typeface="メイリオ" panose="020B0604030504040204" pitchFamily="50" charset="-128"/>
                <a:ea typeface="メイリオ" panose="020B0604030504040204" pitchFamily="50" charset="-128"/>
              </a:rPr>
              <a:t>Web</a:t>
            </a:r>
            <a:r>
              <a:rPr lang="ja-JP" altLang="en-US" sz="2800" dirty="0" smtClean="0">
                <a:solidFill>
                  <a:srgbClr val="FF0000"/>
                </a:solidFill>
                <a:latin typeface="メイリオ" panose="020B0604030504040204" pitchFamily="50" charset="-128"/>
                <a:ea typeface="メイリオ" panose="020B0604030504040204" pitchFamily="50" charset="-128"/>
              </a:rPr>
              <a:t>にアクセス</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6" name="楕円 5"/>
          <p:cNvSpPr/>
          <p:nvPr/>
        </p:nvSpPr>
        <p:spPr bwMode="auto">
          <a:xfrm>
            <a:off x="1600200" y="1234440"/>
            <a:ext cx="3489960" cy="35052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5" name="テキスト ボックス 14"/>
          <p:cNvSpPr txBox="1"/>
          <p:nvPr/>
        </p:nvSpPr>
        <p:spPr>
          <a:xfrm>
            <a:off x="3345180" y="1824334"/>
            <a:ext cx="5280660" cy="830997"/>
          </a:xfrm>
          <a:prstGeom prst="rect">
            <a:avLst/>
          </a:prstGeom>
          <a:noFill/>
        </p:spPr>
        <p:txBody>
          <a:bodyPr wrap="square" rtlCol="0">
            <a:spAutoFit/>
          </a:bodyPr>
          <a:lstStyle/>
          <a:p>
            <a:pPr algn="l"/>
            <a:r>
              <a:rPr lang="en-US" altLang="ja-JP" sz="2400" dirty="0" err="1" smtClean="0">
                <a:solidFill>
                  <a:srgbClr val="FF0000"/>
                </a:solidFill>
                <a:latin typeface="メイリオ" panose="020B0604030504040204" pitchFamily="50" charset="-128"/>
                <a:ea typeface="メイリオ" panose="020B0604030504040204" pitchFamily="50" charset="-128"/>
              </a:rPr>
              <a:t>nslookup</a:t>
            </a:r>
            <a:r>
              <a:rPr lang="ja-JP" altLang="en-US" sz="2400" dirty="0" smtClean="0">
                <a:solidFill>
                  <a:srgbClr val="FF0000"/>
                </a:solidFill>
                <a:latin typeface="メイリオ" panose="020B0604030504040204" pitchFamily="50" charset="-128"/>
                <a:ea typeface="メイリオ" panose="020B0604030504040204" pitchFamily="50" charset="-128"/>
              </a:rPr>
              <a:t>で調べた</a:t>
            </a:r>
            <a:r>
              <a:rPr lang="en-US" altLang="ja-JP" sz="2400" dirty="0" smtClean="0">
                <a:solidFill>
                  <a:srgbClr val="FF0000"/>
                </a:solidFill>
                <a:latin typeface="メイリオ" panose="020B0604030504040204" pitchFamily="50" charset="-128"/>
                <a:ea typeface="メイリオ" panose="020B0604030504040204" pitchFamily="50" charset="-128"/>
              </a:rPr>
              <a:t>IP</a:t>
            </a:r>
            <a:r>
              <a:rPr lang="ja-JP" altLang="en-US" sz="2400" dirty="0" smtClean="0">
                <a:solidFill>
                  <a:srgbClr val="FF0000"/>
                </a:solidFill>
                <a:latin typeface="メイリオ" panose="020B0604030504040204" pitchFamily="50" charset="-128"/>
                <a:ea typeface="メイリオ" panose="020B0604030504040204" pitchFamily="50" charset="-128"/>
              </a:rPr>
              <a:t>アドレスを直接入力してみる</a:t>
            </a:r>
            <a:endParaRPr kumimoji="1" lang="ja-JP" altLang="en-US" sz="2400" dirty="0" smtClean="0">
              <a:solidFill>
                <a:srgbClr val="FF0000"/>
              </a:solidFill>
              <a:latin typeface="メイリオ" panose="020B0604030504040204" pitchFamily="50" charset="-128"/>
              <a:ea typeface="メイリオ" panose="020B0604030504040204" pitchFamily="50" charset="-128"/>
            </a:endParaRPr>
          </a:p>
        </p:txBody>
      </p:sp>
      <p:cxnSp>
        <p:nvCxnSpPr>
          <p:cNvPr id="8" name="直線矢印コネクタ 7"/>
          <p:cNvCxnSpPr>
            <a:stCxn id="15" idx="1"/>
          </p:cNvCxnSpPr>
          <p:nvPr/>
        </p:nvCxnSpPr>
        <p:spPr bwMode="auto">
          <a:xfrm flipH="1" flipV="1">
            <a:off x="3124200" y="1706880"/>
            <a:ext cx="220980" cy="348287"/>
          </a:xfrm>
          <a:prstGeom prst="straightConnector1">
            <a:avLst/>
          </a:prstGeom>
          <a:solidFill>
            <a:schemeClr val="accent1"/>
          </a:solidFill>
          <a:ln w="412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楕円 8"/>
          <p:cNvSpPr/>
          <p:nvPr/>
        </p:nvSpPr>
        <p:spPr bwMode="auto">
          <a:xfrm>
            <a:off x="5815965" y="1173480"/>
            <a:ext cx="518160" cy="472440"/>
          </a:xfrm>
          <a:prstGeom prst="ellipse">
            <a:avLst/>
          </a:prstGeom>
          <a:noFill/>
          <a:ln w="539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8725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E7B2A8-FC16-4D59-86B3-3D12022D3344}" type="slidenum">
              <a:rPr kumimoji="0" lang="en-US" altLang="ja-JP"/>
              <a:pPr eaLnBrk="1" hangingPunct="1"/>
              <a:t>22</a:t>
            </a:fld>
            <a:endParaRPr kumimoji="0" lang="en-US" altLang="ja-JP"/>
          </a:p>
        </p:txBody>
      </p:sp>
      <p:pic>
        <p:nvPicPr>
          <p:cNvPr id="8195"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02075"/>
            <a:ext cx="1524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重要</a:t>
            </a:r>
            <a:r>
              <a:rPr lang="en-US" altLang="ja-JP" sz="2800" dirty="0" smtClean="0">
                <a:solidFill>
                  <a:srgbClr val="FF0000"/>
                </a:solidFill>
                <a:latin typeface="メイリオ" panose="020B0604030504040204" pitchFamily="50" charset="-128"/>
                <a:ea typeface="メイリオ" panose="020B0604030504040204" pitchFamily="50" charset="-128"/>
              </a:rPr>
              <a:t>: </a:t>
            </a:r>
            <a:r>
              <a:rPr lang="ja-JP" altLang="en-US" sz="2800" dirty="0" err="1" smtClean="0">
                <a:solidFill>
                  <a:srgbClr val="FF0000"/>
                </a:solidFill>
                <a:latin typeface="メイリオ" panose="020B0604030504040204" pitchFamily="50" charset="-128"/>
                <a:ea typeface="メイリオ" panose="020B0604030504040204" pitchFamily="50" charset="-128"/>
              </a:rPr>
              <a:t>いろいな</a:t>
            </a:r>
            <a:r>
              <a:rPr lang="ja-JP" altLang="en-US" sz="2800" dirty="0" smtClean="0">
                <a:solidFill>
                  <a:srgbClr val="FF0000"/>
                </a:solidFill>
                <a:latin typeface="メイリオ" panose="020B0604030504040204" pitchFamily="50" charset="-128"/>
                <a:ea typeface="メイリオ" panose="020B0604030504040204" pitchFamily="50" charset="-128"/>
              </a:rPr>
              <a:t>サービス</a:t>
            </a:r>
            <a:r>
              <a:rPr lang="en-US" altLang="ja-JP" sz="2800" dirty="0" smtClean="0">
                <a:solidFill>
                  <a:srgbClr val="FF0000"/>
                </a:solidFill>
                <a:latin typeface="メイリオ" panose="020B0604030504040204" pitchFamily="50" charset="-128"/>
                <a:ea typeface="メイリオ" panose="020B0604030504040204" pitchFamily="50" charset="-128"/>
              </a:rPr>
              <a:t>(</a:t>
            </a:r>
            <a:r>
              <a:rPr lang="ja-JP" altLang="en-US" sz="2800" dirty="0" smtClean="0">
                <a:solidFill>
                  <a:srgbClr val="FF0000"/>
                </a:solidFill>
                <a:latin typeface="メイリオ" panose="020B0604030504040204" pitchFamily="50" charset="-128"/>
                <a:ea typeface="メイリオ" panose="020B0604030504040204" pitchFamily="50" charset="-128"/>
              </a:rPr>
              <a:t>特に</a:t>
            </a:r>
            <a:r>
              <a:rPr lang="en-US" altLang="ja-JP" sz="2800" dirty="0" smtClean="0">
                <a:solidFill>
                  <a:srgbClr val="FF0000"/>
                </a:solidFill>
                <a:latin typeface="メイリオ" panose="020B0604030504040204" pitchFamily="50" charset="-128"/>
                <a:ea typeface="メイリオ" panose="020B0604030504040204" pitchFamily="50" charset="-128"/>
              </a:rPr>
              <a:t>HTTP:Web)</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3" name="楕円 2"/>
          <p:cNvSpPr/>
          <p:nvPr/>
        </p:nvSpPr>
        <p:spPr bwMode="auto">
          <a:xfrm>
            <a:off x="1371600" y="751819"/>
            <a:ext cx="7178040" cy="596965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テキスト ボックス 3"/>
          <p:cNvSpPr txBox="1"/>
          <p:nvPr/>
        </p:nvSpPr>
        <p:spPr>
          <a:xfrm>
            <a:off x="1630680" y="1012086"/>
            <a:ext cx="6294120" cy="584775"/>
          </a:xfrm>
          <a:prstGeom prst="rect">
            <a:avLst/>
          </a:prstGeom>
          <a:noFill/>
        </p:spPr>
        <p:txBody>
          <a:bodyPr wrap="square" rtlCol="0">
            <a:spAutoFit/>
          </a:bodyPr>
          <a:lstStyle/>
          <a:p>
            <a:r>
              <a:rPr lang="en-US" altLang="ja-JP" sz="3200" dirty="0" smtClean="0">
                <a:latin typeface="メイリオ" panose="020B0604030504040204" pitchFamily="50" charset="-128"/>
                <a:ea typeface="メイリオ" panose="020B0604030504040204" pitchFamily="50" charset="-128"/>
              </a:rPr>
              <a:t>The Internet</a:t>
            </a:r>
            <a:endParaRPr kumimoji="1" lang="ja-JP" altLang="en-US" sz="32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2529840" y="5009299"/>
            <a:ext cx="5090160" cy="1015826"/>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テキスト ボックス 5"/>
          <p:cNvSpPr txBox="1"/>
          <p:nvPr/>
        </p:nvSpPr>
        <p:spPr>
          <a:xfrm>
            <a:off x="3131820" y="5055547"/>
            <a:ext cx="4038600" cy="923330"/>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TCP/IP</a:t>
            </a:r>
            <a:br>
              <a:rPr kumimoji="1" lang="en-US" altLang="ja-JP"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TCP: </a:t>
            </a:r>
            <a:r>
              <a:rPr kumimoji="1" lang="ja-JP" altLang="en-US" dirty="0" smtClean="0">
                <a:latin typeface="メイリオ" panose="020B0604030504040204" pitchFamily="50" charset="-128"/>
                <a:ea typeface="メイリオ" panose="020B0604030504040204" pitchFamily="50" charset="-128"/>
              </a:rPr>
              <a:t>データを送る仕組み</a:t>
            </a:r>
            <a:br>
              <a:rPr kumimoji="1" lang="ja-JP" altLang="en-US"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IP: </a:t>
            </a:r>
            <a:r>
              <a:rPr lang="ja-JP" altLang="en-US" dirty="0">
                <a:latin typeface="メイリオ" panose="020B0604030504040204" pitchFamily="50" charset="-128"/>
                <a:ea typeface="メイリオ" panose="020B0604030504040204" pitchFamily="50" charset="-128"/>
              </a:rPr>
              <a:t>機械</a:t>
            </a:r>
            <a:r>
              <a:rPr kumimoji="1" lang="ja-JP" altLang="en-US" dirty="0" smtClean="0">
                <a:latin typeface="メイリオ" panose="020B0604030504040204" pitchFamily="50" charset="-128"/>
                <a:ea typeface="メイリオ" panose="020B0604030504040204" pitchFamily="50" charset="-128"/>
              </a:rPr>
              <a:t>を番号で認識する仕組み</a:t>
            </a:r>
            <a:endParaRPr kumimoji="1" lang="ja-JP" altLang="en-US" dirty="0">
              <a:latin typeface="メイリオ" panose="020B0604030504040204" pitchFamily="50" charset="-128"/>
              <a:ea typeface="メイリオ" panose="020B0604030504040204" pitchFamily="50" charset="-128"/>
            </a:endParaRPr>
          </a:p>
        </p:txBody>
      </p:sp>
      <p:sp>
        <p:nvSpPr>
          <p:cNvPr id="21" name="楕円 20"/>
          <p:cNvSpPr/>
          <p:nvPr/>
        </p:nvSpPr>
        <p:spPr bwMode="auto">
          <a:xfrm>
            <a:off x="2529840" y="4124920"/>
            <a:ext cx="5090160" cy="768048"/>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3073241" y="4240356"/>
            <a:ext cx="4038600" cy="646331"/>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DNS</a:t>
            </a:r>
            <a:br>
              <a:rPr kumimoji="1" lang="en-US" altLang="ja-JP"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機械の番号と名前を対応する仕組み</a:t>
            </a:r>
            <a:endParaRPr kumimoji="1" lang="ja-JP" altLang="en-US" dirty="0">
              <a:latin typeface="メイリオ" panose="020B0604030504040204" pitchFamily="50" charset="-128"/>
              <a:ea typeface="メイリオ" panose="020B0604030504040204" pitchFamily="50" charset="-128"/>
            </a:endParaRPr>
          </a:p>
        </p:txBody>
      </p:sp>
      <p:sp>
        <p:nvSpPr>
          <p:cNvPr id="23" name="楕円 22"/>
          <p:cNvSpPr/>
          <p:nvPr/>
        </p:nvSpPr>
        <p:spPr bwMode="auto">
          <a:xfrm>
            <a:off x="2415540" y="1463041"/>
            <a:ext cx="5090160" cy="2545548"/>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テキスト ボックス 23"/>
          <p:cNvSpPr txBox="1"/>
          <p:nvPr/>
        </p:nvSpPr>
        <p:spPr>
          <a:xfrm>
            <a:off x="2977833" y="1672461"/>
            <a:ext cx="4038600" cy="369332"/>
          </a:xfrm>
          <a:prstGeom prst="rect">
            <a:avLst/>
          </a:prstGeom>
          <a:noFill/>
        </p:spPr>
        <p:txBody>
          <a:bodyPr wrap="square" rtlCol="0">
            <a:spAutoFit/>
          </a:bodyPr>
          <a:lstStyle/>
          <a:p>
            <a:r>
              <a:rPr kumimoji="1" lang="ja-JP" altLang="en-US" b="1" dirty="0" smtClean="0">
                <a:latin typeface="メイリオ" panose="020B0604030504040204" pitchFamily="50" charset="-128"/>
                <a:ea typeface="メイリオ" panose="020B0604030504040204" pitchFamily="50" charset="-128"/>
              </a:rPr>
              <a:t>いろいろなサービス</a:t>
            </a:r>
            <a:endParaRPr kumimoji="1" lang="ja-JP" altLang="en-US" b="1" dirty="0">
              <a:latin typeface="メイリオ" panose="020B0604030504040204" pitchFamily="50" charset="-128"/>
              <a:ea typeface="メイリオ" panose="020B0604030504040204" pitchFamily="50" charset="-128"/>
            </a:endParaRPr>
          </a:p>
        </p:txBody>
      </p:sp>
      <p:sp>
        <p:nvSpPr>
          <p:cNvPr id="2" name="楕円 1"/>
          <p:cNvSpPr/>
          <p:nvPr/>
        </p:nvSpPr>
        <p:spPr bwMode="auto">
          <a:xfrm>
            <a:off x="2851231" y="2210808"/>
            <a:ext cx="1578927" cy="56388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HTTP</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5" name="楕円 14"/>
          <p:cNvSpPr/>
          <p:nvPr/>
        </p:nvSpPr>
        <p:spPr bwMode="auto">
          <a:xfrm>
            <a:off x="4815683" y="2186513"/>
            <a:ext cx="1578927" cy="56388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latin typeface="Arial" charset="0"/>
              </a:rPr>
              <a:t>SMTP</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6" name="楕円 15"/>
          <p:cNvSpPr/>
          <p:nvPr/>
        </p:nvSpPr>
        <p:spPr bwMode="auto">
          <a:xfrm>
            <a:off x="3465356" y="3055290"/>
            <a:ext cx="1578927" cy="56388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smtClean="0">
                <a:latin typeface="Arial" charset="0"/>
              </a:rPr>
              <a:t>FTP</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7" name="楕円 16"/>
          <p:cNvSpPr/>
          <p:nvPr/>
        </p:nvSpPr>
        <p:spPr bwMode="auto">
          <a:xfrm>
            <a:off x="5236370" y="2968808"/>
            <a:ext cx="1578927" cy="56388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pitchFamily="50" charset="-128"/>
              </a:rPr>
              <a:t>Telnet</a:t>
            </a: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56322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99B7F2-8440-4247-B1C7-C77BBFDCDCC4}" type="slidenum">
              <a:rPr kumimoji="0" lang="en-US" altLang="ja-JP"/>
              <a:pPr eaLnBrk="1" hangingPunct="1"/>
              <a:t>23</a:t>
            </a:fld>
            <a:endParaRPr kumimoji="0" lang="en-US" altLang="ja-JP"/>
          </a:p>
        </p:txBody>
      </p:sp>
      <p:sp>
        <p:nvSpPr>
          <p:cNvPr id="14339" name="Text Box 2"/>
          <p:cNvSpPr txBox="1">
            <a:spLocks noChangeArrowheads="1"/>
          </p:cNvSpPr>
          <p:nvPr/>
        </p:nvSpPr>
        <p:spPr bwMode="auto">
          <a:xfrm>
            <a:off x="228600" y="228600"/>
            <a:ext cx="9083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重要</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インターネットの中を見る</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プロトコル</a:t>
            </a:r>
            <a:r>
              <a:rPr lang="ja-JP" altLang="en-US" sz="2800" dirty="0">
                <a:latin typeface="メイリオ" panose="020B0604030504040204" pitchFamily="50" charset="-128"/>
                <a:ea typeface="メイリオ" panose="020B0604030504040204" pitchFamily="50" charset="-128"/>
              </a:rPr>
              <a:t>って何</a:t>
            </a:r>
          </a:p>
        </p:txBody>
      </p:sp>
      <p:graphicFrame>
        <p:nvGraphicFramePr>
          <p:cNvPr id="54344" name="Group 72"/>
          <p:cNvGraphicFramePr>
            <a:graphicFrameLocks noGrp="1"/>
          </p:cNvGraphicFramePr>
          <p:nvPr/>
        </p:nvGraphicFramePr>
        <p:xfrm>
          <a:off x="390525" y="784225"/>
          <a:ext cx="4613275" cy="1912978"/>
        </p:xfrm>
        <a:graphic>
          <a:graphicData uri="http://schemas.openxmlformats.org/drawingml/2006/table">
            <a:tbl>
              <a:tblPr/>
              <a:tblGrid>
                <a:gridCol w="1584325">
                  <a:extLst>
                    <a:ext uri="{9D8B030D-6E8A-4147-A177-3AD203B41FA5}">
                      <a16:colId xmlns:a16="http://schemas.microsoft.com/office/drawing/2014/main" val="20000"/>
                    </a:ext>
                  </a:extLst>
                </a:gridCol>
                <a:gridCol w="757238">
                  <a:extLst>
                    <a:ext uri="{9D8B030D-6E8A-4147-A177-3AD203B41FA5}">
                      <a16:colId xmlns:a16="http://schemas.microsoft.com/office/drawing/2014/main" val="20001"/>
                    </a:ext>
                  </a:extLst>
                </a:gridCol>
                <a:gridCol w="757237">
                  <a:extLst>
                    <a:ext uri="{9D8B030D-6E8A-4147-A177-3AD203B41FA5}">
                      <a16:colId xmlns:a16="http://schemas.microsoft.com/office/drawing/2014/main" val="20002"/>
                    </a:ext>
                  </a:extLst>
                </a:gridCol>
                <a:gridCol w="757238">
                  <a:extLst>
                    <a:ext uri="{9D8B030D-6E8A-4147-A177-3AD203B41FA5}">
                      <a16:colId xmlns:a16="http://schemas.microsoft.com/office/drawing/2014/main" val="20003"/>
                    </a:ext>
                  </a:extLst>
                </a:gridCol>
                <a:gridCol w="757237">
                  <a:extLst>
                    <a:ext uri="{9D8B030D-6E8A-4147-A177-3AD203B41FA5}">
                      <a16:colId xmlns:a16="http://schemas.microsoft.com/office/drawing/2014/main" val="20004"/>
                    </a:ext>
                  </a:extLst>
                </a:gridCol>
              </a:tblGrid>
              <a:tr h="335224">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階層</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4">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プロトコル</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代表的なもの</a:t>
                      </a:r>
                      <a:r>
                        <a:rPr kumimoji="1" lang="en-US" altLang="ja-JP" sz="1600" b="0" i="0" u="none" strike="noStrike" cap="none" normalizeH="0" baseline="0" smtClean="0">
                          <a:ln>
                            <a:noFill/>
                          </a:ln>
                          <a:solidFill>
                            <a:schemeClr val="tx1"/>
                          </a:solidFill>
                          <a:effectLst/>
                          <a:latin typeface="Arial" charset="0"/>
                          <a:ea typeface="ＭＳ Ｐゴシック" pitchFamily="50" charset="-128"/>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47605">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アプリケーション層</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HTTP</a:t>
                      </a:r>
                      <a:endParaRPr kumimoji="1" lang="en-US"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SMTP</a:t>
                      </a:r>
                      <a:endParaRPr kumimoji="1" lang="en-US"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FTP</a:t>
                      </a:r>
                      <a:endParaRPr kumimoji="1" lang="en-US"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Telnet</a:t>
                      </a:r>
                      <a:endParaRPr kumimoji="1" lang="en-US" altLang="ja-JP" sz="1400" b="0" i="0" u="none" strike="noStrike" cap="none" normalizeH="0" baseline="0" smtClean="0">
                        <a:ln>
                          <a:noFill/>
                        </a:ln>
                        <a:solidFill>
                          <a:schemeClr val="tx1"/>
                        </a:solidFill>
                        <a:effectLst/>
                        <a:latin typeface="Arial" charset="0"/>
                        <a:ea typeface="ＭＳ Ｐゴシック" pitchFamily="50" charset="-12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05">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トランスポート層</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TCP</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UDP</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2"/>
                  </a:ext>
                </a:extLst>
              </a:tr>
              <a:tr h="347605">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インターネット層</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4">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IP</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34899">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ネットワーク</a:t>
                      </a:r>
                      <a:br>
                        <a:rPr kumimoji="1" lang="ja-JP" altLang="en-US" sz="1400" b="0" i="0" u="none" strike="noStrike" cap="none" normalizeH="0" baseline="0" smtClean="0">
                          <a:ln>
                            <a:noFill/>
                          </a:ln>
                          <a:solidFill>
                            <a:schemeClr val="tx1"/>
                          </a:solidFill>
                          <a:effectLst/>
                          <a:latin typeface="Arial" charset="0"/>
                          <a:ea typeface="ＭＳ Ｐゴシック" pitchFamily="50" charset="-128"/>
                        </a:rPr>
                      </a:b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インターフェース層</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Ethernet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PPP</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ATM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4371" name="Picture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6775"/>
            <a:ext cx="10858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3429000"/>
            <a:ext cx="1152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Text Box 109"/>
          <p:cNvSpPr txBox="1">
            <a:spLocks noChangeArrowheads="1"/>
          </p:cNvSpPr>
          <p:nvPr/>
        </p:nvSpPr>
        <p:spPr bwMode="auto">
          <a:xfrm>
            <a:off x="1131888" y="3222625"/>
            <a:ext cx="330993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「いらっしゃいませ、こんにちは」 </a:t>
            </a:r>
            <a:br>
              <a:rPr lang="ja-JP" altLang="en-US" sz="1600"/>
            </a:br>
            <a:r>
              <a:rPr lang="ja-JP" altLang="en-US" sz="1600"/>
              <a:t>「店内でお召し上がりでしょうか？」</a:t>
            </a:r>
            <a:br>
              <a:rPr lang="ja-JP" altLang="en-US" sz="1600"/>
            </a:br>
            <a:r>
              <a:rPr lang="ja-JP" altLang="en-US" sz="1600"/>
              <a:t/>
            </a:r>
            <a:br>
              <a:rPr lang="ja-JP" altLang="en-US" sz="1600"/>
            </a:br>
            <a:r>
              <a:rPr lang="ja-JP" altLang="en-US" sz="1600"/>
              <a:t>「かしこまりました」</a:t>
            </a:r>
            <a:br>
              <a:rPr lang="ja-JP" altLang="en-US" sz="1600"/>
            </a:br>
            <a:r>
              <a:rPr lang="ja-JP" altLang="en-US" sz="1600"/>
              <a:t>「何をご注文しますか」</a:t>
            </a:r>
            <a:br>
              <a:rPr lang="ja-JP" altLang="en-US" sz="1600"/>
            </a:br>
            <a:r>
              <a:rPr lang="ja-JP" altLang="en-US" sz="1600"/>
              <a:t/>
            </a:r>
            <a:br>
              <a:rPr lang="ja-JP" altLang="en-US" sz="1600"/>
            </a:br>
            <a:r>
              <a:rPr lang="ja-JP" altLang="en-US" sz="1600"/>
              <a:t>「セットのお飲み物をお選びください」</a:t>
            </a:r>
            <a:br>
              <a:rPr lang="ja-JP" altLang="en-US" sz="1600"/>
            </a:br>
            <a:r>
              <a:rPr lang="ja-JP" altLang="en-US" sz="1600"/>
              <a:t/>
            </a:r>
            <a:br>
              <a:rPr lang="ja-JP" altLang="en-US" sz="1600"/>
            </a:br>
            <a:r>
              <a:rPr lang="ja-JP" altLang="en-US" sz="1600"/>
              <a:t>「かしこまりました」</a:t>
            </a:r>
            <a:br>
              <a:rPr lang="ja-JP" altLang="en-US" sz="1600"/>
            </a:br>
            <a:r>
              <a:rPr lang="ja-JP" altLang="en-US" sz="1600"/>
              <a:t>「ほかにもご注文はございますか？」</a:t>
            </a:r>
          </a:p>
        </p:txBody>
      </p:sp>
      <p:sp>
        <p:nvSpPr>
          <p:cNvPr id="14374" name="Text Box 110"/>
          <p:cNvSpPr txBox="1">
            <a:spLocks noChangeArrowheads="1"/>
          </p:cNvSpPr>
          <p:nvPr/>
        </p:nvSpPr>
        <p:spPr bwMode="auto">
          <a:xfrm>
            <a:off x="3652838" y="3738563"/>
            <a:ext cx="224948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「はい」</a:t>
            </a:r>
            <a:br>
              <a:rPr lang="ja-JP" altLang="en-US" sz="1600"/>
            </a:br>
            <a:r>
              <a:rPr lang="ja-JP" altLang="en-US" sz="1600"/>
              <a:t/>
            </a:r>
            <a:br>
              <a:rPr lang="ja-JP" altLang="en-US" sz="1600"/>
            </a:br>
            <a:r>
              <a:rPr lang="ja-JP" altLang="en-US" sz="1600"/>
              <a:t>「ハンバーガー</a:t>
            </a:r>
            <a:br>
              <a:rPr lang="ja-JP" altLang="en-US" sz="1600"/>
            </a:br>
            <a:r>
              <a:rPr lang="ja-JP" altLang="en-US" sz="1600"/>
              <a:t>セットを」</a:t>
            </a:r>
            <a:br>
              <a:rPr lang="ja-JP" altLang="en-US" sz="1600"/>
            </a:br>
            <a:r>
              <a:rPr lang="ja-JP" altLang="en-US" sz="1600"/>
              <a:t/>
            </a:r>
            <a:br>
              <a:rPr lang="ja-JP" altLang="en-US" sz="1600"/>
            </a:br>
            <a:r>
              <a:rPr lang="ja-JP" altLang="en-US" sz="1600"/>
              <a:t>「コーラください」</a:t>
            </a:r>
            <a:br>
              <a:rPr lang="ja-JP" altLang="en-US" sz="1600"/>
            </a:br>
            <a:r>
              <a:rPr lang="ja-JP" altLang="en-US" sz="1600"/>
              <a:t/>
            </a:r>
            <a:br>
              <a:rPr lang="ja-JP" altLang="en-US" sz="1600"/>
            </a:br>
            <a:r>
              <a:rPr lang="ja-JP" altLang="en-US" sz="1600"/>
              <a:t/>
            </a:r>
            <a:br>
              <a:rPr lang="ja-JP" altLang="en-US" sz="1600"/>
            </a:br>
            <a:r>
              <a:rPr lang="ja-JP" altLang="en-US" sz="1600"/>
              <a:t>「いや、いいです」</a:t>
            </a:r>
          </a:p>
        </p:txBody>
      </p:sp>
      <p:sp>
        <p:nvSpPr>
          <p:cNvPr id="14375" name="AutoShape 111"/>
          <p:cNvSpPr>
            <a:spLocks noChangeArrowheads="1"/>
          </p:cNvSpPr>
          <p:nvPr/>
        </p:nvSpPr>
        <p:spPr bwMode="auto">
          <a:xfrm>
            <a:off x="2917825" y="6067425"/>
            <a:ext cx="492125" cy="420688"/>
          </a:xfrm>
          <a:prstGeom prst="downArrow">
            <a:avLst>
              <a:gd name="adj1" fmla="val 55481"/>
              <a:gd name="adj2" fmla="val 4566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76" name="Text Box 112"/>
          <p:cNvSpPr txBox="1">
            <a:spLocks noChangeArrowheads="1"/>
          </p:cNvSpPr>
          <p:nvPr/>
        </p:nvSpPr>
        <p:spPr bwMode="auto">
          <a:xfrm>
            <a:off x="1524000" y="2787650"/>
            <a:ext cx="2728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t>ファーストフードのプロトコル</a:t>
            </a:r>
          </a:p>
        </p:txBody>
      </p:sp>
      <p:sp>
        <p:nvSpPr>
          <p:cNvPr id="14377" name="Line 113"/>
          <p:cNvSpPr>
            <a:spLocks noChangeShapeType="1"/>
          </p:cNvSpPr>
          <p:nvPr/>
        </p:nvSpPr>
        <p:spPr bwMode="auto">
          <a:xfrm>
            <a:off x="4224338" y="365760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8" name="Line 114"/>
          <p:cNvSpPr>
            <a:spLocks noChangeShapeType="1"/>
          </p:cNvSpPr>
          <p:nvPr/>
        </p:nvSpPr>
        <p:spPr bwMode="auto">
          <a:xfrm>
            <a:off x="3375025" y="3881438"/>
            <a:ext cx="3048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79" name="Line 115"/>
          <p:cNvSpPr>
            <a:spLocks noChangeShapeType="1"/>
          </p:cNvSpPr>
          <p:nvPr/>
        </p:nvSpPr>
        <p:spPr bwMode="auto">
          <a:xfrm>
            <a:off x="3230563" y="4403725"/>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0" name="Line 116"/>
          <p:cNvSpPr>
            <a:spLocks noChangeShapeType="1"/>
          </p:cNvSpPr>
          <p:nvPr/>
        </p:nvSpPr>
        <p:spPr bwMode="auto">
          <a:xfrm>
            <a:off x="3382963" y="4629150"/>
            <a:ext cx="3048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1" name="Line 117"/>
          <p:cNvSpPr>
            <a:spLocks noChangeShapeType="1"/>
          </p:cNvSpPr>
          <p:nvPr/>
        </p:nvSpPr>
        <p:spPr bwMode="auto">
          <a:xfrm>
            <a:off x="4319588" y="4884738"/>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2" name="Line 118"/>
          <p:cNvSpPr>
            <a:spLocks noChangeShapeType="1"/>
          </p:cNvSpPr>
          <p:nvPr/>
        </p:nvSpPr>
        <p:spPr bwMode="auto">
          <a:xfrm>
            <a:off x="3409950" y="5137150"/>
            <a:ext cx="3048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3" name="Line 119"/>
          <p:cNvSpPr>
            <a:spLocks noChangeShapeType="1"/>
          </p:cNvSpPr>
          <p:nvPr/>
        </p:nvSpPr>
        <p:spPr bwMode="auto">
          <a:xfrm>
            <a:off x="4356100" y="5632450"/>
            <a:ext cx="304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84" name="Line 120"/>
          <p:cNvSpPr>
            <a:spLocks noChangeShapeType="1"/>
          </p:cNvSpPr>
          <p:nvPr/>
        </p:nvSpPr>
        <p:spPr bwMode="auto">
          <a:xfrm>
            <a:off x="3382963" y="5848350"/>
            <a:ext cx="304800" cy="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4385" name="Picture 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4029075"/>
            <a:ext cx="1657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AutoShape 122"/>
          <p:cNvSpPr>
            <a:spLocks noChangeArrowheads="1"/>
          </p:cNvSpPr>
          <p:nvPr/>
        </p:nvSpPr>
        <p:spPr bwMode="auto">
          <a:xfrm>
            <a:off x="5902325" y="755650"/>
            <a:ext cx="2974975" cy="2801938"/>
          </a:xfrm>
          <a:prstGeom prst="wedgeRectCallout">
            <a:avLst>
              <a:gd name="adj1" fmla="val 19157"/>
              <a:gd name="adj2" fmla="val 5906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a:t>プロトコルは通信規約又は通信手順という意味です。</a:t>
            </a:r>
          </a:p>
          <a:p>
            <a:pPr algn="l" eaLnBrk="1" hangingPunct="1"/>
            <a:r>
              <a:rPr lang="ja-JP" altLang="en-US" sz="1600"/>
              <a:t>通信の場合は</a:t>
            </a:r>
            <a:r>
              <a:rPr lang="en-US" altLang="ja-JP" sz="1600"/>
              <a:t>2</a:t>
            </a:r>
            <a:r>
              <a:rPr lang="ja-JP" altLang="en-US" sz="1600"/>
              <a:t>個の機械でデータのやりとりをするため、その手順や約束を決めていないと、うまく会話することができません。</a:t>
            </a:r>
          </a:p>
          <a:p>
            <a:pPr algn="l" eaLnBrk="1" hangingPunct="1"/>
            <a:r>
              <a:rPr lang="ja-JP" altLang="en-US" sz="1600"/>
              <a:t>人間の世界でもプロトコルがあります。明確なものではありませんが、ファーストフードで注文するときも暗黙のプロトコルが存在するかと思います。</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F562C3E-A555-423C-A433-333F1C466CCB}" type="slidenum">
              <a:rPr kumimoji="0" lang="en-US" altLang="ja-JP"/>
              <a:pPr eaLnBrk="1" hangingPunct="1"/>
              <a:t>24</a:t>
            </a:fld>
            <a:endParaRPr kumimoji="0" lang="en-US" altLang="ja-JP"/>
          </a:p>
        </p:txBody>
      </p:sp>
      <p:sp>
        <p:nvSpPr>
          <p:cNvPr id="15363" name="Text Box 2"/>
          <p:cNvSpPr txBox="1">
            <a:spLocks noChangeArrowheads="1"/>
          </p:cNvSpPr>
          <p:nvPr/>
        </p:nvSpPr>
        <p:spPr bwMode="auto">
          <a:xfrm>
            <a:off x="228600" y="2286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インターネットの中の中を見る</a:t>
            </a:r>
            <a:r>
              <a:rPr lang="en-US" altLang="ja-JP" b="1"/>
              <a:t>: </a:t>
            </a:r>
            <a:r>
              <a:rPr lang="ja-JP" altLang="en-US" b="1"/>
              <a:t>ウェブのプロトコルを見る</a:t>
            </a:r>
          </a:p>
        </p:txBody>
      </p:sp>
      <p:pic>
        <p:nvPicPr>
          <p:cNvPr id="15364" name="Picture 50" descr="05_x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676275"/>
            <a:ext cx="8207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1" descr="05_1Net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3343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52"/>
          <p:cNvSpPr>
            <a:spLocks noChangeShapeType="1"/>
          </p:cNvSpPr>
          <p:nvPr/>
        </p:nvSpPr>
        <p:spPr bwMode="auto">
          <a:xfrm>
            <a:off x="1595438" y="1101725"/>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7" name="Rectangle 53"/>
          <p:cNvSpPr>
            <a:spLocks noChangeArrowheads="1"/>
          </p:cNvSpPr>
          <p:nvPr/>
        </p:nvSpPr>
        <p:spPr bwMode="auto">
          <a:xfrm>
            <a:off x="1600200" y="1298575"/>
            <a:ext cx="2647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en-US" altLang="ja-JP" b="1"/>
              <a:t>HTTP</a:t>
            </a:r>
            <a:r>
              <a:rPr lang="ja-JP" altLang="en-US" b="1"/>
              <a:t>　</a:t>
            </a:r>
            <a:r>
              <a:rPr lang="en-US" altLang="ja-JP"/>
              <a:t>(Hypertext Transfer Protocol,</a:t>
            </a:r>
            <a:r>
              <a:rPr lang="ja-JP" altLang="en-US"/>
              <a:t>ハイパーテキスト・トランスファー・プロトコル）</a:t>
            </a:r>
          </a:p>
        </p:txBody>
      </p:sp>
      <p:sp>
        <p:nvSpPr>
          <p:cNvPr id="15368" name="Text Box 54"/>
          <p:cNvSpPr txBox="1">
            <a:spLocks noChangeArrowheads="1"/>
          </p:cNvSpPr>
          <p:nvPr/>
        </p:nvSpPr>
        <p:spPr bwMode="auto">
          <a:xfrm>
            <a:off x="4078288" y="1916113"/>
            <a:ext cx="1131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ウェブ</a:t>
            </a:r>
            <a:br>
              <a:rPr lang="ja-JP" altLang="en-US" b="1"/>
            </a:br>
            <a:r>
              <a:rPr lang="ja-JP" altLang="en-US" b="1"/>
              <a:t>サーバー</a:t>
            </a:r>
          </a:p>
        </p:txBody>
      </p:sp>
      <p:sp>
        <p:nvSpPr>
          <p:cNvPr id="15369" name="Text Box 55"/>
          <p:cNvSpPr txBox="1">
            <a:spLocks noChangeArrowheads="1"/>
          </p:cNvSpPr>
          <p:nvPr/>
        </p:nvSpPr>
        <p:spPr bwMode="auto">
          <a:xfrm>
            <a:off x="398463" y="1806575"/>
            <a:ext cx="1131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ブラウザ</a:t>
            </a:r>
          </a:p>
        </p:txBody>
      </p:sp>
      <p:pic>
        <p:nvPicPr>
          <p:cNvPr id="1537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690813"/>
            <a:ext cx="22240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675" y="2679700"/>
            <a:ext cx="2249488"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0" y="4116388"/>
            <a:ext cx="16859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AutoShape 59"/>
          <p:cNvSpPr>
            <a:spLocks noChangeArrowheads="1"/>
          </p:cNvSpPr>
          <p:nvPr/>
        </p:nvSpPr>
        <p:spPr bwMode="auto">
          <a:xfrm>
            <a:off x="5559425" y="1479550"/>
            <a:ext cx="3133725" cy="2395538"/>
          </a:xfrm>
          <a:prstGeom prst="wedgeRectCallout">
            <a:avLst>
              <a:gd name="adj1" fmla="val -8611"/>
              <a:gd name="adj2" fmla="val 6000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a:t>ホームページを見る場合は、ブラウザからウェブサーバーに見たいページを送るように要求します。</a:t>
            </a:r>
            <a:br>
              <a:rPr lang="ja-JP" altLang="en-US" sz="1600"/>
            </a:br>
            <a:r>
              <a:rPr lang="ja-JP" altLang="en-US" sz="1600"/>
              <a:t>このときのやりとりは</a:t>
            </a:r>
            <a:r>
              <a:rPr lang="en-US" altLang="ja-JP" sz="1600"/>
              <a:t>HTTP</a:t>
            </a:r>
            <a:r>
              <a:rPr lang="ja-JP" altLang="en-US" sz="1600"/>
              <a:t>というプロトコルに従って行われます。</a:t>
            </a:r>
            <a:br>
              <a:rPr lang="ja-JP" altLang="en-US" sz="1600"/>
            </a:br>
            <a:r>
              <a:rPr lang="ja-JP" altLang="en-US" sz="1600"/>
              <a:t>ここでは、単純なページを表示するときに、どのような通信が行われているか見ていきましょう。</a:t>
            </a:r>
          </a:p>
        </p:txBody>
      </p:sp>
      <p:sp>
        <p:nvSpPr>
          <p:cNvPr id="15374" name="Text Box 60"/>
          <p:cNvSpPr txBox="1">
            <a:spLocks noChangeArrowheads="1"/>
          </p:cNvSpPr>
          <p:nvPr/>
        </p:nvSpPr>
        <p:spPr bwMode="auto">
          <a:xfrm>
            <a:off x="873125" y="5661025"/>
            <a:ext cx="4252913" cy="83502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ネットワーク上ではいろいろなサービスがありますが、サービスを要求する方をクライアント、サービスを提供する方をサーバーと呼びます。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25</a:t>
            </a:fld>
            <a:endParaRPr kumimoji="0" lang="en-US" altLang="ja-JP"/>
          </a:p>
        </p:txBody>
      </p:sp>
      <p:pic>
        <p:nvPicPr>
          <p:cNvPr id="19459" name="Picture 12" descr="A40_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09712"/>
            <a:ext cx="53784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2"/>
          <p:cNvSpPr txBox="1">
            <a:spLocks noChangeArrowheads="1"/>
          </p:cNvSpPr>
          <p:nvPr/>
        </p:nvSpPr>
        <p:spPr bwMode="auto">
          <a:xfrm>
            <a:off x="228600" y="228600"/>
            <a:ext cx="76809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ブラウザの機能を使ってウェブのプロトコルの概要を見る　</a:t>
            </a:r>
            <a:r>
              <a:rPr lang="en-US" altLang="ja-JP" sz="2800" dirty="0">
                <a:latin typeface="メイリオ" panose="020B0604030504040204" pitchFamily="50" charset="-128"/>
                <a:ea typeface="メイリオ" panose="020B0604030504040204" pitchFamily="50" charset="-128"/>
              </a:rPr>
              <a:t>– I.E</a:t>
            </a:r>
            <a:r>
              <a:rPr lang="ja-JP" altLang="en-US" sz="2800" dirty="0">
                <a:latin typeface="メイリオ" panose="020B0604030504040204" pitchFamily="50" charset="-128"/>
                <a:ea typeface="メイリオ" panose="020B0604030504040204" pitchFamily="50" charset="-128"/>
              </a:rPr>
              <a:t>編</a:t>
            </a:r>
            <a:r>
              <a:rPr lang="en-US" altLang="ja-JP" sz="2800" dirty="0">
                <a:latin typeface="メイリオ" panose="020B0604030504040204" pitchFamily="50" charset="-128"/>
                <a:ea typeface="メイリオ" panose="020B0604030504040204" pitchFamily="50" charset="-128"/>
              </a:rPr>
              <a:t>-</a:t>
            </a:r>
          </a:p>
        </p:txBody>
      </p:sp>
      <p:sp>
        <p:nvSpPr>
          <p:cNvPr id="19461" name="Oval 6"/>
          <p:cNvSpPr>
            <a:spLocks noChangeArrowheads="1"/>
          </p:cNvSpPr>
          <p:nvPr/>
        </p:nvSpPr>
        <p:spPr bwMode="auto">
          <a:xfrm>
            <a:off x="3078162" y="4402137"/>
            <a:ext cx="652463" cy="246063"/>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2" name="Oval 7"/>
          <p:cNvSpPr>
            <a:spLocks noChangeArrowheads="1"/>
          </p:cNvSpPr>
          <p:nvPr/>
        </p:nvSpPr>
        <p:spPr bwMode="auto">
          <a:xfrm>
            <a:off x="5378450" y="1504950"/>
            <a:ext cx="276225" cy="246062"/>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66" name="Oval 13"/>
          <p:cNvSpPr>
            <a:spLocks noChangeArrowheads="1"/>
          </p:cNvSpPr>
          <p:nvPr/>
        </p:nvSpPr>
        <p:spPr bwMode="auto">
          <a:xfrm>
            <a:off x="792162" y="4583112"/>
            <a:ext cx="973138" cy="23177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1" name="テキスト ボックス 10"/>
          <p:cNvSpPr txBox="1"/>
          <p:nvPr/>
        </p:nvSpPr>
        <p:spPr>
          <a:xfrm>
            <a:off x="5776595" y="1182707"/>
            <a:ext cx="2773045" cy="1569660"/>
          </a:xfrm>
          <a:prstGeom prst="rect">
            <a:avLst/>
          </a:prstGeom>
          <a:noFill/>
        </p:spPr>
        <p:txBody>
          <a:bodyPr wrap="square" rtlCol="0">
            <a:spAutoFit/>
          </a:bodyPr>
          <a:lstStyle/>
          <a:p>
            <a:pPr algn="l"/>
            <a:r>
              <a:rPr lang="en-US" altLang="ja-JP" sz="2400" dirty="0" smtClean="0">
                <a:solidFill>
                  <a:srgbClr val="FF0000"/>
                </a:solidFill>
                <a:latin typeface="メイリオ" panose="020B0604030504040204" pitchFamily="50" charset="-128"/>
                <a:ea typeface="メイリオ" panose="020B0604030504040204" pitchFamily="50" charset="-128"/>
              </a:rPr>
              <a:t>[F12]</a:t>
            </a:r>
            <a:r>
              <a:rPr lang="ja-JP" altLang="en-US" sz="2400" dirty="0" smtClean="0">
                <a:latin typeface="メイリオ" panose="020B0604030504040204" pitchFamily="50" charset="-128"/>
                <a:ea typeface="メイリオ" panose="020B0604030504040204" pitchFamily="50" charset="-128"/>
              </a:rPr>
              <a:t>のキーを押すと開発者用ツールのダイアログが出ます。</a:t>
            </a:r>
            <a:endParaRPr kumimoji="1" lang="ja-JP" altLang="en-US" sz="2400"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005965" y="5890478"/>
            <a:ext cx="4178141"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ネットワークのタグを指定してください。</a:t>
            </a:r>
            <a:endParaRPr kumimoji="1" lang="ja-JP" altLang="en-US" sz="2400" dirty="0" smtClean="0">
              <a:latin typeface="メイリオ" panose="020B0604030504040204" pitchFamily="50" charset="-128"/>
              <a:ea typeface="メイリオ" panose="020B0604030504040204" pitchFamily="50" charset="-128"/>
            </a:endParaRPr>
          </a:p>
        </p:txBody>
      </p:sp>
      <p:cxnSp>
        <p:nvCxnSpPr>
          <p:cNvPr id="13" name="直線矢印コネクタ 12"/>
          <p:cNvCxnSpPr/>
          <p:nvPr/>
        </p:nvCxnSpPr>
        <p:spPr bwMode="auto">
          <a:xfrm flipH="1" flipV="1">
            <a:off x="3404393" y="4738701"/>
            <a:ext cx="116047" cy="99058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398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26</a:t>
            </a:fld>
            <a:endParaRPr kumimoji="0" lang="en-US" altLang="ja-JP"/>
          </a:p>
        </p:txBody>
      </p:sp>
      <p:sp>
        <p:nvSpPr>
          <p:cNvPr id="15" name="Text Box 2"/>
          <p:cNvSpPr txBox="1">
            <a:spLocks noChangeArrowheads="1"/>
          </p:cNvSpPr>
          <p:nvPr/>
        </p:nvSpPr>
        <p:spPr bwMode="auto">
          <a:xfrm>
            <a:off x="228600" y="36576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表示方法を変更</a:t>
            </a:r>
            <a:r>
              <a:rPr lang="en-US" altLang="ja-JP" sz="2800" dirty="0" smtClean="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534352" y="1548765"/>
            <a:ext cx="6276975" cy="2266950"/>
          </a:xfrm>
          <a:prstGeom prst="rect">
            <a:avLst/>
          </a:prstGeom>
        </p:spPr>
      </p:pic>
      <p:sp>
        <p:nvSpPr>
          <p:cNvPr id="17" name="Oval 6"/>
          <p:cNvSpPr>
            <a:spLocks noChangeArrowheads="1"/>
          </p:cNvSpPr>
          <p:nvPr/>
        </p:nvSpPr>
        <p:spPr bwMode="auto">
          <a:xfrm>
            <a:off x="6126162" y="1750991"/>
            <a:ext cx="427038" cy="352743"/>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18" name="直線矢印コネクタ 17"/>
          <p:cNvCxnSpPr/>
          <p:nvPr/>
        </p:nvCxnSpPr>
        <p:spPr bwMode="auto">
          <a:xfrm flipV="1">
            <a:off x="5044440" y="2103734"/>
            <a:ext cx="1237218" cy="207267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a:off x="2161540" y="4475500"/>
            <a:ext cx="4178141" cy="1200329"/>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ここを指定して、開発者用ツールをブラウザの下にくっつけると見やすいですよ</a:t>
            </a:r>
            <a:endParaRPr kumimoji="1" lang="ja-JP" altLang="en-US" sz="24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27</a:t>
            </a:fld>
            <a:endParaRPr kumimoji="0" lang="en-US" altLang="ja-JP"/>
          </a:p>
        </p:txBody>
      </p:sp>
      <p:pic>
        <p:nvPicPr>
          <p:cNvPr id="19459" name="Picture 12" descr="A40_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47" y="2025650"/>
            <a:ext cx="53784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3619500"/>
            <a:ext cx="21240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Oval 13"/>
          <p:cNvSpPr>
            <a:spLocks noChangeArrowheads="1"/>
          </p:cNvSpPr>
          <p:nvPr/>
        </p:nvSpPr>
        <p:spPr bwMode="auto">
          <a:xfrm>
            <a:off x="1149508" y="1953884"/>
            <a:ext cx="2980531" cy="30163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1" name="テキスト ボックス 10"/>
          <p:cNvSpPr txBox="1"/>
          <p:nvPr/>
        </p:nvSpPr>
        <p:spPr>
          <a:xfrm>
            <a:off x="317818" y="768945"/>
            <a:ext cx="7302182" cy="461665"/>
          </a:xfrm>
          <a:prstGeom prst="rect">
            <a:avLst/>
          </a:prstGeom>
          <a:noFill/>
        </p:spPr>
        <p:txBody>
          <a:bodyPr wrap="square" rtlCol="0">
            <a:spAutoFit/>
          </a:bodyPr>
          <a:lstStyle/>
          <a:p>
            <a:pPr algn="l" eaLnBrk="1" hangingPunct="1"/>
            <a:r>
              <a:rPr lang="en-US" altLang="en-US" sz="2400" dirty="0" smtClean="0">
                <a:solidFill>
                  <a:srgbClr val="FF0000"/>
                </a:solidFill>
                <a:latin typeface="メイリオ" panose="020B0604030504040204" pitchFamily="50" charset="-128"/>
                <a:ea typeface="メイリオ" panose="020B0604030504040204" pitchFamily="50" charset="-128"/>
              </a:rPr>
              <a:t>beyondbb.jp/GHello.html </a:t>
            </a:r>
            <a:r>
              <a:rPr lang="ja-JP" altLang="en-US" sz="2400" dirty="0" smtClean="0">
                <a:latin typeface="メイリオ" panose="020B0604030504040204" pitchFamily="50" charset="-128"/>
                <a:ea typeface="メイリオ" panose="020B0604030504040204" pitchFamily="50" charset="-128"/>
              </a:rPr>
              <a:t>をアクセスしてみよう。</a:t>
            </a:r>
            <a:endParaRPr lang="en-US" altLang="ja-JP" sz="2400" dirty="0">
              <a:latin typeface="メイリオ" panose="020B0604030504040204" pitchFamily="50" charset="-128"/>
              <a:ea typeface="メイリオ" panose="020B0604030504040204" pitchFamily="50" charset="-128"/>
            </a:endParaRPr>
          </a:p>
        </p:txBody>
      </p:sp>
      <p:cxnSp>
        <p:nvCxnSpPr>
          <p:cNvPr id="12" name="直線矢印コネクタ 11"/>
          <p:cNvCxnSpPr/>
          <p:nvPr/>
        </p:nvCxnSpPr>
        <p:spPr bwMode="auto">
          <a:xfrm>
            <a:off x="2316480" y="1230610"/>
            <a:ext cx="198120" cy="72327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2"/>
          <p:cNvSpPr txBox="1">
            <a:spLocks noChangeArrowheads="1"/>
          </p:cNvSpPr>
          <p:nvPr/>
        </p:nvSpPr>
        <p:spPr bwMode="auto">
          <a:xfrm>
            <a:off x="228600" y="2286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ウェブ</a:t>
            </a:r>
            <a:r>
              <a:rPr lang="ja-JP" altLang="en-US" sz="2800" dirty="0">
                <a:latin typeface="メイリオ" panose="020B0604030504040204" pitchFamily="50" charset="-128"/>
                <a:ea typeface="メイリオ" panose="020B0604030504040204" pitchFamily="50" charset="-128"/>
              </a:rPr>
              <a:t>のプロトコルの概要を見る　</a:t>
            </a:r>
            <a:r>
              <a:rPr lang="en-US" altLang="ja-JP" sz="2800" dirty="0">
                <a:latin typeface="メイリオ" panose="020B0604030504040204" pitchFamily="50" charset="-128"/>
                <a:ea typeface="メイリオ" panose="020B0604030504040204" pitchFamily="50" charset="-128"/>
              </a:rPr>
              <a:t>– I.E</a:t>
            </a:r>
            <a:r>
              <a:rPr lang="ja-JP" altLang="en-US" sz="2800" dirty="0">
                <a:latin typeface="メイリオ" panose="020B0604030504040204" pitchFamily="50" charset="-128"/>
                <a:ea typeface="メイリオ" panose="020B0604030504040204" pitchFamily="50" charset="-128"/>
              </a:rPr>
              <a:t>編</a:t>
            </a:r>
            <a:r>
              <a:rPr lang="en-US" altLang="ja-JP" sz="28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833296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1714EBC-081B-420C-A00A-E1974AD22E6E}" type="slidenum">
              <a:rPr kumimoji="0" lang="en-US" altLang="ja-JP"/>
              <a:pPr eaLnBrk="1" hangingPunct="1"/>
              <a:t>28</a:t>
            </a:fld>
            <a:endParaRPr kumimoji="0" lang="en-US" altLang="ja-JP"/>
          </a:p>
        </p:txBody>
      </p:sp>
      <p:sp>
        <p:nvSpPr>
          <p:cNvPr id="22531" name="Text Box 2"/>
          <p:cNvSpPr txBox="1">
            <a:spLocks noChangeArrowheads="1"/>
          </p:cNvSpPr>
          <p:nvPr/>
        </p:nvSpPr>
        <p:spPr bwMode="auto">
          <a:xfrm>
            <a:off x="228600" y="2286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b="1"/>
              <a:t>HTTP</a:t>
            </a:r>
            <a:r>
              <a:rPr lang="ja-JP" altLang="en-US" b="1"/>
              <a:t>の ウェブのプロトコルの流れの概要</a:t>
            </a:r>
          </a:p>
        </p:txBody>
      </p:sp>
      <p:pic>
        <p:nvPicPr>
          <p:cNvPr id="22532" name="Picture 3" descr="05_x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676275"/>
            <a:ext cx="8207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05_1Net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3343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5"/>
          <p:cNvSpPr>
            <a:spLocks noChangeShapeType="1"/>
          </p:cNvSpPr>
          <p:nvPr/>
        </p:nvSpPr>
        <p:spPr bwMode="auto">
          <a:xfrm>
            <a:off x="1595438" y="1101725"/>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5" name="Text Box 7"/>
          <p:cNvSpPr txBox="1">
            <a:spLocks noChangeArrowheads="1"/>
          </p:cNvSpPr>
          <p:nvPr/>
        </p:nvSpPr>
        <p:spPr bwMode="auto">
          <a:xfrm>
            <a:off x="4078288" y="1916113"/>
            <a:ext cx="1131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ウェブ</a:t>
            </a:r>
            <a:br>
              <a:rPr lang="ja-JP" altLang="en-US" b="1"/>
            </a:br>
            <a:r>
              <a:rPr lang="ja-JP" altLang="en-US" b="1"/>
              <a:t>サーバー</a:t>
            </a:r>
          </a:p>
        </p:txBody>
      </p:sp>
      <p:sp>
        <p:nvSpPr>
          <p:cNvPr id="22536" name="Text Box 8"/>
          <p:cNvSpPr txBox="1">
            <a:spLocks noChangeArrowheads="1"/>
          </p:cNvSpPr>
          <p:nvPr/>
        </p:nvSpPr>
        <p:spPr bwMode="auto">
          <a:xfrm>
            <a:off x="398463" y="1806575"/>
            <a:ext cx="1131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ブラウザ</a:t>
            </a:r>
          </a:p>
        </p:txBody>
      </p:sp>
      <p:sp>
        <p:nvSpPr>
          <p:cNvPr id="22537" name="Text Box 14"/>
          <p:cNvSpPr txBox="1">
            <a:spLocks noChangeArrowheads="1"/>
          </p:cNvSpPr>
          <p:nvPr/>
        </p:nvSpPr>
        <p:spPr bwMode="auto">
          <a:xfrm>
            <a:off x="419100" y="2292350"/>
            <a:ext cx="3671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正しいファイルを指定した場合</a:t>
            </a:r>
            <a:r>
              <a:rPr lang="en-US" altLang="ja-JP" b="1"/>
              <a:t>(A)</a:t>
            </a:r>
          </a:p>
        </p:txBody>
      </p:sp>
      <p:sp>
        <p:nvSpPr>
          <p:cNvPr id="22538" name="Line 15"/>
          <p:cNvSpPr>
            <a:spLocks noChangeShapeType="1"/>
          </p:cNvSpPr>
          <p:nvPr/>
        </p:nvSpPr>
        <p:spPr bwMode="auto">
          <a:xfrm>
            <a:off x="1452563" y="2686050"/>
            <a:ext cx="2889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9" name="Text Box 16"/>
          <p:cNvSpPr txBox="1">
            <a:spLocks noChangeArrowheads="1"/>
          </p:cNvSpPr>
          <p:nvPr/>
        </p:nvSpPr>
        <p:spPr bwMode="auto">
          <a:xfrm>
            <a:off x="2085975" y="3208338"/>
            <a:ext cx="2741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ステータス </a:t>
            </a:r>
            <a:r>
              <a:rPr lang="en-US" altLang="ja-JP" sz="1600"/>
              <a:t>200 “OK“</a:t>
            </a:r>
            <a:br>
              <a:rPr lang="en-US" altLang="ja-JP" sz="1600"/>
            </a:br>
            <a:r>
              <a:rPr lang="en-US" altLang="ja-JP" sz="1600"/>
              <a:t>Hello.html</a:t>
            </a:r>
            <a:r>
              <a:rPr lang="ja-JP" altLang="en-US" sz="1600"/>
              <a:t>ファイルの内容</a:t>
            </a:r>
          </a:p>
        </p:txBody>
      </p:sp>
      <p:sp>
        <p:nvSpPr>
          <p:cNvPr id="22540" name="Line 17"/>
          <p:cNvSpPr>
            <a:spLocks noChangeShapeType="1"/>
          </p:cNvSpPr>
          <p:nvPr/>
        </p:nvSpPr>
        <p:spPr bwMode="auto">
          <a:xfrm>
            <a:off x="1457325" y="3214688"/>
            <a:ext cx="28892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1" name="Text Box 19"/>
          <p:cNvSpPr txBox="1">
            <a:spLocks noChangeArrowheads="1"/>
          </p:cNvSpPr>
          <p:nvPr/>
        </p:nvSpPr>
        <p:spPr bwMode="auto">
          <a:xfrm>
            <a:off x="933450" y="2635250"/>
            <a:ext cx="391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1600"/>
              <a:t>GET http://beyondbb.jp/Hello.html</a:t>
            </a:r>
          </a:p>
        </p:txBody>
      </p:sp>
      <p:sp>
        <p:nvSpPr>
          <p:cNvPr id="22542" name="Text Box 20"/>
          <p:cNvSpPr txBox="1">
            <a:spLocks noChangeArrowheads="1"/>
          </p:cNvSpPr>
          <p:nvPr/>
        </p:nvSpPr>
        <p:spPr bwMode="auto">
          <a:xfrm>
            <a:off x="439738" y="5605463"/>
            <a:ext cx="4370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存在しないファイルを指定した場合</a:t>
            </a:r>
          </a:p>
        </p:txBody>
      </p:sp>
      <p:sp>
        <p:nvSpPr>
          <p:cNvPr id="22543" name="Line 21"/>
          <p:cNvSpPr>
            <a:spLocks noChangeShapeType="1"/>
          </p:cNvSpPr>
          <p:nvPr/>
        </p:nvSpPr>
        <p:spPr bwMode="auto">
          <a:xfrm>
            <a:off x="1473200" y="5999163"/>
            <a:ext cx="2889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4" name="Text Box 22"/>
          <p:cNvSpPr txBox="1">
            <a:spLocks noChangeArrowheads="1"/>
          </p:cNvSpPr>
          <p:nvPr/>
        </p:nvSpPr>
        <p:spPr bwMode="auto">
          <a:xfrm>
            <a:off x="2006600" y="6521450"/>
            <a:ext cx="2741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ステータス </a:t>
            </a:r>
            <a:r>
              <a:rPr lang="en-US" altLang="ja-JP" sz="1600"/>
              <a:t>404 "Not Found"</a:t>
            </a:r>
          </a:p>
        </p:txBody>
      </p:sp>
      <p:sp>
        <p:nvSpPr>
          <p:cNvPr id="22545" name="Line 23"/>
          <p:cNvSpPr>
            <a:spLocks noChangeShapeType="1"/>
          </p:cNvSpPr>
          <p:nvPr/>
        </p:nvSpPr>
        <p:spPr bwMode="auto">
          <a:xfrm>
            <a:off x="1477963" y="6527800"/>
            <a:ext cx="28892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46" name="Text Box 24"/>
          <p:cNvSpPr txBox="1">
            <a:spLocks noChangeArrowheads="1"/>
          </p:cNvSpPr>
          <p:nvPr/>
        </p:nvSpPr>
        <p:spPr bwMode="auto">
          <a:xfrm>
            <a:off x="984250" y="5978525"/>
            <a:ext cx="391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1600"/>
              <a:t>GET http://beyondbb.jp/Hello2.html</a:t>
            </a:r>
          </a:p>
        </p:txBody>
      </p:sp>
      <p:pic>
        <p:nvPicPr>
          <p:cNvPr id="2254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213" y="2881313"/>
            <a:ext cx="150177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AutoShape 26"/>
          <p:cNvSpPr>
            <a:spLocks noChangeArrowheads="1"/>
          </p:cNvSpPr>
          <p:nvPr/>
        </p:nvSpPr>
        <p:spPr bwMode="auto">
          <a:xfrm>
            <a:off x="5399088" y="509588"/>
            <a:ext cx="3295650" cy="2190750"/>
          </a:xfrm>
          <a:prstGeom prst="wedgeRectCallout">
            <a:avLst>
              <a:gd name="adj1" fmla="val 23120"/>
              <a:gd name="adj2" fmla="val 5804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a:t>ウェブサーバーとパソコンの間の</a:t>
            </a:r>
            <a:r>
              <a:rPr lang="en-US" altLang="ja-JP" sz="1600"/>
              <a:t>HTTP</a:t>
            </a:r>
            <a:r>
              <a:rPr lang="ja-JP" altLang="en-US" sz="1600"/>
              <a:t>のプロトコルは非常にシンプルです。</a:t>
            </a:r>
            <a:r>
              <a:rPr lang="en-US" altLang="ja-JP" sz="1600"/>
              <a:t>GET</a:t>
            </a:r>
            <a:r>
              <a:rPr lang="ja-JP" altLang="en-US" sz="1600"/>
              <a:t>で表示するファイル名を要求すると、サーバーがそのファイルの内容を返します。</a:t>
            </a:r>
            <a:br>
              <a:rPr lang="ja-JP" altLang="en-US" sz="1600"/>
            </a:br>
            <a:r>
              <a:rPr lang="ja-JP" altLang="en-US" sz="1600"/>
              <a:t>もしファイルが無い場合は、見つからないことを示す、</a:t>
            </a:r>
            <a:r>
              <a:rPr lang="en-US" altLang="ja-JP" sz="1600"/>
              <a:t>404</a:t>
            </a:r>
            <a:r>
              <a:rPr lang="ja-JP" altLang="en-US" sz="1600"/>
              <a:t>というステータスを返します。</a:t>
            </a:r>
          </a:p>
        </p:txBody>
      </p:sp>
      <p:sp>
        <p:nvSpPr>
          <p:cNvPr id="22549" name="Text Box 27"/>
          <p:cNvSpPr txBox="1">
            <a:spLocks noChangeArrowheads="1"/>
          </p:cNvSpPr>
          <p:nvPr/>
        </p:nvSpPr>
        <p:spPr bwMode="auto">
          <a:xfrm>
            <a:off x="354013" y="3883025"/>
            <a:ext cx="3671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t>正しいファイルを指定した場合</a:t>
            </a:r>
            <a:r>
              <a:rPr lang="en-US" altLang="ja-JP" b="1"/>
              <a:t>(B)</a:t>
            </a:r>
          </a:p>
        </p:txBody>
      </p:sp>
      <p:sp>
        <p:nvSpPr>
          <p:cNvPr id="22550" name="Line 28"/>
          <p:cNvSpPr>
            <a:spLocks noChangeShapeType="1"/>
          </p:cNvSpPr>
          <p:nvPr/>
        </p:nvSpPr>
        <p:spPr bwMode="auto">
          <a:xfrm>
            <a:off x="1387475" y="4276725"/>
            <a:ext cx="2889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51" name="Text Box 29"/>
          <p:cNvSpPr txBox="1">
            <a:spLocks noChangeArrowheads="1"/>
          </p:cNvSpPr>
          <p:nvPr/>
        </p:nvSpPr>
        <p:spPr bwMode="auto">
          <a:xfrm>
            <a:off x="1789113" y="4799013"/>
            <a:ext cx="3249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t>ステータス </a:t>
            </a:r>
            <a:r>
              <a:rPr lang="en-US" altLang="en-US" sz="1600"/>
              <a:t>304 </a:t>
            </a:r>
            <a:r>
              <a:rPr lang="en-US" altLang="ja-JP" sz="1600"/>
              <a:t>“</a:t>
            </a:r>
            <a:r>
              <a:rPr lang="en-US" altLang="en-US" sz="1600"/>
              <a:t>Not</a:t>
            </a:r>
            <a:r>
              <a:rPr lang="en-US" altLang="ja-JP" sz="1600"/>
              <a:t> </a:t>
            </a:r>
            <a:r>
              <a:rPr lang="en-US" altLang="en-US" sz="1600"/>
              <a:t>Modified</a:t>
            </a:r>
            <a:r>
              <a:rPr lang="en-US" altLang="ja-JP" sz="1600"/>
              <a:t> “</a:t>
            </a:r>
          </a:p>
        </p:txBody>
      </p:sp>
      <p:sp>
        <p:nvSpPr>
          <p:cNvPr id="22552" name="Line 30"/>
          <p:cNvSpPr>
            <a:spLocks noChangeShapeType="1"/>
          </p:cNvSpPr>
          <p:nvPr/>
        </p:nvSpPr>
        <p:spPr bwMode="auto">
          <a:xfrm>
            <a:off x="1392238" y="4805363"/>
            <a:ext cx="28892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53" name="Text Box 31"/>
          <p:cNvSpPr txBox="1">
            <a:spLocks noChangeArrowheads="1"/>
          </p:cNvSpPr>
          <p:nvPr/>
        </p:nvSpPr>
        <p:spPr bwMode="auto">
          <a:xfrm>
            <a:off x="868363" y="4225925"/>
            <a:ext cx="391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1600"/>
              <a:t>GET http://beyondbb.jp/Hello.html</a:t>
            </a:r>
          </a:p>
        </p:txBody>
      </p:sp>
      <p:sp>
        <p:nvSpPr>
          <p:cNvPr id="22554" name="Text Box 32"/>
          <p:cNvSpPr txBox="1">
            <a:spLocks noChangeArrowheads="1"/>
          </p:cNvSpPr>
          <p:nvPr/>
        </p:nvSpPr>
        <p:spPr bwMode="auto">
          <a:xfrm>
            <a:off x="5084763" y="3876675"/>
            <a:ext cx="2089150" cy="1323975"/>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1600"/>
              <a:t>“Not Modified”</a:t>
            </a:r>
            <a:r>
              <a:rPr lang="ja-JP" altLang="en-US" sz="1600"/>
              <a:t>が帰ってきた場合は、普通はキュッシュで持っている情報が最新なので、それを表示します。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29</a:t>
            </a:fld>
            <a:endParaRPr kumimoji="0" lang="en-US" altLang="ja-JP"/>
          </a:p>
        </p:txBody>
      </p:sp>
      <p:pic>
        <p:nvPicPr>
          <p:cNvPr id="19459" name="Picture 12" descr="A40_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47" y="2025650"/>
            <a:ext cx="53784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2"/>
          <p:cNvSpPr txBox="1">
            <a:spLocks noChangeArrowheads="1"/>
          </p:cNvSpPr>
          <p:nvPr/>
        </p:nvSpPr>
        <p:spPr bwMode="auto">
          <a:xfrm>
            <a:off x="228600" y="2286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ウェブ</a:t>
            </a:r>
            <a:r>
              <a:rPr lang="ja-JP" altLang="en-US" sz="2800" dirty="0">
                <a:latin typeface="メイリオ" panose="020B0604030504040204" pitchFamily="50" charset="-128"/>
                <a:ea typeface="メイリオ" panose="020B0604030504040204" pitchFamily="50" charset="-128"/>
              </a:rPr>
              <a:t>のプロトコルの概要を見る　</a:t>
            </a:r>
            <a:r>
              <a:rPr lang="en-US" altLang="ja-JP" sz="2800" dirty="0">
                <a:latin typeface="メイリオ" panose="020B0604030504040204" pitchFamily="50" charset="-128"/>
                <a:ea typeface="メイリオ" panose="020B0604030504040204" pitchFamily="50" charset="-128"/>
              </a:rPr>
              <a:t>– I.E</a:t>
            </a:r>
            <a:r>
              <a:rPr lang="ja-JP" altLang="en-US" sz="2800" dirty="0">
                <a:latin typeface="メイリオ" panose="020B0604030504040204" pitchFamily="50" charset="-128"/>
                <a:ea typeface="メイリオ" panose="020B0604030504040204" pitchFamily="50" charset="-128"/>
              </a:rPr>
              <a:t>編</a:t>
            </a:r>
            <a:r>
              <a:rPr lang="en-US" altLang="ja-JP" sz="2800" dirty="0">
                <a:latin typeface="メイリオ" panose="020B0604030504040204" pitchFamily="50" charset="-128"/>
                <a:ea typeface="メイリオ" panose="020B0604030504040204" pitchFamily="50" charset="-128"/>
              </a:rPr>
              <a:t>-</a:t>
            </a:r>
          </a:p>
        </p:txBody>
      </p:sp>
      <p:pic>
        <p:nvPicPr>
          <p:cNvPr id="194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3619500"/>
            <a:ext cx="21240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Oval 13"/>
          <p:cNvSpPr>
            <a:spLocks noChangeArrowheads="1"/>
          </p:cNvSpPr>
          <p:nvPr/>
        </p:nvSpPr>
        <p:spPr bwMode="auto">
          <a:xfrm>
            <a:off x="1149508" y="1953884"/>
            <a:ext cx="2980531" cy="30163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1" name="テキスト ボックス 10"/>
          <p:cNvSpPr txBox="1"/>
          <p:nvPr/>
        </p:nvSpPr>
        <p:spPr>
          <a:xfrm>
            <a:off x="317818" y="768945"/>
            <a:ext cx="7302182" cy="461665"/>
          </a:xfrm>
          <a:prstGeom prst="rect">
            <a:avLst/>
          </a:prstGeom>
          <a:noFill/>
        </p:spPr>
        <p:txBody>
          <a:bodyPr wrap="square" rtlCol="0">
            <a:spAutoFit/>
          </a:bodyPr>
          <a:lstStyle/>
          <a:p>
            <a:pPr algn="l" eaLnBrk="1" hangingPunct="1"/>
            <a:r>
              <a:rPr lang="en-US" altLang="en-US" sz="2400" dirty="0" smtClean="0">
                <a:solidFill>
                  <a:srgbClr val="FF0000"/>
                </a:solidFill>
                <a:latin typeface="メイリオ" panose="020B0604030504040204" pitchFamily="50" charset="-128"/>
                <a:ea typeface="メイリオ" panose="020B0604030504040204" pitchFamily="50" charset="-128"/>
              </a:rPr>
              <a:t>www.yahoo.co.jp </a:t>
            </a:r>
            <a:r>
              <a:rPr lang="ja-JP" altLang="en-US" sz="2400" dirty="0" smtClean="0">
                <a:latin typeface="メイリオ" panose="020B0604030504040204" pitchFamily="50" charset="-128"/>
                <a:ea typeface="メイリオ" panose="020B0604030504040204" pitchFamily="50" charset="-128"/>
              </a:rPr>
              <a:t>をアクセスしてみよう。</a:t>
            </a:r>
            <a:endParaRPr lang="en-US" altLang="ja-JP" sz="2400" dirty="0">
              <a:latin typeface="メイリオ" panose="020B0604030504040204" pitchFamily="50" charset="-128"/>
              <a:ea typeface="メイリオ" panose="020B0604030504040204" pitchFamily="50" charset="-128"/>
            </a:endParaRPr>
          </a:p>
        </p:txBody>
      </p:sp>
      <p:cxnSp>
        <p:nvCxnSpPr>
          <p:cNvPr id="12" name="直線矢印コネクタ 11"/>
          <p:cNvCxnSpPr/>
          <p:nvPr/>
        </p:nvCxnSpPr>
        <p:spPr bwMode="auto">
          <a:xfrm>
            <a:off x="2316480" y="1230610"/>
            <a:ext cx="198120" cy="72327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967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a:spLocks noGrp="1"/>
          </p:cNvSpPr>
          <p:nvPr>
            <p:ph type="sldNum" sz="quarter" idx="12"/>
          </p:nvPr>
        </p:nvSpPr>
        <p:spPr/>
        <p:txBody>
          <a:bodyPr/>
          <a:lstStyle/>
          <a:p>
            <a:fld id="{23FF0F73-E6AA-472B-8FE8-C7DB1BB939FF}" type="slidenum">
              <a:rPr lang="en-US" altLang="ja-JP">
                <a:latin typeface="メイリオ" panose="020B0604030504040204" pitchFamily="50" charset="-128"/>
                <a:ea typeface="メイリオ" panose="020B0604030504040204" pitchFamily="50" charset="-128"/>
              </a:rPr>
              <a:pPr/>
              <a:t>3</a:t>
            </a:fld>
            <a:endParaRPr lang="en-US" altLang="ja-JP">
              <a:latin typeface="メイリオ" panose="020B0604030504040204" pitchFamily="50" charset="-128"/>
              <a:ea typeface="メイリオ" panose="020B0604030504040204" pitchFamily="50" charset="-128"/>
            </a:endParaRPr>
          </a:p>
        </p:txBody>
      </p:sp>
      <p:sp>
        <p:nvSpPr>
          <p:cNvPr id="24578" name="Text Box 2"/>
          <p:cNvSpPr txBox="1">
            <a:spLocks noChangeArrowheads="1"/>
          </p:cNvSpPr>
          <p:nvPr/>
        </p:nvSpPr>
        <p:spPr bwMode="auto">
          <a:xfrm>
            <a:off x="361950" y="242888"/>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身近なネットワーク</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ホームネットワーク。</a:t>
            </a:r>
            <a:endParaRPr lang="ja-JP" altLang="en-US" sz="2800" dirty="0">
              <a:latin typeface="メイリオ" panose="020B0604030504040204" pitchFamily="50" charset="-128"/>
              <a:ea typeface="メイリオ" panose="020B0604030504040204" pitchFamily="50" charset="-128"/>
            </a:endParaRPr>
          </a:p>
        </p:txBody>
      </p:sp>
      <p:sp>
        <p:nvSpPr>
          <p:cNvPr id="24579" name="Text Box 3"/>
          <p:cNvSpPr txBox="1">
            <a:spLocks noChangeArrowheads="1"/>
          </p:cNvSpPr>
          <p:nvPr/>
        </p:nvSpPr>
        <p:spPr bwMode="auto">
          <a:xfrm>
            <a:off x="361950" y="4067811"/>
            <a:ext cx="79470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88913" algn="l">
              <a:defRPr kumimoji="1">
                <a:solidFill>
                  <a:schemeClr val="tx1"/>
                </a:solidFill>
                <a:latin typeface="Arial" panose="020B0604020202020204" pitchFamily="34" charset="0"/>
                <a:ea typeface="ＭＳ Ｐゴシック" panose="020B0600070205080204" pitchFamily="50" charset="-128"/>
              </a:defRPr>
            </a:lvl1pPr>
            <a:lvl2pPr marL="885825" indent="-342900" algn="l">
              <a:defRPr kumimoji="1">
                <a:solidFill>
                  <a:schemeClr val="tx1"/>
                </a:solidFill>
                <a:latin typeface="Arial" panose="020B0604020202020204" pitchFamily="34" charset="0"/>
                <a:ea typeface="ＭＳ Ｐゴシック" panose="020B0600070205080204" pitchFamily="50" charset="-128"/>
              </a:defRPr>
            </a:lvl2pPr>
            <a:lvl3pPr marL="1408113" indent="-342900" algn="l">
              <a:defRPr kumimoji="1">
                <a:solidFill>
                  <a:schemeClr val="tx1"/>
                </a:solidFill>
                <a:latin typeface="Arial" panose="020B0604020202020204" pitchFamily="34" charset="0"/>
                <a:ea typeface="ＭＳ Ｐゴシック" panose="020B0600070205080204" pitchFamily="50" charset="-128"/>
              </a:defRPr>
            </a:lvl3pPr>
            <a:lvl4pPr marL="1930400" indent="-342900" algn="l">
              <a:defRPr kumimoji="1">
                <a:solidFill>
                  <a:schemeClr val="tx1"/>
                </a:solidFill>
                <a:latin typeface="Arial" panose="020B0604020202020204" pitchFamily="34" charset="0"/>
                <a:ea typeface="ＭＳ Ｐゴシック" panose="020B0600070205080204" pitchFamily="50" charset="-128"/>
              </a:defRPr>
            </a:lvl4pPr>
            <a:lvl5pPr marL="2452688" indent="-342900" algn="l">
              <a:defRPr kumimoji="1">
                <a:solidFill>
                  <a:schemeClr val="tx1"/>
                </a:solidFill>
                <a:latin typeface="Arial" panose="020B0604020202020204" pitchFamily="34" charset="0"/>
                <a:ea typeface="ＭＳ Ｐゴシック" panose="020B0600070205080204" pitchFamily="50" charset="-128"/>
              </a:defRPr>
            </a:lvl5pPr>
            <a:lvl6pPr marL="29098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3670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8242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814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indent="7938"/>
            <a:r>
              <a:rPr lang="ja-JP" altLang="en-US" sz="2000" dirty="0" smtClean="0">
                <a:latin typeface="メイリオ" panose="020B0604030504040204" pitchFamily="50" charset="-128"/>
                <a:ea typeface="メイリオ" panose="020B0604030504040204" pitchFamily="50" charset="-128"/>
              </a:rPr>
              <a:t>・通信速度制限をあまり気にせず、家族が家でスマホを使える。</a:t>
            </a:r>
          </a:p>
          <a:p>
            <a:pPr indent="7938"/>
            <a:r>
              <a:rPr lang="ja-JP" altLang="en-US" sz="2000" dirty="0" smtClean="0">
                <a:latin typeface="メイリオ" panose="020B0604030504040204" pitchFamily="50" charset="-128"/>
                <a:ea typeface="メイリオ" panose="020B0604030504040204" pitchFamily="50" charset="-128"/>
              </a:rPr>
              <a:t>・テレビで</a:t>
            </a:r>
            <a:r>
              <a:rPr lang="en-US" altLang="ja-JP" sz="2000" dirty="0" err="1" smtClean="0">
                <a:latin typeface="メイリオ" panose="020B0604030504040204" pitchFamily="50" charset="-128"/>
                <a:ea typeface="メイリオ" panose="020B0604030504040204" pitchFamily="50" charset="-128"/>
              </a:rPr>
              <a:t>Youtube</a:t>
            </a:r>
            <a:r>
              <a:rPr lang="ja-JP" altLang="en-US" sz="2000" dirty="0" smtClean="0">
                <a:latin typeface="メイリオ" panose="020B0604030504040204" pitchFamily="50" charset="-128"/>
                <a:ea typeface="メイリオ" panose="020B0604030504040204" pitchFamily="50" charset="-128"/>
              </a:rPr>
              <a:t>などのビデオサービスが見れる。</a:t>
            </a:r>
          </a:p>
          <a:p>
            <a:pPr indent="7938"/>
            <a:r>
              <a:rPr lang="ja-JP" altLang="en-US" sz="2000" dirty="0" smtClean="0">
                <a:latin typeface="メイリオ" panose="020B0604030504040204" pitchFamily="50" charset="-128"/>
                <a:ea typeface="メイリオ" panose="020B0604030504040204" pitchFamily="50" charset="-128"/>
              </a:rPr>
              <a:t>・ブルーレイ・レコーダーに録画した番組が家のいろいろなデバイスで見れる。</a:t>
            </a:r>
          </a:p>
          <a:p>
            <a:pPr indent="7938"/>
            <a:r>
              <a:rPr lang="ja-JP" altLang="en-US" sz="2000" dirty="0" smtClean="0">
                <a:latin typeface="メイリオ" panose="020B0604030504040204" pitchFamily="50" charset="-128"/>
                <a:ea typeface="メイリオ" panose="020B0604030504040204" pitchFamily="50" charset="-128"/>
              </a:rPr>
              <a:t>・ファイルサーバーなどに写真などを共有して保存できる。</a:t>
            </a:r>
          </a:p>
          <a:p>
            <a:pPr indent="7938"/>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AI</a:t>
            </a:r>
            <a:r>
              <a:rPr lang="ja-JP" altLang="en-US" sz="2000" dirty="0" smtClean="0">
                <a:latin typeface="メイリオ" panose="020B0604030504040204" pitchFamily="50" charset="-128"/>
                <a:ea typeface="メイリオ" panose="020B0604030504040204" pitchFamily="50" charset="-128"/>
              </a:rPr>
              <a:t>スピーカー</a:t>
            </a:r>
            <a:r>
              <a:rPr lang="en-US" altLang="ja-JP" sz="2000" dirty="0" smtClean="0">
                <a:latin typeface="メイリオ" panose="020B0604030504040204" pitchFamily="50" charset="-128"/>
                <a:ea typeface="メイリオ" panose="020B0604030504040204" pitchFamily="50" charset="-128"/>
              </a:rPr>
              <a:t>(google home/Amazon echo</a:t>
            </a:r>
            <a:r>
              <a:rPr lang="ja-JP" altLang="en-US" sz="2000" dirty="0" smtClean="0">
                <a:latin typeface="メイリオ" panose="020B0604030504040204" pitchFamily="50" charset="-128"/>
                <a:ea typeface="メイリオ" panose="020B0604030504040204" pitchFamily="50" charset="-128"/>
              </a:rPr>
              <a:t>等</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が使える。</a:t>
            </a:r>
            <a:r>
              <a:rPr lang="en-US" altLang="ja-JP" sz="2000" dirty="0" smtClean="0">
                <a:latin typeface="メイリオ" panose="020B0604030504040204" pitchFamily="50" charset="-128"/>
                <a:ea typeface="メイリオ" panose="020B0604030504040204" pitchFamily="50" charset="-128"/>
              </a:rPr>
              <a:t> </a:t>
            </a:r>
            <a:endParaRPr lang="ja-JP" altLang="en-US" sz="2000" dirty="0" smtClean="0">
              <a:latin typeface="メイリオ" panose="020B0604030504040204" pitchFamily="50" charset="-128"/>
              <a:ea typeface="メイリオ" panose="020B0604030504040204" pitchFamily="50" charset="-128"/>
            </a:endParaRPr>
          </a:p>
          <a:p>
            <a:pPr indent="7938"/>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PS</a:t>
            </a:r>
            <a:r>
              <a:rPr lang="ja-JP" altLang="en-US" sz="2000" dirty="0" smtClean="0">
                <a:latin typeface="メイリオ" panose="020B0604030504040204" pitchFamily="50" charset="-128"/>
                <a:ea typeface="メイリオ" panose="020B0604030504040204" pitchFamily="50" charset="-128"/>
              </a:rPr>
              <a:t>などのゲーム機が家でネットに接続して使える。</a:t>
            </a:r>
            <a:endParaRPr lang="ja-JP" altLang="en-US" sz="2000" dirty="0">
              <a:latin typeface="メイリオ" panose="020B0604030504040204" pitchFamily="50" charset="-128"/>
              <a:ea typeface="メイリオ" panose="020B0604030504040204" pitchFamily="50" charset="-128"/>
            </a:endParaRPr>
          </a:p>
        </p:txBody>
      </p:sp>
      <p:pic>
        <p:nvPicPr>
          <p:cNvPr id="24580" name="Picture 4" descr="05_1Net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003" y="2732068"/>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05_0Rec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240" y="1466831"/>
            <a:ext cx="782638" cy="24923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05_TVand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553" y="795318"/>
            <a:ext cx="795337" cy="622300"/>
          </a:xfrm>
          <a:prstGeom prst="rect">
            <a:avLst/>
          </a:prstGeom>
          <a:noFill/>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6004878" y="857231"/>
            <a:ext cx="363537"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24584" name="Text Box 8"/>
          <p:cNvSpPr txBox="1">
            <a:spLocks noChangeArrowheads="1"/>
          </p:cNvSpPr>
          <p:nvPr/>
        </p:nvSpPr>
        <p:spPr bwMode="auto">
          <a:xfrm>
            <a:off x="6847840" y="2927331"/>
            <a:ext cx="2597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dirty="0">
                <a:latin typeface="メイリオ" panose="020B0604030504040204" pitchFamily="50" charset="-128"/>
                <a:ea typeface="メイリオ" panose="020B0604030504040204" pitchFamily="50" charset="-128"/>
              </a:rPr>
              <a:t>パソコン </a:t>
            </a:r>
            <a:br>
              <a:rPr lang="ja-JP" altLang="en-US" sz="1400" dirty="0">
                <a:latin typeface="メイリオ" panose="020B0604030504040204" pitchFamily="50" charset="-128"/>
                <a:ea typeface="メイリオ" panose="020B0604030504040204" pitchFamily="50" charset="-128"/>
              </a:rPr>
            </a:br>
            <a:r>
              <a:rPr lang="en-US" altLang="ja-JP" sz="1400" dirty="0" smtClean="0">
                <a:latin typeface="メイリオ" panose="020B0604030504040204" pitchFamily="50" charset="-128"/>
                <a:ea typeface="メイリオ" panose="020B0604030504040204" pitchFamily="50" charset="-128"/>
              </a:rPr>
              <a:t>192.168.0.2</a:t>
            </a:r>
            <a:endParaRPr lang="en-US" altLang="ja-JP" sz="1400" dirty="0">
              <a:latin typeface="メイリオ" panose="020B0604030504040204" pitchFamily="50" charset="-128"/>
              <a:ea typeface="メイリオ" panose="020B0604030504040204" pitchFamily="50" charset="-128"/>
            </a:endParaRPr>
          </a:p>
        </p:txBody>
      </p:sp>
      <p:sp>
        <p:nvSpPr>
          <p:cNvPr id="24585" name="Text Box 9"/>
          <p:cNvSpPr txBox="1">
            <a:spLocks noChangeArrowheads="1"/>
          </p:cNvSpPr>
          <p:nvPr/>
        </p:nvSpPr>
        <p:spPr bwMode="auto">
          <a:xfrm>
            <a:off x="6841490" y="1992293"/>
            <a:ext cx="1857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dirty="0">
                <a:latin typeface="メイリオ" panose="020B0604030504040204" pitchFamily="50" charset="-128"/>
                <a:ea typeface="メイリオ" panose="020B0604030504040204" pitchFamily="50" charset="-128"/>
              </a:rPr>
              <a:t>スマホ</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192.168.0.3</a:t>
            </a:r>
          </a:p>
        </p:txBody>
      </p:sp>
      <p:sp>
        <p:nvSpPr>
          <p:cNvPr id="24586" name="Text Box 10"/>
          <p:cNvSpPr txBox="1">
            <a:spLocks noChangeArrowheads="1"/>
          </p:cNvSpPr>
          <p:nvPr/>
        </p:nvSpPr>
        <p:spPr bwMode="auto">
          <a:xfrm>
            <a:off x="6804978" y="971531"/>
            <a:ext cx="22209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dirty="0">
                <a:latin typeface="メイリオ" panose="020B0604030504040204" pitchFamily="50" charset="-128"/>
                <a:ea typeface="メイリオ" panose="020B0604030504040204" pitchFamily="50" charset="-128"/>
              </a:rPr>
              <a:t>ブルーレイ・レコーダー</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無線</a:t>
            </a:r>
            <a:r>
              <a:rPr lang="en-US" altLang="ja-JP" sz="1400" dirty="0">
                <a:latin typeface="メイリオ" panose="020B0604030504040204" pitchFamily="50" charset="-128"/>
                <a:ea typeface="メイリオ" panose="020B0604030504040204" pitchFamily="50" charset="-128"/>
              </a:rPr>
              <a:t>LAN</a:t>
            </a:r>
            <a:r>
              <a:rPr lang="ja-JP" altLang="en-US" sz="1400" dirty="0">
                <a:latin typeface="メイリオ" panose="020B0604030504040204" pitchFamily="50" charset="-128"/>
                <a:ea typeface="メイリオ" panose="020B0604030504040204" pitchFamily="50" charset="-128"/>
              </a:rPr>
              <a:t>子機機能内蔵</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192.168.0.4</a:t>
            </a:r>
          </a:p>
        </p:txBody>
      </p:sp>
      <p:sp>
        <p:nvSpPr>
          <p:cNvPr id="24588" name="Rectangle 12"/>
          <p:cNvSpPr>
            <a:spLocks noChangeArrowheads="1"/>
          </p:cNvSpPr>
          <p:nvPr/>
        </p:nvSpPr>
        <p:spPr bwMode="auto">
          <a:xfrm>
            <a:off x="6071553" y="2009756"/>
            <a:ext cx="363537"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4598" name="Picture 22" descr="05_WO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087" y="582891"/>
            <a:ext cx="738187" cy="1428750"/>
          </a:xfrm>
          <a:prstGeom prst="rect">
            <a:avLst/>
          </a:prstGeom>
          <a:noFill/>
          <a:extLst>
            <a:ext uri="{909E8E84-426E-40DD-AFC4-6F175D3DCCD1}">
              <a14:hiddenFill xmlns:a14="http://schemas.microsoft.com/office/drawing/2010/main">
                <a:solidFill>
                  <a:srgbClr val="FFFFFF"/>
                </a:solidFill>
              </a14:hiddenFill>
            </a:ext>
          </a:extLst>
        </p:spPr>
      </p:pic>
      <p:sp>
        <p:nvSpPr>
          <p:cNvPr id="24601" name="AutoShape 25"/>
          <p:cNvSpPr>
            <a:spLocks noChangeArrowheads="1"/>
          </p:cNvSpPr>
          <p:nvPr/>
        </p:nvSpPr>
        <p:spPr bwMode="auto">
          <a:xfrm flipH="1">
            <a:off x="2526031" y="1228492"/>
            <a:ext cx="987425" cy="304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24602" name="AutoShape 26"/>
          <p:cNvSpPr>
            <a:spLocks noChangeArrowheads="1"/>
          </p:cNvSpPr>
          <p:nvPr/>
        </p:nvSpPr>
        <p:spPr bwMode="auto">
          <a:xfrm>
            <a:off x="5009515" y="1314431"/>
            <a:ext cx="811213" cy="274637"/>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24603" name="AutoShape 27"/>
          <p:cNvSpPr>
            <a:spLocks noChangeArrowheads="1"/>
          </p:cNvSpPr>
          <p:nvPr/>
        </p:nvSpPr>
        <p:spPr bwMode="auto">
          <a:xfrm>
            <a:off x="4859337" y="2079913"/>
            <a:ext cx="811213" cy="274638"/>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24604" name="AutoShape 28"/>
          <p:cNvSpPr>
            <a:spLocks noChangeArrowheads="1"/>
          </p:cNvSpPr>
          <p:nvPr/>
        </p:nvSpPr>
        <p:spPr bwMode="auto">
          <a:xfrm>
            <a:off x="5182553" y="2924156"/>
            <a:ext cx="811212" cy="274637"/>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24609" name="Text Box 33"/>
          <p:cNvSpPr txBox="1">
            <a:spLocks noChangeArrowheads="1"/>
          </p:cNvSpPr>
          <p:nvPr/>
        </p:nvSpPr>
        <p:spPr bwMode="auto">
          <a:xfrm>
            <a:off x="1239996" y="2038996"/>
            <a:ext cx="2466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400" dirty="0" smtClean="0">
                <a:latin typeface="メイリオ" panose="020B0604030504040204" pitchFamily="50" charset="-128"/>
                <a:ea typeface="メイリオ" panose="020B0604030504040204" pitchFamily="50" charset="-128"/>
              </a:rPr>
              <a:t>無線</a:t>
            </a:r>
            <a:r>
              <a:rPr lang="en-US" altLang="ja-JP" sz="1400" dirty="0">
                <a:latin typeface="メイリオ" panose="020B0604030504040204" pitchFamily="50" charset="-128"/>
                <a:ea typeface="メイリオ" panose="020B0604030504040204" pitchFamily="50" charset="-128"/>
              </a:rPr>
              <a:t>LAN</a:t>
            </a:r>
            <a:r>
              <a:rPr lang="ja-JP" altLang="en-US" sz="1400" dirty="0">
                <a:latin typeface="メイリオ" panose="020B0604030504040204" pitchFamily="50" charset="-128"/>
                <a:ea typeface="メイリオ" panose="020B0604030504040204" pitchFamily="50" charset="-128"/>
              </a:rPr>
              <a:t>親機</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ja-JP" altLang="en-US" sz="1400" dirty="0" smtClean="0">
                <a:latin typeface="メイリオ" panose="020B0604030504040204" pitchFamily="50" charset="-128"/>
                <a:ea typeface="メイリオ" panose="020B0604030504040204" pitchFamily="50" charset="-128"/>
              </a:rPr>
              <a:t>無線</a:t>
            </a:r>
            <a:r>
              <a:rPr lang="en-US" altLang="ja-JP" sz="1400" dirty="0">
                <a:latin typeface="メイリオ" panose="020B0604030504040204" pitchFamily="50" charset="-128"/>
                <a:ea typeface="メイリオ" panose="020B0604030504040204" pitchFamily="50" charset="-128"/>
              </a:rPr>
              <a:t>LAN</a:t>
            </a:r>
            <a:r>
              <a:rPr lang="ja-JP" altLang="en-US" sz="1400" dirty="0">
                <a:latin typeface="メイリオ" panose="020B0604030504040204" pitchFamily="50" charset="-128"/>
                <a:ea typeface="メイリオ" panose="020B0604030504040204" pitchFamily="50" charset="-128"/>
              </a:rPr>
              <a:t>アクセスポイント</a:t>
            </a:r>
          </a:p>
        </p:txBody>
      </p:sp>
      <p:pic>
        <p:nvPicPr>
          <p:cNvPr id="26" name="Picture 19" descr="05_0Smar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3765" y="1825606"/>
            <a:ext cx="523875"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左右矢印 1"/>
          <p:cNvSpPr/>
          <p:nvPr/>
        </p:nvSpPr>
        <p:spPr bwMode="auto">
          <a:xfrm>
            <a:off x="3580528" y="1533292"/>
            <a:ext cx="1152366" cy="1011407"/>
          </a:xfrm>
          <a:prstGeom prst="leftRightArrow">
            <a:avLst>
              <a:gd name="adj1" fmla="val 50000"/>
              <a:gd name="adj2" fmla="val 3493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4" name="直線矢印コネクタ 3"/>
          <p:cNvCxnSpPr/>
          <p:nvPr/>
        </p:nvCxnSpPr>
        <p:spPr bwMode="auto">
          <a:xfrm>
            <a:off x="361950" y="1533292"/>
            <a:ext cx="1471137" cy="0"/>
          </a:xfrm>
          <a:prstGeom prst="straightConnector1">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8"/>
          <p:cNvSpPr txBox="1">
            <a:spLocks noChangeArrowheads="1"/>
          </p:cNvSpPr>
          <p:nvPr/>
        </p:nvSpPr>
        <p:spPr bwMode="auto">
          <a:xfrm>
            <a:off x="219353" y="1033086"/>
            <a:ext cx="14737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400" dirty="0" smtClean="0">
                <a:latin typeface="メイリオ" panose="020B0604030504040204" pitchFamily="50" charset="-128"/>
                <a:ea typeface="メイリオ" panose="020B0604030504040204" pitchFamily="50" charset="-128"/>
              </a:rPr>
              <a:t>インターネット</a:t>
            </a:r>
          </a:p>
          <a:p>
            <a:pPr algn="l"/>
            <a:r>
              <a:rPr lang="ja-JP" altLang="en-US" sz="1400" dirty="0">
                <a:latin typeface="メイリオ" panose="020B0604030504040204" pitchFamily="50" charset="-128"/>
                <a:ea typeface="メイリオ" panose="020B0604030504040204" pitchFamily="50" charset="-128"/>
              </a:rPr>
              <a:t>有線</a:t>
            </a:r>
            <a:endParaRPr lang="en-US" altLang="ja-JP" sz="14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7"/>
          <a:stretch>
            <a:fillRect/>
          </a:stretch>
        </p:blipFill>
        <p:spPr>
          <a:xfrm>
            <a:off x="1898552" y="2598902"/>
            <a:ext cx="554930" cy="1074236"/>
          </a:xfrm>
          <a:prstGeom prst="rect">
            <a:avLst/>
          </a:prstGeom>
        </p:spPr>
      </p:pic>
      <p:sp>
        <p:nvSpPr>
          <p:cNvPr id="33" name="AutoShape 26"/>
          <p:cNvSpPr>
            <a:spLocks noChangeArrowheads="1"/>
          </p:cNvSpPr>
          <p:nvPr/>
        </p:nvSpPr>
        <p:spPr bwMode="auto">
          <a:xfrm>
            <a:off x="747614" y="2691875"/>
            <a:ext cx="811213" cy="274637"/>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34" name="AutoShape 25"/>
          <p:cNvSpPr>
            <a:spLocks noChangeArrowheads="1"/>
          </p:cNvSpPr>
          <p:nvPr/>
        </p:nvSpPr>
        <p:spPr bwMode="auto">
          <a:xfrm flipH="1">
            <a:off x="2639219" y="2784431"/>
            <a:ext cx="987425" cy="304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6815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a:spLocks noGrp="1"/>
          </p:cNvSpPr>
          <p:nvPr>
            <p:ph type="sldNum" sz="quarter" idx="12"/>
          </p:nvPr>
        </p:nvSpPr>
        <p:spPr/>
        <p:txBody>
          <a:bodyPr/>
          <a:lstStyle/>
          <a:p>
            <a:fld id="{23FF0F73-E6AA-472B-8FE8-C7DB1BB939FF}" type="slidenum">
              <a:rPr lang="en-US" altLang="ja-JP">
                <a:latin typeface="メイリオ" panose="020B0604030504040204" pitchFamily="50" charset="-128"/>
                <a:ea typeface="メイリオ" panose="020B0604030504040204" pitchFamily="50" charset="-128"/>
              </a:rPr>
              <a:pPr/>
              <a:t>4</a:t>
            </a:fld>
            <a:endParaRPr lang="en-US" altLang="ja-JP">
              <a:latin typeface="メイリオ" panose="020B0604030504040204" pitchFamily="50" charset="-128"/>
              <a:ea typeface="メイリオ" panose="020B0604030504040204" pitchFamily="50" charset="-128"/>
            </a:endParaRPr>
          </a:p>
        </p:txBody>
      </p:sp>
      <p:sp>
        <p:nvSpPr>
          <p:cNvPr id="24578" name="Text Box 2"/>
          <p:cNvSpPr txBox="1">
            <a:spLocks noChangeArrowheads="1"/>
          </p:cNvSpPr>
          <p:nvPr/>
        </p:nvSpPr>
        <p:spPr bwMode="auto">
          <a:xfrm>
            <a:off x="361950" y="242888"/>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身近なネットワーク</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ホームネットワーク</a:t>
            </a:r>
            <a:r>
              <a:rPr lang="en-US" altLang="ja-JP" sz="2800" dirty="0" smtClean="0">
                <a:latin typeface="メイリオ" panose="020B0604030504040204" pitchFamily="50" charset="-128"/>
                <a:ea typeface="メイリオ" panose="020B0604030504040204" pitchFamily="50" charset="-128"/>
              </a:rPr>
              <a:t>(2)</a:t>
            </a:r>
            <a:endParaRPr lang="ja-JP" altLang="en-US" sz="2800" dirty="0">
              <a:latin typeface="メイリオ" panose="020B0604030504040204" pitchFamily="50" charset="-128"/>
              <a:ea typeface="メイリオ" panose="020B0604030504040204" pitchFamily="50" charset="-128"/>
            </a:endParaRPr>
          </a:p>
        </p:txBody>
      </p:sp>
      <p:sp>
        <p:nvSpPr>
          <p:cNvPr id="24579" name="Text Box 3"/>
          <p:cNvSpPr txBox="1">
            <a:spLocks noChangeArrowheads="1"/>
          </p:cNvSpPr>
          <p:nvPr/>
        </p:nvSpPr>
        <p:spPr bwMode="auto">
          <a:xfrm>
            <a:off x="361948" y="4903860"/>
            <a:ext cx="79470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88913" algn="l">
              <a:defRPr kumimoji="1">
                <a:solidFill>
                  <a:schemeClr val="tx1"/>
                </a:solidFill>
                <a:latin typeface="Arial" panose="020B0604020202020204" pitchFamily="34" charset="0"/>
                <a:ea typeface="ＭＳ Ｐゴシック" panose="020B0600070205080204" pitchFamily="50" charset="-128"/>
              </a:defRPr>
            </a:lvl1pPr>
            <a:lvl2pPr marL="885825" indent="-342900" algn="l">
              <a:defRPr kumimoji="1">
                <a:solidFill>
                  <a:schemeClr val="tx1"/>
                </a:solidFill>
                <a:latin typeface="Arial" panose="020B0604020202020204" pitchFamily="34" charset="0"/>
                <a:ea typeface="ＭＳ Ｐゴシック" panose="020B0600070205080204" pitchFamily="50" charset="-128"/>
              </a:defRPr>
            </a:lvl2pPr>
            <a:lvl3pPr marL="1408113" indent="-342900" algn="l">
              <a:defRPr kumimoji="1">
                <a:solidFill>
                  <a:schemeClr val="tx1"/>
                </a:solidFill>
                <a:latin typeface="Arial" panose="020B0604020202020204" pitchFamily="34" charset="0"/>
                <a:ea typeface="ＭＳ Ｐゴシック" panose="020B0600070205080204" pitchFamily="50" charset="-128"/>
              </a:defRPr>
            </a:lvl3pPr>
            <a:lvl4pPr marL="1930400" indent="-342900" algn="l">
              <a:defRPr kumimoji="1">
                <a:solidFill>
                  <a:schemeClr val="tx1"/>
                </a:solidFill>
                <a:latin typeface="Arial" panose="020B0604020202020204" pitchFamily="34" charset="0"/>
                <a:ea typeface="ＭＳ Ｐゴシック" panose="020B0600070205080204" pitchFamily="50" charset="-128"/>
              </a:defRPr>
            </a:lvl4pPr>
            <a:lvl5pPr marL="2452688" indent="-342900" algn="l">
              <a:defRPr kumimoji="1">
                <a:solidFill>
                  <a:schemeClr val="tx1"/>
                </a:solidFill>
                <a:latin typeface="Arial" panose="020B0604020202020204" pitchFamily="34" charset="0"/>
                <a:ea typeface="ＭＳ Ｐゴシック" panose="020B0600070205080204" pitchFamily="50" charset="-128"/>
              </a:defRPr>
            </a:lvl5pPr>
            <a:lvl6pPr marL="29098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3670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8242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81488"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indent="7938"/>
            <a:r>
              <a:rPr lang="ja-JP" altLang="en-US" sz="2000" dirty="0" smtClean="0">
                <a:latin typeface="メイリオ" panose="020B0604030504040204" pitchFamily="50" charset="-128"/>
                <a:ea typeface="メイリオ" panose="020B0604030504040204" pitchFamily="50" charset="-128"/>
              </a:rPr>
              <a:t>・家庭用</a:t>
            </a:r>
            <a:r>
              <a:rPr lang="en-US" altLang="ja-JP" sz="2000" dirty="0" err="1" smtClean="0">
                <a:latin typeface="メイリオ" panose="020B0604030504040204" pitchFamily="50" charset="-128"/>
                <a:ea typeface="メイリオ" panose="020B0604030504040204" pitchFamily="50" charset="-128"/>
              </a:rPr>
              <a:t>WiFi</a:t>
            </a:r>
            <a:r>
              <a:rPr lang="ja-JP" altLang="en-US" sz="2000" dirty="0" smtClean="0">
                <a:latin typeface="メイリオ" panose="020B0604030504040204" pitchFamily="50" charset="-128"/>
                <a:ea typeface="メイリオ" panose="020B0604030504040204" pitchFamily="50" charset="-128"/>
              </a:rPr>
              <a:t>ルーターなどの設定の意味がわかります。</a:t>
            </a:r>
          </a:p>
          <a:p>
            <a:pPr indent="7938"/>
            <a:r>
              <a:rPr lang="ja-JP" altLang="en-US" sz="2000" dirty="0" smtClean="0">
                <a:latin typeface="メイリオ" panose="020B0604030504040204" pitchFamily="50" charset="-128"/>
                <a:ea typeface="メイリオ" panose="020B0604030504040204" pitchFamily="50" charset="-128"/>
              </a:rPr>
              <a:t>・ルーターの最低限必要なセキュリティの設定がわかります。</a:t>
            </a:r>
            <a:endParaRPr lang="ja-JP" altLang="en-US" sz="2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870743" y="664138"/>
            <a:ext cx="6929437" cy="3930235"/>
          </a:xfrm>
          <a:prstGeom prst="rect">
            <a:avLst/>
          </a:prstGeom>
        </p:spPr>
      </p:pic>
    </p:spTree>
    <p:extLst>
      <p:ext uri="{BB962C8B-B14F-4D97-AF65-F5344CB8AC3E}">
        <p14:creationId xmlns:p14="http://schemas.microsoft.com/office/powerpoint/2010/main" val="2224496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221B7E7-BAC6-4A37-BA3E-6BA059179BF8}" type="slidenum">
              <a:rPr kumimoji="0" lang="en-US" altLang="ja-JP"/>
              <a:pPr eaLnBrk="1" hangingPunct="1"/>
              <a:t>5</a:t>
            </a:fld>
            <a:endParaRPr kumimoji="0" lang="en-US" altLang="ja-JP"/>
          </a:p>
        </p:txBody>
      </p:sp>
      <p:sp>
        <p:nvSpPr>
          <p:cNvPr id="5123" name="Text Box 2"/>
          <p:cNvSpPr txBox="1">
            <a:spLocks noChangeArrowheads="1"/>
          </p:cNvSpPr>
          <p:nvPr/>
        </p:nvSpPr>
        <p:spPr bwMode="auto">
          <a:xfrm>
            <a:off x="228600" y="2286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latin typeface="メイリオ" panose="020B0604030504040204" pitchFamily="50" charset="-128"/>
                <a:ea typeface="メイリオ" panose="020B0604030504040204" pitchFamily="50" charset="-128"/>
              </a:rPr>
              <a:t>インターネットの見える部分</a:t>
            </a:r>
          </a:p>
        </p:txBody>
      </p:sp>
      <p:pic>
        <p:nvPicPr>
          <p:cNvPr id="5124" name="Picture 26"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5" y="2619375"/>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5" descr="05_x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901700"/>
            <a:ext cx="5715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6" descr="05_WOy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25" y="2952750"/>
            <a:ext cx="3254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7" descr="05_x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893763"/>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8" descr="05_1Net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238" y="379412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9" descr="05_0Smar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4106863"/>
            <a:ext cx="744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0" descr="05_Hu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5275" y="3359150"/>
            <a:ext cx="3984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1"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741488"/>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2"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1735138"/>
            <a:ext cx="758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Line 53"/>
          <p:cNvSpPr>
            <a:spLocks noChangeShapeType="1"/>
          </p:cNvSpPr>
          <p:nvPr/>
        </p:nvSpPr>
        <p:spPr bwMode="auto">
          <a:xfrm>
            <a:off x="1784350" y="2047875"/>
            <a:ext cx="1190625" cy="5953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4" name="Line 54"/>
          <p:cNvSpPr>
            <a:spLocks noChangeShapeType="1"/>
          </p:cNvSpPr>
          <p:nvPr/>
        </p:nvSpPr>
        <p:spPr bwMode="auto">
          <a:xfrm flipH="1">
            <a:off x="3170238" y="2027238"/>
            <a:ext cx="0" cy="6238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5" name="Line 55"/>
          <p:cNvSpPr>
            <a:spLocks noChangeShapeType="1"/>
          </p:cNvSpPr>
          <p:nvPr/>
        </p:nvSpPr>
        <p:spPr bwMode="auto">
          <a:xfrm flipH="1">
            <a:off x="2451100" y="2919413"/>
            <a:ext cx="638175" cy="4492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6" name="Line 56"/>
          <p:cNvSpPr>
            <a:spLocks noChangeShapeType="1"/>
          </p:cNvSpPr>
          <p:nvPr/>
        </p:nvSpPr>
        <p:spPr bwMode="auto">
          <a:xfrm>
            <a:off x="2038350" y="1909763"/>
            <a:ext cx="855663" cy="1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7" name="Text Box 57"/>
          <p:cNvSpPr txBox="1">
            <a:spLocks noChangeArrowheads="1"/>
          </p:cNvSpPr>
          <p:nvPr/>
        </p:nvSpPr>
        <p:spPr bwMode="auto">
          <a:xfrm>
            <a:off x="2511425" y="3338513"/>
            <a:ext cx="91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latin typeface="メイリオ" panose="020B0604030504040204" pitchFamily="50" charset="-128"/>
                <a:ea typeface="メイリオ" panose="020B0604030504040204" pitchFamily="50" charset="-128"/>
              </a:rPr>
              <a:t>無線</a:t>
            </a:r>
            <a:r>
              <a:rPr lang="en-US" altLang="ja-JP" sz="1400">
                <a:latin typeface="メイリオ" panose="020B0604030504040204" pitchFamily="50" charset="-128"/>
                <a:ea typeface="メイリオ" panose="020B0604030504040204" pitchFamily="50" charset="-128"/>
              </a:rPr>
              <a:t>LAN</a:t>
            </a:r>
            <a:br>
              <a:rPr lang="en-US" altLang="ja-JP" sz="1400">
                <a:latin typeface="メイリオ" panose="020B0604030504040204" pitchFamily="50" charset="-128"/>
                <a:ea typeface="メイリオ" panose="020B0604030504040204" pitchFamily="50" charset="-128"/>
              </a:rPr>
            </a:br>
            <a:r>
              <a:rPr lang="ja-JP" altLang="en-US" sz="1400">
                <a:latin typeface="メイリオ" panose="020B0604030504040204" pitchFamily="50" charset="-128"/>
                <a:ea typeface="メイリオ" panose="020B0604030504040204" pitchFamily="50" charset="-128"/>
              </a:rPr>
              <a:t>ルーター</a:t>
            </a:r>
          </a:p>
        </p:txBody>
      </p:sp>
      <p:sp>
        <p:nvSpPr>
          <p:cNvPr id="5138" name="Text Box 58"/>
          <p:cNvSpPr txBox="1">
            <a:spLocks noChangeArrowheads="1"/>
          </p:cNvSpPr>
          <p:nvPr/>
        </p:nvSpPr>
        <p:spPr bwMode="auto">
          <a:xfrm>
            <a:off x="3360738" y="2546350"/>
            <a:ext cx="1076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latin typeface="メイリオ" panose="020B0604030504040204" pitchFamily="50" charset="-128"/>
                <a:ea typeface="メイリオ" panose="020B0604030504040204" pitchFamily="50" charset="-128"/>
              </a:rPr>
              <a:t>ルーター・</a:t>
            </a:r>
            <a:br>
              <a:rPr lang="ja-JP" altLang="en-US" sz="1400">
                <a:latin typeface="メイリオ" panose="020B0604030504040204" pitchFamily="50" charset="-128"/>
                <a:ea typeface="メイリオ" panose="020B0604030504040204" pitchFamily="50" charset="-128"/>
              </a:rPr>
            </a:br>
            <a:r>
              <a:rPr lang="ja-JP" altLang="en-US" sz="1400">
                <a:latin typeface="メイリオ" panose="020B0604030504040204" pitchFamily="50" charset="-128"/>
                <a:ea typeface="メイリオ" panose="020B0604030504040204" pitchFamily="50" charset="-128"/>
              </a:rPr>
              <a:t>通信装置</a:t>
            </a:r>
          </a:p>
        </p:txBody>
      </p:sp>
      <p:sp>
        <p:nvSpPr>
          <p:cNvPr id="5139" name="Text Box 59"/>
          <p:cNvSpPr txBox="1">
            <a:spLocks noChangeArrowheads="1"/>
          </p:cNvSpPr>
          <p:nvPr/>
        </p:nvSpPr>
        <p:spPr bwMode="auto">
          <a:xfrm>
            <a:off x="2192338" y="2060575"/>
            <a:ext cx="1076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a:solidFill>
                  <a:srgbClr val="FF0000"/>
                </a:solidFill>
                <a:latin typeface="メイリオ" panose="020B0604030504040204" pitchFamily="50" charset="-128"/>
                <a:ea typeface="メイリオ" panose="020B0604030504040204" pitchFamily="50" charset="-128"/>
              </a:rPr>
              <a:t>WAN</a:t>
            </a:r>
          </a:p>
        </p:txBody>
      </p:sp>
      <p:sp>
        <p:nvSpPr>
          <p:cNvPr id="5140" name="Line 60"/>
          <p:cNvSpPr>
            <a:spLocks noChangeShapeType="1"/>
          </p:cNvSpPr>
          <p:nvPr/>
        </p:nvSpPr>
        <p:spPr bwMode="auto">
          <a:xfrm>
            <a:off x="1552575" y="1233488"/>
            <a:ext cx="188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1" name="Line 61"/>
          <p:cNvSpPr>
            <a:spLocks noChangeShapeType="1"/>
          </p:cNvSpPr>
          <p:nvPr/>
        </p:nvSpPr>
        <p:spPr bwMode="auto">
          <a:xfrm>
            <a:off x="1712913" y="1204913"/>
            <a:ext cx="0"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2" name="Line 62"/>
          <p:cNvSpPr>
            <a:spLocks noChangeShapeType="1"/>
          </p:cNvSpPr>
          <p:nvPr/>
        </p:nvSpPr>
        <p:spPr bwMode="auto">
          <a:xfrm>
            <a:off x="3228975" y="1241425"/>
            <a:ext cx="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3" name="Line 63"/>
          <p:cNvSpPr>
            <a:spLocks noChangeShapeType="1"/>
          </p:cNvSpPr>
          <p:nvPr/>
        </p:nvSpPr>
        <p:spPr bwMode="auto">
          <a:xfrm>
            <a:off x="3243263" y="1270000"/>
            <a:ext cx="2460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4" name="Line 64"/>
          <p:cNvSpPr>
            <a:spLocks noChangeShapeType="1"/>
          </p:cNvSpPr>
          <p:nvPr/>
        </p:nvSpPr>
        <p:spPr bwMode="auto">
          <a:xfrm>
            <a:off x="1682750" y="3482975"/>
            <a:ext cx="0" cy="407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5" name="Line 65"/>
          <p:cNvSpPr>
            <a:spLocks noChangeShapeType="1"/>
          </p:cNvSpPr>
          <p:nvPr/>
        </p:nvSpPr>
        <p:spPr bwMode="auto">
          <a:xfrm>
            <a:off x="1943100" y="3440113"/>
            <a:ext cx="246063"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46" name="AutoShape 66"/>
          <p:cNvSpPr>
            <a:spLocks noChangeArrowheads="1"/>
          </p:cNvSpPr>
          <p:nvPr/>
        </p:nvSpPr>
        <p:spPr bwMode="auto">
          <a:xfrm rot="3913491" flipH="1">
            <a:off x="2243931" y="3634582"/>
            <a:ext cx="365125" cy="223838"/>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5147" name="AutoShape 67"/>
          <p:cNvSpPr>
            <a:spLocks noChangeArrowheads="1"/>
          </p:cNvSpPr>
          <p:nvPr/>
        </p:nvSpPr>
        <p:spPr bwMode="auto">
          <a:xfrm>
            <a:off x="2790825" y="3927475"/>
            <a:ext cx="296863" cy="157163"/>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5148" name="Text Box 68"/>
          <p:cNvSpPr txBox="1">
            <a:spLocks noChangeArrowheads="1"/>
          </p:cNvSpPr>
          <p:nvPr/>
        </p:nvSpPr>
        <p:spPr bwMode="auto">
          <a:xfrm>
            <a:off x="1765300" y="1385888"/>
            <a:ext cx="727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a:latin typeface="メイリオ" panose="020B0604030504040204" pitchFamily="50" charset="-128"/>
                <a:ea typeface="メイリオ" panose="020B0604030504040204" pitchFamily="50" charset="-128"/>
              </a:rPr>
              <a:t>LAN</a:t>
            </a:r>
          </a:p>
        </p:txBody>
      </p:sp>
      <p:sp>
        <p:nvSpPr>
          <p:cNvPr id="5149" name="Text Box 69"/>
          <p:cNvSpPr txBox="1">
            <a:spLocks noChangeArrowheads="1"/>
          </p:cNvSpPr>
          <p:nvPr/>
        </p:nvSpPr>
        <p:spPr bwMode="auto">
          <a:xfrm>
            <a:off x="919163" y="4243388"/>
            <a:ext cx="727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a:latin typeface="メイリオ" panose="020B0604030504040204" pitchFamily="50" charset="-128"/>
                <a:ea typeface="メイリオ" panose="020B0604030504040204" pitchFamily="50" charset="-128"/>
              </a:rPr>
              <a:t>LAN</a:t>
            </a:r>
          </a:p>
        </p:txBody>
      </p:sp>
      <p:sp>
        <p:nvSpPr>
          <p:cNvPr id="5150" name="Text Box 70"/>
          <p:cNvSpPr txBox="1">
            <a:spLocks noChangeArrowheads="1"/>
          </p:cNvSpPr>
          <p:nvPr/>
        </p:nvSpPr>
        <p:spPr bwMode="auto">
          <a:xfrm>
            <a:off x="1901825" y="4354513"/>
            <a:ext cx="669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latin typeface="メイリオ" panose="020B0604030504040204" pitchFamily="50" charset="-128"/>
                <a:ea typeface="メイリオ" panose="020B0604030504040204" pitchFamily="50" charset="-128"/>
              </a:rPr>
              <a:t>端末</a:t>
            </a:r>
          </a:p>
        </p:txBody>
      </p:sp>
      <p:sp>
        <p:nvSpPr>
          <p:cNvPr id="5151" name="Text Box 71"/>
          <p:cNvSpPr txBox="1">
            <a:spLocks noChangeArrowheads="1"/>
          </p:cNvSpPr>
          <p:nvPr/>
        </p:nvSpPr>
        <p:spPr bwMode="auto">
          <a:xfrm>
            <a:off x="2505075" y="922338"/>
            <a:ext cx="1076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latin typeface="メイリオ" panose="020B0604030504040204" pitchFamily="50" charset="-128"/>
                <a:ea typeface="メイリオ" panose="020B0604030504040204" pitchFamily="50" charset="-128"/>
              </a:rPr>
              <a:t>サーバー</a:t>
            </a:r>
          </a:p>
        </p:txBody>
      </p:sp>
      <p:pic>
        <p:nvPicPr>
          <p:cNvPr id="5152" name="Picture 72" descr="05_xcraudia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3665" y="1928019"/>
            <a:ext cx="11922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3" name="AutoShape 73"/>
          <p:cNvSpPr>
            <a:spLocks noChangeArrowheads="1"/>
          </p:cNvSpPr>
          <p:nvPr/>
        </p:nvSpPr>
        <p:spPr bwMode="auto">
          <a:xfrm>
            <a:off x="4359273" y="1422400"/>
            <a:ext cx="3227389" cy="2873375"/>
          </a:xfrm>
          <a:prstGeom prst="wedgeRectCallout">
            <a:avLst>
              <a:gd name="adj1" fmla="val 59662"/>
              <a:gd name="adj2" fmla="val -994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dirty="0">
                <a:latin typeface="メイリオ" panose="020B0604030504040204" pitchFamily="50" charset="-128"/>
                <a:ea typeface="メイリオ" panose="020B0604030504040204" pitchFamily="50" charset="-128"/>
              </a:rPr>
              <a:t>インターネットの目に見える部分としては、次のようなハードウェアがあります。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・サーバー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インターネット上でサービスを提供する。</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・通信回線</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データを電気的に通信する。</a:t>
            </a:r>
          </a:p>
          <a:p>
            <a:pPr algn="l" eaLnBrk="1" hangingPunct="1"/>
            <a:r>
              <a:rPr lang="ja-JP" altLang="en-US" sz="1600" dirty="0">
                <a:latin typeface="メイリオ" panose="020B0604030504040204" pitchFamily="50" charset="-128"/>
                <a:ea typeface="メイリオ" panose="020B0604030504040204" pitchFamily="50" charset="-128"/>
              </a:rPr>
              <a:t>・ルーター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データの通信を制御する。</a:t>
            </a:r>
          </a:p>
          <a:p>
            <a:pPr algn="l" eaLnBrk="1" hangingPunct="1"/>
            <a:r>
              <a:rPr lang="ja-JP" altLang="en-US" sz="1600" dirty="0">
                <a:latin typeface="メイリオ" panose="020B0604030504040204" pitchFamily="50" charset="-128"/>
                <a:ea typeface="メイリオ" panose="020B0604030504040204" pitchFamily="50" charset="-128"/>
              </a:rPr>
              <a:t>・端末</a:t>
            </a:r>
            <a:r>
              <a:rPr lang="en-US" altLang="ja-JP" sz="1600" dirty="0">
                <a:latin typeface="メイリオ" panose="020B0604030504040204" pitchFamily="50" charset="-128"/>
                <a:ea typeface="メイリオ" panose="020B0604030504040204" pitchFamily="50" charset="-128"/>
              </a:rPr>
              <a:t>:PC</a:t>
            </a:r>
            <a:r>
              <a:rPr lang="ja-JP" altLang="en-US" sz="1600" dirty="0" err="1">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タブレット、携帯などでインターネットを使用する</a:t>
            </a:r>
            <a:br>
              <a:rPr lang="ja-JP" altLang="en-US" sz="1600" dirty="0">
                <a:latin typeface="メイリオ" panose="020B0604030504040204" pitchFamily="50" charset="-128"/>
                <a:ea typeface="メイリオ" panose="020B0604030504040204" pitchFamily="50" charset="-128"/>
              </a:rPr>
            </a:br>
            <a:endParaRPr lang="ja-JP" altLang="en-US" sz="1600" dirty="0">
              <a:latin typeface="メイリオ" panose="020B0604030504040204" pitchFamily="50" charset="-128"/>
              <a:ea typeface="メイリオ" panose="020B0604030504040204" pitchFamily="50" charset="-128"/>
            </a:endParaRPr>
          </a:p>
          <a:p>
            <a:pPr algn="l" eaLnBrk="1" hangingPunct="1"/>
            <a:endParaRPr lang="en-US" altLang="ja-JP" sz="1600" dirty="0">
              <a:latin typeface="メイリオ" panose="020B0604030504040204" pitchFamily="50" charset="-128"/>
              <a:ea typeface="メイリオ" panose="020B0604030504040204" pitchFamily="50" charset="-128"/>
            </a:endParaRPr>
          </a:p>
        </p:txBody>
      </p:sp>
      <p:sp>
        <p:nvSpPr>
          <p:cNvPr id="5154" name="Text Box 74"/>
          <p:cNvSpPr txBox="1">
            <a:spLocks noChangeArrowheads="1"/>
          </p:cNvSpPr>
          <p:nvPr/>
        </p:nvSpPr>
        <p:spPr bwMode="auto">
          <a:xfrm>
            <a:off x="609600" y="5022850"/>
            <a:ext cx="6908800" cy="10795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dirty="0">
                <a:latin typeface="メイリオ" panose="020B0604030504040204" pitchFamily="50" charset="-128"/>
                <a:ea typeface="メイリオ" panose="020B0604030504040204" pitchFamily="50" charset="-128"/>
              </a:rPr>
              <a:t>目に見える部分としてルーターや通信装置はいろいろな形態があります。例えば</a:t>
            </a:r>
            <a:r>
              <a:rPr lang="en-US" altLang="ja-JP" sz="1600" dirty="0">
                <a:latin typeface="メイリオ" panose="020B0604030504040204" pitchFamily="50" charset="-128"/>
                <a:ea typeface="メイリオ" panose="020B0604030504040204" pitchFamily="50" charset="-128"/>
              </a:rPr>
              <a:t>WAN</a:t>
            </a:r>
            <a:r>
              <a:rPr lang="ja-JP" altLang="en-US" sz="1600" dirty="0">
                <a:latin typeface="メイリオ" panose="020B0604030504040204" pitchFamily="50" charset="-128"/>
                <a:ea typeface="メイリオ" panose="020B0604030504040204" pitchFamily="50" charset="-128"/>
              </a:rPr>
              <a:t>の通信回線だけとっても有線</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光ファイバー、メタル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と無線</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衛星通信を含む</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などあり、皆さんが聞いたこともあるイーサネット以外に</a:t>
            </a:r>
            <a:r>
              <a:rPr lang="en-US" altLang="ja-JP" sz="1600" dirty="0">
                <a:latin typeface="メイリオ" panose="020B0604030504040204" pitchFamily="50" charset="-128"/>
                <a:ea typeface="メイリオ" panose="020B0604030504040204" pitchFamily="50" charset="-128"/>
              </a:rPr>
              <a:t>ATM</a:t>
            </a:r>
            <a:r>
              <a:rPr lang="ja-JP" altLang="en-US" sz="1600" dirty="0">
                <a:latin typeface="メイリオ" panose="020B0604030504040204" pitchFamily="50" charset="-128"/>
                <a:ea typeface="メイリオ" panose="020B0604030504040204" pitchFamily="50" charset="-128"/>
              </a:rPr>
              <a:t>や</a:t>
            </a:r>
            <a:r>
              <a:rPr lang="en-US" altLang="ja-JP" sz="1600" dirty="0">
                <a:latin typeface="メイリオ" panose="020B0604030504040204" pitchFamily="50" charset="-128"/>
                <a:ea typeface="メイリオ" panose="020B0604030504040204" pitchFamily="50" charset="-128"/>
              </a:rPr>
              <a:t>FDDI</a:t>
            </a:r>
            <a:r>
              <a:rPr lang="ja-JP" altLang="en-US" sz="1600" dirty="0">
                <a:latin typeface="メイリオ" panose="020B0604030504040204" pitchFamily="50" charset="-128"/>
                <a:ea typeface="メイリオ" panose="020B0604030504040204" pitchFamily="50" charset="-128"/>
              </a:rPr>
              <a:t>などの通信機器が使われています。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95F5109-C976-48AE-8370-B0358160EA25}" type="slidenum">
              <a:rPr kumimoji="0" lang="en-US" altLang="ja-JP">
                <a:latin typeface="メイリオ" panose="020B0604030504040204" pitchFamily="50" charset="-128"/>
                <a:ea typeface="メイリオ" panose="020B0604030504040204" pitchFamily="50" charset="-128"/>
              </a:rPr>
              <a:pPr eaLnBrk="1" hangingPunct="1"/>
              <a:t>6</a:t>
            </a:fld>
            <a:endParaRPr kumimoji="0" lang="en-US" altLang="ja-JP">
              <a:latin typeface="メイリオ" panose="020B0604030504040204" pitchFamily="50" charset="-128"/>
              <a:ea typeface="メイリオ" panose="020B0604030504040204" pitchFamily="50" charset="-128"/>
            </a:endParaRPr>
          </a:p>
        </p:txBody>
      </p:sp>
      <p:sp>
        <p:nvSpPr>
          <p:cNvPr id="6147" name="Text Box 2"/>
          <p:cNvSpPr txBox="1">
            <a:spLocks noChangeArrowheads="1"/>
          </p:cNvSpPr>
          <p:nvPr/>
        </p:nvSpPr>
        <p:spPr bwMode="auto">
          <a:xfrm>
            <a:off x="228600" y="2286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b="1">
                <a:latin typeface="メイリオ" panose="020B0604030504040204" pitchFamily="50" charset="-128"/>
                <a:ea typeface="メイリオ" panose="020B0604030504040204" pitchFamily="50" charset="-128"/>
              </a:rPr>
              <a:t>インターネットの中を見る</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インターネット・プロトコル・スイート</a:t>
            </a:r>
          </a:p>
        </p:txBody>
      </p:sp>
      <p:grpSp>
        <p:nvGrpSpPr>
          <p:cNvPr id="6148" name="Group 35"/>
          <p:cNvGrpSpPr>
            <a:grpSpLocks/>
          </p:cNvGrpSpPr>
          <p:nvPr/>
        </p:nvGrpSpPr>
        <p:grpSpPr bwMode="auto">
          <a:xfrm>
            <a:off x="339090" y="962025"/>
            <a:ext cx="1587500" cy="1922462"/>
            <a:chOff x="637" y="563"/>
            <a:chExt cx="1851" cy="2409"/>
          </a:xfrm>
        </p:grpSpPr>
        <p:pic>
          <p:nvPicPr>
            <p:cNvPr id="6187" name="Picture 3"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 y="1650"/>
              <a:ext cx="4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8" name="Picture 4" descr="05_x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 y="568"/>
              <a:ext cx="36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5" descr="05_WO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 y="1860"/>
              <a:ext cx="20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6" descr="05_x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4" y="563"/>
              <a:ext cx="33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7" descr="05_1Net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 y="2390"/>
              <a:ext cx="58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8" descr="05_0Smar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2587"/>
              <a:ext cx="4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9" descr="05_Hu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 y="2116"/>
              <a:ext cx="25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4" name="Picture 10"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 y="1097"/>
              <a:ext cx="4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11" descr="05_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 y="1093"/>
              <a:ext cx="4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6" name="Line 12"/>
            <p:cNvSpPr>
              <a:spLocks noChangeShapeType="1"/>
            </p:cNvSpPr>
            <p:nvPr/>
          </p:nvSpPr>
          <p:spPr bwMode="auto">
            <a:xfrm>
              <a:off x="1124" y="1290"/>
              <a:ext cx="750" cy="3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197" name="Line 13"/>
            <p:cNvSpPr>
              <a:spLocks noChangeShapeType="1"/>
            </p:cNvSpPr>
            <p:nvPr/>
          </p:nvSpPr>
          <p:spPr bwMode="auto">
            <a:xfrm flipH="1">
              <a:off x="1997" y="1277"/>
              <a:ext cx="0" cy="39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198" name="Line 14"/>
            <p:cNvSpPr>
              <a:spLocks noChangeShapeType="1"/>
            </p:cNvSpPr>
            <p:nvPr/>
          </p:nvSpPr>
          <p:spPr bwMode="auto">
            <a:xfrm flipH="1">
              <a:off x="1544" y="1839"/>
              <a:ext cx="402" cy="2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199" name="Line 15"/>
            <p:cNvSpPr>
              <a:spLocks noChangeShapeType="1"/>
            </p:cNvSpPr>
            <p:nvPr/>
          </p:nvSpPr>
          <p:spPr bwMode="auto">
            <a:xfrm>
              <a:off x="1284" y="1203"/>
              <a:ext cx="539" cy="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0" name="Line 19"/>
            <p:cNvSpPr>
              <a:spLocks noChangeShapeType="1"/>
            </p:cNvSpPr>
            <p:nvPr/>
          </p:nvSpPr>
          <p:spPr bwMode="auto">
            <a:xfrm>
              <a:off x="978" y="777"/>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1" name="Line 20"/>
            <p:cNvSpPr>
              <a:spLocks noChangeShapeType="1"/>
            </p:cNvSpPr>
            <p:nvPr/>
          </p:nvSpPr>
          <p:spPr bwMode="auto">
            <a:xfrm>
              <a:off x="1079" y="759"/>
              <a:ext cx="0" cy="3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2" name="Line 21"/>
            <p:cNvSpPr>
              <a:spLocks noChangeShapeType="1"/>
            </p:cNvSpPr>
            <p:nvPr/>
          </p:nvSpPr>
          <p:spPr bwMode="auto">
            <a:xfrm>
              <a:off x="2034" y="782"/>
              <a:ext cx="0" cy="3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3" name="Line 22"/>
            <p:cNvSpPr>
              <a:spLocks noChangeShapeType="1"/>
            </p:cNvSpPr>
            <p:nvPr/>
          </p:nvSpPr>
          <p:spPr bwMode="auto">
            <a:xfrm>
              <a:off x="2043" y="800"/>
              <a:ext cx="15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4" name="Line 23"/>
            <p:cNvSpPr>
              <a:spLocks noChangeShapeType="1"/>
            </p:cNvSpPr>
            <p:nvPr/>
          </p:nvSpPr>
          <p:spPr bwMode="auto">
            <a:xfrm>
              <a:off x="1060" y="2194"/>
              <a:ext cx="0" cy="2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5" name="Line 24"/>
            <p:cNvSpPr>
              <a:spLocks noChangeShapeType="1"/>
            </p:cNvSpPr>
            <p:nvPr/>
          </p:nvSpPr>
          <p:spPr bwMode="auto">
            <a:xfrm>
              <a:off x="1224" y="2167"/>
              <a:ext cx="155"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6206" name="AutoShape 25"/>
            <p:cNvSpPr>
              <a:spLocks noChangeArrowheads="1"/>
            </p:cNvSpPr>
            <p:nvPr/>
          </p:nvSpPr>
          <p:spPr bwMode="auto">
            <a:xfrm rot="3913491" flipH="1">
              <a:off x="1414" y="2289"/>
              <a:ext cx="230" cy="141"/>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6207" name="AutoShape 26"/>
            <p:cNvSpPr>
              <a:spLocks noChangeArrowheads="1"/>
            </p:cNvSpPr>
            <p:nvPr/>
          </p:nvSpPr>
          <p:spPr bwMode="auto">
            <a:xfrm>
              <a:off x="1758" y="2474"/>
              <a:ext cx="187" cy="99"/>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grpSp>
      <p:graphicFrame>
        <p:nvGraphicFramePr>
          <p:cNvPr id="53373" name="Group 125"/>
          <p:cNvGraphicFramePr>
            <a:graphicFrameLocks noGrp="1"/>
          </p:cNvGraphicFramePr>
          <p:nvPr>
            <p:extLst>
              <p:ext uri="{D42A27DB-BD31-4B8C-83A1-F6EECF244321}">
                <p14:modId xmlns:p14="http://schemas.microsoft.com/office/powerpoint/2010/main" val="3797050"/>
              </p:ext>
            </p:extLst>
          </p:nvPr>
        </p:nvGraphicFramePr>
        <p:xfrm>
          <a:off x="3541713" y="1016000"/>
          <a:ext cx="5480367" cy="2557569"/>
        </p:xfrm>
        <a:graphic>
          <a:graphicData uri="http://schemas.openxmlformats.org/drawingml/2006/table">
            <a:tbl>
              <a:tblPr/>
              <a:tblGrid>
                <a:gridCol w="1822767">
                  <a:extLst>
                    <a:ext uri="{9D8B030D-6E8A-4147-A177-3AD203B41FA5}">
                      <a16:colId xmlns:a16="http://schemas.microsoft.com/office/drawing/2014/main" val="20000"/>
                    </a:ext>
                  </a:extLst>
                </a:gridCol>
                <a:gridCol w="823269">
                  <a:extLst>
                    <a:ext uri="{9D8B030D-6E8A-4147-A177-3AD203B41FA5}">
                      <a16:colId xmlns:a16="http://schemas.microsoft.com/office/drawing/2014/main" val="20001"/>
                    </a:ext>
                  </a:extLst>
                </a:gridCol>
                <a:gridCol w="944777">
                  <a:extLst>
                    <a:ext uri="{9D8B030D-6E8A-4147-A177-3AD203B41FA5}">
                      <a16:colId xmlns:a16="http://schemas.microsoft.com/office/drawing/2014/main" val="20002"/>
                    </a:ext>
                  </a:extLst>
                </a:gridCol>
                <a:gridCol w="946428">
                  <a:extLst>
                    <a:ext uri="{9D8B030D-6E8A-4147-A177-3AD203B41FA5}">
                      <a16:colId xmlns:a16="http://schemas.microsoft.com/office/drawing/2014/main" val="20003"/>
                    </a:ext>
                  </a:extLst>
                </a:gridCol>
                <a:gridCol w="943126">
                  <a:extLst>
                    <a:ext uri="{9D8B030D-6E8A-4147-A177-3AD203B41FA5}">
                      <a16:colId xmlns:a16="http://schemas.microsoft.com/office/drawing/2014/main" val="20004"/>
                    </a:ext>
                  </a:extLst>
                </a:gridCol>
              </a:tblGrid>
              <a:tr h="390428">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階層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4">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プロトコル</a:t>
                      </a: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a:t>
                      </a:r>
                      <a:r>
                        <a:rPr kumimoji="1" lang="ja-JP" altLang="en-US"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代表的なもの</a:t>
                      </a: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76082">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アプリケーション層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HTTP</a:t>
                      </a:r>
                      <a:b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(Web)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SMTP</a:t>
                      </a:r>
                      <a:b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メール</a:t>
                      </a:r>
                      <a:b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送信</a:t>
                      </a:r>
                      <a:r>
                        <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FTP</a:t>
                      </a:r>
                      <a:b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ファイル転送</a:t>
                      </a:r>
                      <a:r>
                        <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Telnet</a:t>
                      </a:r>
                      <a:b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br>
                      <a:r>
                        <a:rPr kumimoji="1" lang="en-US"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a:t>
                      </a: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端末</a:t>
                      </a:r>
                      <a:b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b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通信</a:t>
                      </a:r>
                      <a:r>
                        <a:rPr kumimoji="1" lang="en-US"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667">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トランスポート層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TCP</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UDP</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2"/>
                  </a:ext>
                </a:extLst>
              </a:tr>
              <a:tr h="387254">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インターネット層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4">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IP</a:t>
                      </a:r>
                      <a:r>
                        <a:rPr kumimoji="1" lang="ja-JP" altLang="en-US"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18031">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ネットワーク</a:t>
                      </a:r>
                      <a:b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br>
                      <a:r>
                        <a:rPr kumimoji="1" lang="ja-JP" altLang="en-US"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インターフェース層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rPr>
                        <a:t>Ethernet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PPP</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ATM</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80" name="Text Box 101"/>
          <p:cNvSpPr txBox="1">
            <a:spLocks noChangeArrowheads="1"/>
          </p:cNvSpPr>
          <p:nvPr/>
        </p:nvSpPr>
        <p:spPr bwMode="auto">
          <a:xfrm>
            <a:off x="6416676" y="3146955"/>
            <a:ext cx="57943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a:latin typeface="メイリオ" panose="020B0604030504040204" pitchFamily="50" charset="-128"/>
                <a:ea typeface="メイリオ" panose="020B0604030504040204" pitchFamily="50" charset="-128"/>
              </a:rPr>
              <a:t>ARP</a:t>
            </a:r>
          </a:p>
        </p:txBody>
      </p:sp>
      <p:sp>
        <p:nvSpPr>
          <p:cNvPr id="6181" name="Text Box 121"/>
          <p:cNvSpPr txBox="1">
            <a:spLocks noChangeArrowheads="1"/>
          </p:cNvSpPr>
          <p:nvPr/>
        </p:nvSpPr>
        <p:spPr bwMode="auto">
          <a:xfrm>
            <a:off x="4149725" y="625475"/>
            <a:ext cx="4035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latin typeface="メイリオ" panose="020B0604030504040204" pitchFamily="50" charset="-128"/>
                <a:ea typeface="メイリオ" panose="020B0604030504040204" pitchFamily="50" charset="-128"/>
              </a:rPr>
              <a:t>インターネット・プロトコル・スイート</a:t>
            </a:r>
          </a:p>
        </p:txBody>
      </p:sp>
      <p:sp>
        <p:nvSpPr>
          <p:cNvPr id="6182" name="AutoShape 122"/>
          <p:cNvSpPr>
            <a:spLocks noChangeArrowheads="1"/>
          </p:cNvSpPr>
          <p:nvPr/>
        </p:nvSpPr>
        <p:spPr bwMode="auto">
          <a:xfrm>
            <a:off x="2263775" y="1206500"/>
            <a:ext cx="1133475" cy="492125"/>
          </a:xfrm>
          <a:custGeom>
            <a:avLst/>
            <a:gdLst>
              <a:gd name="T0" fmla="*/ 850106 w 21600"/>
              <a:gd name="T1" fmla="*/ 0 h 21600"/>
              <a:gd name="T2" fmla="*/ 0 w 21600"/>
              <a:gd name="T3" fmla="*/ 246063 h 21600"/>
              <a:gd name="T4" fmla="*/ 850106 w 21600"/>
              <a:gd name="T5" fmla="*/ 492125 h 21600"/>
              <a:gd name="T6" fmla="*/ 1133475 w 21600"/>
              <a:gd name="T7" fmla="*/ 2460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6183" name="Text Box 123"/>
          <p:cNvSpPr txBox="1">
            <a:spLocks noChangeArrowheads="1"/>
          </p:cNvSpPr>
          <p:nvPr/>
        </p:nvSpPr>
        <p:spPr bwMode="auto">
          <a:xfrm>
            <a:off x="1606749" y="1881188"/>
            <a:ext cx="20143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メイリオ" panose="020B0604030504040204" pitchFamily="50" charset="-128"/>
                <a:ea typeface="メイリオ" panose="020B0604030504040204" pitchFamily="50" charset="-128"/>
              </a:rPr>
              <a:t>インターネットの中</a:t>
            </a:r>
            <a:br>
              <a:rPr lang="ja-JP" altLang="en-US" sz="1600" b="1" dirty="0">
                <a:latin typeface="メイリオ" panose="020B0604030504040204" pitchFamily="50" charset="-128"/>
                <a:ea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プロトコルを実現</a:t>
            </a:r>
            <a:br>
              <a:rPr lang="ja-JP" altLang="en-US" sz="1600" b="1" dirty="0">
                <a:latin typeface="メイリオ" panose="020B0604030504040204" pitchFamily="50" charset="-128"/>
                <a:ea typeface="メイリオ" panose="020B0604030504040204" pitchFamily="50" charset="-128"/>
              </a:rPr>
            </a:br>
            <a:r>
              <a:rPr lang="ja-JP" altLang="en-US" sz="1600" b="1" dirty="0">
                <a:latin typeface="メイリオ" panose="020B0604030504040204" pitchFamily="50" charset="-128"/>
                <a:ea typeface="メイリオ" panose="020B0604030504040204" pitchFamily="50" charset="-128"/>
              </a:rPr>
              <a:t>するものの集まり</a:t>
            </a:r>
            <a:r>
              <a:rPr lang="en-US" altLang="ja-JP" sz="1600" b="1" dirty="0">
                <a:latin typeface="メイリオ" panose="020B0604030504040204" pitchFamily="50" charset="-128"/>
                <a:ea typeface="メイリオ" panose="020B0604030504040204" pitchFamily="50" charset="-128"/>
              </a:rPr>
              <a:t>)</a:t>
            </a:r>
          </a:p>
        </p:txBody>
      </p:sp>
      <p:pic>
        <p:nvPicPr>
          <p:cNvPr id="6184" name="Picture 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6113" y="3781425"/>
            <a:ext cx="17430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5" name="AutoShape 127"/>
          <p:cNvSpPr>
            <a:spLocks noChangeArrowheads="1"/>
          </p:cNvSpPr>
          <p:nvPr/>
        </p:nvSpPr>
        <p:spPr bwMode="auto">
          <a:xfrm>
            <a:off x="228600" y="3702050"/>
            <a:ext cx="6651625" cy="2506663"/>
          </a:xfrm>
          <a:prstGeom prst="wedgeRectCallout">
            <a:avLst>
              <a:gd name="adj1" fmla="val 55431"/>
              <a:gd name="adj2" fmla="val -2352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1600" dirty="0">
                <a:latin typeface="メイリオ" panose="020B0604030504040204" pitchFamily="50" charset="-128"/>
                <a:ea typeface="メイリオ" panose="020B0604030504040204" pitchFamily="50" charset="-128"/>
              </a:rPr>
              <a:t>インターネットの中ってなんでしょうか</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インターネット自体、いろいろなハードやソフトから作られていますが、何を中身と呼んだらいいのでしょうか</a:t>
            </a:r>
            <a:r>
              <a:rPr lang="en-US" altLang="ja-JP" sz="1600" dirty="0">
                <a:latin typeface="メイリオ" panose="020B0604030504040204" pitchFamily="50" charset="-128"/>
                <a:ea typeface="メイリオ" panose="020B0604030504040204" pitchFamily="50" charset="-128"/>
              </a:rPr>
              <a:t>?</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一つの見方としてインターネット・プロトコル・スイートというものがあります。これはインターネットとして通信など動作するため、またウェブのようなサービスを提供するための約束や手順に従って作られたもの</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ハード・ソフト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の集まりを示します。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例えば</a:t>
            </a:r>
            <a:r>
              <a:rPr lang="en-US" altLang="ja-JP" sz="1600" dirty="0">
                <a:latin typeface="メイリオ" panose="020B0604030504040204" pitchFamily="50" charset="-128"/>
                <a:ea typeface="メイリオ" panose="020B0604030504040204" pitchFamily="50" charset="-128"/>
              </a:rPr>
              <a:t>HTTP</a:t>
            </a:r>
            <a:r>
              <a:rPr lang="ja-JP" altLang="en-US" sz="1600" dirty="0">
                <a:latin typeface="メイリオ" panose="020B0604030504040204" pitchFamily="50" charset="-128"/>
                <a:ea typeface="メイリオ" panose="020B0604030504040204" pitchFamily="50" charset="-128"/>
              </a:rPr>
              <a:t>のプロトコルに従って</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を実現するものにはサーバーとブラウザもあるし、またブラウザにもいろいろな種類があります。これらをすべて合わせて、プロトコル・スイートと呼んでいます。</a:t>
            </a:r>
          </a:p>
        </p:txBody>
      </p:sp>
      <p:sp>
        <p:nvSpPr>
          <p:cNvPr id="6186" name="Text Box 128"/>
          <p:cNvSpPr txBox="1">
            <a:spLocks noChangeArrowheads="1"/>
          </p:cNvSpPr>
          <p:nvPr/>
        </p:nvSpPr>
        <p:spPr bwMode="auto">
          <a:xfrm>
            <a:off x="725488" y="6315075"/>
            <a:ext cx="3907472" cy="338554"/>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1600">
                <a:latin typeface="メイリオ" panose="020B0604030504040204" pitchFamily="50" charset="-128"/>
                <a:ea typeface="メイリオ" panose="020B0604030504040204" pitchFamily="50" charset="-128"/>
              </a:rPr>
              <a:t>プロトコルはもう少し後で説明します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E7B2A8-FC16-4D59-86B3-3D12022D3344}" type="slidenum">
              <a:rPr kumimoji="0" lang="en-US" altLang="ja-JP"/>
              <a:pPr eaLnBrk="1" hangingPunct="1"/>
              <a:t>7</a:t>
            </a:fld>
            <a:endParaRPr kumimoji="0" lang="en-US" altLang="ja-JP"/>
          </a:p>
        </p:txBody>
      </p:sp>
      <p:pic>
        <p:nvPicPr>
          <p:cNvPr id="8195"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3" y="3663950"/>
            <a:ext cx="1524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重要</a:t>
            </a:r>
            <a:r>
              <a:rPr lang="en-US" altLang="ja-JP" sz="2800" dirty="0" smtClean="0">
                <a:solidFill>
                  <a:srgbClr val="FF0000"/>
                </a:solidFill>
                <a:latin typeface="メイリオ" panose="020B0604030504040204" pitchFamily="50" charset="-128"/>
                <a:ea typeface="メイリオ" panose="020B0604030504040204" pitchFamily="50" charset="-128"/>
              </a:rPr>
              <a:t>: The Internet</a:t>
            </a:r>
            <a:r>
              <a:rPr lang="ja-JP" altLang="en-US" sz="2800" dirty="0" err="1" smtClean="0">
                <a:solidFill>
                  <a:srgbClr val="FF0000"/>
                </a:solidFill>
                <a:latin typeface="メイリオ" panose="020B0604030504040204" pitchFamily="50" charset="-128"/>
                <a:ea typeface="メイリオ" panose="020B0604030504040204" pitchFamily="50" charset="-128"/>
              </a:rPr>
              <a:t>って</a:t>
            </a:r>
            <a:r>
              <a:rPr lang="ja-JP" altLang="en-US" sz="2800" dirty="0" smtClean="0">
                <a:solidFill>
                  <a:srgbClr val="FF0000"/>
                </a:solidFill>
                <a:latin typeface="メイリオ" panose="020B0604030504040204" pitchFamily="50" charset="-128"/>
                <a:ea typeface="メイリオ" panose="020B0604030504040204" pitchFamily="50" charset="-128"/>
              </a:rPr>
              <a:t>何</a:t>
            </a:r>
            <a:r>
              <a:rPr lang="en-US" altLang="ja-JP" sz="2800" dirty="0" smtClean="0">
                <a:solidFill>
                  <a:srgbClr val="FF0000"/>
                </a:solidFill>
                <a:latin typeface="メイリオ" panose="020B0604030504040204" pitchFamily="50" charset="-128"/>
                <a:ea typeface="メイリオ" panose="020B0604030504040204" pitchFamily="50" charset="-128"/>
              </a:rPr>
              <a:t>?</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8237" name="Text Box 75"/>
          <p:cNvSpPr txBox="1">
            <a:spLocks noChangeArrowheads="1"/>
          </p:cNvSpPr>
          <p:nvPr/>
        </p:nvSpPr>
        <p:spPr bwMode="auto">
          <a:xfrm>
            <a:off x="1926273" y="4954587"/>
            <a:ext cx="6760527" cy="1754326"/>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dirty="0"/>
              <a:t>インターネット</a:t>
            </a:r>
            <a:r>
              <a:rPr lang="en-US" altLang="ja-JP" dirty="0"/>
              <a:t>(Internet)</a:t>
            </a:r>
            <a:r>
              <a:rPr lang="ja-JP" altLang="en-US" dirty="0"/>
              <a:t>は</a:t>
            </a:r>
            <a:r>
              <a:rPr lang="en-US" altLang="ja-JP" dirty="0"/>
              <a:t>Inter=</a:t>
            </a:r>
            <a:r>
              <a:rPr lang="ja-JP" altLang="en-US" dirty="0"/>
              <a:t>間、相互と</a:t>
            </a:r>
            <a:r>
              <a:rPr lang="en-US" altLang="ja-JP" dirty="0"/>
              <a:t>Network=</a:t>
            </a:r>
            <a:r>
              <a:rPr lang="ja-JP" altLang="en-US" dirty="0"/>
              <a:t>通信網を合わせてものと理解されますが、</a:t>
            </a:r>
            <a:r>
              <a:rPr lang="en-US" altLang="ja-JP" dirty="0"/>
              <a:t>TCP/IP</a:t>
            </a:r>
            <a:r>
              <a:rPr lang="ja-JP" altLang="en-US" dirty="0"/>
              <a:t>が生まれた</a:t>
            </a:r>
            <a:r>
              <a:rPr lang="zh-CN" altLang="en-US" dirty="0">
                <a:ea typeface="宋体" panose="02010600030101010101" pitchFamily="2" charset="-122"/>
              </a:rPr>
              <a:t>米国国防高等研究計画局</a:t>
            </a:r>
            <a:r>
              <a:rPr lang="ja-JP" altLang="en-US" dirty="0"/>
              <a:t>では、</a:t>
            </a:r>
            <a:r>
              <a:rPr lang="en-US" altLang="ja-JP" dirty="0"/>
              <a:t>TCP/IP</a:t>
            </a:r>
            <a:r>
              <a:rPr lang="ja-JP" altLang="en-US" dirty="0"/>
              <a:t>が動き始めた時あたりから、これを使ったネットワークをインターネットと呼んでいたという話もあるようです。</a:t>
            </a:r>
            <a:br>
              <a:rPr lang="ja-JP" altLang="en-US" dirty="0"/>
            </a:br>
            <a:r>
              <a:rPr lang="ja-JP" altLang="en-US" dirty="0"/>
              <a:t>あと、初めは</a:t>
            </a:r>
            <a:r>
              <a:rPr lang="en-US" altLang="ja-JP" dirty="0"/>
              <a:t>TCP</a:t>
            </a:r>
            <a:r>
              <a:rPr lang="ja-JP" altLang="en-US" dirty="0"/>
              <a:t>という規格の中に</a:t>
            </a:r>
            <a:r>
              <a:rPr lang="en-US" altLang="ja-JP" dirty="0"/>
              <a:t>TCP</a:t>
            </a:r>
            <a:r>
              <a:rPr lang="ja-JP" altLang="en-US" dirty="0"/>
              <a:t>と</a:t>
            </a:r>
            <a:r>
              <a:rPr lang="en-US" altLang="ja-JP" dirty="0"/>
              <a:t>IP</a:t>
            </a:r>
            <a:r>
              <a:rPr lang="ja-JP" altLang="en-US" dirty="0"/>
              <a:t>の機能がありましたが、後に</a:t>
            </a:r>
            <a:r>
              <a:rPr lang="en-US" altLang="ja-JP" dirty="0"/>
              <a:t>TCP/IP</a:t>
            </a:r>
            <a:r>
              <a:rPr lang="ja-JP" altLang="en-US" dirty="0"/>
              <a:t>という規格の名前に変更されました。</a:t>
            </a:r>
          </a:p>
        </p:txBody>
      </p:sp>
      <p:sp>
        <p:nvSpPr>
          <p:cNvPr id="3" name="楕円 2"/>
          <p:cNvSpPr/>
          <p:nvPr/>
        </p:nvSpPr>
        <p:spPr bwMode="auto">
          <a:xfrm>
            <a:off x="1371600" y="751820"/>
            <a:ext cx="7178040" cy="404878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テキスト ボックス 3"/>
          <p:cNvSpPr txBox="1"/>
          <p:nvPr/>
        </p:nvSpPr>
        <p:spPr>
          <a:xfrm>
            <a:off x="1630680" y="1012086"/>
            <a:ext cx="6294120" cy="584775"/>
          </a:xfrm>
          <a:prstGeom prst="rect">
            <a:avLst/>
          </a:prstGeom>
          <a:noFill/>
        </p:spPr>
        <p:txBody>
          <a:bodyPr wrap="square" rtlCol="0">
            <a:spAutoFit/>
          </a:bodyPr>
          <a:lstStyle/>
          <a:p>
            <a:r>
              <a:rPr lang="en-US" altLang="ja-JP" sz="3200" dirty="0" smtClean="0">
                <a:latin typeface="メイリオ" panose="020B0604030504040204" pitchFamily="50" charset="-128"/>
                <a:ea typeface="メイリオ" panose="020B0604030504040204" pitchFamily="50" charset="-128"/>
              </a:rPr>
              <a:t>The Internet</a:t>
            </a:r>
            <a:endParaRPr kumimoji="1" lang="ja-JP" altLang="en-US" sz="32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2452053" y="3555392"/>
            <a:ext cx="5090160" cy="1015826"/>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テキスト ボックス 5"/>
          <p:cNvSpPr txBox="1"/>
          <p:nvPr/>
        </p:nvSpPr>
        <p:spPr>
          <a:xfrm>
            <a:off x="2995454" y="3601640"/>
            <a:ext cx="4038600" cy="923330"/>
          </a:xfrm>
          <a:prstGeom prst="rect">
            <a:avLst/>
          </a:prstGeom>
          <a:noFill/>
        </p:spPr>
        <p:txBody>
          <a:bodyPr wrap="square" rtlCol="0">
            <a:spAutoFit/>
          </a:bodyPr>
          <a:lstStyle/>
          <a:p>
            <a:r>
              <a:rPr kumimoji="1" lang="en-US" altLang="ja-JP" b="1" dirty="0" smtClean="0">
                <a:latin typeface="メイリオ" panose="020B0604030504040204" pitchFamily="50" charset="-128"/>
                <a:ea typeface="メイリオ" panose="020B0604030504040204" pitchFamily="50" charset="-128"/>
              </a:rPr>
              <a:t>TCP/IP</a:t>
            </a:r>
            <a:br>
              <a:rPr kumimoji="1" lang="en-US" altLang="ja-JP" b="1"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TCP: </a:t>
            </a:r>
            <a:r>
              <a:rPr kumimoji="1" lang="ja-JP" altLang="en-US" dirty="0" smtClean="0">
                <a:latin typeface="メイリオ" panose="020B0604030504040204" pitchFamily="50" charset="-128"/>
                <a:ea typeface="メイリオ" panose="020B0604030504040204" pitchFamily="50" charset="-128"/>
              </a:rPr>
              <a:t>データを送る仕組み</a:t>
            </a:r>
            <a:br>
              <a:rPr kumimoji="1" lang="ja-JP" altLang="en-US" dirty="0" smtClean="0">
                <a:latin typeface="メイリオ" panose="020B0604030504040204" pitchFamily="50" charset="-128"/>
                <a:ea typeface="メイリオ" panose="020B0604030504040204" pitchFamily="50" charset="-128"/>
              </a:rPr>
            </a:br>
            <a:r>
              <a:rPr kumimoji="1" lang="en-US" altLang="ja-JP" b="1" dirty="0" smtClean="0">
                <a:latin typeface="メイリオ" panose="020B0604030504040204" pitchFamily="50" charset="-128"/>
                <a:ea typeface="メイリオ" panose="020B0604030504040204" pitchFamily="50" charset="-128"/>
              </a:rPr>
              <a:t>IP: </a:t>
            </a:r>
            <a:r>
              <a:rPr lang="ja-JP" altLang="en-US" b="1" dirty="0">
                <a:latin typeface="メイリオ" panose="020B0604030504040204" pitchFamily="50" charset="-128"/>
                <a:ea typeface="メイリオ" panose="020B0604030504040204" pitchFamily="50" charset="-128"/>
              </a:rPr>
              <a:t>機械</a:t>
            </a:r>
            <a:r>
              <a:rPr kumimoji="1" lang="ja-JP" altLang="en-US" b="1" dirty="0" smtClean="0">
                <a:latin typeface="メイリオ" panose="020B0604030504040204" pitchFamily="50" charset="-128"/>
                <a:ea typeface="メイリオ" panose="020B0604030504040204" pitchFamily="50" charset="-128"/>
              </a:rPr>
              <a:t>を番号で認識する仕組み</a:t>
            </a:r>
            <a:endParaRPr kumimoji="1" lang="ja-JP" altLang="en-US" b="1" dirty="0">
              <a:latin typeface="メイリオ" panose="020B0604030504040204" pitchFamily="50" charset="-128"/>
              <a:ea typeface="メイリオ" panose="020B0604030504040204" pitchFamily="50" charset="-128"/>
            </a:endParaRPr>
          </a:p>
        </p:txBody>
      </p:sp>
      <p:sp>
        <p:nvSpPr>
          <p:cNvPr id="21" name="楕円 20"/>
          <p:cNvSpPr/>
          <p:nvPr/>
        </p:nvSpPr>
        <p:spPr bwMode="auto">
          <a:xfrm>
            <a:off x="2452053" y="2618091"/>
            <a:ext cx="5090160" cy="768048"/>
          </a:xfrm>
          <a:prstGeom prst="ellipse">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2995454" y="2733527"/>
            <a:ext cx="4038600" cy="646331"/>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DNS</a:t>
            </a:r>
            <a:br>
              <a:rPr kumimoji="1" lang="en-US" altLang="ja-JP"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機械の番号と名前を対応する仕組み</a:t>
            </a:r>
            <a:endParaRPr kumimoji="1" lang="ja-JP" altLang="en-US" dirty="0">
              <a:latin typeface="メイリオ" panose="020B0604030504040204" pitchFamily="50" charset="-128"/>
              <a:ea typeface="メイリオ" panose="020B0604030504040204" pitchFamily="50" charset="-128"/>
            </a:endParaRPr>
          </a:p>
        </p:txBody>
      </p:sp>
      <p:sp>
        <p:nvSpPr>
          <p:cNvPr id="23" name="楕円 22"/>
          <p:cNvSpPr/>
          <p:nvPr/>
        </p:nvSpPr>
        <p:spPr bwMode="auto">
          <a:xfrm>
            <a:off x="2452053" y="1668408"/>
            <a:ext cx="5090160" cy="768048"/>
          </a:xfrm>
          <a:prstGeom prst="ellipse">
            <a:avLst/>
          </a:prstGeom>
          <a:solidFill>
            <a:srgbClr val="92D050"/>
          </a:solid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テキスト ボックス 23"/>
          <p:cNvSpPr txBox="1"/>
          <p:nvPr/>
        </p:nvSpPr>
        <p:spPr>
          <a:xfrm>
            <a:off x="2980214" y="1857792"/>
            <a:ext cx="403860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いろいろなサービス</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29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前準備</a:t>
            </a:r>
            <a:r>
              <a:rPr lang="en-US" altLang="ja-JP" sz="2800" dirty="0" smtClean="0">
                <a:solidFill>
                  <a:srgbClr val="FF0000"/>
                </a:solidFill>
                <a:latin typeface="メイリオ" panose="020B0604030504040204" pitchFamily="50" charset="-128"/>
                <a:ea typeface="メイリオ" panose="020B0604030504040204" pitchFamily="50" charset="-128"/>
              </a:rPr>
              <a:t>:</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014910" y="1645920"/>
            <a:ext cx="2619829" cy="4190047"/>
          </a:xfrm>
          <a:prstGeom prst="rect">
            <a:avLst/>
          </a:prstGeom>
        </p:spPr>
      </p:pic>
      <p:pic>
        <p:nvPicPr>
          <p:cNvPr id="4" name="図 3"/>
          <p:cNvPicPr>
            <a:picLocks noChangeAspect="1"/>
          </p:cNvPicPr>
          <p:nvPr/>
        </p:nvPicPr>
        <p:blipFill>
          <a:blip r:embed="rId3"/>
          <a:stretch>
            <a:fillRect/>
          </a:stretch>
        </p:blipFill>
        <p:spPr>
          <a:xfrm>
            <a:off x="4198620" y="1800946"/>
            <a:ext cx="4342447" cy="2889163"/>
          </a:xfrm>
          <a:prstGeom prst="rect">
            <a:avLst/>
          </a:prstGeom>
        </p:spPr>
      </p:pic>
      <p:sp>
        <p:nvSpPr>
          <p:cNvPr id="20" name="テキスト ボックス 19"/>
          <p:cNvSpPr txBox="1"/>
          <p:nvPr/>
        </p:nvSpPr>
        <p:spPr>
          <a:xfrm>
            <a:off x="425767" y="705859"/>
            <a:ext cx="8115300"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Windows</a:t>
            </a:r>
            <a:r>
              <a:rPr lang="ja-JP" altLang="en-US" sz="2400" dirty="0" smtClean="0">
                <a:latin typeface="メイリオ" panose="020B0604030504040204" pitchFamily="50" charset="-128"/>
                <a:ea typeface="メイリオ" panose="020B0604030504040204" pitchFamily="50" charset="-128"/>
              </a:rPr>
              <a:t>のコマンドプログラム</a:t>
            </a:r>
            <a:r>
              <a:rPr lang="en-US" altLang="ja-JP" sz="2400" dirty="0" smtClean="0">
                <a:latin typeface="メイリオ" panose="020B0604030504040204" pitchFamily="50" charset="-128"/>
                <a:ea typeface="メイリオ" panose="020B0604030504040204" pitchFamily="50" charset="-128"/>
              </a:rPr>
              <a:t>(CGI:</a:t>
            </a:r>
            <a:r>
              <a:rPr lang="ja-JP" altLang="en-US" sz="2400" dirty="0" smtClean="0">
                <a:latin typeface="メイリオ" panose="020B0604030504040204" pitchFamily="50" charset="-128"/>
                <a:ea typeface="メイリオ" panose="020B0604030504040204" pitchFamily="50" charset="-128"/>
              </a:rPr>
              <a:t>テキストベースの操作</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を使うために、コマンドプロンプトを起動します。</a:t>
            </a:r>
            <a:endParaRPr kumimoji="1" lang="ja-JP" altLang="en-US" sz="24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853440" y="5379720"/>
            <a:ext cx="731520" cy="65532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7" name="直線矢印コネクタ 6"/>
          <p:cNvCxnSpPr/>
          <p:nvPr/>
        </p:nvCxnSpPr>
        <p:spPr bwMode="auto">
          <a:xfrm flipH="1" flipV="1">
            <a:off x="1584960" y="5835967"/>
            <a:ext cx="1112520" cy="45815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2838450" y="5835967"/>
            <a:ext cx="5833110"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ここにマウスカーソル持っていったから右クリック。</a:t>
            </a:r>
          </a:p>
        </p:txBody>
      </p:sp>
      <p:sp>
        <p:nvSpPr>
          <p:cNvPr id="25" name="楕円 24"/>
          <p:cNvSpPr/>
          <p:nvPr/>
        </p:nvSpPr>
        <p:spPr bwMode="auto">
          <a:xfrm>
            <a:off x="1022531" y="2757964"/>
            <a:ext cx="2773678" cy="53387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13389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E632E13-4902-46E6-ADB3-0C8B3E356899}" type="slidenum">
              <a:rPr kumimoji="0" lang="en-US" altLang="ja-JP">
                <a:latin typeface="メイリオ" panose="020B0604030504040204" pitchFamily="50" charset="-128"/>
                <a:ea typeface="メイリオ" panose="020B0604030504040204" pitchFamily="50" charset="-128"/>
              </a:rPr>
              <a:pPr eaLnBrk="1" hangingPunct="1"/>
              <a:t>9</a:t>
            </a:fld>
            <a:endParaRPr kumimoji="0" lang="en-US" altLang="ja-JP">
              <a:latin typeface="メイリオ" panose="020B0604030504040204" pitchFamily="50" charset="-128"/>
              <a:ea typeface="メイリオ" panose="020B0604030504040204" pitchFamily="50" charset="-128"/>
            </a:endParaRPr>
          </a:p>
        </p:txBody>
      </p:sp>
      <p:pic>
        <p:nvPicPr>
          <p:cNvPr id="26627"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75957" y="3921125"/>
            <a:ext cx="143525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p:cNvSpPr txBox="1">
            <a:spLocks noChangeArrowheads="1"/>
          </p:cNvSpPr>
          <p:nvPr/>
        </p:nvSpPr>
        <p:spPr bwMode="auto">
          <a:xfrm>
            <a:off x="228600" y="1524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重要</a:t>
            </a:r>
            <a:r>
              <a:rPr lang="ja-JP" altLang="en-US" sz="2800" dirty="0" smtClean="0">
                <a:solidFill>
                  <a:srgbClr val="FF0000"/>
                </a:solidFill>
                <a:latin typeface="メイリオ" panose="020B0604030504040204" pitchFamily="50" charset="-128"/>
                <a:ea typeface="メイリオ" panose="020B0604030504040204" pitchFamily="50" charset="-128"/>
              </a:rPr>
              <a:t> </a:t>
            </a:r>
            <a:r>
              <a:rPr lang="en-US" altLang="ja-JP" sz="2800" dirty="0" smtClean="0">
                <a:solidFill>
                  <a:srgbClr val="FF0000"/>
                </a:solidFill>
                <a:latin typeface="メイリオ" panose="020B0604030504040204" pitchFamily="50" charset="-128"/>
                <a:ea typeface="メイリオ" panose="020B0604030504040204" pitchFamily="50" charset="-128"/>
              </a:rPr>
              <a:t>IP: </a:t>
            </a:r>
            <a:r>
              <a:rPr lang="ja-JP" altLang="en-US" sz="2800" dirty="0" smtClean="0">
                <a:solidFill>
                  <a:srgbClr val="FF0000"/>
                </a:solidFill>
                <a:latin typeface="メイリオ" panose="020B0604030504040204" pitchFamily="50" charset="-128"/>
                <a:ea typeface="メイリオ" panose="020B0604030504040204" pitchFamily="50" charset="-128"/>
              </a:rPr>
              <a:t>機械の番号を見てみよう</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26629" name="Picture 5" descr="05_1Net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723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6"/>
          <p:cNvSpPr>
            <a:spLocks noChangeShapeType="1"/>
          </p:cNvSpPr>
          <p:nvPr/>
        </p:nvSpPr>
        <p:spPr bwMode="auto">
          <a:xfrm>
            <a:off x="1432539" y="839453"/>
            <a:ext cx="2336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grpSp>
        <p:nvGrpSpPr>
          <p:cNvPr id="26631" name="Group 9"/>
          <p:cNvGrpSpPr>
            <a:grpSpLocks/>
          </p:cNvGrpSpPr>
          <p:nvPr/>
        </p:nvGrpSpPr>
        <p:grpSpPr bwMode="auto">
          <a:xfrm>
            <a:off x="148431" y="2319336"/>
            <a:ext cx="6116638" cy="4108450"/>
            <a:chOff x="110" y="1443"/>
            <a:chExt cx="4036" cy="2689"/>
          </a:xfrm>
        </p:grpSpPr>
        <p:pic>
          <p:nvPicPr>
            <p:cNvPr id="2664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 y="1443"/>
              <a:ext cx="3922" cy="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Rectangle 11"/>
            <p:cNvSpPr>
              <a:spLocks noChangeArrowheads="1"/>
            </p:cNvSpPr>
            <p:nvPr/>
          </p:nvSpPr>
          <p:spPr bwMode="auto">
            <a:xfrm>
              <a:off x="110" y="2065"/>
              <a:ext cx="4032" cy="4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26651" name="Rectangle 12"/>
            <p:cNvSpPr>
              <a:spLocks noChangeArrowheads="1"/>
            </p:cNvSpPr>
            <p:nvPr/>
          </p:nvSpPr>
          <p:spPr bwMode="auto">
            <a:xfrm>
              <a:off x="114" y="3724"/>
              <a:ext cx="4032" cy="4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grpSp>
      <p:sp>
        <p:nvSpPr>
          <p:cNvPr id="26632" name="Rectangle 13"/>
          <p:cNvSpPr>
            <a:spLocks noChangeArrowheads="1"/>
          </p:cNvSpPr>
          <p:nvPr/>
        </p:nvSpPr>
        <p:spPr bwMode="auto">
          <a:xfrm>
            <a:off x="489903" y="4065158"/>
            <a:ext cx="3917950" cy="1730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26633" name="Rectangle 14"/>
          <p:cNvSpPr>
            <a:spLocks noChangeArrowheads="1"/>
          </p:cNvSpPr>
          <p:nvPr/>
        </p:nvSpPr>
        <p:spPr bwMode="auto">
          <a:xfrm>
            <a:off x="470831" y="4531871"/>
            <a:ext cx="3917950" cy="1730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26634" name="Line 15"/>
          <p:cNvSpPr>
            <a:spLocks noChangeShapeType="1"/>
          </p:cNvSpPr>
          <p:nvPr/>
        </p:nvSpPr>
        <p:spPr bwMode="auto">
          <a:xfrm>
            <a:off x="581025" y="2960688"/>
            <a:ext cx="971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graphicFrame>
        <p:nvGraphicFramePr>
          <p:cNvPr id="79938" name="Group 66"/>
          <p:cNvGraphicFramePr>
            <a:graphicFrameLocks noGrp="1"/>
          </p:cNvGraphicFramePr>
          <p:nvPr>
            <p:extLst>
              <p:ext uri="{D42A27DB-BD31-4B8C-83A1-F6EECF244321}">
                <p14:modId xmlns:p14="http://schemas.microsoft.com/office/powerpoint/2010/main" val="439792194"/>
              </p:ext>
            </p:extLst>
          </p:nvPr>
        </p:nvGraphicFramePr>
        <p:xfrm>
          <a:off x="1152525" y="1158834"/>
          <a:ext cx="3394075" cy="914400"/>
        </p:xfrm>
        <a:graphic>
          <a:graphicData uri="http://schemas.openxmlformats.org/drawingml/2006/table">
            <a:tbl>
              <a:tblPr/>
              <a:tblGrid>
                <a:gridCol w="1589087">
                  <a:extLst>
                    <a:ext uri="{9D8B030D-6E8A-4147-A177-3AD203B41FA5}">
                      <a16:colId xmlns:a16="http://schemas.microsoft.com/office/drawing/2014/main" val="20000"/>
                    </a:ext>
                  </a:extLst>
                </a:gridCol>
                <a:gridCol w="1804988">
                  <a:extLst>
                    <a:ext uri="{9D8B030D-6E8A-4147-A177-3AD203B41FA5}">
                      <a16:colId xmlns:a16="http://schemas.microsoft.com/office/drawing/2014/main" val="20001"/>
                    </a:ext>
                  </a:extLst>
                </a:gridCol>
              </a:tblGrid>
              <a:tr h="250825">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インターネット層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pitchFamily="50" charset="-128"/>
                        </a:rPr>
                        <a:t>IP</a:t>
                      </a:r>
                      <a:r>
                        <a:rPr kumimoji="1" lang="ja-JP" altLang="en-US" sz="1600" b="0" i="0" u="none" strike="noStrike" cap="none" normalizeH="0" baseline="0" smtClean="0">
                          <a:ln>
                            <a:noFill/>
                          </a:ln>
                          <a:solidFill>
                            <a:schemeClr val="tx1"/>
                          </a:solidFill>
                          <a:effectLst/>
                          <a:latin typeface="Arial" charset="0"/>
                          <a:ea typeface="ＭＳ Ｐゴシック" pitchFamily="50" charset="-128"/>
                        </a:rPr>
                        <a:t>アドレス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ネットワーク</a:t>
                      </a:r>
                      <a:br>
                        <a:rPr kumimoji="1" lang="ja-JP" altLang="en-US" sz="1400" b="0" i="0" u="none" strike="noStrike" cap="none" normalizeH="0" baseline="0" smtClean="0">
                          <a:ln>
                            <a:noFill/>
                          </a:ln>
                          <a:solidFill>
                            <a:schemeClr val="tx1"/>
                          </a:solidFill>
                          <a:effectLst/>
                          <a:latin typeface="Arial" charset="0"/>
                          <a:ea typeface="ＭＳ Ｐゴシック" pitchFamily="50" charset="-128"/>
                        </a:rPr>
                      </a:br>
                      <a:r>
                        <a:rPr kumimoji="1" lang="ja-JP" altLang="en-US" sz="1400" b="0" i="0" u="none" strike="noStrike" cap="none" normalizeH="0" baseline="0" smtClean="0">
                          <a:ln>
                            <a:noFill/>
                          </a:ln>
                          <a:solidFill>
                            <a:schemeClr val="tx1"/>
                          </a:solidFill>
                          <a:effectLst/>
                          <a:latin typeface="Arial" charset="0"/>
                          <a:ea typeface="ＭＳ Ｐゴシック" pitchFamily="50" charset="-128"/>
                        </a:rPr>
                        <a:t>インターフェース層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lgn="l">
                        <a:spcBef>
                          <a:spcPct val="20000"/>
                        </a:spcBef>
                        <a:defRPr kumimoji="1" sz="2800">
                          <a:solidFill>
                            <a:schemeClr val="tx1"/>
                          </a:solidFill>
                          <a:latin typeface="Arial" charset="0"/>
                          <a:ea typeface="ＭＳ Ｐゴシック" pitchFamily="50" charset="-128"/>
                        </a:defRPr>
                      </a:lvl1pPr>
                      <a:lvl2pPr algn="l">
                        <a:spcBef>
                          <a:spcPct val="20000"/>
                        </a:spcBef>
                        <a:defRPr kumimoji="1" sz="2400">
                          <a:solidFill>
                            <a:schemeClr val="tx1"/>
                          </a:solidFill>
                          <a:latin typeface="Arial" charset="0"/>
                          <a:ea typeface="ＭＳ Ｐゴシック" pitchFamily="50" charset="-128"/>
                        </a:defRPr>
                      </a:lvl2pPr>
                      <a:lvl3pPr algn="l">
                        <a:spcBef>
                          <a:spcPct val="20000"/>
                        </a:spcBef>
                        <a:defRPr kumimoji="1" sz="2000">
                          <a:solidFill>
                            <a:schemeClr val="tx1"/>
                          </a:solidFill>
                          <a:latin typeface="Arial" charset="0"/>
                          <a:ea typeface="ＭＳ Ｐゴシック" pitchFamily="50" charset="-128"/>
                        </a:defRPr>
                      </a:lvl3pPr>
                      <a:lvl4pPr algn="l">
                        <a:spcBef>
                          <a:spcPct val="20000"/>
                        </a:spcBef>
                        <a:defRPr kumimoji="1">
                          <a:solidFill>
                            <a:schemeClr val="tx1"/>
                          </a:solidFill>
                          <a:latin typeface="Arial" charset="0"/>
                          <a:ea typeface="ＭＳ Ｐゴシック" pitchFamily="50" charset="-128"/>
                        </a:defRPr>
                      </a:lvl4pPr>
                      <a:lvl5pPr algn="l">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ctr" latinLnBrk="0" hangingPunct="1">
                        <a:lnSpc>
                          <a:spcPct val="100000"/>
                        </a:lnSpc>
                        <a:spcBef>
                          <a:spcPct val="4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Ethernet:</a:t>
                      </a:r>
                      <a:b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MAC/</a:t>
                      </a: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物理アドレス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6648" name="Rectangle 67"/>
          <p:cNvSpPr>
            <a:spLocks noChangeArrowheads="1"/>
          </p:cNvSpPr>
          <p:nvPr/>
        </p:nvSpPr>
        <p:spPr bwMode="auto">
          <a:xfrm>
            <a:off x="489903" y="5143590"/>
            <a:ext cx="3917950" cy="173037"/>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402199" y="681208"/>
            <a:ext cx="3284601" cy="1569660"/>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smtClean="0">
                <a:solidFill>
                  <a:srgbClr val="FF0000"/>
                </a:solidFill>
                <a:latin typeface="メイリオ" panose="020B0604030504040204" pitchFamily="50" charset="-128"/>
                <a:ea typeface="メイリオ" panose="020B0604030504040204" pitchFamily="50" charset="-128"/>
              </a:rPr>
              <a:t>ipconfig</a:t>
            </a:r>
            <a:r>
              <a:rPr lang="ja-JP" altLang="en-US" sz="3200" dirty="0" smtClean="0">
                <a:solidFill>
                  <a:srgbClr val="FF0000"/>
                </a:solidFill>
                <a:latin typeface="メイリオ" panose="020B0604030504040204" pitchFamily="50" charset="-128"/>
                <a:ea typeface="メイリオ" panose="020B0604030504040204" pitchFamily="50" charset="-128"/>
              </a:rPr>
              <a:t>⏎</a:t>
            </a:r>
          </a:p>
          <a:p>
            <a:pPr marL="342900" indent="-342900" algn="l">
              <a:buFont typeface="Wingdings" panose="05000000000000000000" pitchFamily="2" charset="2"/>
              <a:buChar char="Ø"/>
            </a:pPr>
            <a:endParaRPr lang="ja-JP" altLang="en-US" sz="3200" dirty="0">
              <a:latin typeface="メイリオ" panose="020B0604030504040204" pitchFamily="50" charset="-128"/>
              <a:ea typeface="メイリオ" panose="020B0604030504040204" pitchFamily="50" charset="-128"/>
            </a:endParaRPr>
          </a:p>
          <a:p>
            <a:pPr algn="l"/>
            <a:r>
              <a:rPr lang="en-US" altLang="ja-JP" sz="3200" dirty="0" smtClean="0">
                <a:latin typeface="メイリオ" panose="020B0604030504040204" pitchFamily="50" charset="-128"/>
                <a:ea typeface="メイリオ" panose="020B0604030504040204" pitchFamily="50" charset="-128"/>
              </a:rPr>
              <a:t>&gt;</a:t>
            </a:r>
            <a:r>
              <a:rPr lang="en-US" altLang="ja-JP" sz="3200" dirty="0" smtClean="0">
                <a:solidFill>
                  <a:srgbClr val="FF0000"/>
                </a:solidFill>
                <a:latin typeface="メイリオ" panose="020B0604030504040204" pitchFamily="50" charset="-128"/>
                <a:ea typeface="メイリオ" panose="020B0604030504040204" pitchFamily="50" charset="-128"/>
              </a:rPr>
              <a:t>ipconfig /all</a:t>
            </a:r>
            <a:r>
              <a:rPr lang="ja-JP" altLang="en-US" sz="3200" dirty="0" smtClean="0">
                <a:solidFill>
                  <a:srgbClr val="FF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15886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8916</TotalTime>
  <Words>1508</Words>
  <Application>Microsoft Office PowerPoint</Application>
  <PresentationFormat>画面に合わせる (4:3)</PresentationFormat>
  <Paragraphs>277</Paragraphs>
  <Slides>29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ＭＳ Ｐゴシック</vt:lpstr>
      <vt:lpstr>ＭＳ Ｐ明朝</vt:lpstr>
      <vt:lpstr>宋体</vt:lpstr>
      <vt:lpstr>メイリオ</vt:lpstr>
      <vt:lpstr>Arial</vt:lpstr>
      <vt:lpstr>Wingdings</vt:lpstr>
      <vt:lpstr>標準デザイン</vt:lpstr>
      <vt:lpstr>情報の教育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156</cp:revision>
  <cp:lastPrinted>2018-10-29T20:36:06Z</cp:lastPrinted>
  <dcterms:created xsi:type="dcterms:W3CDTF">2014-03-24T13:08:44Z</dcterms:created>
  <dcterms:modified xsi:type="dcterms:W3CDTF">2019-02-11T00:23:23Z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