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345" r:id="rId2"/>
    <p:sldId id="346" r:id="rId3"/>
    <p:sldId id="347" r:id="rId4"/>
    <p:sldId id="348" r:id="rId5"/>
    <p:sldId id="349" r:id="rId6"/>
    <p:sldId id="350" r:id="rId7"/>
    <p:sldId id="351" r:id="rId8"/>
    <p:sldId id="352" r:id="rId9"/>
  </p:sldIdLst>
  <p:sldSz cx="9144000" cy="6858000" type="screen4x3"/>
  <p:notesSz cx="7099300" cy="10234613"/>
  <p:defaultTextStyle>
    <a:defPPr>
      <a:defRPr lang="ja-JP"/>
    </a:defPPr>
    <a:lvl1pPr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7C80"/>
    <a:srgbClr val="DDDDD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3" d="100"/>
          <a:sy n="63" d="100"/>
        </p:scale>
        <p:origin x="117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a:defRPr sz="1300"/>
            </a:lvl1pPr>
          </a:lstStyle>
          <a:p>
            <a:endParaRPr lang="en-US" altLang="ja-JP" dirty="0"/>
          </a:p>
        </p:txBody>
      </p:sp>
      <p:sp>
        <p:nvSpPr>
          <p:cNvPr id="13315" name="Rectangle 3"/>
          <p:cNvSpPr>
            <a:spLocks noGrp="1" noChangeArrowheads="1"/>
          </p:cNvSpPr>
          <p:nvPr>
            <p:ph type="dt" idx="1"/>
          </p:nvPr>
        </p:nvSpPr>
        <p:spPr bwMode="auto">
          <a:xfrm>
            <a:off x="4021295"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vl1pPr>
          </a:lstStyle>
          <a:p>
            <a:endParaRPr lang="en-US" altLang="ja-JP" dirty="0"/>
          </a:p>
        </p:txBody>
      </p:sp>
      <p:sp>
        <p:nvSpPr>
          <p:cNvPr id="1331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3318" name="Rectangle 6"/>
          <p:cNvSpPr>
            <a:spLocks noGrp="1" noChangeArrowheads="1"/>
          </p:cNvSpPr>
          <p:nvPr>
            <p:ph type="ftr" sz="quarter" idx="4"/>
          </p:nvPr>
        </p:nvSpPr>
        <p:spPr bwMode="auto">
          <a:xfrm>
            <a:off x="1" y="9721108"/>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a:defRPr sz="1300"/>
            </a:lvl1pPr>
          </a:lstStyle>
          <a:p>
            <a:endParaRPr lang="en-US" altLang="ja-JP" dirty="0"/>
          </a:p>
        </p:txBody>
      </p:sp>
      <p:sp>
        <p:nvSpPr>
          <p:cNvPr id="13319" name="Rectangle 7"/>
          <p:cNvSpPr>
            <a:spLocks noGrp="1" noChangeArrowheads="1"/>
          </p:cNvSpPr>
          <p:nvPr>
            <p:ph type="sldNum" sz="quarter" idx="5"/>
          </p:nvPr>
        </p:nvSpPr>
        <p:spPr bwMode="auto">
          <a:xfrm>
            <a:off x="4021295" y="9721108"/>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vl1pPr>
          </a:lstStyle>
          <a:p>
            <a:fld id="{39D3E1DD-1855-40EC-B4F2-B399AEDCBF23}" type="slidenum">
              <a:rPr lang="en-US" altLang="ja-JP"/>
              <a:pPr/>
              <a:t>‹#›</a:t>
            </a:fld>
            <a:endParaRPr lang="en-US" altLang="ja-JP" dirty="0"/>
          </a:p>
        </p:txBody>
      </p:sp>
    </p:spTree>
    <p:extLst>
      <p:ext uri="{BB962C8B-B14F-4D97-AF65-F5344CB8AC3E}">
        <p14:creationId xmlns:p14="http://schemas.microsoft.com/office/powerpoint/2010/main" val="36105500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C2A8FCCF-CA90-45D7-B1EE-09509CA352C5}" type="slidenum">
              <a:rPr lang="en-US" altLang="ja-JP"/>
              <a:pPr/>
              <a:t>‹#›</a:t>
            </a:fld>
            <a:endParaRPr lang="en-US" altLang="ja-JP"/>
          </a:p>
        </p:txBody>
      </p:sp>
    </p:spTree>
    <p:extLst>
      <p:ext uri="{BB962C8B-B14F-4D97-AF65-F5344CB8AC3E}">
        <p14:creationId xmlns:p14="http://schemas.microsoft.com/office/powerpoint/2010/main" val="706019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714231EE-D631-46C1-A7F8-66C4BB965B2A}" type="slidenum">
              <a:rPr lang="en-US" altLang="ja-JP"/>
              <a:pPr/>
              <a:t>‹#›</a:t>
            </a:fld>
            <a:endParaRPr lang="en-US" altLang="ja-JP"/>
          </a:p>
        </p:txBody>
      </p:sp>
    </p:spTree>
    <p:extLst>
      <p:ext uri="{BB962C8B-B14F-4D97-AF65-F5344CB8AC3E}">
        <p14:creationId xmlns:p14="http://schemas.microsoft.com/office/powerpoint/2010/main" val="415235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ED902CC8-D284-4F88-9BB8-9198CE3D4B40}" type="slidenum">
              <a:rPr lang="en-US" altLang="ja-JP"/>
              <a:pPr/>
              <a:t>‹#›</a:t>
            </a:fld>
            <a:endParaRPr lang="en-US" altLang="ja-JP"/>
          </a:p>
        </p:txBody>
      </p:sp>
    </p:spTree>
    <p:extLst>
      <p:ext uri="{BB962C8B-B14F-4D97-AF65-F5344CB8AC3E}">
        <p14:creationId xmlns:p14="http://schemas.microsoft.com/office/powerpoint/2010/main" val="393967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BE1D0040-71FE-4E87-8D10-C33416017E59}" type="slidenum">
              <a:rPr lang="en-US" altLang="ja-JP"/>
              <a:pPr/>
              <a:t>‹#›</a:t>
            </a:fld>
            <a:endParaRPr lang="en-US" altLang="ja-JP"/>
          </a:p>
        </p:txBody>
      </p:sp>
    </p:spTree>
    <p:extLst>
      <p:ext uri="{BB962C8B-B14F-4D97-AF65-F5344CB8AC3E}">
        <p14:creationId xmlns:p14="http://schemas.microsoft.com/office/powerpoint/2010/main" val="176888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158934C7-0138-4F44-A93C-1167F678885A}" type="slidenum">
              <a:rPr lang="en-US" altLang="ja-JP"/>
              <a:pPr/>
              <a:t>‹#›</a:t>
            </a:fld>
            <a:endParaRPr lang="en-US" altLang="ja-JP"/>
          </a:p>
        </p:txBody>
      </p:sp>
    </p:spTree>
    <p:extLst>
      <p:ext uri="{BB962C8B-B14F-4D97-AF65-F5344CB8AC3E}">
        <p14:creationId xmlns:p14="http://schemas.microsoft.com/office/powerpoint/2010/main" val="3290765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2F95BA32-4BE9-4AAC-BE4C-1D4439392079}" type="slidenum">
              <a:rPr lang="en-US" altLang="ja-JP"/>
              <a:pPr/>
              <a:t>‹#›</a:t>
            </a:fld>
            <a:endParaRPr lang="en-US" altLang="ja-JP"/>
          </a:p>
        </p:txBody>
      </p:sp>
    </p:spTree>
    <p:extLst>
      <p:ext uri="{BB962C8B-B14F-4D97-AF65-F5344CB8AC3E}">
        <p14:creationId xmlns:p14="http://schemas.microsoft.com/office/powerpoint/2010/main" val="60757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a:t>©Go Ota, 2014</a:t>
            </a:r>
          </a:p>
        </p:txBody>
      </p:sp>
      <p:sp>
        <p:nvSpPr>
          <p:cNvPr id="9" name="スライド番号プレースホルダー 8"/>
          <p:cNvSpPr>
            <a:spLocks noGrp="1"/>
          </p:cNvSpPr>
          <p:nvPr>
            <p:ph type="sldNum" sz="quarter" idx="12"/>
          </p:nvPr>
        </p:nvSpPr>
        <p:spPr/>
        <p:txBody>
          <a:bodyPr/>
          <a:lstStyle>
            <a:lvl1pPr>
              <a:defRPr/>
            </a:lvl1pPr>
          </a:lstStyle>
          <a:p>
            <a:fld id="{FA0E377B-EFAF-40BF-B6BB-84F64AB66AFE}" type="slidenum">
              <a:rPr lang="en-US" altLang="ja-JP"/>
              <a:pPr/>
              <a:t>‹#›</a:t>
            </a:fld>
            <a:endParaRPr lang="en-US" altLang="ja-JP"/>
          </a:p>
        </p:txBody>
      </p:sp>
    </p:spTree>
    <p:extLst>
      <p:ext uri="{BB962C8B-B14F-4D97-AF65-F5344CB8AC3E}">
        <p14:creationId xmlns:p14="http://schemas.microsoft.com/office/powerpoint/2010/main" val="2974563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a:t>©Go Ota, 2014</a:t>
            </a:r>
          </a:p>
        </p:txBody>
      </p:sp>
      <p:sp>
        <p:nvSpPr>
          <p:cNvPr id="5" name="スライド番号プレースホルダー 4"/>
          <p:cNvSpPr>
            <a:spLocks noGrp="1"/>
          </p:cNvSpPr>
          <p:nvPr>
            <p:ph type="sldNum" sz="quarter" idx="12"/>
          </p:nvPr>
        </p:nvSpPr>
        <p:spPr/>
        <p:txBody>
          <a:bodyPr/>
          <a:lstStyle>
            <a:lvl1pPr>
              <a:defRPr/>
            </a:lvl1pPr>
          </a:lstStyle>
          <a:p>
            <a:fld id="{1595E8DD-9B90-4054-BFAA-5306F0DFB7A8}" type="slidenum">
              <a:rPr lang="en-US" altLang="ja-JP"/>
              <a:pPr/>
              <a:t>‹#›</a:t>
            </a:fld>
            <a:endParaRPr lang="en-US" altLang="ja-JP"/>
          </a:p>
        </p:txBody>
      </p:sp>
    </p:spTree>
    <p:extLst>
      <p:ext uri="{BB962C8B-B14F-4D97-AF65-F5344CB8AC3E}">
        <p14:creationId xmlns:p14="http://schemas.microsoft.com/office/powerpoint/2010/main" val="2536613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a:t>©Go Ota, 2014</a:t>
            </a:r>
          </a:p>
        </p:txBody>
      </p:sp>
      <p:sp>
        <p:nvSpPr>
          <p:cNvPr id="4" name="スライド番号プレースホルダー 3"/>
          <p:cNvSpPr>
            <a:spLocks noGrp="1"/>
          </p:cNvSpPr>
          <p:nvPr>
            <p:ph type="sldNum" sz="quarter" idx="12"/>
          </p:nvPr>
        </p:nvSpPr>
        <p:spPr/>
        <p:txBody>
          <a:bodyPr/>
          <a:lstStyle>
            <a:lvl1pPr>
              <a:defRPr/>
            </a:lvl1pPr>
          </a:lstStyle>
          <a:p>
            <a:fld id="{4E338BE1-A425-4B0D-949F-AA839FC86F05}" type="slidenum">
              <a:rPr lang="en-US" altLang="ja-JP"/>
              <a:pPr/>
              <a:t>‹#›</a:t>
            </a:fld>
            <a:endParaRPr lang="en-US" altLang="ja-JP"/>
          </a:p>
        </p:txBody>
      </p:sp>
    </p:spTree>
    <p:extLst>
      <p:ext uri="{BB962C8B-B14F-4D97-AF65-F5344CB8AC3E}">
        <p14:creationId xmlns:p14="http://schemas.microsoft.com/office/powerpoint/2010/main" val="328095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24BBF767-3A75-441B-8BC6-FF9FDA3C83D2}" type="slidenum">
              <a:rPr lang="en-US" altLang="ja-JP"/>
              <a:pPr/>
              <a:t>‹#›</a:t>
            </a:fld>
            <a:endParaRPr lang="en-US" altLang="ja-JP"/>
          </a:p>
        </p:txBody>
      </p:sp>
    </p:spTree>
    <p:extLst>
      <p:ext uri="{BB962C8B-B14F-4D97-AF65-F5344CB8AC3E}">
        <p14:creationId xmlns:p14="http://schemas.microsoft.com/office/powerpoint/2010/main" val="30554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DDD98AEF-2167-4A49-9726-C629AEBF3A33}" type="slidenum">
              <a:rPr lang="en-US" altLang="ja-JP"/>
              <a:pPr/>
              <a:t>‹#›</a:t>
            </a:fld>
            <a:endParaRPr lang="en-US" altLang="ja-JP"/>
          </a:p>
        </p:txBody>
      </p:sp>
    </p:spTree>
    <p:extLst>
      <p:ext uri="{BB962C8B-B14F-4D97-AF65-F5344CB8AC3E}">
        <p14:creationId xmlns:p14="http://schemas.microsoft.com/office/powerpoint/2010/main" val="1010292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400"/>
            </a:lvl1pPr>
          </a:lstStyle>
          <a:p>
            <a:r>
              <a:rPr lang="en-US" altLang="ja-JP"/>
              <a:t>©Go Ota, 2014</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fld id="{7B9CC5AE-B7C2-45A2-9FBF-0DA21D73E05F}" type="slidenum">
              <a:rPr lang="en-US" altLang="ja-JP"/>
              <a:pPr/>
              <a:t>‹#›</a:t>
            </a:fld>
            <a:endParaRPr lang="en-US" altLang="ja-JP"/>
          </a:p>
        </p:txBody>
      </p:sp>
    </p:spTree>
    <p:extLst>
      <p:ext uri="{BB962C8B-B14F-4D97-AF65-F5344CB8AC3E}">
        <p14:creationId xmlns:p14="http://schemas.microsoft.com/office/powerpoint/2010/main" val="625643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68FB20-BA75-4E1F-93A3-35AC66EBB07C}"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124" name="Text Box 4"/>
          <p:cNvSpPr txBox="1">
            <a:spLocks noChangeArrowheads="1"/>
          </p:cNvSpPr>
          <p:nvPr/>
        </p:nvSpPr>
        <p:spPr bwMode="auto">
          <a:xfrm>
            <a:off x="434975" y="290513"/>
            <a:ext cx="7986713"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ja-JP" altLang="en-US" sz="2800" dirty="0">
                <a:solidFill>
                  <a:srgbClr val="000000"/>
                </a:solidFill>
                <a:latin typeface="メイリオ" panose="020B0604030504040204" pitchFamily="50" charset="-128"/>
                <a:ea typeface="メイリオ" panose="020B0604030504040204" pitchFamily="50" charset="-128"/>
              </a:rPr>
              <a:t>情報</a:t>
            </a:r>
            <a:r>
              <a:rPr lang="ja-JP" altLang="en-US" sz="2800" dirty="0" smtClean="0">
                <a:solidFill>
                  <a:srgbClr val="000000"/>
                </a:solidFill>
                <a:latin typeface="メイリオ" panose="020B0604030504040204" pitchFamily="50" charset="-128"/>
                <a:ea typeface="メイリオ" panose="020B0604030504040204" pitchFamily="50" charset="-128"/>
              </a:rPr>
              <a:t>の授業</a:t>
            </a:r>
          </a:p>
          <a:p>
            <a:pPr algn="l">
              <a:spcBef>
                <a:spcPct val="50000"/>
              </a:spcBef>
              <a:defRPr/>
            </a:pPr>
            <a:r>
              <a:rPr lang="ja-JP" altLang="en-US" sz="2800" dirty="0">
                <a:latin typeface="メイリオ" panose="020B0604030504040204" pitchFamily="50" charset="-128"/>
                <a:ea typeface="メイリオ" panose="020B0604030504040204" pitchFamily="50" charset="-128"/>
              </a:rPr>
              <a:t>中高生のネット犯罪</a:t>
            </a:r>
            <a:endParaRPr lang="ja-JP" altLang="en-US" sz="2800" dirty="0"/>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5159" name="Picture 39" descr="A22_Polic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1838" y="1323976"/>
            <a:ext cx="2609850" cy="2705100"/>
          </a:xfrm>
          <a:prstGeom prst="rect">
            <a:avLst/>
          </a:prstGeom>
          <a:noFill/>
          <a:extLst>
            <a:ext uri="{909E8E84-426E-40DD-AFC4-6F175D3DCCD1}">
              <a14:hiddenFill xmlns:a14="http://schemas.microsoft.com/office/drawing/2010/main">
                <a:solidFill>
                  <a:srgbClr val="FFFFFF"/>
                </a:solidFill>
              </a14:hiddenFill>
            </a:ext>
          </a:extLst>
        </p:spPr>
      </p:pic>
      <p:pic>
        <p:nvPicPr>
          <p:cNvPr id="5160" name="Picture 40" descr="A22_Students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0218" y="2344024"/>
            <a:ext cx="2390775" cy="3829050"/>
          </a:xfrm>
          <a:prstGeom prst="rect">
            <a:avLst/>
          </a:prstGeom>
          <a:noFill/>
          <a:extLst>
            <a:ext uri="{909E8E84-426E-40DD-AFC4-6F175D3DCCD1}">
              <a14:hiddenFill xmlns:a14="http://schemas.microsoft.com/office/drawing/2010/main">
                <a:solidFill>
                  <a:srgbClr val="FFFFFF"/>
                </a:solidFill>
              </a14:hiddenFill>
            </a:ext>
          </a:extLst>
        </p:spPr>
      </p:pic>
      <p:sp>
        <p:nvSpPr>
          <p:cNvPr id="5161" name="AutoShape 41"/>
          <p:cNvSpPr>
            <a:spLocks noChangeArrowheads="1"/>
          </p:cNvSpPr>
          <p:nvPr/>
        </p:nvSpPr>
        <p:spPr bwMode="auto">
          <a:xfrm>
            <a:off x="200343" y="1511460"/>
            <a:ext cx="1698307" cy="1461928"/>
          </a:xfrm>
          <a:prstGeom prst="wedgeRectCallout">
            <a:avLst>
              <a:gd name="adj1" fmla="val 59447"/>
              <a:gd name="adj2" fmla="val 1876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あいつ空気読めないから、学校裏サイトに悪口書いてやろうぜ</a:t>
            </a:r>
          </a:p>
        </p:txBody>
      </p:sp>
      <p:sp>
        <p:nvSpPr>
          <p:cNvPr id="5162" name="AutoShape 42"/>
          <p:cNvSpPr>
            <a:spLocks noChangeArrowheads="1"/>
          </p:cNvSpPr>
          <p:nvPr/>
        </p:nvSpPr>
        <p:spPr bwMode="auto">
          <a:xfrm>
            <a:off x="3886200" y="1511460"/>
            <a:ext cx="1613217" cy="1231740"/>
          </a:xfrm>
          <a:prstGeom prst="wedgeRectCallout">
            <a:avLst>
              <a:gd name="adj1" fmla="val -64022"/>
              <a:gd name="adj2" fmla="val 28959"/>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裏サイトなら、親にも先生にもばれないからな。</a:t>
            </a:r>
          </a:p>
        </p:txBody>
      </p:sp>
      <p:sp>
        <p:nvSpPr>
          <p:cNvPr id="5163" name="AutoShape 43"/>
          <p:cNvSpPr>
            <a:spLocks noChangeArrowheads="1"/>
          </p:cNvSpPr>
          <p:nvPr/>
        </p:nvSpPr>
        <p:spPr bwMode="auto">
          <a:xfrm>
            <a:off x="5029201" y="4029076"/>
            <a:ext cx="3422968" cy="1984533"/>
          </a:xfrm>
          <a:prstGeom prst="wedgeRectCallout">
            <a:avLst>
              <a:gd name="adj1" fmla="val 18381"/>
              <a:gd name="adj2" fmla="val -75955"/>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ネットワークの中にも警察はあります。ネットの中をパトロールして、皆さんに害を与える情報が流れていないか監視します。同様にあなた方が、犯罪になるような情報を流してしないかも監視しています。</a:t>
            </a:r>
          </a:p>
        </p:txBody>
      </p:sp>
      <p:pic>
        <p:nvPicPr>
          <p:cNvPr id="10" name="図 9"/>
          <p:cNvPicPr/>
          <p:nvPr/>
        </p:nvPicPr>
        <p:blipFill>
          <a:blip r:embed="rId4">
            <a:extLst>
              <a:ext uri="{28A0092B-C50C-407E-A947-70E740481C1C}">
                <a14:useLocalDpi xmlns:a14="http://schemas.microsoft.com/office/drawing/2010/main" val="0"/>
              </a:ext>
            </a:extLst>
          </a:blip>
          <a:srcRect/>
          <a:stretch>
            <a:fillRect/>
          </a:stretch>
        </p:blipFill>
        <p:spPr bwMode="auto">
          <a:xfrm>
            <a:off x="200343" y="6181964"/>
            <a:ext cx="1383302" cy="510979"/>
          </a:xfrm>
          <a:prstGeom prst="rect">
            <a:avLst/>
          </a:prstGeom>
          <a:noFill/>
          <a:ln>
            <a:noFill/>
          </a:ln>
        </p:spPr>
      </p:pic>
      <p:sp>
        <p:nvSpPr>
          <p:cNvPr id="11" name="Rectangle 3"/>
          <p:cNvSpPr txBox="1">
            <a:spLocks noChangeArrowheads="1"/>
          </p:cNvSpPr>
          <p:nvPr/>
        </p:nvSpPr>
        <p:spPr bwMode="auto">
          <a:xfrm>
            <a:off x="1683068" y="6229985"/>
            <a:ext cx="1252537"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l">
              <a:lnSpc>
                <a:spcPct val="120000"/>
              </a:lnSpc>
            </a:pPr>
            <a:r>
              <a:rPr lang="en-US" altLang="ja-JP" sz="2000" dirty="0" err="1" smtClean="0">
                <a:latin typeface="メイリオ" panose="020B0604030504040204" pitchFamily="50" charset="-128"/>
                <a:ea typeface="メイリオ" panose="020B0604030504040204" pitchFamily="50" charset="-128"/>
              </a:rPr>
              <a:t>Go.Ota</a:t>
            </a:r>
            <a:r>
              <a:rPr lang="ja-JP" altLang="en-US" dirty="0" smtClean="0">
                <a:latin typeface="メイリオ" panose="020B0604030504040204" pitchFamily="50" charset="-128"/>
                <a:ea typeface="メイリオ" panose="020B0604030504040204" pitchFamily="50" charset="-128"/>
              </a:rPr>
              <a:t> </a:t>
            </a:r>
            <a:endParaRPr lang="en-US" altLang="ja-JP"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65460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349B4F3-DA37-49D1-8163-E17A02CE1F1E}"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pic>
        <p:nvPicPr>
          <p:cNvPr id="16613" name="Picture 229" descr="A14A_教師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4800600"/>
            <a:ext cx="1339850" cy="1783675"/>
          </a:xfrm>
          <a:prstGeom prst="rect">
            <a:avLst/>
          </a:prstGeom>
          <a:noFill/>
          <a:extLst>
            <a:ext uri="{909E8E84-426E-40DD-AFC4-6F175D3DCCD1}">
              <a14:hiddenFill xmlns:a14="http://schemas.microsoft.com/office/drawing/2010/main">
                <a:solidFill>
                  <a:srgbClr val="FFFFFF"/>
                </a:solidFill>
              </a14:hiddenFill>
            </a:ext>
          </a:extLst>
        </p:spPr>
      </p:pic>
      <p:sp>
        <p:nvSpPr>
          <p:cNvPr id="16386" name="Text Box 2"/>
          <p:cNvSpPr txBox="1">
            <a:spLocks noChangeArrowheads="1"/>
          </p:cNvSpPr>
          <p:nvPr/>
        </p:nvSpPr>
        <p:spPr bwMode="auto">
          <a:xfrm>
            <a:off x="377031" y="52649"/>
            <a:ext cx="7721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中高生が犯しやすいサイバー犯罪例</a:t>
            </a:r>
          </a:p>
        </p:txBody>
      </p:sp>
      <p:sp>
        <p:nvSpPr>
          <p:cNvPr id="16614" name="AutoShape 230"/>
          <p:cNvSpPr>
            <a:spLocks noChangeArrowheads="1"/>
          </p:cNvSpPr>
          <p:nvPr/>
        </p:nvSpPr>
        <p:spPr bwMode="auto">
          <a:xfrm>
            <a:off x="317500" y="5455301"/>
            <a:ext cx="6203950" cy="1191428"/>
          </a:xfrm>
          <a:prstGeom prst="wedgeRectCallout">
            <a:avLst>
              <a:gd name="adj1" fmla="val 58500"/>
              <a:gd name="adj2" fmla="val -145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最近では、ちょっとした掲示板などの書きこみや</a:t>
            </a:r>
            <a:r>
              <a:rPr kumimoji="1" lang="en-US" altLang="ja-JP" sz="1800" b="0" i="0" u="none" strike="noStrike" kern="1200" cap="none" spc="0" normalizeH="0" baseline="0" noProof="0" dirty="0" err="1" smtClean="0">
                <a:ln>
                  <a:noFill/>
                </a:ln>
                <a:solidFill>
                  <a:srgbClr val="000000"/>
                </a:solidFill>
                <a:effectLst/>
                <a:uLnTx/>
                <a:uFillTx/>
                <a:latin typeface="メイリオ" panose="020B0604030504040204" pitchFamily="50" charset="-128"/>
                <a:ea typeface="メイリオ" panose="020B0604030504040204" pitchFamily="50" charset="-128"/>
                <a:cs typeface="+mn-cs"/>
              </a:rPr>
              <a:t>Tweitter</a:t>
            </a:r>
            <a:r>
              <a:rPr kumimoji="1" lang="ja-JP" altLang="en-US" sz="1800" b="0" i="0" u="none" strike="noStrike" kern="1200" cap="none" spc="0" normalizeH="0" baseline="0" noProof="0" dirty="0" err="1" smtClean="0">
                <a:ln>
                  <a:noFill/>
                </a:ln>
                <a:solidFill>
                  <a:srgbClr val="000000"/>
                </a:solidFill>
                <a:effectLst/>
                <a:uLnTx/>
                <a:uFillTx/>
                <a:latin typeface="メイリオ" panose="020B0604030504040204" pitchFamily="50" charset="-128"/>
                <a:ea typeface="メイリオ" panose="020B0604030504040204" pitchFamily="50" charset="-128"/>
                <a:cs typeface="+mn-cs"/>
              </a:rPr>
              <a:t>への</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写真投稿で中学生・高校生が補導逮捕されています。本人は冗談や、そんなつもりはないと思った書き込みでも上記の表のような、りっぱな犯罪を犯しています。</a:t>
            </a:r>
          </a:p>
        </p:txBody>
      </p:sp>
      <p:graphicFrame>
        <p:nvGraphicFramePr>
          <p:cNvPr id="16749" name="Group 365"/>
          <p:cNvGraphicFramePr>
            <a:graphicFrameLocks noGrp="1"/>
          </p:cNvGraphicFramePr>
          <p:nvPr>
            <p:extLst/>
          </p:nvPr>
        </p:nvGraphicFramePr>
        <p:xfrm>
          <a:off x="355600" y="527030"/>
          <a:ext cx="8551862" cy="4663440"/>
        </p:xfrm>
        <a:graphic>
          <a:graphicData uri="http://schemas.openxmlformats.org/drawingml/2006/table">
            <a:tbl>
              <a:tblPr/>
              <a:tblGrid>
                <a:gridCol w="549255">
                  <a:extLst>
                    <a:ext uri="{9D8B030D-6E8A-4147-A177-3AD203B41FA5}">
                      <a16:colId xmlns:a16="http://schemas.microsoft.com/office/drawing/2014/main" val="1898038165"/>
                    </a:ext>
                  </a:extLst>
                </a:gridCol>
                <a:gridCol w="4657745">
                  <a:extLst>
                    <a:ext uri="{9D8B030D-6E8A-4147-A177-3AD203B41FA5}">
                      <a16:colId xmlns:a16="http://schemas.microsoft.com/office/drawing/2014/main" val="583555679"/>
                    </a:ext>
                  </a:extLst>
                </a:gridCol>
                <a:gridCol w="3344862">
                  <a:extLst>
                    <a:ext uri="{9D8B030D-6E8A-4147-A177-3AD203B41FA5}">
                      <a16:colId xmlns:a16="http://schemas.microsoft.com/office/drawing/2014/main" val="3096975000"/>
                    </a:ext>
                  </a:extLst>
                </a:gridCol>
              </a:tblGrid>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法律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法定刑</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037594759"/>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脅迫罪</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刑法第</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222</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条</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5772483"/>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名誉毀損罪</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刑法</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230</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条</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4250862"/>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著作権法違反</a:t>
                      </a:r>
                      <a:endPar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10</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年以下の懲役</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/1,000</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万円以下の罰金およびその併科</a:t>
                      </a: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05979037"/>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威力業務妨害罪</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刑法第</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234</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条</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3146841"/>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電子計算機損壊等業務妨害罪</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刑法第</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234</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条</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５年以下の懲役、または</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100</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万円以下の罰金</a:t>
                      </a: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1447710"/>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個人情報の保護に関する法律</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個人情報保護法</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39392357"/>
                  </a:ext>
                </a:extLst>
              </a:tr>
              <a:tr h="3381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不正アクセス行為の禁止などに関する法律</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不正アクセス禁止法</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3</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年以下の懲役、または</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100</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万円以下の罰金</a:t>
                      </a: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503433"/>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児童ポルノ所持・提供</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5</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年以下の懲役</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/500</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万円以下の罰金</a:t>
                      </a: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4461522"/>
                  </a:ext>
                </a:extLst>
              </a:tr>
            </a:tbl>
          </a:graphicData>
        </a:graphic>
      </p:graphicFrame>
    </p:spTree>
    <p:extLst>
      <p:ext uri="{BB962C8B-B14F-4D97-AF65-F5344CB8AC3E}">
        <p14:creationId xmlns:p14="http://schemas.microsoft.com/office/powerpoint/2010/main" val="3350825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DA2BD03-BDF6-4F6A-90CE-87A565E78FA4}"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1922" name="Text Box 2"/>
          <p:cNvSpPr txBox="1">
            <a:spLocks noChangeArrowheads="1"/>
          </p:cNvSpPr>
          <p:nvPr/>
        </p:nvSpPr>
        <p:spPr bwMode="auto">
          <a:xfrm>
            <a:off x="254000" y="260350"/>
            <a:ext cx="7915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中高生が実際に犯したサイバー犯罪</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(1)</a:t>
            </a:r>
          </a:p>
        </p:txBody>
      </p:sp>
      <p:pic>
        <p:nvPicPr>
          <p:cNvPr id="81932" name="Picture 12" descr="A14A2_教師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709" y="5153025"/>
            <a:ext cx="728536" cy="15684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2032" name="Group 112"/>
          <p:cNvGraphicFramePr>
            <a:graphicFrameLocks noGrp="1"/>
          </p:cNvGraphicFramePr>
          <p:nvPr>
            <p:extLst/>
          </p:nvPr>
        </p:nvGraphicFramePr>
        <p:xfrm>
          <a:off x="223520" y="798810"/>
          <a:ext cx="8463280" cy="4206240"/>
        </p:xfrm>
        <a:graphic>
          <a:graphicData uri="http://schemas.openxmlformats.org/drawingml/2006/table">
            <a:tbl>
              <a:tblPr/>
              <a:tblGrid>
                <a:gridCol w="424918">
                  <a:extLst>
                    <a:ext uri="{9D8B030D-6E8A-4147-A177-3AD203B41FA5}">
                      <a16:colId xmlns:a16="http://schemas.microsoft.com/office/drawing/2014/main" val="1340517022"/>
                    </a:ext>
                  </a:extLst>
                </a:gridCol>
                <a:gridCol w="6718777">
                  <a:extLst>
                    <a:ext uri="{9D8B030D-6E8A-4147-A177-3AD203B41FA5}">
                      <a16:colId xmlns:a16="http://schemas.microsoft.com/office/drawing/2014/main" val="3200023405"/>
                    </a:ext>
                  </a:extLst>
                </a:gridCol>
                <a:gridCol w="1319585">
                  <a:extLst>
                    <a:ext uri="{9D8B030D-6E8A-4147-A177-3AD203B41FA5}">
                      <a16:colId xmlns:a16="http://schemas.microsoft.com/office/drawing/2014/main" val="2034754599"/>
                    </a:ext>
                  </a:extLst>
                </a:gridCol>
              </a:tblGrid>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ネット犯罪事例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犯罪者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587360259"/>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神戸市営地下鉄の線路でピースサインを</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Twitter</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に画像投稿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89990472"/>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「博多駅でサリンをまきます」と</a:t>
                      </a:r>
                      <a:r>
                        <a:rPr kumimoji="1" lang="en-US" altLang="ja-JP" sz="18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Twitter</a:t>
                      </a:r>
                      <a:r>
                        <a:rPr kumimoji="1" lang="ja-JP" altLang="en-US" sz="18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に投稿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5680370"/>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YouTube</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にアニメをデジカメで撮影しアップロード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中学生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42006251"/>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「駅で通り魔します」と書き込み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7872995"/>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プロバイダーのシステム管理者権限を不正アクセスして、ホームページを改変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6502996"/>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学校裏サイトに同級生の誹謗中傷を書き込み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中学生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3385166"/>
                  </a:ext>
                </a:extLst>
              </a:tr>
              <a:tr h="338138">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「市内の私立高校とその周りの小中学校にテロをします」などと書き込み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50164875"/>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警察による全国規模の共有ソフト利用の一斉検挙で、摘発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1560695"/>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コンビニのアイスケースに頭を突っ込む画像を</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Twitter</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に投稿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1320862"/>
                  </a:ext>
                </a:extLst>
              </a:tr>
            </a:tbl>
          </a:graphicData>
        </a:graphic>
      </p:graphicFrame>
      <p:sp>
        <p:nvSpPr>
          <p:cNvPr id="82018" name="AutoShape 98"/>
          <p:cNvSpPr>
            <a:spLocks noChangeArrowheads="1"/>
          </p:cNvSpPr>
          <p:nvPr/>
        </p:nvSpPr>
        <p:spPr bwMode="auto">
          <a:xfrm>
            <a:off x="1798955" y="5359400"/>
            <a:ext cx="6400800" cy="885825"/>
          </a:xfrm>
          <a:prstGeom prst="wedgeRectCallout">
            <a:avLst>
              <a:gd name="adj1" fmla="val -57120"/>
              <a:gd name="adj2" fmla="val -24375"/>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このスライドと次のスライドでは、実際に中学生や高校生が補導・</a:t>
            </a:r>
            <a:r>
              <a:rPr kumimoji="1" lang="en-US" altLang="ja-JP"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逮捕された実犯罪を示します。</a:t>
            </a:r>
          </a:p>
        </p:txBody>
      </p:sp>
    </p:spTree>
    <p:extLst>
      <p:ext uri="{BB962C8B-B14F-4D97-AF65-F5344CB8AC3E}">
        <p14:creationId xmlns:p14="http://schemas.microsoft.com/office/powerpoint/2010/main" val="585388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339B6D8-4E5A-41B3-9EF3-0405ADFDDC29}"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2946" name="Text Box 2"/>
          <p:cNvSpPr txBox="1">
            <a:spLocks noChangeArrowheads="1"/>
          </p:cNvSpPr>
          <p:nvPr/>
        </p:nvSpPr>
        <p:spPr bwMode="auto">
          <a:xfrm>
            <a:off x="252412" y="149880"/>
            <a:ext cx="7915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中高生が実際に犯したサイバー犯罪</a:t>
            </a:r>
            <a:endPar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83025" name="Group 81"/>
          <p:cNvGraphicFramePr>
            <a:graphicFrameLocks noGrp="1"/>
          </p:cNvGraphicFramePr>
          <p:nvPr>
            <p:extLst/>
          </p:nvPr>
        </p:nvGraphicFramePr>
        <p:xfrm>
          <a:off x="204788" y="673100"/>
          <a:ext cx="8558212" cy="3931920"/>
        </p:xfrm>
        <a:graphic>
          <a:graphicData uri="http://schemas.openxmlformats.org/drawingml/2006/table">
            <a:tbl>
              <a:tblPr/>
              <a:tblGrid>
                <a:gridCol w="555830">
                  <a:extLst>
                    <a:ext uri="{9D8B030D-6E8A-4147-A177-3AD203B41FA5}">
                      <a16:colId xmlns:a16="http://schemas.microsoft.com/office/drawing/2014/main" val="4102296738"/>
                    </a:ext>
                  </a:extLst>
                </a:gridCol>
                <a:gridCol w="6667994">
                  <a:extLst>
                    <a:ext uri="{9D8B030D-6E8A-4147-A177-3AD203B41FA5}">
                      <a16:colId xmlns:a16="http://schemas.microsoft.com/office/drawing/2014/main" val="1974645172"/>
                    </a:ext>
                  </a:extLst>
                </a:gridCol>
                <a:gridCol w="1334388">
                  <a:extLst>
                    <a:ext uri="{9D8B030D-6E8A-4147-A177-3AD203B41FA5}">
                      <a16:colId xmlns:a16="http://schemas.microsoft.com/office/drawing/2014/main" val="2824481483"/>
                    </a:ext>
                  </a:extLst>
                </a:gridCol>
              </a:tblGrid>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ネット犯罪事例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犯罪者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3800879594"/>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10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学校裏サイトに校長を実名で殺すと書き込み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37686837"/>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同級生の</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ID</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とパスワードを使い、オンラインゲームに不正アクセス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中学生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329878"/>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12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有名芸能人になりすまして、書き込みをしていた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51915928"/>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13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掲示板に友達の名前・住所などを再三書き込みしていた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40587589"/>
                  </a:ext>
                </a:extLst>
              </a:tr>
              <a:tr h="23812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14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「なりすましメール」で元同級生を「暴行する」と送った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2578794"/>
                  </a:ext>
                </a:extLst>
              </a:tr>
              <a:tr h="2397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2011</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年</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3</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月</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11</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日は、東北や関東の人らが苦しいつらい思いしたんだから今度は違う地域の人が地震の恐ろしさを味わう番だよね。とくに私が嫌いな関西地区で震度６強をくらわせてやりたい。大阪市民はノンキな市民ばかりだから絶望と恐怖を体感すればいいよね。」と</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Twitter</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に書き込み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高校生</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6142441"/>
                  </a:ext>
                </a:extLst>
              </a:tr>
            </a:tbl>
          </a:graphicData>
        </a:graphic>
      </p:graphicFrame>
      <p:pic>
        <p:nvPicPr>
          <p:cNvPr id="83011" name="Picture 67" descr="A14A_教師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1412" y="4789805"/>
            <a:ext cx="886275" cy="1924050"/>
          </a:xfrm>
          <a:prstGeom prst="rect">
            <a:avLst/>
          </a:prstGeom>
          <a:noFill/>
          <a:extLst>
            <a:ext uri="{909E8E84-426E-40DD-AFC4-6F175D3DCCD1}">
              <a14:hiddenFill xmlns:a14="http://schemas.microsoft.com/office/drawing/2010/main">
                <a:solidFill>
                  <a:srgbClr val="FFFFFF"/>
                </a:solidFill>
              </a14:hiddenFill>
            </a:ext>
          </a:extLst>
        </p:spPr>
      </p:pic>
      <p:sp>
        <p:nvSpPr>
          <p:cNvPr id="83012" name="AutoShape 68"/>
          <p:cNvSpPr>
            <a:spLocks noChangeArrowheads="1"/>
          </p:cNvSpPr>
          <p:nvPr/>
        </p:nvSpPr>
        <p:spPr bwMode="auto">
          <a:xfrm>
            <a:off x="401955" y="4679950"/>
            <a:ext cx="6181725" cy="2003425"/>
          </a:xfrm>
          <a:prstGeom prst="wedgeRectCallout">
            <a:avLst>
              <a:gd name="adj1" fmla="val 62787"/>
              <a:gd name="adj2" fmla="val -1886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これらの犯罪を犯した、中高生の思っていたことは、</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・アクセスを増やしたいと思った。注目されたかった</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・こんな大事になるとはおもわなかった。</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・バレないとおもっていた。</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・気軽な気持ちで書き込みしたなど</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で犯罪を犯した後に、事の重大さに気がつき後悔しているケースがほとんどです。</a:t>
            </a:r>
          </a:p>
        </p:txBody>
      </p:sp>
    </p:spTree>
    <p:extLst>
      <p:ext uri="{BB962C8B-B14F-4D97-AF65-F5344CB8AC3E}">
        <p14:creationId xmlns:p14="http://schemas.microsoft.com/office/powerpoint/2010/main" val="2923233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2ECA0F9-4EFD-4F5F-958D-C8EC45C8393F}"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3970" name="Text Box 2"/>
          <p:cNvSpPr txBox="1">
            <a:spLocks noChangeArrowheads="1"/>
          </p:cNvSpPr>
          <p:nvPr/>
        </p:nvSpPr>
        <p:spPr bwMode="auto">
          <a:xfrm>
            <a:off x="254000" y="260350"/>
            <a:ext cx="7915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犯罪の代償</a:t>
            </a:r>
          </a:p>
        </p:txBody>
      </p:sp>
      <p:sp>
        <p:nvSpPr>
          <p:cNvPr id="84010" name="Text Box 42"/>
          <p:cNvSpPr txBox="1">
            <a:spLocks noChangeArrowheads="1"/>
          </p:cNvSpPr>
          <p:nvPr/>
        </p:nvSpPr>
        <p:spPr bwMode="auto">
          <a:xfrm>
            <a:off x="238760" y="842307"/>
            <a:ext cx="1770062" cy="369332"/>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犯罪の代償</a:t>
            </a:r>
          </a:p>
        </p:txBody>
      </p:sp>
      <p:sp>
        <p:nvSpPr>
          <p:cNvPr id="84011" name="Text Box 43"/>
          <p:cNvSpPr txBox="1">
            <a:spLocks noChangeArrowheads="1"/>
          </p:cNvSpPr>
          <p:nvPr/>
        </p:nvSpPr>
        <p:spPr bwMode="auto">
          <a:xfrm>
            <a:off x="2524760" y="848657"/>
            <a:ext cx="1770062" cy="369332"/>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刑事罰</a:t>
            </a:r>
          </a:p>
        </p:txBody>
      </p:sp>
      <p:sp>
        <p:nvSpPr>
          <p:cNvPr id="84012" name="Text Box 44"/>
          <p:cNvSpPr txBox="1">
            <a:spLocks noChangeArrowheads="1"/>
          </p:cNvSpPr>
          <p:nvPr/>
        </p:nvSpPr>
        <p:spPr bwMode="auto">
          <a:xfrm>
            <a:off x="2504122" y="1639232"/>
            <a:ext cx="1828800" cy="646331"/>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zh-TW"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民事保証</a:t>
            </a:r>
            <a:r>
              <a:rPr kumimoji="1" lang="en-US" altLang="zh-TW"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
            </a:r>
            <a:br>
              <a:rPr kumimoji="1" lang="en-US" altLang="ja-JP"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zh-TW"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損害賠償</a:t>
            </a:r>
            <a:endPar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84013" name="Text Box 45"/>
          <p:cNvSpPr txBox="1">
            <a:spLocks noChangeArrowheads="1"/>
          </p:cNvSpPr>
          <p:nvPr/>
        </p:nvSpPr>
        <p:spPr bwMode="auto">
          <a:xfrm>
            <a:off x="4490085" y="783570"/>
            <a:ext cx="44253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高校生でネット犯罪が確定した場合、家庭裁判所に送致後、通常保護観察処分</a:t>
            </a:r>
          </a:p>
        </p:txBody>
      </p:sp>
      <p:sp>
        <p:nvSpPr>
          <p:cNvPr id="84014" name="Text Box 46"/>
          <p:cNvSpPr txBox="1">
            <a:spLocks noChangeArrowheads="1"/>
          </p:cNvSpPr>
          <p:nvPr/>
        </p:nvSpPr>
        <p:spPr bwMode="auto">
          <a:xfrm>
            <a:off x="4482146" y="1574145"/>
            <a:ext cx="443325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高校生でも、損害の程度により発生。ネットワーク犯罪ではないが、無灯火、携帯操作のために片手運転の女子高生が自転車で人をはねて障害が残ったケースでは賠償額が約</a:t>
            </a:r>
            <a:r>
              <a:rPr kumimoji="1" lang="en-US" altLang="ja-JP"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5,000</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万円</a:t>
            </a:r>
          </a:p>
        </p:txBody>
      </p:sp>
      <p:sp>
        <p:nvSpPr>
          <p:cNvPr id="84015" name="Text Box 47"/>
          <p:cNvSpPr txBox="1">
            <a:spLocks noChangeArrowheads="1"/>
          </p:cNvSpPr>
          <p:nvPr/>
        </p:nvSpPr>
        <p:spPr bwMode="auto">
          <a:xfrm>
            <a:off x="2510472" y="3141007"/>
            <a:ext cx="1828800" cy="369332"/>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t>社会的な制裁</a:t>
            </a:r>
          </a:p>
        </p:txBody>
      </p:sp>
      <p:sp>
        <p:nvSpPr>
          <p:cNvPr id="84016" name="Line 48"/>
          <p:cNvSpPr>
            <a:spLocks noChangeShapeType="1"/>
          </p:cNvSpPr>
          <p:nvPr/>
        </p:nvSpPr>
        <p:spPr bwMode="auto">
          <a:xfrm>
            <a:off x="2008822" y="988357"/>
            <a:ext cx="5381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84017" name="Line 49"/>
          <p:cNvSpPr>
            <a:spLocks noChangeShapeType="1"/>
          </p:cNvSpPr>
          <p:nvPr/>
        </p:nvSpPr>
        <p:spPr bwMode="auto">
          <a:xfrm>
            <a:off x="2285047" y="988357"/>
            <a:ext cx="0" cy="2336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84018" name="Line 50"/>
          <p:cNvSpPr>
            <a:spLocks noChangeShapeType="1"/>
          </p:cNvSpPr>
          <p:nvPr/>
        </p:nvSpPr>
        <p:spPr bwMode="auto">
          <a:xfrm>
            <a:off x="2285047" y="1888470"/>
            <a:ext cx="231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84019" name="Line 51"/>
          <p:cNvSpPr>
            <a:spLocks noChangeShapeType="1"/>
          </p:cNvSpPr>
          <p:nvPr/>
        </p:nvSpPr>
        <p:spPr bwMode="auto">
          <a:xfrm>
            <a:off x="2270760" y="3325157"/>
            <a:ext cx="231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84020" name="Text Box 52"/>
          <p:cNvSpPr txBox="1">
            <a:spLocks noChangeArrowheads="1"/>
          </p:cNvSpPr>
          <p:nvPr/>
        </p:nvSpPr>
        <p:spPr bwMode="auto">
          <a:xfrm>
            <a:off x="4518660" y="3106082"/>
            <a:ext cx="439673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・刑事罰を受けた場合、就職時の履歴書の賞罰欄に記載しなければいけない。</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・学生・生徒の場合、停学・退学などの処分</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・地域・近隣の目</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・ネット上の炎上</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・特定班による個人情報のネットワーク上への公開</a:t>
            </a:r>
          </a:p>
        </p:txBody>
      </p:sp>
      <p:pic>
        <p:nvPicPr>
          <p:cNvPr id="84021" name="Picture 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078" y="3534806"/>
            <a:ext cx="1495425" cy="2714625"/>
          </a:xfrm>
          <a:prstGeom prst="rect">
            <a:avLst/>
          </a:prstGeom>
          <a:noFill/>
          <a:extLst>
            <a:ext uri="{909E8E84-426E-40DD-AFC4-6F175D3DCCD1}">
              <a14:hiddenFill xmlns:a14="http://schemas.microsoft.com/office/drawing/2010/main">
                <a:solidFill>
                  <a:srgbClr val="FFFFFF"/>
                </a:solidFill>
              </a14:hiddenFill>
            </a:ext>
          </a:extLst>
        </p:spPr>
      </p:pic>
      <p:sp>
        <p:nvSpPr>
          <p:cNvPr id="84022" name="AutoShape 54"/>
          <p:cNvSpPr>
            <a:spLocks noChangeArrowheads="1"/>
          </p:cNvSpPr>
          <p:nvPr/>
        </p:nvSpPr>
        <p:spPr bwMode="auto">
          <a:xfrm>
            <a:off x="1884044" y="4157720"/>
            <a:ext cx="2278062" cy="1256686"/>
          </a:xfrm>
          <a:prstGeom prst="wedgeRectCallout">
            <a:avLst>
              <a:gd name="adj1" fmla="val -64218"/>
              <a:gd name="adj2" fmla="val -2471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ちょっと、冗談だった</a:t>
            </a:r>
            <a:r>
              <a:rPr kumimoji="1" lang="en-US" altLang="ja-JP"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Twitter</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の書き込みで一生を棒にふるなんて、やだよ。</a:t>
            </a:r>
          </a:p>
        </p:txBody>
      </p:sp>
    </p:spTree>
    <p:extLst>
      <p:ext uri="{BB962C8B-B14F-4D97-AF65-F5344CB8AC3E}">
        <p14:creationId xmlns:p14="http://schemas.microsoft.com/office/powerpoint/2010/main" val="1084358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5F9FDE9C-4C14-4F26-8289-D1194233B870}"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5298" name="Text Box 2"/>
          <p:cNvSpPr txBox="1">
            <a:spLocks noChangeArrowheads="1"/>
          </p:cNvSpPr>
          <p:nvPr/>
        </p:nvSpPr>
        <p:spPr bwMode="auto">
          <a:xfrm>
            <a:off x="355600" y="187325"/>
            <a:ext cx="7915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ネットパトロール</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学校ネットパトロール</a:t>
            </a:r>
          </a:p>
        </p:txBody>
      </p:sp>
      <p:sp>
        <p:nvSpPr>
          <p:cNvPr id="55376" name="Text Box 80"/>
          <p:cNvSpPr txBox="1">
            <a:spLocks noChangeArrowheads="1"/>
          </p:cNvSpPr>
          <p:nvPr/>
        </p:nvSpPr>
        <p:spPr bwMode="auto">
          <a:xfrm>
            <a:off x="355600" y="5732463"/>
            <a:ext cx="68834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引用・改変</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学校ネットパトロールに関する取組事例・ 資料集、文部科学省</a:t>
            </a:r>
          </a:p>
        </p:txBody>
      </p:sp>
      <p:pic>
        <p:nvPicPr>
          <p:cNvPr id="55377" name="Picture 81" descr="A22_NetPoli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6" y="838200"/>
            <a:ext cx="4981575" cy="4219575"/>
          </a:xfrm>
          <a:prstGeom prst="rect">
            <a:avLst/>
          </a:prstGeom>
          <a:noFill/>
          <a:extLst>
            <a:ext uri="{909E8E84-426E-40DD-AFC4-6F175D3DCCD1}">
              <a14:hiddenFill xmlns:a14="http://schemas.microsoft.com/office/drawing/2010/main">
                <a:solidFill>
                  <a:srgbClr val="FFFFFF"/>
                </a:solidFill>
              </a14:hiddenFill>
            </a:ext>
          </a:extLst>
        </p:spPr>
      </p:pic>
      <p:pic>
        <p:nvPicPr>
          <p:cNvPr id="55378" name="Picture 82" descr="A14A_教師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3084" y="3949700"/>
            <a:ext cx="1270000" cy="2647950"/>
          </a:xfrm>
          <a:prstGeom prst="rect">
            <a:avLst/>
          </a:prstGeom>
          <a:noFill/>
          <a:extLst>
            <a:ext uri="{909E8E84-426E-40DD-AFC4-6F175D3DCCD1}">
              <a14:hiddenFill xmlns:a14="http://schemas.microsoft.com/office/drawing/2010/main">
                <a:solidFill>
                  <a:srgbClr val="FFFFFF"/>
                </a:solidFill>
              </a14:hiddenFill>
            </a:ext>
          </a:extLst>
        </p:spPr>
      </p:pic>
      <p:sp>
        <p:nvSpPr>
          <p:cNvPr id="55379" name="AutoShape 83"/>
          <p:cNvSpPr>
            <a:spLocks noChangeArrowheads="1"/>
          </p:cNvSpPr>
          <p:nvPr/>
        </p:nvSpPr>
        <p:spPr bwMode="auto">
          <a:xfrm>
            <a:off x="5121911" y="1016000"/>
            <a:ext cx="3572827" cy="2933700"/>
          </a:xfrm>
          <a:prstGeom prst="wedgeRectCallout">
            <a:avLst>
              <a:gd name="adj1" fmla="val -6410"/>
              <a:gd name="adj2" fmla="val 58017"/>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　</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警察にはサイバー犯罪対応部門があり、ネットワーク上の情報を監視しています。</a:t>
            </a:r>
            <a:b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さらに地方自治体ごとに学校ネットパトロールの体制が整備されつつあり、学校裏サイトを含め、青少年の発信情報を監視し、その内容によって、適切な対応を行えるようになってきています。</a:t>
            </a:r>
          </a:p>
        </p:txBody>
      </p:sp>
    </p:spTree>
    <p:extLst>
      <p:ext uri="{BB962C8B-B14F-4D97-AF65-F5344CB8AC3E}">
        <p14:creationId xmlns:p14="http://schemas.microsoft.com/office/powerpoint/2010/main" val="723909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2ECA0F9-4EFD-4F5F-958D-C8EC45C8393F}"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3970" name="Text Box 2"/>
          <p:cNvSpPr txBox="1">
            <a:spLocks noChangeArrowheads="1"/>
          </p:cNvSpPr>
          <p:nvPr/>
        </p:nvSpPr>
        <p:spPr bwMode="auto">
          <a:xfrm>
            <a:off x="254000" y="260350"/>
            <a:ext cx="7915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課題</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84013" name="Text Box 45"/>
          <p:cNvSpPr txBox="1">
            <a:spLocks noChangeArrowheads="1"/>
          </p:cNvSpPr>
          <p:nvPr/>
        </p:nvSpPr>
        <p:spPr bwMode="auto">
          <a:xfrm>
            <a:off x="269240" y="783570"/>
            <a:ext cx="82042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ネットワーク上で検索して、中学生や高校生が実際に犯したサイバー犯罪を調べて、まとめなさい。</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Excel</a:t>
            </a:r>
            <a:r>
              <a:rPr kumimoji="1" lang="ja-JP" altLang="en-US"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で用紙を作成し、</a:t>
            </a:r>
            <a:r>
              <a:rPr kumimoji="1" lang="en-US" altLang="ja-JP"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10</a:t>
            </a:r>
            <a:r>
              <a:rPr kumimoji="1" lang="ja-JP" altLang="en-US"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件程度の犯罪内容を記入してください。</a:t>
            </a:r>
          </a:p>
        </p:txBody>
      </p:sp>
      <p:pic>
        <p:nvPicPr>
          <p:cNvPr id="2" name="図 1"/>
          <p:cNvPicPr>
            <a:picLocks noChangeAspect="1"/>
          </p:cNvPicPr>
          <p:nvPr/>
        </p:nvPicPr>
        <p:blipFill>
          <a:blip r:embed="rId2"/>
          <a:stretch>
            <a:fillRect/>
          </a:stretch>
        </p:blipFill>
        <p:spPr>
          <a:xfrm>
            <a:off x="254000" y="1953121"/>
            <a:ext cx="8775778" cy="4565063"/>
          </a:xfrm>
          <a:prstGeom prst="rect">
            <a:avLst/>
          </a:prstGeom>
        </p:spPr>
      </p:pic>
    </p:spTree>
    <p:extLst>
      <p:ext uri="{BB962C8B-B14F-4D97-AF65-F5344CB8AC3E}">
        <p14:creationId xmlns:p14="http://schemas.microsoft.com/office/powerpoint/2010/main" val="970961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2ECA0F9-4EFD-4F5F-958D-C8EC45C8393F}" type="slidenum">
              <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ja-JP" sz="14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83970" name="Text Box 2"/>
          <p:cNvSpPr txBox="1">
            <a:spLocks noChangeArrowheads="1"/>
          </p:cNvSpPr>
          <p:nvPr/>
        </p:nvSpPr>
        <p:spPr bwMode="auto">
          <a:xfrm>
            <a:off x="254000" y="260350"/>
            <a:ext cx="79152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課題実施のヒント</a:t>
            </a:r>
            <a:r>
              <a:rPr kumimoji="1" lang="en-US" altLang="ja-JP"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ja-JP" altLang="en-US" sz="2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84013" name="Text Box 45"/>
          <p:cNvSpPr txBox="1">
            <a:spLocks noChangeArrowheads="1"/>
          </p:cNvSpPr>
          <p:nvPr/>
        </p:nvSpPr>
        <p:spPr bwMode="auto">
          <a:xfrm>
            <a:off x="223520" y="828060"/>
            <a:ext cx="8204200"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検索のキーワード</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中学生　高校生　サイバー犯罪</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又</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は</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中学生　高校生　サイバー</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犯罪　</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1"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法律名</a:t>
            </a:r>
            <a:r>
              <a:rPr kumimoji="1" lang="en-US" altLang="ja-JP" sz="2400" b="0" i="1"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法律名</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err="1" smtClean="0">
                <a:ln>
                  <a:noFill/>
                </a:ln>
                <a:solidFill>
                  <a:srgbClr val="000000"/>
                </a:solidFill>
                <a:effectLst/>
                <a:uLnTx/>
                <a:uFillTx/>
                <a:latin typeface="メイリオ" panose="020B0604030504040204" pitchFamily="50" charset="-128"/>
                <a:ea typeface="メイリオ" panose="020B0604030504040204" pitchFamily="50" charset="-128"/>
                <a:cs typeface="+mn-cs"/>
              </a:rPr>
              <a:t>には</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スライド</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2</a:t>
            </a: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の脅迫罪</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著作権法違反</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不正アクセス禁止法　</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など指定する</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提出方法については、授業</a:t>
            </a:r>
            <a:r>
              <a:rPr lang="ja-JP" altLang="en-US" sz="2400" dirty="0" smtClean="0">
                <a:solidFill>
                  <a:srgbClr val="FF0000"/>
                </a:solidFill>
                <a:latin typeface="メイリオ" panose="020B0604030504040204" pitchFamily="50" charset="-128"/>
                <a:ea typeface="メイリオ" panose="020B0604030504040204" pitchFamily="50" charset="-128"/>
              </a:rPr>
              <a:t>中に</a:t>
            </a:r>
            <a:r>
              <a:rPr kumimoji="1" lang="ja-JP" altLang="en-US" sz="2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指示します。</a:t>
            </a:r>
            <a:endParaRPr kumimoji="1" lang="en-US" altLang="ja-JP" sz="2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lang="ja-JP" altLang="en-US" sz="2400" dirty="0" smtClean="0">
                <a:solidFill>
                  <a:srgbClr val="FF0000"/>
                </a:solidFill>
                <a:latin typeface="メイリオ" panose="020B0604030504040204" pitchFamily="50" charset="-128"/>
                <a:ea typeface="メイリオ" panose="020B0604030504040204" pitchFamily="50" charset="-128"/>
              </a:rPr>
              <a:t>ファイル名 クラス名</a:t>
            </a:r>
            <a:r>
              <a:rPr lang="en-US" altLang="ja-JP" sz="2400" dirty="0" smtClean="0">
                <a:solidFill>
                  <a:srgbClr val="FF0000"/>
                </a:solidFill>
                <a:latin typeface="メイリオ" panose="020B0604030504040204" pitchFamily="50" charset="-128"/>
                <a:ea typeface="メイリオ" panose="020B0604030504040204" pitchFamily="50" charset="-128"/>
              </a:rPr>
              <a:t>+</a:t>
            </a:r>
            <a:r>
              <a:rPr lang="ja-JP" altLang="en-US" sz="2400" dirty="0" smtClean="0">
                <a:solidFill>
                  <a:srgbClr val="FF0000"/>
                </a:solidFill>
                <a:latin typeface="メイリオ" panose="020B0604030504040204" pitchFamily="50" charset="-128"/>
                <a:ea typeface="メイリオ" panose="020B0604030504040204" pitchFamily="50" charset="-128"/>
              </a:rPr>
              <a:t>番号</a:t>
            </a:r>
            <a:r>
              <a:rPr lang="en-US" altLang="ja-JP" sz="2400" dirty="0" smtClean="0">
                <a:solidFill>
                  <a:srgbClr val="FF0000"/>
                </a:solidFill>
                <a:latin typeface="メイリオ" panose="020B0604030504040204" pitchFamily="50" charset="-128"/>
                <a:ea typeface="メイリオ" panose="020B0604030504040204" pitchFamily="50" charset="-128"/>
              </a:rPr>
              <a:t>+</a:t>
            </a:r>
            <a:r>
              <a:rPr lang="ja-JP" altLang="en-US" sz="2400" dirty="0" smtClean="0">
                <a:solidFill>
                  <a:srgbClr val="FF0000"/>
                </a:solidFill>
                <a:latin typeface="メイリオ" panose="020B0604030504040204" pitchFamily="50" charset="-128"/>
                <a:ea typeface="メイリオ" panose="020B0604030504040204" pitchFamily="50" charset="-128"/>
              </a:rPr>
              <a:t>氏名</a:t>
            </a:r>
            <a:r>
              <a:rPr lang="en-US" altLang="ja-JP" sz="2400" dirty="0" smtClean="0">
                <a:solidFill>
                  <a:srgbClr val="FF0000"/>
                </a:solidFill>
                <a:latin typeface="メイリオ" panose="020B0604030504040204" pitchFamily="50" charset="-128"/>
                <a:ea typeface="メイリオ" panose="020B0604030504040204" pitchFamily="50" charset="-128"/>
              </a:rPr>
              <a:t>+1009</a:t>
            </a:r>
            <a:br>
              <a:rPr lang="en-US" altLang="ja-JP" sz="2400" dirty="0" smtClean="0">
                <a:solidFill>
                  <a:srgbClr val="FF0000"/>
                </a:solidFill>
                <a:latin typeface="メイリオ" panose="020B0604030504040204" pitchFamily="50" charset="-128"/>
                <a:ea typeface="メイリオ" panose="020B0604030504040204" pitchFamily="50" charset="-128"/>
              </a:rPr>
            </a:br>
            <a:r>
              <a:rPr lang="en-US" altLang="ja-JP" sz="2400" dirty="0" smtClean="0">
                <a:solidFill>
                  <a:srgbClr val="FF0000"/>
                </a:solidFill>
                <a:latin typeface="メイリオ" panose="020B0604030504040204" pitchFamily="50" charset="-128"/>
                <a:ea typeface="メイリオ" panose="020B0604030504040204" pitchFamily="50" charset="-128"/>
              </a:rPr>
              <a:t>     </a:t>
            </a:r>
            <a:r>
              <a:rPr lang="ja-JP" altLang="en-US" sz="2400" dirty="0" smtClean="0">
                <a:solidFill>
                  <a:srgbClr val="FF0000"/>
                </a:solidFill>
                <a:latin typeface="メイリオ" panose="020B0604030504040204" pitchFamily="50" charset="-128"/>
                <a:ea typeface="メイリオ" panose="020B0604030504040204" pitchFamily="50" charset="-128"/>
              </a:rPr>
              <a:t>例</a:t>
            </a:r>
            <a:r>
              <a:rPr lang="en-US" altLang="ja-JP" sz="2400" dirty="0" smtClean="0">
                <a:solidFill>
                  <a:srgbClr val="FF0000"/>
                </a:solidFill>
                <a:latin typeface="メイリオ" panose="020B0604030504040204" pitchFamily="50" charset="-128"/>
                <a:ea typeface="メイリオ" panose="020B0604030504040204" pitchFamily="50" charset="-128"/>
              </a:rPr>
              <a:t>: D08</a:t>
            </a:r>
            <a:r>
              <a:rPr lang="ja-JP" altLang="en-US" sz="2400" dirty="0" smtClean="0">
                <a:solidFill>
                  <a:srgbClr val="FF0000"/>
                </a:solidFill>
                <a:latin typeface="メイリオ" panose="020B0604030504040204" pitchFamily="50" charset="-128"/>
                <a:ea typeface="メイリオ" panose="020B0604030504040204" pitchFamily="50" charset="-128"/>
              </a:rPr>
              <a:t>太田</a:t>
            </a:r>
            <a:r>
              <a:rPr lang="en-US" altLang="ja-JP" sz="2400" dirty="0" smtClean="0">
                <a:solidFill>
                  <a:srgbClr val="FF0000"/>
                </a:solidFill>
                <a:latin typeface="メイリオ" panose="020B0604030504040204" pitchFamily="50" charset="-128"/>
                <a:ea typeface="メイリオ" panose="020B0604030504040204" pitchFamily="50" charset="-128"/>
              </a:rPr>
              <a:t>1009</a:t>
            </a:r>
            <a:r>
              <a:rPr kumimoji="1" lang="en-US" altLang="ja-JP" sz="2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     </a:t>
            </a:r>
            <a:endParaRPr kumimoji="1" lang="ja-JP" altLang="en-US" sz="2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lang="ja-JP" altLang="en-US" sz="2400" dirty="0" smtClean="0">
                <a:solidFill>
                  <a:srgbClr val="FF0000"/>
                </a:solidFill>
                <a:latin typeface="メイリオ" panose="020B0604030504040204" pitchFamily="50" charset="-128"/>
                <a:ea typeface="メイリオ" panose="020B0604030504040204" pitchFamily="50" charset="-128"/>
              </a:rPr>
              <a:t>提出先 共有</a:t>
            </a:r>
            <a:r>
              <a:rPr lang="en-US" altLang="ja-JP" sz="2400" dirty="0" smtClean="0">
                <a:solidFill>
                  <a:srgbClr val="FF0000"/>
                </a:solidFill>
                <a:latin typeface="メイリオ" panose="020B0604030504040204" pitchFamily="50" charset="-128"/>
                <a:ea typeface="メイリオ" panose="020B0604030504040204" pitchFamily="50" charset="-128"/>
              </a:rPr>
              <a:t>(s) 2018</a:t>
            </a:r>
            <a:r>
              <a:rPr lang="ja-JP" altLang="en-US" sz="2400" dirty="0" smtClean="0">
                <a:solidFill>
                  <a:srgbClr val="FF0000"/>
                </a:solidFill>
                <a:latin typeface="メイリオ" panose="020B0604030504040204" pitchFamily="50" charset="-128"/>
                <a:ea typeface="メイリオ" panose="020B0604030504040204" pitchFamily="50" charset="-128"/>
              </a:rPr>
              <a:t>情報の科学</a:t>
            </a:r>
            <a:r>
              <a:rPr lang="en-US" altLang="ja-JP" sz="2400" dirty="0" smtClean="0">
                <a:solidFill>
                  <a:srgbClr val="FF0000"/>
                </a:solidFill>
                <a:latin typeface="メイリオ" panose="020B0604030504040204" pitchFamily="50" charset="-128"/>
                <a:ea typeface="メイリオ" panose="020B0604030504040204" pitchFamily="50" charset="-128"/>
              </a:rPr>
              <a:t>\1009</a:t>
            </a:r>
            <a:r>
              <a:rPr lang="ja-JP" altLang="en-US" sz="2400" dirty="0" smtClean="0">
                <a:solidFill>
                  <a:srgbClr val="FF0000"/>
                </a:solidFill>
                <a:latin typeface="メイリオ" panose="020B0604030504040204" pitchFamily="50" charset="-128"/>
                <a:ea typeface="メイリオ" panose="020B0604030504040204" pitchFamily="50" charset="-128"/>
              </a:rPr>
              <a:t>課題</a:t>
            </a:r>
            <a:r>
              <a:rPr lang="en-US" altLang="ja-JP" sz="2400" dirty="0" smtClean="0">
                <a:solidFill>
                  <a:srgbClr val="FF0000"/>
                </a:solidFill>
                <a:latin typeface="メイリオ" panose="020B0604030504040204" pitchFamily="50" charset="-128"/>
                <a:ea typeface="メイリオ" panose="020B0604030504040204" pitchFamily="50" charset="-128"/>
              </a:rPr>
              <a:t/>
            </a:r>
            <a:br>
              <a:rPr lang="en-US" altLang="ja-JP" sz="2400" dirty="0" smtClean="0">
                <a:solidFill>
                  <a:srgbClr val="FF0000"/>
                </a:solidFill>
                <a:latin typeface="メイリオ" panose="020B0604030504040204" pitchFamily="50" charset="-128"/>
                <a:ea typeface="メイリオ" panose="020B0604030504040204" pitchFamily="50" charset="-128"/>
              </a:rPr>
            </a:br>
            <a:r>
              <a:rPr lang="en-US" altLang="ja-JP" sz="2400" dirty="0" smtClean="0">
                <a:solidFill>
                  <a:srgbClr val="FF0000"/>
                </a:solidFill>
                <a:latin typeface="メイリオ" panose="020B0604030504040204" pitchFamily="50" charset="-128"/>
                <a:ea typeface="メイリオ" panose="020B0604030504040204" pitchFamily="50" charset="-128"/>
              </a:rPr>
              <a:t>10</a:t>
            </a:r>
            <a:r>
              <a:rPr lang="ja-JP" altLang="en-US" sz="2400" dirty="0" smtClean="0">
                <a:solidFill>
                  <a:srgbClr val="FF0000"/>
                </a:solidFill>
                <a:latin typeface="メイリオ" panose="020B0604030504040204" pitchFamily="50" charset="-128"/>
                <a:ea typeface="メイリオ" panose="020B0604030504040204" pitchFamily="50" charset="-128"/>
              </a:rPr>
              <a:t>月</a:t>
            </a:r>
            <a:r>
              <a:rPr lang="en-US" altLang="ja-JP" sz="2400" dirty="0" smtClean="0">
                <a:solidFill>
                  <a:srgbClr val="FF0000"/>
                </a:solidFill>
                <a:latin typeface="メイリオ" panose="020B0604030504040204" pitchFamily="50" charset="-128"/>
                <a:ea typeface="メイリオ" panose="020B0604030504040204" pitchFamily="50" charset="-128"/>
              </a:rPr>
              <a:t>9</a:t>
            </a:r>
            <a:r>
              <a:rPr lang="ja-JP" altLang="en-US" sz="2400" dirty="0" smtClean="0">
                <a:solidFill>
                  <a:srgbClr val="FF0000"/>
                </a:solidFill>
                <a:latin typeface="メイリオ" panose="020B0604030504040204" pitchFamily="50" charset="-128"/>
                <a:ea typeface="メイリオ" panose="020B0604030504040204" pitchFamily="50" charset="-128"/>
              </a:rPr>
              <a:t>日に共有フォルダーに入れること</a:t>
            </a:r>
            <a:endPar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459737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6689</TotalTime>
  <Words>787</Words>
  <Application>Microsoft Office PowerPoint</Application>
  <PresentationFormat>画面に合わせる (4:3)</PresentationFormat>
  <Paragraphs>115</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Ｐゴシック</vt:lpstr>
      <vt:lpstr>ＭＳ Ｐ明朝</vt:lpstr>
      <vt:lpstr>メイリオ</vt:lpstr>
      <vt:lpstr>Arial</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gohome8</cp:lastModifiedBy>
  <cp:revision>234</cp:revision>
  <cp:lastPrinted>2018-10-04T07:02:43Z</cp:lastPrinted>
  <dcterms:created xsi:type="dcterms:W3CDTF">2014-03-24T13:08:44Z</dcterms:created>
  <dcterms:modified xsi:type="dcterms:W3CDTF">2019-02-09T21:56:48Z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