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98" r:id="rId4"/>
    <p:sldId id="304" r:id="rId5"/>
    <p:sldId id="305" r:id="rId6"/>
    <p:sldId id="31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271" r:id="rId17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00"/>
    <a:srgbClr val="FF0000"/>
    <a:srgbClr val="FF9900"/>
    <a:srgbClr val="3399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C238D68F-C52E-434A-8F92-F3D733E4F7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959F-74B6-418E-9D25-E48C379581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771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D9FB7-5BAF-4355-B59C-D3E9B29F8D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77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82A7-4053-4D2A-8284-046204D73C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354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5A62-4D4D-4D37-84C6-3993833026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148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D9846-FCE3-45F1-9002-D9D6A45B46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12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D471-D70B-4904-B0B1-B3AA96A2F5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22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FA09-F8C9-4228-BA61-C95F9B94F4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18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7141-3379-4B08-A203-31D6D3BF1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453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C552-C1D9-42F4-AEBA-1DD47C0462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1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CF3D-3276-481E-9F10-1C78E4A37F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07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26F4-A2F1-437B-83B5-66AB62D4CD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958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smtClean="0"/>
            </a:lvl1pPr>
          </a:lstStyle>
          <a:p>
            <a:pPr>
              <a:defRPr/>
            </a:pPr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/>
            </a:lvl1pPr>
          </a:lstStyle>
          <a:p>
            <a:pPr>
              <a:defRPr/>
            </a:pPr>
            <a:fld id="{D79CD162-E9B3-48B0-8AC2-F155ACDB2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0" descr="A06_Dennow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3282950"/>
            <a:ext cx="20669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6154131-6F86-4F0E-96D0-1BC446C24231}" type="slidenum">
              <a:rPr kumimoji="0" lang="en-US" altLang="ja-JP"/>
              <a:pPr/>
              <a:t>1</a:t>
            </a:fld>
            <a:endParaRPr kumimoji="0" lang="en-US" altLang="ja-JP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09575" y="1048494"/>
            <a:ext cx="8448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サイバースペースに飛び込もう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のデジタル化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77" name="Picture 18" descr="A06_Den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1" y="2723737"/>
            <a:ext cx="2774632" cy="33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21"/>
          <p:cNvSpPr>
            <a:spLocks noChangeArrowheads="1"/>
          </p:cNvSpPr>
          <p:nvPr/>
        </p:nvSpPr>
        <p:spPr bwMode="auto">
          <a:xfrm>
            <a:off x="3638213" y="3750974"/>
            <a:ext cx="2600325" cy="1671102"/>
          </a:xfrm>
          <a:prstGeom prst="wedgeRectCallout">
            <a:avLst>
              <a:gd name="adj1" fmla="val 65454"/>
              <a:gd name="adj2" fmla="val -9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映画やアニメで近未来のサイバースペースを扱っているものは、何か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がいっぱいある画面が出てきませんか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381000"/>
            <a:ext cx="8629650" cy="612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3200" dirty="0" smtClean="0">
                <a:ea typeface="メイリオ" panose="020B0604030504040204" pitchFamily="50" charset="-128"/>
              </a:rPr>
              <a:t>情報の授業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086475"/>
            <a:ext cx="1383302" cy="51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83352" y="6133904"/>
            <a:ext cx="1252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Go.Ota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デジタルで光を作ろう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51820"/>
            <a:ext cx="5057775" cy="359092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450080" y="3230880"/>
            <a:ext cx="836295" cy="8839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956560" y="4114800"/>
            <a:ext cx="1493520" cy="51816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2792" y="4632960"/>
            <a:ext cx="345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赤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Red:</a:t>
            </a:r>
            <a:r>
              <a:rPr lang="en-US" altLang="ja-JP" sz="24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endParaRPr lang="en-US" altLang="ja-JP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緑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Green:</a:t>
            </a:r>
            <a:r>
              <a:rPr lang="en-US" altLang="ja-JP" sz="24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endParaRPr lang="en-US" altLang="ja-JP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青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Blue:</a:t>
            </a:r>
            <a:r>
              <a:rPr lang="en-US" altLang="ja-JP" sz="24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endParaRPr lang="en-US" altLang="ja-JP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の各強さを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255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変化できる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81501"/>
              </p:ext>
            </p:extLst>
          </p:nvPr>
        </p:nvGraphicFramePr>
        <p:xfrm>
          <a:off x="5532120" y="2036296"/>
          <a:ext cx="345376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865">
                  <a:extLst>
                    <a:ext uri="{9D8B030D-6E8A-4147-A177-3AD203B41FA5}">
                      <a16:colId xmlns:a16="http://schemas.microsoft.com/office/drawing/2014/main" val="641635283"/>
                    </a:ext>
                  </a:extLst>
                </a:gridCol>
                <a:gridCol w="824865">
                  <a:extLst>
                    <a:ext uri="{9D8B030D-6E8A-4147-A177-3AD203B41FA5}">
                      <a16:colId xmlns:a16="http://schemas.microsoft.com/office/drawing/2014/main" val="2609458364"/>
                    </a:ext>
                  </a:extLst>
                </a:gridCol>
                <a:gridCol w="824865">
                  <a:extLst>
                    <a:ext uri="{9D8B030D-6E8A-4147-A177-3AD203B41FA5}">
                      <a16:colId xmlns:a16="http://schemas.microsoft.com/office/drawing/2014/main" val="4167892287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372276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:G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何色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?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33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57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57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30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35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18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4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519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44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28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デジタルで光を作ろう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回答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36136"/>
              </p:ext>
            </p:extLst>
          </p:nvPr>
        </p:nvGraphicFramePr>
        <p:xfrm>
          <a:off x="589597" y="939492"/>
          <a:ext cx="741140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865">
                  <a:extLst>
                    <a:ext uri="{9D8B030D-6E8A-4147-A177-3AD203B41FA5}">
                      <a16:colId xmlns:a16="http://schemas.microsoft.com/office/drawing/2014/main" val="641635283"/>
                    </a:ext>
                  </a:extLst>
                </a:gridCol>
                <a:gridCol w="824865">
                  <a:extLst>
                    <a:ext uri="{9D8B030D-6E8A-4147-A177-3AD203B41FA5}">
                      <a16:colId xmlns:a16="http://schemas.microsoft.com/office/drawing/2014/main" val="2609458364"/>
                    </a:ext>
                  </a:extLst>
                </a:gridCol>
                <a:gridCol w="824865">
                  <a:extLst>
                    <a:ext uri="{9D8B030D-6E8A-4147-A177-3AD203B41FA5}">
                      <a16:colId xmlns:a16="http://schemas.microsoft.com/office/drawing/2014/main" val="4167892287"/>
                    </a:ext>
                  </a:extLst>
                </a:gridCol>
                <a:gridCol w="4936808">
                  <a:extLst>
                    <a:ext uri="{9D8B030D-6E8A-4147-A177-3AD203B41FA5}">
                      <a16:colId xmlns:a16="http://schemas.microsoft.com/office/drawing/2014/main" val="372276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:G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何色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?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33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黒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57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57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30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水色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シアン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 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古いギリシャ語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35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18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赤紫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マゼンタ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 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古い都市の名前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4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黄色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519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白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44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128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灰色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3578808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983480" y="5608320"/>
            <a:ext cx="301752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学習ノート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p71[3]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9597" y="5089564"/>
            <a:ext cx="597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赤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緑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黄色の信号機の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ごろ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合わせで覚える</a:t>
            </a:r>
          </a:p>
        </p:txBody>
      </p:sp>
    </p:spTree>
    <p:extLst>
      <p:ext uri="{BB962C8B-B14F-4D97-AF65-F5344CB8AC3E}">
        <p14:creationId xmlns:p14="http://schemas.microsoft.com/office/powerpoint/2010/main" val="2564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80060" y="523601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光と塗料の違い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47" y="1439496"/>
            <a:ext cx="3037753" cy="1440985"/>
          </a:xfrm>
          <a:prstGeom prst="rect">
            <a:avLst/>
          </a:prstGeom>
        </p:spPr>
      </p:pic>
      <p:sp>
        <p:nvSpPr>
          <p:cNvPr id="2" name="右矢印 1"/>
          <p:cNvSpPr/>
          <p:nvPr/>
        </p:nvSpPr>
        <p:spPr>
          <a:xfrm>
            <a:off x="2192064" y="1439496"/>
            <a:ext cx="2575560" cy="655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192064" y="2159988"/>
            <a:ext cx="2575560" cy="65532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9621" y="1806045"/>
            <a:ext cx="74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81704" y="2880481"/>
            <a:ext cx="361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と緑で黄色に感じる</a:t>
            </a:r>
          </a:p>
        </p:txBody>
      </p:sp>
      <p:sp>
        <p:nvSpPr>
          <p:cNvPr id="3" name="平行四辺形 2"/>
          <p:cNvSpPr/>
          <p:nvPr/>
        </p:nvSpPr>
        <p:spPr>
          <a:xfrm rot="5400000">
            <a:off x="1432439" y="3945862"/>
            <a:ext cx="1132955" cy="703637"/>
          </a:xfrm>
          <a:prstGeom prst="parallelogram">
            <a:avLst>
              <a:gd name="adj" fmla="val 188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617" y="3342146"/>
            <a:ext cx="1246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黄色い紙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47" y="3613657"/>
            <a:ext cx="3037753" cy="1440985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2758440" y="3613657"/>
            <a:ext cx="2009184" cy="5235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758440" y="4200929"/>
            <a:ext cx="2009184" cy="53000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18475" y="5175806"/>
            <a:ext cx="504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青の光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を吸収して、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赤と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緑を反射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赤と緑の視覚細胞に感じる</a:t>
            </a:r>
          </a:p>
        </p:txBody>
      </p:sp>
      <p:sp>
        <p:nvSpPr>
          <p:cNvPr id="17" name="右矢印 16"/>
          <p:cNvSpPr/>
          <p:nvPr/>
        </p:nvSpPr>
        <p:spPr>
          <a:xfrm rot="10800000">
            <a:off x="1185784" y="4473875"/>
            <a:ext cx="898652" cy="5300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9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80060" y="523601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光と塗料の違い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48448"/>
              </p:ext>
            </p:extLst>
          </p:nvPr>
        </p:nvGraphicFramePr>
        <p:xfrm>
          <a:off x="179070" y="1239881"/>
          <a:ext cx="869061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67">
                  <a:extLst>
                    <a:ext uri="{9D8B030D-6E8A-4147-A177-3AD203B41FA5}">
                      <a16:colId xmlns:a16="http://schemas.microsoft.com/office/drawing/2014/main" val="641635283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609458364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4167892287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2115701470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4288022419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454557432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4217510311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1950620686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079412683"/>
                    </a:ext>
                  </a:extLst>
                </a:gridCol>
                <a:gridCol w="2416107">
                  <a:extLst>
                    <a:ext uri="{9D8B030D-6E8A-4147-A177-3AD203B41FA5}">
                      <a16:colId xmlns:a16="http://schemas.microsoft.com/office/drawing/2014/main" val="372276347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黄色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シアン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マゼンタ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60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:G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:G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:G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何色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?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33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白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色を吸わない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57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  <a:endParaRPr kumimoji="1" lang="ja-JP" altLang="en-US" sz="2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マゼンタ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57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  <a:endParaRPr kumimoji="1" lang="ja-JP" altLang="en-US" sz="2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シアン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30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  <a:endParaRPr kumimoji="1" lang="ja-JP" altLang="en-US" sz="2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35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  <a:endParaRPr kumimoji="1" lang="ja-JP" altLang="en-US" sz="2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黄色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18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64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519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吸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灰色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全色を吸収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448111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79070" y="5621340"/>
            <a:ext cx="896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ほこりが灰色なのは色々な色が混じるから　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黒のインクが必要</a:t>
            </a:r>
            <a:endParaRPr kumimoji="1" lang="ja-JP" altLang="en-US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2880" y="6197264"/>
            <a:ext cx="301752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学習ノート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p71[2][3]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2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80060" y="523601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ややこし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光と塗料の違い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1" y="3764491"/>
            <a:ext cx="4928666" cy="24482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250868"/>
            <a:ext cx="4411980" cy="230957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89618" y="1211238"/>
            <a:ext cx="307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光の合成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加法混色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に入る光の種類が加わる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9618" y="3478418"/>
            <a:ext cx="34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塗料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の合成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印刷物やプリンター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減法混色</a:t>
            </a: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色が吸収される</a:t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引かれる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99760" y="5812660"/>
            <a:ext cx="301752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学習ノート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p71[2][3]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1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デジタルで作れる光を種類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2979"/>
              </p:ext>
            </p:extLst>
          </p:nvPr>
        </p:nvGraphicFramePr>
        <p:xfrm>
          <a:off x="480062" y="1241762"/>
          <a:ext cx="823721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107">
                  <a:extLst>
                    <a:ext uri="{9D8B030D-6E8A-4147-A177-3AD203B41FA5}">
                      <a16:colId xmlns:a16="http://schemas.microsoft.com/office/drawing/2014/main" val="641635283"/>
                    </a:ext>
                  </a:extLst>
                </a:gridCol>
                <a:gridCol w="541713">
                  <a:extLst>
                    <a:ext uri="{9D8B030D-6E8A-4147-A177-3AD203B41FA5}">
                      <a16:colId xmlns:a16="http://schemas.microsoft.com/office/drawing/2014/main" val="2609458364"/>
                    </a:ext>
                  </a:extLst>
                </a:gridCol>
                <a:gridCol w="685107">
                  <a:extLst>
                    <a:ext uri="{9D8B030D-6E8A-4147-A177-3AD203B41FA5}">
                      <a16:colId xmlns:a16="http://schemas.microsoft.com/office/drawing/2014/main" val="4167892287"/>
                    </a:ext>
                  </a:extLst>
                </a:gridCol>
                <a:gridCol w="1848196">
                  <a:extLst>
                    <a:ext uri="{9D8B030D-6E8A-4147-A177-3AD203B41FA5}">
                      <a16:colId xmlns:a16="http://schemas.microsoft.com/office/drawing/2014/main" val="3722763472"/>
                    </a:ext>
                  </a:extLst>
                </a:gridCol>
                <a:gridCol w="1210887">
                  <a:extLst>
                    <a:ext uri="{9D8B030D-6E8A-4147-A177-3AD203B41FA5}">
                      <a16:colId xmlns:a16="http://schemas.microsoft.com/office/drawing/2014/main" val="3725841032"/>
                    </a:ext>
                  </a:extLst>
                </a:gridCol>
                <a:gridCol w="3266208">
                  <a:extLst>
                    <a:ext uri="{9D8B030D-6E8A-4147-A177-3AD203B41FA5}">
                      <a16:colId xmlns:a16="http://schemas.microsoft.com/office/drawing/2014/main" val="817279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:G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青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進数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ビット数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色の数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3304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0~255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(256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階調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00000000~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11111111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8bit</a:t>
                      </a:r>
                    </a:p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256</a:t>
                      </a:r>
                      <a:r>
                        <a:rPr kumimoji="1" lang="en-US" altLang="ja-JP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x 256 x 256 = </a:t>
                      </a:r>
                      <a:br>
                        <a:rPr kumimoji="1" lang="en-US" altLang="ja-JP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kumimoji="1" lang="en-US" altLang="ja-JP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1677</a:t>
                      </a:r>
                      <a:r>
                        <a:rPr kumimoji="1" lang="ja-JP" altLang="en-US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万色</a:t>
                      </a:r>
                      <a:r>
                        <a:rPr kumimoji="1" lang="en-US" altLang="ja-JP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フルカラー</a:t>
                      </a:r>
                      <a:r>
                        <a:rPr kumimoji="1" lang="en-US" altLang="ja-JP" sz="20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57745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0~7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(8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階調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000~111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3bit</a:t>
                      </a:r>
                    </a:p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 x 8 x 8</a:t>
                      </a:r>
                    </a:p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512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色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57712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0~15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(16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階調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0000~1111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4bit</a:t>
                      </a:r>
                    </a:p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 x 16 x 16</a:t>
                      </a:r>
                    </a:p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4096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色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692628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983480" y="5364480"/>
            <a:ext cx="301752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学習ノート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p71[4]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0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89EB554-5197-46E6-8BE2-B7CF47B4E2B7}" type="slidenum">
              <a:rPr kumimoji="0" lang="en-US" altLang="ja-JP"/>
              <a:pPr/>
              <a:t>16</a:t>
            </a:fld>
            <a:endParaRPr kumimoji="0" lang="en-US" altLang="ja-JP"/>
          </a:p>
        </p:txBody>
      </p:sp>
      <p:pic>
        <p:nvPicPr>
          <p:cNvPr id="25603" name="Picture 8" descr="01maru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914400"/>
            <a:ext cx="23526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01maruE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908050"/>
            <a:ext cx="22764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446530" y="4191982"/>
            <a:ext cx="64477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がいっぱいある画面が意味は分かりましたか、これはコンピュータの中にあるデータとプログラムを示すものでした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もう一回あります。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71488" y="1041261"/>
            <a:ext cx="8448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どうして高校生は情報で二進数をやるの</a:t>
            </a:r>
            <a:b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4311794"/>
            <a:ext cx="1640925" cy="127312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7729" y="2597351"/>
            <a:ext cx="6996112" cy="523220"/>
          </a:xfrm>
          <a:prstGeom prst="rect">
            <a:avLst/>
          </a:prstGeom>
          <a:noFill/>
          <a:ln w="698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コンピュータが二進数しか分からないから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5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数って何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数の表現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731520" y="95853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1280160" y="120999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906780" y="160623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1859280" y="95853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1859280" y="153003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731520" y="2138997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1630680" y="2169477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/>
          <p:nvPr/>
        </p:nvSpPr>
        <p:spPr>
          <a:xfrm>
            <a:off x="2354580" y="1952307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2529840" y="138525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2339340" y="2519997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1455420" y="277082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2529840" y="787082"/>
            <a:ext cx="350520" cy="350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3940809"/>
            <a:ext cx="3095625" cy="22764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48300" y="2238989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進数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そろば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ん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50820" y="1987371"/>
            <a:ext cx="192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赤丸は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いくつある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16555" y="6317265"/>
            <a:ext cx="122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12(10)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7230" y="3878717"/>
            <a:ext cx="4267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574149"/>
            <a:ext cx="3095625" cy="36576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347585" y="6294088"/>
            <a:ext cx="122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(16)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24890" y="3631544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進数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そろば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ん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26355" y="2518845"/>
            <a:ext cx="42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</a:p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</a:p>
          <a:p>
            <a:pPr>
              <a:lnSpc>
                <a:spcPts val="18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762" y="1026953"/>
            <a:ext cx="3228975" cy="600075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5344477" y="713570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進数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そろば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ん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11352" y="1597698"/>
            <a:ext cx="162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1100</a:t>
            </a:r>
            <a:r>
              <a:rPr kumimoji="1"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21593" y="1109468"/>
            <a:ext cx="42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3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電卓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を使って数値表現を変更しよう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回答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2291"/>
              </p:ext>
            </p:extLst>
          </p:nvPr>
        </p:nvGraphicFramePr>
        <p:xfrm>
          <a:off x="609600" y="1038225"/>
          <a:ext cx="8107680" cy="443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45751703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27276681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val="287106866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10011100(2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b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</a:br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xxxxxxxx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/>
                      </a:r>
                      <a:b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</a:b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16318421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2426</a:t>
                      </a:r>
                      <a:b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</a:b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156(10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387285"/>
                  </a:ext>
                </a:extLst>
              </a:tr>
              <a:tr h="1151890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1110</a:t>
                      </a:r>
                      <a:r>
                        <a:rPr kumimoji="1" lang="en-US" altLang="ja-JP" sz="2400" b="0" dirty="0" smtClean="0">
                          <a:solidFill>
                            <a:schemeClr val="accent4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0110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 </a:t>
                      </a:r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 </a:t>
                      </a:r>
                      <a:r>
                        <a:rPr kumimoji="1" lang="en-US" altLang="ja-JP" sz="2400" b="0" dirty="0" smtClean="0">
                          <a:solidFill>
                            <a:schemeClr val="accent4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</a:t>
                      </a:r>
                      <a:endParaRPr kumimoji="1" lang="ja-JP" altLang="en-US" sz="2400" b="0" dirty="0">
                        <a:solidFill>
                          <a:schemeClr val="accent4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E6(16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2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177594"/>
                  </a:ext>
                </a:extLst>
              </a:tr>
              <a:tr h="1151890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93(10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  <a:p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で割っていく</a:t>
                      </a:r>
                      <a:b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</a:b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・上記の数で割る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1011101(2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057210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C</a:t>
                      </a:r>
                      <a:r>
                        <a:rPr kumimoji="1" lang="en-US" altLang="ja-JP" sz="2400" b="0" dirty="0" smtClean="0">
                          <a:solidFill>
                            <a:schemeClr val="tx2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F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(16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1100</a:t>
                      </a:r>
                      <a:r>
                        <a:rPr kumimoji="1" lang="en-US" altLang="ja-JP" sz="2400" b="0" dirty="0" smtClean="0">
                          <a:solidFill>
                            <a:schemeClr val="tx2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1111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(2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進数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2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529482"/>
                  </a:ext>
                </a:extLst>
              </a:tr>
            </a:tbl>
          </a:graphicData>
        </a:graphic>
      </p:graphicFrame>
      <p:sp>
        <p:nvSpPr>
          <p:cNvPr id="13" name="楕円 12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77640" y="1109900"/>
            <a:ext cx="5486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3977640" y="2771120"/>
            <a:ext cx="5486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3977640" y="3949660"/>
            <a:ext cx="5486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3977640" y="4955888"/>
            <a:ext cx="5486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6969" y="5829240"/>
            <a:ext cx="629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進数の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ケタと、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進数の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桁は対応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9760" y="1828800"/>
            <a:ext cx="301752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学習ノート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p67[3]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7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コンピュータの情報の単位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8600" y="1005512"/>
            <a:ext cx="848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情報量の最小単位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ビット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いい，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進数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桁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に相当する。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また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ビット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をまとめて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バイト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いう。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7" b="95730" l="1609" r="96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197" y="3258238"/>
            <a:ext cx="4434429" cy="3340682"/>
          </a:xfrm>
          <a:prstGeom prst="rect">
            <a:avLst/>
          </a:prstGeom>
        </p:spPr>
      </p:pic>
      <p:sp>
        <p:nvSpPr>
          <p:cNvPr id="5" name="右中かっこ 4"/>
          <p:cNvSpPr/>
          <p:nvPr/>
        </p:nvSpPr>
        <p:spPr>
          <a:xfrm rot="16200000">
            <a:off x="5897883" y="2301239"/>
            <a:ext cx="350521" cy="196595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77597" y="2842739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一個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一個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のスイッチが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ビット。</a:t>
            </a:r>
            <a:endParaRPr kumimoji="1" lang="ja-JP" altLang="en-US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82797" y="1964407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個のスイッチが一組で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バイト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7720" y="5806440"/>
            <a:ext cx="301752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学習ノート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p62[3]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6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コンピュータの情報の単位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8001000" y="101292"/>
            <a:ext cx="716280" cy="7162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13911"/>
              </p:ext>
            </p:extLst>
          </p:nvPr>
        </p:nvGraphicFramePr>
        <p:xfrm>
          <a:off x="574357" y="1361956"/>
          <a:ext cx="7579043" cy="308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244">
                  <a:extLst>
                    <a:ext uri="{9D8B030D-6E8A-4147-A177-3AD203B41FA5}">
                      <a16:colId xmlns:a16="http://schemas.microsoft.com/office/drawing/2014/main" val="641635283"/>
                    </a:ext>
                  </a:extLst>
                </a:gridCol>
                <a:gridCol w="1332981">
                  <a:extLst>
                    <a:ext uri="{9D8B030D-6E8A-4147-A177-3AD203B41FA5}">
                      <a16:colId xmlns:a16="http://schemas.microsoft.com/office/drawing/2014/main" val="4167892287"/>
                    </a:ext>
                  </a:extLst>
                </a:gridCol>
                <a:gridCol w="3924818">
                  <a:extLst>
                    <a:ext uri="{9D8B030D-6E8A-4147-A177-3AD203B41FA5}">
                      <a16:colId xmlns:a16="http://schemas.microsoft.com/office/drawing/2014/main" val="3722763472"/>
                    </a:ext>
                  </a:extLst>
                </a:gridCol>
              </a:tblGrid>
              <a:tr h="42156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ビット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2000" b="0" dirty="0" err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bit:b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最小の単位、</a:t>
                      </a:r>
                      <a:r>
                        <a:rPr kumimoji="1" lang="en-US" altLang="ja-JP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進数の</a:t>
                      </a:r>
                      <a:r>
                        <a:rPr kumimoji="1" lang="en-US" altLang="ja-JP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桁</a:t>
                      </a:r>
                      <a:br>
                        <a:rPr kumimoji="1" lang="ja-JP" altLang="en-US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通信速度の単位</a:t>
                      </a:r>
                      <a:r>
                        <a:rPr kumimoji="1" lang="en-US" altLang="ja-JP" sz="2000" b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577126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バイト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20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Byte:B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メモリ・要領の基本単位</a:t>
                      </a:r>
                      <a:b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半角文字のサイズ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301244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キロバイト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(KB)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1024B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ファイルなどの大きさ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357444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メガバイト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(MB)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1024KB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ファイルなどの大きさ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187980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ギガバイト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(GB)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1024MB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メモリ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ディスク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通信の容量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443944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テラバイト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(TB)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1024GB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大きなディスクの容量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199788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07720" y="5806440"/>
            <a:ext cx="3017520" cy="4001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学習ノート 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p63[7][8]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4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デジタルでの光の表現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53523" y="322560"/>
            <a:ext cx="9768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お話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000" y="892449"/>
            <a:ext cx="467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は白という波長の光は無い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06217"/>
            <a:ext cx="4678680" cy="22470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1000" y="600456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図引用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http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://www.blacklight.jp/about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図引用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https://www.color.or.jp/about_cud/construction/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337" y="3757491"/>
            <a:ext cx="4376736" cy="207614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196840" y="950671"/>
            <a:ext cx="3586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目の中の網膜には、赤・緑・青に反応する視覚細胞があり色が見える。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曲折矢印 9"/>
          <p:cNvSpPr/>
          <p:nvPr/>
        </p:nvSpPr>
        <p:spPr>
          <a:xfrm flipV="1">
            <a:off x="2796540" y="4175759"/>
            <a:ext cx="1356360" cy="7739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3373175" y="1876587"/>
            <a:ext cx="294529" cy="2945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3520440" y="2023852"/>
            <a:ext cx="1981200" cy="3535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516879" y="2123667"/>
            <a:ext cx="3266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このあたりの波長の光には赤と緑の二つの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視覚細胞が反応する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9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デジタルでの光の表現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53523" y="322560"/>
            <a:ext cx="9768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お話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000" y="892449"/>
            <a:ext cx="467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実は白色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は無い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8680" y="1164339"/>
            <a:ext cx="388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ダイソーインテリアライト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494743"/>
            <a:ext cx="3664957" cy="4620206"/>
          </a:xfrm>
          <a:prstGeom prst="rect">
            <a:avLst/>
          </a:prstGeom>
        </p:spPr>
      </p:pic>
      <p:sp>
        <p:nvSpPr>
          <p:cNvPr id="5" name="フローチャート: 論理積ゲート 4"/>
          <p:cNvSpPr/>
          <p:nvPr/>
        </p:nvSpPr>
        <p:spPr>
          <a:xfrm rot="16200000">
            <a:off x="6369441" y="1265798"/>
            <a:ext cx="1115097" cy="205306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7219220" y="2144974"/>
            <a:ext cx="294714" cy="294714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6779632" y="2144974"/>
            <a:ext cx="294714" cy="2947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6326547" y="2144974"/>
            <a:ext cx="294714" cy="2947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4" idx="4"/>
          </p:cNvCxnSpPr>
          <p:nvPr/>
        </p:nvCxnSpPr>
        <p:spPr>
          <a:xfrm>
            <a:off x="6473904" y="2439688"/>
            <a:ext cx="0" cy="806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926989" y="2446664"/>
            <a:ext cx="0" cy="806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366577" y="2446664"/>
            <a:ext cx="0" cy="806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273625" y="3723566"/>
            <a:ext cx="248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白色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フローチャート: 論理積ゲート 20"/>
          <p:cNvSpPr/>
          <p:nvPr/>
        </p:nvSpPr>
        <p:spPr>
          <a:xfrm rot="16200000">
            <a:off x="6429364" y="3716247"/>
            <a:ext cx="1115097" cy="205306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7279143" y="4595423"/>
            <a:ext cx="294714" cy="294714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6839555" y="4595423"/>
            <a:ext cx="294714" cy="2947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6386470" y="4595423"/>
            <a:ext cx="294714" cy="2947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4" idx="4"/>
          </p:cNvCxnSpPr>
          <p:nvPr/>
        </p:nvCxnSpPr>
        <p:spPr>
          <a:xfrm>
            <a:off x="6533827" y="4890137"/>
            <a:ext cx="0" cy="276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986912" y="4897113"/>
            <a:ext cx="0" cy="806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426500" y="4897113"/>
            <a:ext cx="0" cy="269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533827" y="5166360"/>
            <a:ext cx="8926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2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656" y="2801486"/>
            <a:ext cx="5095028" cy="1427719"/>
          </a:xfrm>
          <a:prstGeom prst="rect">
            <a:avLst/>
          </a:prstGeom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デジタルで光を作ろう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53523" y="322560"/>
            <a:ext cx="97680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お話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48" y="1647349"/>
            <a:ext cx="2191032" cy="3504247"/>
          </a:xfrm>
          <a:prstGeom prst="rect">
            <a:avLst/>
          </a:prstGeom>
        </p:spPr>
      </p:pic>
      <p:sp>
        <p:nvSpPr>
          <p:cNvPr id="31" name="楕円 30"/>
          <p:cNvSpPr/>
          <p:nvPr/>
        </p:nvSpPr>
        <p:spPr bwMode="auto">
          <a:xfrm>
            <a:off x="425767" y="4728209"/>
            <a:ext cx="488633" cy="4377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 flipH="1" flipV="1">
            <a:off x="670083" y="5298460"/>
            <a:ext cx="352448" cy="233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228600" y="5727531"/>
            <a:ext cx="374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ここにマウスカーソル持っていったから右クリック。</a:t>
            </a:r>
          </a:p>
        </p:txBody>
      </p:sp>
      <p:sp>
        <p:nvSpPr>
          <p:cNvPr id="34" name="楕円 33"/>
          <p:cNvSpPr/>
          <p:nvPr/>
        </p:nvSpPr>
        <p:spPr bwMode="auto">
          <a:xfrm>
            <a:off x="625639" y="2828149"/>
            <a:ext cx="2061082" cy="3967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楕円 34"/>
          <p:cNvSpPr/>
          <p:nvPr/>
        </p:nvSpPr>
        <p:spPr bwMode="auto">
          <a:xfrm>
            <a:off x="625639" y="4014099"/>
            <a:ext cx="2061082" cy="3967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29615" y="834836"/>
            <a:ext cx="60007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6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mspaint</a:t>
            </a:r>
            <a:r>
              <a:rPr lang="ja-JP" altLang="en-US" sz="3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⏎ </a:t>
            </a:r>
          </a:p>
          <a:p>
            <a:pPr algn="l"/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でペイントツールを起動する</a:t>
            </a:r>
          </a:p>
        </p:txBody>
      </p:sp>
      <p:sp>
        <p:nvSpPr>
          <p:cNvPr id="38" name="楕円 37"/>
          <p:cNvSpPr/>
          <p:nvPr/>
        </p:nvSpPr>
        <p:spPr bwMode="auto">
          <a:xfrm>
            <a:off x="7576652" y="3597298"/>
            <a:ext cx="665818" cy="3967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55378" y="4437989"/>
            <a:ext cx="307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色の編集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を選択。</a:t>
            </a:r>
          </a:p>
        </p:txBody>
      </p:sp>
      <p:sp>
        <p:nvSpPr>
          <p:cNvPr id="4" name="下矢印 3"/>
          <p:cNvSpPr/>
          <p:nvPr/>
        </p:nvSpPr>
        <p:spPr>
          <a:xfrm>
            <a:off x="3973830" y="1973609"/>
            <a:ext cx="567690" cy="617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</TotalTime>
  <Words>907</Words>
  <Application>Microsoft Office PowerPoint</Application>
  <PresentationFormat>画面に合わせる (4:3)</PresentationFormat>
  <Paragraphs>329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ＭＳ Ｐゴシック</vt:lpstr>
      <vt:lpstr>ＭＳ Ｐ明朝</vt:lpstr>
      <vt:lpstr>ＭＳ ゴシック</vt:lpstr>
      <vt:lpstr>メイリオ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gohome8</cp:lastModifiedBy>
  <cp:revision>114</cp:revision>
  <cp:lastPrinted>1601-01-01T00:00:00Z</cp:lastPrinted>
  <dcterms:created xsi:type="dcterms:W3CDTF">2014-03-24T13:08:44Z</dcterms:created>
  <dcterms:modified xsi:type="dcterms:W3CDTF">2019-02-09T21:41:31Z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