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2" r:id="rId3"/>
    <p:sldId id="273" r:id="rId4"/>
    <p:sldId id="274" r:id="rId5"/>
    <p:sldId id="275" r:id="rId6"/>
    <p:sldId id="276" r:id="rId7"/>
    <p:sldId id="293" r:id="rId8"/>
    <p:sldId id="278" r:id="rId9"/>
    <p:sldId id="281" r:id="rId10"/>
    <p:sldId id="282" r:id="rId11"/>
    <p:sldId id="283" r:id="rId12"/>
    <p:sldId id="277" r:id="rId13"/>
    <p:sldId id="295" r:id="rId14"/>
    <p:sldId id="284" r:id="rId15"/>
    <p:sldId id="286" r:id="rId16"/>
    <p:sldId id="287" r:id="rId17"/>
    <p:sldId id="28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Lst>
  <p:sldSz cx="9144000" cy="6858000" type="screen4x3"/>
  <p:notesSz cx="7099300" cy="102346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00"/>
    <a:srgbClr val="009900"/>
    <a:srgbClr val="00FF00"/>
    <a:srgbClr val="3399FF"/>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3" d="100"/>
          <a:sy n="63" d="100"/>
        </p:scale>
        <p:origin x="117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smtClean="0"/>
            </a:lvl1pPr>
          </a:lstStyle>
          <a:p>
            <a:pPr>
              <a:defRPr/>
            </a:pPr>
            <a:endParaRPr lang="en-US" altLang="ja-JP"/>
          </a:p>
        </p:txBody>
      </p:sp>
      <p:sp>
        <p:nvSpPr>
          <p:cNvPr id="1331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smtClean="0"/>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331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smtClean="0"/>
            </a:lvl1pPr>
          </a:lstStyle>
          <a:p>
            <a:pPr>
              <a:defRPr/>
            </a:pPr>
            <a:endParaRPr lang="en-US" altLang="ja-JP"/>
          </a:p>
        </p:txBody>
      </p:sp>
      <p:sp>
        <p:nvSpPr>
          <p:cNvPr id="1331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smtClean="0"/>
            </a:lvl1pPr>
          </a:lstStyle>
          <a:p>
            <a:pPr>
              <a:defRPr/>
            </a:pPr>
            <a:fld id="{C238D68F-C52E-434A-8F92-F3D733E4F7E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©Go Ota, 2014</a:t>
            </a:r>
          </a:p>
        </p:txBody>
      </p:sp>
      <p:sp>
        <p:nvSpPr>
          <p:cNvPr id="6" name="Rectangle 6"/>
          <p:cNvSpPr>
            <a:spLocks noGrp="1" noChangeArrowheads="1"/>
          </p:cNvSpPr>
          <p:nvPr>
            <p:ph type="sldNum" sz="quarter" idx="12"/>
          </p:nvPr>
        </p:nvSpPr>
        <p:spPr>
          <a:ln/>
        </p:spPr>
        <p:txBody>
          <a:bodyPr/>
          <a:lstStyle>
            <a:lvl1pPr>
              <a:defRPr/>
            </a:lvl1pPr>
          </a:lstStyle>
          <a:p>
            <a:pPr>
              <a:defRPr/>
            </a:pPr>
            <a:fld id="{E7D8959F-74B6-418E-9D25-E48C37958100}" type="slidenum">
              <a:rPr lang="en-US" altLang="ja-JP"/>
              <a:pPr>
                <a:defRPr/>
              </a:pPr>
              <a:t>‹#›</a:t>
            </a:fld>
            <a:endParaRPr lang="en-US" altLang="ja-JP"/>
          </a:p>
        </p:txBody>
      </p:sp>
    </p:spTree>
    <p:extLst>
      <p:ext uri="{BB962C8B-B14F-4D97-AF65-F5344CB8AC3E}">
        <p14:creationId xmlns:p14="http://schemas.microsoft.com/office/powerpoint/2010/main" val="877718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©Go Ota, 2014</a:t>
            </a:r>
          </a:p>
        </p:txBody>
      </p:sp>
      <p:sp>
        <p:nvSpPr>
          <p:cNvPr id="6" name="Rectangle 6"/>
          <p:cNvSpPr>
            <a:spLocks noGrp="1" noChangeArrowheads="1"/>
          </p:cNvSpPr>
          <p:nvPr>
            <p:ph type="sldNum" sz="quarter" idx="12"/>
          </p:nvPr>
        </p:nvSpPr>
        <p:spPr>
          <a:ln/>
        </p:spPr>
        <p:txBody>
          <a:bodyPr/>
          <a:lstStyle>
            <a:lvl1pPr>
              <a:defRPr/>
            </a:lvl1pPr>
          </a:lstStyle>
          <a:p>
            <a:pPr>
              <a:defRPr/>
            </a:pPr>
            <a:fld id="{89CD9FB7-5BAF-4355-B59C-D3E9B29F8D56}" type="slidenum">
              <a:rPr lang="en-US" altLang="ja-JP"/>
              <a:pPr>
                <a:defRPr/>
              </a:pPr>
              <a:t>‹#›</a:t>
            </a:fld>
            <a:endParaRPr lang="en-US" altLang="ja-JP"/>
          </a:p>
        </p:txBody>
      </p:sp>
    </p:spTree>
    <p:extLst>
      <p:ext uri="{BB962C8B-B14F-4D97-AF65-F5344CB8AC3E}">
        <p14:creationId xmlns:p14="http://schemas.microsoft.com/office/powerpoint/2010/main" val="501776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©Go Ota, 2014</a:t>
            </a:r>
          </a:p>
        </p:txBody>
      </p:sp>
      <p:sp>
        <p:nvSpPr>
          <p:cNvPr id="6" name="Rectangle 6"/>
          <p:cNvSpPr>
            <a:spLocks noGrp="1" noChangeArrowheads="1"/>
          </p:cNvSpPr>
          <p:nvPr>
            <p:ph type="sldNum" sz="quarter" idx="12"/>
          </p:nvPr>
        </p:nvSpPr>
        <p:spPr>
          <a:ln/>
        </p:spPr>
        <p:txBody>
          <a:bodyPr/>
          <a:lstStyle>
            <a:lvl1pPr>
              <a:defRPr/>
            </a:lvl1pPr>
          </a:lstStyle>
          <a:p>
            <a:pPr>
              <a:defRPr/>
            </a:pPr>
            <a:fld id="{FCEB82A7-4053-4D2A-8284-046204D73CD3}" type="slidenum">
              <a:rPr lang="en-US" altLang="ja-JP"/>
              <a:pPr>
                <a:defRPr/>
              </a:pPr>
              <a:t>‹#›</a:t>
            </a:fld>
            <a:endParaRPr lang="en-US" altLang="ja-JP"/>
          </a:p>
        </p:txBody>
      </p:sp>
    </p:spTree>
    <p:extLst>
      <p:ext uri="{BB962C8B-B14F-4D97-AF65-F5344CB8AC3E}">
        <p14:creationId xmlns:p14="http://schemas.microsoft.com/office/powerpoint/2010/main" val="423354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©Go Ota, 2014</a:t>
            </a:r>
          </a:p>
        </p:txBody>
      </p:sp>
      <p:sp>
        <p:nvSpPr>
          <p:cNvPr id="6" name="Rectangle 6"/>
          <p:cNvSpPr>
            <a:spLocks noGrp="1" noChangeArrowheads="1"/>
          </p:cNvSpPr>
          <p:nvPr>
            <p:ph type="sldNum" sz="quarter" idx="12"/>
          </p:nvPr>
        </p:nvSpPr>
        <p:spPr>
          <a:ln/>
        </p:spPr>
        <p:txBody>
          <a:bodyPr/>
          <a:lstStyle>
            <a:lvl1pPr>
              <a:defRPr/>
            </a:lvl1pPr>
          </a:lstStyle>
          <a:p>
            <a:pPr>
              <a:defRPr/>
            </a:pPr>
            <a:fld id="{06595A62-4D4D-4D37-84C6-39938330263E}" type="slidenum">
              <a:rPr lang="en-US" altLang="ja-JP"/>
              <a:pPr>
                <a:defRPr/>
              </a:pPr>
              <a:t>‹#›</a:t>
            </a:fld>
            <a:endParaRPr lang="en-US" altLang="ja-JP"/>
          </a:p>
        </p:txBody>
      </p:sp>
    </p:spTree>
    <p:extLst>
      <p:ext uri="{BB962C8B-B14F-4D97-AF65-F5344CB8AC3E}">
        <p14:creationId xmlns:p14="http://schemas.microsoft.com/office/powerpoint/2010/main" val="409148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©Go Ota, 2014</a:t>
            </a:r>
          </a:p>
        </p:txBody>
      </p:sp>
      <p:sp>
        <p:nvSpPr>
          <p:cNvPr id="6" name="Rectangle 6"/>
          <p:cNvSpPr>
            <a:spLocks noGrp="1" noChangeArrowheads="1"/>
          </p:cNvSpPr>
          <p:nvPr>
            <p:ph type="sldNum" sz="quarter" idx="12"/>
          </p:nvPr>
        </p:nvSpPr>
        <p:spPr>
          <a:ln/>
        </p:spPr>
        <p:txBody>
          <a:bodyPr/>
          <a:lstStyle>
            <a:lvl1pPr>
              <a:defRPr/>
            </a:lvl1pPr>
          </a:lstStyle>
          <a:p>
            <a:pPr>
              <a:defRPr/>
            </a:pPr>
            <a:fld id="{869D9846-FCE3-45F1-9002-D9D6A45B46CA}" type="slidenum">
              <a:rPr lang="en-US" altLang="ja-JP"/>
              <a:pPr>
                <a:defRPr/>
              </a:pPr>
              <a:t>‹#›</a:t>
            </a:fld>
            <a:endParaRPr lang="en-US" altLang="ja-JP"/>
          </a:p>
        </p:txBody>
      </p:sp>
    </p:spTree>
    <p:extLst>
      <p:ext uri="{BB962C8B-B14F-4D97-AF65-F5344CB8AC3E}">
        <p14:creationId xmlns:p14="http://schemas.microsoft.com/office/powerpoint/2010/main" val="1461285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©Go Ota, 2014</a:t>
            </a:r>
          </a:p>
        </p:txBody>
      </p:sp>
      <p:sp>
        <p:nvSpPr>
          <p:cNvPr id="7" name="Rectangle 6"/>
          <p:cNvSpPr>
            <a:spLocks noGrp="1" noChangeArrowheads="1"/>
          </p:cNvSpPr>
          <p:nvPr>
            <p:ph type="sldNum" sz="quarter" idx="12"/>
          </p:nvPr>
        </p:nvSpPr>
        <p:spPr>
          <a:ln/>
        </p:spPr>
        <p:txBody>
          <a:bodyPr/>
          <a:lstStyle>
            <a:lvl1pPr>
              <a:defRPr/>
            </a:lvl1pPr>
          </a:lstStyle>
          <a:p>
            <a:pPr>
              <a:defRPr/>
            </a:pPr>
            <a:fld id="{2C85D471-D70B-4904-B0B1-B3AA96A2F5E6}" type="slidenum">
              <a:rPr lang="en-US" altLang="ja-JP"/>
              <a:pPr>
                <a:defRPr/>
              </a:pPr>
              <a:t>‹#›</a:t>
            </a:fld>
            <a:endParaRPr lang="en-US" altLang="ja-JP"/>
          </a:p>
        </p:txBody>
      </p:sp>
    </p:spTree>
    <p:extLst>
      <p:ext uri="{BB962C8B-B14F-4D97-AF65-F5344CB8AC3E}">
        <p14:creationId xmlns:p14="http://schemas.microsoft.com/office/powerpoint/2010/main" val="1895225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a:t>©Go Ota, 2014</a:t>
            </a:r>
          </a:p>
        </p:txBody>
      </p:sp>
      <p:sp>
        <p:nvSpPr>
          <p:cNvPr id="9" name="Rectangle 6"/>
          <p:cNvSpPr>
            <a:spLocks noGrp="1" noChangeArrowheads="1"/>
          </p:cNvSpPr>
          <p:nvPr>
            <p:ph type="sldNum" sz="quarter" idx="12"/>
          </p:nvPr>
        </p:nvSpPr>
        <p:spPr>
          <a:ln/>
        </p:spPr>
        <p:txBody>
          <a:bodyPr/>
          <a:lstStyle>
            <a:lvl1pPr>
              <a:defRPr/>
            </a:lvl1pPr>
          </a:lstStyle>
          <a:p>
            <a:pPr>
              <a:defRPr/>
            </a:pPr>
            <a:fld id="{C924FA09-F8C9-4228-BA61-C95F9B94F46D}" type="slidenum">
              <a:rPr lang="en-US" altLang="ja-JP"/>
              <a:pPr>
                <a:defRPr/>
              </a:pPr>
              <a:t>‹#›</a:t>
            </a:fld>
            <a:endParaRPr lang="en-US" altLang="ja-JP"/>
          </a:p>
        </p:txBody>
      </p:sp>
    </p:spTree>
    <p:extLst>
      <p:ext uri="{BB962C8B-B14F-4D97-AF65-F5344CB8AC3E}">
        <p14:creationId xmlns:p14="http://schemas.microsoft.com/office/powerpoint/2010/main" val="355218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a:t>©Go Ota, 2014</a:t>
            </a:r>
          </a:p>
        </p:txBody>
      </p:sp>
      <p:sp>
        <p:nvSpPr>
          <p:cNvPr id="5" name="Rectangle 6"/>
          <p:cNvSpPr>
            <a:spLocks noGrp="1" noChangeArrowheads="1"/>
          </p:cNvSpPr>
          <p:nvPr>
            <p:ph type="sldNum" sz="quarter" idx="12"/>
          </p:nvPr>
        </p:nvSpPr>
        <p:spPr>
          <a:ln/>
        </p:spPr>
        <p:txBody>
          <a:bodyPr/>
          <a:lstStyle>
            <a:lvl1pPr>
              <a:defRPr/>
            </a:lvl1pPr>
          </a:lstStyle>
          <a:p>
            <a:pPr>
              <a:defRPr/>
            </a:pPr>
            <a:fld id="{D28C7141-3379-4B08-A203-31D6D3BF14E8}" type="slidenum">
              <a:rPr lang="en-US" altLang="ja-JP"/>
              <a:pPr>
                <a:defRPr/>
              </a:pPr>
              <a:t>‹#›</a:t>
            </a:fld>
            <a:endParaRPr lang="en-US" altLang="ja-JP"/>
          </a:p>
        </p:txBody>
      </p:sp>
    </p:spTree>
    <p:extLst>
      <p:ext uri="{BB962C8B-B14F-4D97-AF65-F5344CB8AC3E}">
        <p14:creationId xmlns:p14="http://schemas.microsoft.com/office/powerpoint/2010/main" val="287453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t>©Go Ota, 2014</a:t>
            </a:r>
          </a:p>
        </p:txBody>
      </p:sp>
      <p:sp>
        <p:nvSpPr>
          <p:cNvPr id="4" name="Rectangle 6"/>
          <p:cNvSpPr>
            <a:spLocks noGrp="1" noChangeArrowheads="1"/>
          </p:cNvSpPr>
          <p:nvPr>
            <p:ph type="sldNum" sz="quarter" idx="12"/>
          </p:nvPr>
        </p:nvSpPr>
        <p:spPr>
          <a:ln/>
        </p:spPr>
        <p:txBody>
          <a:bodyPr/>
          <a:lstStyle>
            <a:lvl1pPr>
              <a:defRPr/>
            </a:lvl1pPr>
          </a:lstStyle>
          <a:p>
            <a:pPr>
              <a:defRPr/>
            </a:pPr>
            <a:fld id="{96E8C552-C1D9-42F4-AEBA-1DD47C0462D6}" type="slidenum">
              <a:rPr lang="en-US" altLang="ja-JP"/>
              <a:pPr>
                <a:defRPr/>
              </a:pPr>
              <a:t>‹#›</a:t>
            </a:fld>
            <a:endParaRPr lang="en-US" altLang="ja-JP"/>
          </a:p>
        </p:txBody>
      </p:sp>
    </p:spTree>
    <p:extLst>
      <p:ext uri="{BB962C8B-B14F-4D97-AF65-F5344CB8AC3E}">
        <p14:creationId xmlns:p14="http://schemas.microsoft.com/office/powerpoint/2010/main" val="192913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©Go Ota, 2014</a:t>
            </a:r>
          </a:p>
        </p:txBody>
      </p:sp>
      <p:sp>
        <p:nvSpPr>
          <p:cNvPr id="7" name="Rectangle 6"/>
          <p:cNvSpPr>
            <a:spLocks noGrp="1" noChangeArrowheads="1"/>
          </p:cNvSpPr>
          <p:nvPr>
            <p:ph type="sldNum" sz="quarter" idx="12"/>
          </p:nvPr>
        </p:nvSpPr>
        <p:spPr>
          <a:ln/>
        </p:spPr>
        <p:txBody>
          <a:bodyPr/>
          <a:lstStyle>
            <a:lvl1pPr>
              <a:defRPr/>
            </a:lvl1pPr>
          </a:lstStyle>
          <a:p>
            <a:pPr>
              <a:defRPr/>
            </a:pPr>
            <a:fld id="{A33ACF3D-3276-481E-9F10-1C78E4A37FC6}" type="slidenum">
              <a:rPr lang="en-US" altLang="ja-JP"/>
              <a:pPr>
                <a:defRPr/>
              </a:pPr>
              <a:t>‹#›</a:t>
            </a:fld>
            <a:endParaRPr lang="en-US" altLang="ja-JP"/>
          </a:p>
        </p:txBody>
      </p:sp>
    </p:spTree>
    <p:extLst>
      <p:ext uri="{BB962C8B-B14F-4D97-AF65-F5344CB8AC3E}">
        <p14:creationId xmlns:p14="http://schemas.microsoft.com/office/powerpoint/2010/main" val="112077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©Go Ota, 2014</a:t>
            </a:r>
          </a:p>
        </p:txBody>
      </p:sp>
      <p:sp>
        <p:nvSpPr>
          <p:cNvPr id="7" name="Rectangle 6"/>
          <p:cNvSpPr>
            <a:spLocks noGrp="1" noChangeArrowheads="1"/>
          </p:cNvSpPr>
          <p:nvPr>
            <p:ph type="sldNum" sz="quarter" idx="12"/>
          </p:nvPr>
        </p:nvSpPr>
        <p:spPr>
          <a:ln/>
        </p:spPr>
        <p:txBody>
          <a:bodyPr/>
          <a:lstStyle>
            <a:lvl1pPr>
              <a:defRPr/>
            </a:lvl1pPr>
          </a:lstStyle>
          <a:p>
            <a:pPr>
              <a:defRPr/>
            </a:pPr>
            <a:fld id="{FF4A26F4-A2F1-437B-83B5-66AB62D4CD9C}" type="slidenum">
              <a:rPr lang="en-US" altLang="ja-JP"/>
              <a:pPr>
                <a:defRPr/>
              </a:pPr>
              <a:t>‹#›</a:t>
            </a:fld>
            <a:endParaRPr lang="en-US" altLang="ja-JP"/>
          </a:p>
        </p:txBody>
      </p:sp>
    </p:spTree>
    <p:extLst>
      <p:ext uri="{BB962C8B-B14F-4D97-AF65-F5344CB8AC3E}">
        <p14:creationId xmlns:p14="http://schemas.microsoft.com/office/powerpoint/2010/main" val="1649583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0" sz="1400" smtClean="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kumimoji="0" sz="1400" smtClean="0"/>
            </a:lvl1pPr>
          </a:lstStyle>
          <a:p>
            <a:pPr>
              <a:defRPr/>
            </a:pPr>
            <a:r>
              <a:rPr lang="en-US" altLang="ja-JP"/>
              <a:t>©Go Ota, 2014</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0" sz="1400" smtClean="0"/>
            </a:lvl1pPr>
          </a:lstStyle>
          <a:p>
            <a:pPr>
              <a:defRPr/>
            </a:pPr>
            <a:fld id="{D79CD162-E9B3-48B0-8AC2-F155ACDB2F9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officedaytime.com/dcaslj/" TargetMode="External"/><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8.jpeg"/><Relationship Id="rId7" Type="http://schemas.openxmlformats.org/officeDocument/2006/relationships/image" Target="../media/image37.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スライド番号プレースホルダー 3"/>
          <p:cNvSpPr>
            <a:spLocks noGrp="1"/>
          </p:cNvSpPr>
          <p:nvPr>
            <p:ph type="sldNum" sz="quarter" idx="12"/>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36154131-6F86-4F0E-96D0-1BC446C24231}" type="slidenum">
              <a:rPr kumimoji="0" lang="en-US" altLang="ja-JP"/>
              <a:pPr/>
              <a:t>1</a:t>
            </a:fld>
            <a:endParaRPr kumimoji="0" lang="en-US" altLang="ja-JP"/>
          </a:p>
        </p:txBody>
      </p:sp>
      <p:sp>
        <p:nvSpPr>
          <p:cNvPr id="3075" name="Text Box 4"/>
          <p:cNvSpPr txBox="1">
            <a:spLocks noChangeArrowheads="1"/>
          </p:cNvSpPr>
          <p:nvPr/>
        </p:nvSpPr>
        <p:spPr bwMode="auto">
          <a:xfrm>
            <a:off x="695325" y="993775"/>
            <a:ext cx="76962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dirty="0" smtClean="0">
                <a:latin typeface="メイリオ" panose="020B0604030504040204" pitchFamily="50" charset="-128"/>
                <a:ea typeface="メイリオ" panose="020B0604030504040204" pitchFamily="50" charset="-128"/>
              </a:rPr>
              <a:t>サイバースペース</a:t>
            </a:r>
            <a:r>
              <a:rPr lang="ja-JP" altLang="en-US" sz="2800" dirty="0">
                <a:latin typeface="メイリオ" panose="020B0604030504040204" pitchFamily="50" charset="-128"/>
                <a:ea typeface="メイリオ" panose="020B0604030504040204" pitchFamily="50" charset="-128"/>
              </a:rPr>
              <a:t>に飛び込もう</a:t>
            </a:r>
            <a:br>
              <a:rPr lang="ja-JP" altLang="en-US" sz="2800" dirty="0">
                <a:latin typeface="メイリオ" panose="020B0604030504040204" pitchFamily="50" charset="-128"/>
                <a:ea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rPr>
              <a:t>　</a:t>
            </a:r>
            <a:r>
              <a:rPr lang="en-US" altLang="ja-JP" sz="2800" dirty="0">
                <a:latin typeface="メイリオ" panose="020B0604030504040204" pitchFamily="50" charset="-128"/>
                <a:ea typeface="メイリオ" panose="020B0604030504040204" pitchFamily="50" charset="-128"/>
              </a:rPr>
              <a:t>- </a:t>
            </a:r>
            <a:r>
              <a:rPr lang="en-US" altLang="ja-JP" sz="2800" dirty="0" smtClean="0">
                <a:latin typeface="メイリオ" panose="020B0604030504040204" pitchFamily="50" charset="-128"/>
                <a:ea typeface="メイリオ" panose="020B0604030504040204" pitchFamily="50" charset="-128"/>
              </a:rPr>
              <a:t>CPU/</a:t>
            </a:r>
            <a:r>
              <a:rPr lang="ja-JP" altLang="en-US" sz="2800" dirty="0" smtClean="0">
                <a:latin typeface="メイリオ" panose="020B0604030504040204" pitchFamily="50" charset="-128"/>
                <a:ea typeface="メイリオ" panose="020B0604030504040204" pitchFamily="50" charset="-128"/>
              </a:rPr>
              <a:t>機械語と二進数 </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
            </a:r>
            <a:br>
              <a:rPr lang="ja-JP" altLang="en-US" sz="28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・コンピュータはどうして動くの</a:t>
            </a:r>
            <a:r>
              <a:rPr lang="ja-JP" altLang="en-US" sz="2400" dirty="0">
                <a:latin typeface="メイリオ" panose="020B0604030504040204" pitchFamily="50" charset="-128"/>
                <a:ea typeface="メイリオ" panose="020B0604030504040204" pitchFamily="50" charset="-128"/>
              </a:rPr>
              <a:t/>
            </a:r>
            <a:br>
              <a:rPr lang="ja-JP" altLang="en-US" sz="2400" dirty="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rPr>
              <a:t>CPU</a:t>
            </a:r>
            <a:r>
              <a:rPr lang="ja-JP" altLang="en-US" sz="2400" dirty="0" smtClean="0">
                <a:latin typeface="メイリオ" panose="020B0604030504040204" pitchFamily="50" charset="-128"/>
                <a:ea typeface="メイリオ" panose="020B0604030504040204" pitchFamily="50" charset="-128"/>
              </a:rPr>
              <a:t>の構造とプログラム</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・どうして二進数を勉強するの</a:t>
            </a:r>
            <a:endParaRPr lang="ja-JP" altLang="en-US" sz="2400" dirty="0" smtClean="0">
              <a:latin typeface="メイリオ" panose="020B0604030504040204" pitchFamily="50" charset="-128"/>
              <a:ea typeface="メイリオ" panose="020B0604030504040204" pitchFamily="50" charset="-128"/>
            </a:endParaRPr>
          </a:p>
        </p:txBody>
      </p:sp>
      <p:pic>
        <p:nvPicPr>
          <p:cNvPr id="3077" name="Picture 18" descr="A06_De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35" y="3056840"/>
            <a:ext cx="282892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0" descr="A06_Dennowi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75" y="2493744"/>
            <a:ext cx="206692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AutoShape 21"/>
          <p:cNvSpPr>
            <a:spLocks noChangeArrowheads="1"/>
          </p:cNvSpPr>
          <p:nvPr/>
        </p:nvSpPr>
        <p:spPr bwMode="auto">
          <a:xfrm>
            <a:off x="3166654" y="3122246"/>
            <a:ext cx="3276600" cy="3288665"/>
          </a:xfrm>
          <a:prstGeom prst="wedgeRectCallout">
            <a:avLst>
              <a:gd name="adj1" fmla="val 65919"/>
              <a:gd name="adj2" fmla="val -2715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latin typeface="メイリオ" panose="020B0604030504040204" pitchFamily="50" charset="-128"/>
                <a:ea typeface="メイリオ" panose="020B0604030504040204" pitchFamily="50" charset="-128"/>
              </a:rPr>
              <a:t>映画やアニメで近未来のサイバースペースを扱っているものは、何か</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と</a:t>
            </a:r>
            <a:r>
              <a:rPr lang="en-US" altLang="ja-JP" dirty="0">
                <a:latin typeface="メイリオ" panose="020B0604030504040204" pitchFamily="50" charset="-128"/>
                <a:ea typeface="メイリオ" panose="020B0604030504040204" pitchFamily="50" charset="-128"/>
              </a:rPr>
              <a:t>0</a:t>
            </a:r>
            <a:r>
              <a:rPr lang="ja-JP" altLang="en-US" dirty="0">
                <a:latin typeface="メイリオ" panose="020B0604030504040204" pitchFamily="50" charset="-128"/>
                <a:ea typeface="メイリオ" panose="020B0604030504040204" pitchFamily="50" charset="-128"/>
              </a:rPr>
              <a:t>がいっぱいある画面が出てきませんか。実はこの</a:t>
            </a:r>
            <a:r>
              <a:rPr lang="en-US" altLang="ja-JP" dirty="0">
                <a:latin typeface="メイリオ" panose="020B0604030504040204" pitchFamily="50" charset="-128"/>
                <a:ea typeface="メイリオ" panose="020B0604030504040204" pitchFamily="50" charset="-128"/>
              </a:rPr>
              <a:t>0</a:t>
            </a:r>
            <a:r>
              <a:rPr lang="ja-JP" altLang="en-US" dirty="0">
                <a:latin typeface="メイリオ" panose="020B0604030504040204" pitchFamily="50" charset="-128"/>
                <a:ea typeface="メイリオ" panose="020B0604030504040204" pitchFamily="50" charset="-128"/>
              </a:rPr>
              <a:t>と</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だけがコンピュータの中の世界にあるものです</a:t>
            </a:r>
            <a:r>
              <a:rPr lang="ja-JP" altLang="en-US" dirty="0" smtClean="0">
                <a:latin typeface="メイリオ" panose="020B0604030504040204" pitchFamily="50" charset="-128"/>
                <a:ea typeface="メイリオ" panose="020B0604030504040204" pitchFamily="50" charset="-128"/>
              </a:rPr>
              <a:t>。</a:t>
            </a:r>
          </a:p>
          <a:p>
            <a:pPr eaLnBrk="1" hangingPunct="1"/>
            <a:endParaRPr lang="ja-JP" altLang="en-US" dirty="0">
              <a:latin typeface="メイリオ" panose="020B0604030504040204" pitchFamily="50" charset="-128"/>
              <a:ea typeface="メイリオ" panose="020B0604030504040204" pitchFamily="50" charset="-128"/>
            </a:endParaRPr>
          </a:p>
          <a:p>
            <a:pPr eaLnBrk="1" hangingPunct="1"/>
            <a:r>
              <a:rPr lang="ja-JP" altLang="en-US" dirty="0" smtClean="0">
                <a:latin typeface="メイリオ" panose="020B0604030504040204" pitchFamily="50" charset="-128"/>
                <a:ea typeface="メイリオ" panose="020B0604030504040204" pitchFamily="50" charset="-128"/>
              </a:rPr>
              <a:t>この</a:t>
            </a:r>
            <a:r>
              <a:rPr lang="ja-JP" altLang="en-US" dirty="0">
                <a:latin typeface="メイリオ" panose="020B0604030504040204" pitchFamily="50" charset="-128"/>
                <a:ea typeface="メイリオ" panose="020B0604030504040204" pitchFamily="50" charset="-128"/>
              </a:rPr>
              <a:t>授業ではコンピュータのこの</a:t>
            </a:r>
            <a:r>
              <a:rPr lang="en-US" altLang="ja-JP" dirty="0">
                <a:latin typeface="メイリオ" panose="020B0604030504040204" pitchFamily="50" charset="-128"/>
                <a:ea typeface="メイリオ" panose="020B0604030504040204" pitchFamily="50" charset="-128"/>
              </a:rPr>
              <a:t>0</a:t>
            </a:r>
            <a:r>
              <a:rPr lang="ja-JP" altLang="en-US" dirty="0">
                <a:latin typeface="メイリオ" panose="020B0604030504040204" pitchFamily="50" charset="-128"/>
                <a:ea typeface="メイリオ" panose="020B0604030504040204" pitchFamily="50" charset="-128"/>
              </a:rPr>
              <a:t>と</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の世界は何かを見ていきましょう。</a:t>
            </a:r>
          </a:p>
        </p:txBody>
      </p:sp>
      <p:sp>
        <p:nvSpPr>
          <p:cNvPr id="8" name="Rectangle 2"/>
          <p:cNvSpPr txBox="1">
            <a:spLocks noChangeArrowheads="1"/>
          </p:cNvSpPr>
          <p:nvPr/>
        </p:nvSpPr>
        <p:spPr>
          <a:xfrm>
            <a:off x="228600" y="381000"/>
            <a:ext cx="8629650" cy="612775"/>
          </a:xfrm>
          <a:prstGeom prst="rect">
            <a:avLst/>
          </a:prstGeom>
        </p:spPr>
        <p:txBody>
          <a:bodyPr/>
          <a:lst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algn="l" eaLnBrk="1" hangingPunct="1"/>
            <a:r>
              <a:rPr lang="ja-JP" altLang="en-US" sz="3200" dirty="0" smtClean="0">
                <a:ea typeface="メイリオ" panose="020B0604030504040204" pitchFamily="50" charset="-128"/>
              </a:rPr>
              <a:t>情報の授業</a:t>
            </a:r>
            <a:endParaRPr lang="ja-JP" altLang="en-US" sz="2800" dirty="0" smtClean="0">
              <a:ea typeface="メイリオ" panose="020B0604030504040204" pitchFamily="50" charset="-128"/>
            </a:endParaRPr>
          </a:p>
        </p:txBody>
      </p:sp>
      <p:pic>
        <p:nvPicPr>
          <p:cNvPr id="9" name="図 8"/>
          <p:cNvPicPr/>
          <p:nvPr/>
        </p:nvPicPr>
        <p:blipFill>
          <a:blip r:embed="rId4">
            <a:extLst>
              <a:ext uri="{28A0092B-C50C-407E-A947-70E740481C1C}">
                <a14:useLocalDpi xmlns:a14="http://schemas.microsoft.com/office/drawing/2010/main" val="0"/>
              </a:ext>
            </a:extLst>
          </a:blip>
          <a:srcRect/>
          <a:stretch>
            <a:fillRect/>
          </a:stretch>
        </p:blipFill>
        <p:spPr bwMode="auto">
          <a:xfrm>
            <a:off x="400050" y="6086475"/>
            <a:ext cx="1383302" cy="510979"/>
          </a:xfrm>
          <a:prstGeom prst="rect">
            <a:avLst/>
          </a:prstGeom>
          <a:noFill/>
          <a:ln>
            <a:noFill/>
          </a:ln>
        </p:spPr>
      </p:pic>
      <p:sp>
        <p:nvSpPr>
          <p:cNvPr id="10" name="Rectangle 3"/>
          <p:cNvSpPr txBox="1">
            <a:spLocks noChangeArrowheads="1"/>
          </p:cNvSpPr>
          <p:nvPr/>
        </p:nvSpPr>
        <p:spPr bwMode="auto">
          <a:xfrm>
            <a:off x="1783352" y="6133904"/>
            <a:ext cx="125253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kumimoji="1" sz="2400" kern="1200">
                <a:solidFill>
                  <a:schemeClr val="tx1"/>
                </a:solidFill>
                <a:latin typeface="+mn-lt"/>
                <a:ea typeface="+mn-ea"/>
                <a:cs typeface="+mn-cs"/>
              </a:defRPr>
            </a:lvl1pPr>
            <a:lvl2pPr marL="457200" indent="0" algn="ctr" rtl="0" fontAlgn="base">
              <a:spcBef>
                <a:spcPct val="20000"/>
              </a:spcBef>
              <a:spcAft>
                <a:spcPct val="0"/>
              </a:spcAft>
              <a:buNone/>
              <a:defRPr kumimoji="1" sz="2000" kern="1200">
                <a:solidFill>
                  <a:schemeClr val="tx1"/>
                </a:solidFill>
                <a:latin typeface="+mn-lt"/>
                <a:ea typeface="+mn-ea"/>
                <a:cs typeface="+mn-cs"/>
              </a:defRPr>
            </a:lvl2pPr>
            <a:lvl3pPr marL="914400" indent="0" algn="ctr" rtl="0" fontAlgn="base">
              <a:spcBef>
                <a:spcPct val="20000"/>
              </a:spcBef>
              <a:spcAft>
                <a:spcPct val="0"/>
              </a:spcAft>
              <a:buNone/>
              <a:defRPr kumimoji="1" sz="1800" kern="1200">
                <a:solidFill>
                  <a:schemeClr val="tx1"/>
                </a:solidFill>
                <a:latin typeface="+mn-lt"/>
                <a:ea typeface="+mn-ea"/>
                <a:cs typeface="+mn-cs"/>
              </a:defRPr>
            </a:lvl3pPr>
            <a:lvl4pPr marL="1371600" indent="0" algn="ctr" rtl="0" fontAlgn="base">
              <a:spcBef>
                <a:spcPct val="20000"/>
              </a:spcBef>
              <a:spcAft>
                <a:spcPct val="0"/>
              </a:spcAft>
              <a:buNone/>
              <a:defRPr kumimoji="1" sz="1600" kern="1200">
                <a:solidFill>
                  <a:schemeClr val="tx1"/>
                </a:solidFill>
                <a:latin typeface="+mn-lt"/>
                <a:ea typeface="+mn-ea"/>
                <a:cs typeface="+mn-cs"/>
              </a:defRPr>
            </a:lvl4pPr>
            <a:lvl5pPr marL="1828800" indent="0" algn="ctr" rtl="0" fontAlgn="base">
              <a:spcBef>
                <a:spcPct val="20000"/>
              </a:spcBef>
              <a:spcAft>
                <a:spcPct val="0"/>
              </a:spcAft>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en-US" altLang="ja-JP" sz="2000" dirty="0" err="1" smtClean="0">
                <a:latin typeface="メイリオ" panose="020B0604030504040204" pitchFamily="50" charset="-128"/>
                <a:ea typeface="メイリオ" panose="020B0604030504040204" pitchFamily="50" charset="-128"/>
              </a:rPr>
              <a:t>Go.Ota</a:t>
            </a:r>
            <a:r>
              <a:rPr lang="ja-JP" altLang="en-US" dirty="0" smtClean="0">
                <a:latin typeface="メイリオ" panose="020B0604030504040204" pitchFamily="50" charset="-128"/>
                <a:ea typeface="メイリオ" panose="020B0604030504040204" pitchFamily="50" charset="-128"/>
              </a:rPr>
              <a:t> </a:t>
            </a:r>
            <a:endParaRPr lang="en-US" altLang="ja-JP" dirty="0" smtClean="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ー 3"/>
          <p:cNvSpPr>
            <a:spLocks noGrp="1"/>
          </p:cNvSpPr>
          <p:nvPr>
            <p:ph type="sldNum" sz="quarter" idx="12"/>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6424ED8-5480-4F3B-BE0F-0DFFBF49FBFC}" type="slidenum">
              <a:rPr kumimoji="0" lang="en-US" altLang="ja-JP">
                <a:latin typeface="メイリオ" panose="020B0604030504040204" pitchFamily="50" charset="-128"/>
                <a:ea typeface="メイリオ" panose="020B0604030504040204" pitchFamily="50" charset="-128"/>
              </a:rPr>
              <a:pPr/>
              <a:t>10</a:t>
            </a:fld>
            <a:endParaRPr kumimoji="0" lang="en-US" altLang="ja-JP">
              <a:latin typeface="メイリオ" panose="020B0604030504040204" pitchFamily="50" charset="-128"/>
              <a:ea typeface="メイリオ" panose="020B0604030504040204" pitchFamily="50" charset="-128"/>
            </a:endParaRPr>
          </a:p>
        </p:txBody>
      </p:sp>
      <p:pic>
        <p:nvPicPr>
          <p:cNvPr id="13315" name="Picture 31" descr="A07_teach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4937125"/>
            <a:ext cx="13906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2"/>
          <p:cNvSpPr txBox="1">
            <a:spLocks noChangeArrowheads="1"/>
          </p:cNvSpPr>
          <p:nvPr/>
        </p:nvSpPr>
        <p:spPr bwMode="auto">
          <a:xfrm>
            <a:off x="304800" y="3048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a:latin typeface="メイリオ" panose="020B0604030504040204" pitchFamily="50" charset="-128"/>
                <a:ea typeface="メイリオ" panose="020B0604030504040204" pitchFamily="50" charset="-128"/>
              </a:rPr>
              <a:t>プログラムはどう作る</a:t>
            </a:r>
            <a:r>
              <a:rPr lang="en-US" altLang="ja-JP" sz="2000" b="1">
                <a:latin typeface="メイリオ" panose="020B0604030504040204" pitchFamily="50" charset="-128"/>
                <a:ea typeface="メイリオ" panose="020B0604030504040204" pitchFamily="50" charset="-128"/>
              </a:rPr>
              <a:t>(4)?</a:t>
            </a:r>
            <a:r>
              <a:rPr lang="ja-JP" altLang="en-US" sz="2000" b="1">
                <a:latin typeface="メイリオ" panose="020B0604030504040204" pitchFamily="50" charset="-128"/>
                <a:ea typeface="メイリオ" panose="020B0604030504040204" pitchFamily="50" charset="-128"/>
              </a:rPr>
              <a:t>　マシン語</a:t>
            </a:r>
            <a:r>
              <a:rPr lang="en-US" altLang="ja-JP" sz="2000" b="1">
                <a:latin typeface="メイリオ" panose="020B0604030504040204" pitchFamily="50" charset="-128"/>
                <a:ea typeface="メイリオ" panose="020B0604030504040204" pitchFamily="50" charset="-128"/>
              </a:rPr>
              <a:t>(</a:t>
            </a:r>
            <a:r>
              <a:rPr lang="ja-JP" altLang="en-US" sz="2000" b="1">
                <a:latin typeface="メイリオ" panose="020B0604030504040204" pitchFamily="50" charset="-128"/>
                <a:ea typeface="メイリオ" panose="020B0604030504040204" pitchFamily="50" charset="-128"/>
              </a:rPr>
              <a:t>機械語</a:t>
            </a:r>
            <a:r>
              <a:rPr lang="en-US" altLang="ja-JP" sz="2000" b="1">
                <a:latin typeface="メイリオ" panose="020B0604030504040204" pitchFamily="50" charset="-128"/>
                <a:ea typeface="メイリオ" panose="020B0604030504040204" pitchFamily="50" charset="-128"/>
              </a:rPr>
              <a:t>)</a:t>
            </a:r>
            <a:endParaRPr lang="en-US" altLang="ja-JP" b="1">
              <a:latin typeface="メイリオ" panose="020B0604030504040204" pitchFamily="50" charset="-128"/>
              <a:ea typeface="メイリオ" panose="020B0604030504040204" pitchFamily="50" charset="-128"/>
            </a:endParaRPr>
          </a:p>
        </p:txBody>
      </p:sp>
      <p:sp>
        <p:nvSpPr>
          <p:cNvPr id="13317" name="AutoShape 26"/>
          <p:cNvSpPr>
            <a:spLocks noChangeArrowheads="1"/>
          </p:cNvSpPr>
          <p:nvPr/>
        </p:nvSpPr>
        <p:spPr bwMode="auto">
          <a:xfrm>
            <a:off x="1639888" y="3133725"/>
            <a:ext cx="6921500" cy="3587750"/>
          </a:xfrm>
          <a:prstGeom prst="wedgeRectCallout">
            <a:avLst>
              <a:gd name="adj1" fmla="val -54287"/>
              <a:gd name="adj2" fmla="val 2001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latin typeface="メイリオ" panose="020B0604030504040204" pitchFamily="50" charset="-128"/>
                <a:ea typeface="メイリオ" panose="020B0604030504040204" pitchFamily="50" charset="-128"/>
              </a:rPr>
              <a:t>メモリのパターンになっているプログラムをもう少し細かくみてみましょう。</a:t>
            </a:r>
          </a:p>
          <a:p>
            <a:pPr eaLnBrk="1" hangingPunct="1"/>
            <a:r>
              <a:rPr lang="ja-JP" altLang="en-US" sz="1600" dirty="0">
                <a:latin typeface="メイリオ" panose="020B0604030504040204" pitchFamily="50" charset="-128"/>
                <a:ea typeface="メイリオ" panose="020B0604030504040204" pitchFamily="50" charset="-128"/>
              </a:rPr>
              <a:t>このプログラムは</a:t>
            </a:r>
            <a:r>
              <a:rPr lang="en-US" altLang="ja-JP" sz="1600" dirty="0">
                <a:latin typeface="メイリオ" panose="020B0604030504040204" pitchFamily="50" charset="-128"/>
                <a:ea typeface="メイリオ" panose="020B0604030504040204" pitchFamily="50" charset="-128"/>
              </a:rPr>
              <a:t>COMET2</a:t>
            </a:r>
            <a:r>
              <a:rPr lang="ja-JP" altLang="en-US" sz="1600" dirty="0">
                <a:latin typeface="メイリオ" panose="020B0604030504040204" pitchFamily="50" charset="-128"/>
                <a:ea typeface="メイリオ" panose="020B0604030504040204" pitchFamily="50" charset="-128"/>
              </a:rPr>
              <a:t>という</a:t>
            </a:r>
            <a:r>
              <a:rPr lang="en-US" altLang="ja-JP" sz="1600" dirty="0">
                <a:latin typeface="メイリオ" panose="020B0604030504040204" pitchFamily="50" charset="-128"/>
                <a:ea typeface="メイリオ" panose="020B0604030504040204" pitchFamily="50" charset="-128"/>
              </a:rPr>
              <a:t>CPU</a:t>
            </a:r>
            <a:r>
              <a:rPr lang="ja-JP" altLang="en-US" sz="1600" dirty="0">
                <a:latin typeface="メイリオ" panose="020B0604030504040204" pitchFamily="50" charset="-128"/>
                <a:ea typeface="メイリオ" panose="020B0604030504040204" pitchFamily="50" charset="-128"/>
              </a:rPr>
              <a:t>のもので、</a:t>
            </a:r>
            <a:r>
              <a:rPr lang="en-US" altLang="ja-JP" sz="1600" dirty="0">
                <a:latin typeface="メイリオ" panose="020B0604030504040204" pitchFamily="50" charset="-128"/>
                <a:ea typeface="メイリオ" panose="020B0604030504040204" pitchFamily="50" charset="-128"/>
              </a:rPr>
              <a:t>CPU</a:t>
            </a:r>
            <a:r>
              <a:rPr lang="ja-JP" altLang="en-US" sz="1600" dirty="0">
                <a:latin typeface="メイリオ" panose="020B0604030504040204" pitchFamily="50" charset="-128"/>
                <a:ea typeface="メイリオ" panose="020B0604030504040204" pitchFamily="50" charset="-128"/>
              </a:rPr>
              <a:t>という機械が理解できるものでマシン語</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機械語</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と呼ばれています。どんなコンピュータでも、結局動いている時はこのマシン語だけが理解できます。</a:t>
            </a:r>
          </a:p>
          <a:p>
            <a:pPr eaLnBrk="1" hangingPunct="1"/>
            <a:r>
              <a:rPr lang="ja-JP" altLang="en-US" sz="1600" dirty="0">
                <a:latin typeface="メイリオ" panose="020B0604030504040204" pitchFamily="50" charset="-128"/>
                <a:ea typeface="メイリオ" panose="020B0604030504040204" pitchFamily="50" charset="-128"/>
              </a:rPr>
              <a:t>また、この</a:t>
            </a:r>
            <a:r>
              <a:rPr lang="en-US" altLang="ja-JP" sz="1600" dirty="0">
                <a:latin typeface="メイリオ" panose="020B0604030504040204" pitchFamily="50" charset="-128"/>
                <a:ea typeface="メイリオ" panose="020B0604030504040204" pitchFamily="50" charset="-128"/>
              </a:rPr>
              <a:t>CPU</a:t>
            </a:r>
            <a:r>
              <a:rPr lang="ja-JP" altLang="en-US" sz="1600" dirty="0">
                <a:latin typeface="メイリオ" panose="020B0604030504040204" pitchFamily="50" charset="-128"/>
                <a:ea typeface="メイリオ" panose="020B0604030504040204" pitchFamily="50" charset="-128"/>
              </a:rPr>
              <a:t>の場合は、メモリを</a:t>
            </a:r>
            <a:r>
              <a:rPr lang="en-US" altLang="ja-JP" sz="1600" dirty="0">
                <a:latin typeface="メイリオ" panose="020B0604030504040204" pitchFamily="50" charset="-128"/>
                <a:ea typeface="メイリオ" panose="020B0604030504040204" pitchFamily="50" charset="-128"/>
              </a:rPr>
              <a:t>16</a:t>
            </a:r>
            <a:r>
              <a:rPr lang="ja-JP" altLang="en-US" sz="1600" dirty="0">
                <a:latin typeface="メイリオ" panose="020B0604030504040204" pitchFamily="50" charset="-128"/>
                <a:ea typeface="メイリオ" panose="020B0604030504040204" pitchFamily="50" charset="-128"/>
              </a:rPr>
              <a:t>ビットごとに区切り、</a:t>
            </a:r>
            <a:r>
              <a:rPr lang="en-US" altLang="ja-JP" sz="1600" dirty="0">
                <a:latin typeface="メイリオ" panose="020B0604030504040204" pitchFamily="50" charset="-128"/>
                <a:ea typeface="メイリオ" panose="020B0604030504040204" pitchFamily="50" charset="-128"/>
              </a:rPr>
              <a:t>0</a:t>
            </a:r>
            <a:r>
              <a:rPr lang="ja-JP" altLang="en-US" sz="1600" dirty="0">
                <a:latin typeface="メイリオ" panose="020B0604030504040204" pitchFamily="50" charset="-128"/>
                <a:ea typeface="メイリオ" panose="020B0604030504040204" pitchFamily="50" charset="-128"/>
              </a:rPr>
              <a:t>から番号を振ってワードという単位で管理しています。個々のマシン語の命令は</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ワード又は</a:t>
            </a:r>
            <a:r>
              <a:rPr lang="en-US" altLang="ja-JP" sz="1600" dirty="0">
                <a:latin typeface="メイリオ" panose="020B0604030504040204" pitchFamily="50" charset="-128"/>
                <a:ea typeface="メイリオ" panose="020B0604030504040204" pitchFamily="50" charset="-128"/>
              </a:rPr>
              <a:t>2</a:t>
            </a:r>
            <a:r>
              <a:rPr lang="ja-JP" altLang="en-US" sz="1600" dirty="0">
                <a:latin typeface="メイリオ" panose="020B0604030504040204" pitchFamily="50" charset="-128"/>
                <a:ea typeface="メイリオ" panose="020B0604030504040204" pitchFamily="50" charset="-128"/>
              </a:rPr>
              <a:t>ワードの中に入っています。そして</a:t>
            </a:r>
            <a:r>
              <a:rPr lang="en-US" altLang="ja-JP" sz="1600" dirty="0">
                <a:latin typeface="メイリオ" panose="020B0604030504040204" pitchFamily="50" charset="-128"/>
                <a:ea typeface="メイリオ" panose="020B0604030504040204" pitchFamily="50" charset="-128"/>
              </a:rPr>
              <a:t>CPU</a:t>
            </a:r>
            <a:r>
              <a:rPr lang="ja-JP" altLang="en-US" sz="1600" dirty="0">
                <a:latin typeface="メイリオ" panose="020B0604030504040204" pitchFamily="50" charset="-128"/>
                <a:ea typeface="メイリオ" panose="020B0604030504040204" pitchFamily="50" charset="-128"/>
              </a:rPr>
              <a:t>はメモリ上のマシン語を</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個づつ読み取って実行していきます。この番号をアドレスと言っています</a:t>
            </a:r>
            <a:r>
              <a:rPr lang="ja-JP" altLang="en-US" sz="1600" dirty="0" smtClean="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r>
            <a:br>
              <a:rPr lang="ja-JP" altLang="en-US"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このようなコンピュータはプログラム内蔵方式でありノイマン型コンピュータと呼んでいます。世の中にある、ほとんどすべてのコンピュータは小さなスマートフォンからスーパーコンピュータまで、すべてこのノイマン型コンピュータです。</a:t>
            </a:r>
          </a:p>
          <a:p>
            <a:pPr eaLnBrk="1" hangingPunct="1"/>
            <a:r>
              <a:rPr lang="ja-JP" altLang="en-US" sz="1600" dirty="0">
                <a:latin typeface="メイリオ" panose="020B0604030504040204" pitchFamily="50" charset="-128"/>
                <a:ea typeface="メイリオ" panose="020B0604030504040204" pitchFamily="50" charset="-128"/>
              </a:rPr>
              <a:t/>
            </a:r>
            <a:br>
              <a:rPr lang="ja-JP" altLang="en-US" sz="1600" dirty="0">
                <a:latin typeface="メイリオ" panose="020B0604030504040204" pitchFamily="50" charset="-128"/>
                <a:ea typeface="メイリオ" panose="020B0604030504040204" pitchFamily="50" charset="-128"/>
              </a:rPr>
            </a:br>
            <a:endParaRPr lang="ja-JP" altLang="en-US" sz="1600" dirty="0">
              <a:latin typeface="メイリオ" panose="020B0604030504040204" pitchFamily="50" charset="-128"/>
              <a:ea typeface="メイリオ" panose="020B0604030504040204" pitchFamily="50" charset="-128"/>
            </a:endParaRPr>
          </a:p>
        </p:txBody>
      </p:sp>
      <p:pic>
        <p:nvPicPr>
          <p:cNvPr id="13318" name="Picture 27" descr="A07_p9me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788988"/>
            <a:ext cx="4130675"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28"/>
          <p:cNvSpPr txBox="1">
            <a:spLocks noChangeArrowheads="1"/>
          </p:cNvSpPr>
          <p:nvPr/>
        </p:nvSpPr>
        <p:spPr bwMode="auto">
          <a:xfrm>
            <a:off x="4933950" y="1611313"/>
            <a:ext cx="3656013" cy="58102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a:solidFill>
                  <a:srgbClr val="FFFF00"/>
                </a:solidFill>
                <a:latin typeface="メイリオ" panose="020B0604030504040204" pitchFamily="50" charset="-128"/>
                <a:ea typeface="メイリオ" panose="020B0604030504040204" pitchFamily="50" charset="-128"/>
              </a:rPr>
              <a:t>レジスタに数値を入れる</a:t>
            </a:r>
            <a:r>
              <a:rPr lang="ja-JP" altLang="en-US" sz="1600" b="1">
                <a:latin typeface="メイリオ" panose="020B0604030504040204" pitchFamily="50" charset="-128"/>
                <a:ea typeface="メイリオ" panose="020B0604030504040204" pitchFamily="50" charset="-128"/>
              </a:rPr>
              <a:t> </a:t>
            </a:r>
            <a:br>
              <a:rPr lang="ja-JP" altLang="en-US" sz="1600" b="1">
                <a:latin typeface="メイリオ" panose="020B0604030504040204" pitchFamily="50" charset="-128"/>
                <a:ea typeface="メイリオ" panose="020B0604030504040204" pitchFamily="50" charset="-128"/>
              </a:rPr>
            </a:br>
            <a:r>
              <a:rPr lang="ja-JP" altLang="en-US" sz="1600" b="1">
                <a:latin typeface="メイリオ" panose="020B0604030504040204" pitchFamily="50" charset="-128"/>
                <a:ea typeface="メイリオ" panose="020B0604030504040204" pitchFamily="50" charset="-128"/>
              </a:rPr>
              <a:t>　</a:t>
            </a:r>
            <a:r>
              <a:rPr lang="en-US" altLang="ja-JP" sz="1600" b="1">
                <a:solidFill>
                  <a:srgbClr val="FF0000"/>
                </a:solidFill>
                <a:latin typeface="メイリオ" panose="020B0604030504040204" pitchFamily="50" charset="-128"/>
                <a:ea typeface="メイリオ" panose="020B0604030504040204" pitchFamily="50" charset="-128"/>
              </a:rPr>
              <a:t>2(10) </a:t>
            </a:r>
            <a:r>
              <a:rPr lang="en-US" altLang="ja-JP" sz="1600" b="1">
                <a:latin typeface="メイリオ" panose="020B0604030504040204" pitchFamily="50" charset="-128"/>
                <a:ea typeface="メイリオ" panose="020B0604030504040204" pitchFamily="50" charset="-128"/>
              </a:rPr>
              <a:t>-&gt;</a:t>
            </a:r>
            <a:r>
              <a:rPr lang="en-US" altLang="ja-JP" sz="1600" b="1">
                <a:solidFill>
                  <a:srgbClr val="FF0000"/>
                </a:solidFill>
                <a:latin typeface="メイリオ" panose="020B0604030504040204" pitchFamily="50" charset="-128"/>
                <a:ea typeface="メイリオ" panose="020B0604030504040204" pitchFamily="50" charset="-128"/>
              </a:rPr>
              <a:t> </a:t>
            </a:r>
            <a:r>
              <a:rPr lang="en-US" altLang="ja-JP" sz="1600" b="1">
                <a:solidFill>
                  <a:srgbClr val="3399FF"/>
                </a:solidFill>
                <a:latin typeface="メイリオ" panose="020B0604030504040204" pitchFamily="50" charset="-128"/>
                <a:ea typeface="メイリオ" panose="020B0604030504040204" pitchFamily="50" charset="-128"/>
              </a:rPr>
              <a:t>GR2(0010)</a:t>
            </a:r>
          </a:p>
        </p:txBody>
      </p:sp>
      <p:sp>
        <p:nvSpPr>
          <p:cNvPr id="13320" name="Text Box 29"/>
          <p:cNvSpPr txBox="1">
            <a:spLocks noChangeArrowheads="1"/>
          </p:cNvSpPr>
          <p:nvPr/>
        </p:nvSpPr>
        <p:spPr bwMode="auto">
          <a:xfrm>
            <a:off x="4956175" y="836613"/>
            <a:ext cx="3686175" cy="58102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a:solidFill>
                  <a:srgbClr val="FFFF00"/>
                </a:solidFill>
                <a:latin typeface="メイリオ" panose="020B0604030504040204" pitchFamily="50" charset="-128"/>
                <a:ea typeface="メイリオ" panose="020B0604030504040204" pitchFamily="50" charset="-128"/>
              </a:rPr>
              <a:t>レジスタに数値を入れる</a:t>
            </a:r>
            <a:r>
              <a:rPr lang="ja-JP" altLang="en-US" sz="1600" b="1">
                <a:latin typeface="メイリオ" panose="020B0604030504040204" pitchFamily="50" charset="-128"/>
                <a:ea typeface="メイリオ" panose="020B0604030504040204" pitchFamily="50" charset="-128"/>
              </a:rPr>
              <a:t> </a:t>
            </a:r>
            <a:br>
              <a:rPr lang="ja-JP" altLang="en-US" sz="1600" b="1">
                <a:latin typeface="メイリオ" panose="020B0604030504040204" pitchFamily="50" charset="-128"/>
                <a:ea typeface="メイリオ" panose="020B0604030504040204" pitchFamily="50" charset="-128"/>
              </a:rPr>
            </a:br>
            <a:r>
              <a:rPr lang="ja-JP" altLang="en-US" sz="1600" b="1">
                <a:latin typeface="メイリオ" panose="020B0604030504040204" pitchFamily="50" charset="-128"/>
                <a:ea typeface="メイリオ" panose="020B0604030504040204" pitchFamily="50" charset="-128"/>
              </a:rPr>
              <a:t>　</a:t>
            </a:r>
            <a:r>
              <a:rPr lang="en-US" altLang="ja-JP" sz="1600" b="1">
                <a:solidFill>
                  <a:srgbClr val="FF0000"/>
                </a:solidFill>
                <a:latin typeface="メイリオ" panose="020B0604030504040204" pitchFamily="50" charset="-128"/>
                <a:ea typeface="メイリオ" panose="020B0604030504040204" pitchFamily="50" charset="-128"/>
              </a:rPr>
              <a:t>1 </a:t>
            </a:r>
            <a:r>
              <a:rPr lang="en-US" altLang="ja-JP" sz="1600" b="1">
                <a:latin typeface="メイリオ" panose="020B0604030504040204" pitchFamily="50" charset="-128"/>
                <a:ea typeface="メイリオ" panose="020B0604030504040204" pitchFamily="50" charset="-128"/>
              </a:rPr>
              <a:t>-&gt;</a:t>
            </a:r>
            <a:r>
              <a:rPr lang="en-US" altLang="ja-JP" sz="1600" b="1">
                <a:solidFill>
                  <a:srgbClr val="FF0000"/>
                </a:solidFill>
                <a:latin typeface="メイリオ" panose="020B0604030504040204" pitchFamily="50" charset="-128"/>
                <a:ea typeface="メイリオ" panose="020B0604030504040204" pitchFamily="50" charset="-128"/>
              </a:rPr>
              <a:t> </a:t>
            </a:r>
            <a:r>
              <a:rPr lang="en-US" altLang="ja-JP" sz="1600" b="1">
                <a:solidFill>
                  <a:srgbClr val="3399FF"/>
                </a:solidFill>
                <a:latin typeface="メイリオ" panose="020B0604030504040204" pitchFamily="50" charset="-128"/>
                <a:ea typeface="メイリオ" panose="020B0604030504040204" pitchFamily="50" charset="-128"/>
              </a:rPr>
              <a:t>GR1(0001)</a:t>
            </a:r>
          </a:p>
        </p:txBody>
      </p:sp>
      <p:sp>
        <p:nvSpPr>
          <p:cNvPr id="13321" name="Text Box 30"/>
          <p:cNvSpPr txBox="1">
            <a:spLocks noChangeArrowheads="1"/>
          </p:cNvSpPr>
          <p:nvPr/>
        </p:nvSpPr>
        <p:spPr bwMode="auto">
          <a:xfrm>
            <a:off x="4940300" y="2359025"/>
            <a:ext cx="3656013" cy="58102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a:solidFill>
                  <a:srgbClr val="3399FF"/>
                </a:solidFill>
                <a:latin typeface="メイリオ" panose="020B0604030504040204" pitchFamily="50" charset="-128"/>
                <a:ea typeface="メイリオ" panose="020B0604030504040204" pitchFamily="50" charset="-128"/>
              </a:rPr>
              <a:t>レジスタ</a:t>
            </a:r>
            <a:r>
              <a:rPr lang="en-US" altLang="ja-JP" sz="1600" b="1">
                <a:solidFill>
                  <a:srgbClr val="3399FF"/>
                </a:solidFill>
                <a:latin typeface="メイリオ" panose="020B0604030504040204" pitchFamily="50" charset="-128"/>
                <a:ea typeface="メイリオ" panose="020B0604030504040204" pitchFamily="50" charset="-128"/>
              </a:rPr>
              <a:t>a</a:t>
            </a:r>
            <a:r>
              <a:rPr lang="ja-JP" altLang="en-US" sz="1600" b="1">
                <a:solidFill>
                  <a:srgbClr val="FFFF00"/>
                </a:solidFill>
                <a:latin typeface="メイリオ" panose="020B0604030504040204" pitchFamily="50" charset="-128"/>
                <a:ea typeface="メイリオ" panose="020B0604030504040204" pitchFamily="50" charset="-128"/>
              </a:rPr>
              <a:t>に</a:t>
            </a:r>
            <a:r>
              <a:rPr lang="ja-JP" altLang="en-US" sz="1600" b="1">
                <a:solidFill>
                  <a:srgbClr val="009900"/>
                </a:solidFill>
                <a:latin typeface="メイリオ" panose="020B0604030504040204" pitchFamily="50" charset="-128"/>
                <a:ea typeface="メイリオ" panose="020B0604030504040204" pitchFamily="50" charset="-128"/>
              </a:rPr>
              <a:t>レジスタ</a:t>
            </a:r>
            <a:r>
              <a:rPr lang="en-US" altLang="ja-JP" sz="1600" b="1">
                <a:solidFill>
                  <a:srgbClr val="009900"/>
                </a:solidFill>
                <a:latin typeface="メイリオ" panose="020B0604030504040204" pitchFamily="50" charset="-128"/>
                <a:ea typeface="メイリオ" panose="020B0604030504040204" pitchFamily="50" charset="-128"/>
              </a:rPr>
              <a:t>b</a:t>
            </a:r>
            <a:r>
              <a:rPr lang="ja-JP" altLang="en-US" sz="1600" b="1">
                <a:solidFill>
                  <a:srgbClr val="FFFF00"/>
                </a:solidFill>
                <a:latin typeface="メイリオ" panose="020B0604030504040204" pitchFamily="50" charset="-128"/>
                <a:ea typeface="メイリオ" panose="020B0604030504040204" pitchFamily="50" charset="-128"/>
              </a:rPr>
              <a:t>を加える</a:t>
            </a:r>
            <a:r>
              <a:rPr lang="ja-JP" altLang="en-US" sz="1600" b="1">
                <a:latin typeface="メイリオ" panose="020B0604030504040204" pitchFamily="50" charset="-128"/>
                <a:ea typeface="メイリオ" panose="020B0604030504040204" pitchFamily="50" charset="-128"/>
              </a:rPr>
              <a:t> </a:t>
            </a:r>
            <a:br>
              <a:rPr lang="ja-JP" altLang="en-US" sz="1600" b="1">
                <a:latin typeface="メイリオ" panose="020B0604030504040204" pitchFamily="50" charset="-128"/>
                <a:ea typeface="メイリオ" panose="020B0604030504040204" pitchFamily="50" charset="-128"/>
              </a:rPr>
            </a:br>
            <a:r>
              <a:rPr lang="ja-JP" altLang="en-US" sz="1600" b="1">
                <a:latin typeface="メイリオ" panose="020B0604030504040204" pitchFamily="50" charset="-128"/>
                <a:ea typeface="メイリオ" panose="020B0604030504040204" pitchFamily="50" charset="-128"/>
              </a:rPr>
              <a:t>　</a:t>
            </a:r>
            <a:r>
              <a:rPr lang="en-US" altLang="ja-JP" sz="1600" b="1">
                <a:solidFill>
                  <a:srgbClr val="3399FF"/>
                </a:solidFill>
                <a:latin typeface="メイリオ" panose="020B0604030504040204" pitchFamily="50" charset="-128"/>
                <a:ea typeface="メイリオ" panose="020B0604030504040204" pitchFamily="50" charset="-128"/>
              </a:rPr>
              <a:t>GR1(01)</a:t>
            </a:r>
            <a:r>
              <a:rPr lang="en-US" altLang="ja-JP" sz="1600" b="1">
                <a:latin typeface="メイリオ" panose="020B0604030504040204" pitchFamily="50" charset="-128"/>
                <a:ea typeface="メイリオ" panose="020B0604030504040204" pitchFamily="50" charset="-128"/>
              </a:rPr>
              <a:t>+</a:t>
            </a:r>
            <a:r>
              <a:rPr lang="en-US" altLang="ja-JP" sz="1600" b="1">
                <a:solidFill>
                  <a:srgbClr val="009900"/>
                </a:solidFill>
                <a:latin typeface="メイリオ" panose="020B0604030504040204" pitchFamily="50" charset="-128"/>
                <a:ea typeface="メイリオ" panose="020B0604030504040204" pitchFamily="50" charset="-128"/>
              </a:rPr>
              <a:t>GR2(10)</a:t>
            </a:r>
            <a:r>
              <a:rPr lang="en-US" altLang="ja-JP" sz="1600" b="1">
                <a:solidFill>
                  <a:srgbClr val="FF0000"/>
                </a:solidFill>
                <a:latin typeface="メイリオ" panose="020B0604030504040204" pitchFamily="50" charset="-128"/>
                <a:ea typeface="メイリオ" panose="020B0604030504040204" pitchFamily="50" charset="-128"/>
              </a:rPr>
              <a:t> -&gt; GR1</a:t>
            </a:r>
            <a:endParaRPr lang="en-US" altLang="ja-JP" sz="1600" b="1">
              <a:solidFill>
                <a:srgbClr val="3399FF"/>
              </a:solidFill>
              <a:latin typeface="メイリオ" panose="020B0604030504040204" pitchFamily="50" charset="-128"/>
              <a:ea typeface="メイリオ" panose="020B0604030504040204" pitchFamily="50" charset="-128"/>
            </a:endParaRPr>
          </a:p>
        </p:txBody>
      </p:sp>
      <p:sp>
        <p:nvSpPr>
          <p:cNvPr id="13322" name="Text Box 32"/>
          <p:cNvSpPr txBox="1">
            <a:spLocks noChangeArrowheads="1"/>
          </p:cNvSpPr>
          <p:nvPr/>
        </p:nvSpPr>
        <p:spPr bwMode="auto">
          <a:xfrm>
            <a:off x="247650" y="623888"/>
            <a:ext cx="9286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a:solidFill>
                  <a:srgbClr val="FF0000"/>
                </a:solidFill>
                <a:latin typeface="メイリオ" panose="020B0604030504040204" pitchFamily="50" charset="-128"/>
                <a:ea typeface="メイリオ" panose="020B0604030504040204" pitchFamily="50" charset="-128"/>
              </a:rPr>
              <a:t>アドレス</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3"/>
          <p:cNvSpPr>
            <a:spLocks noGrp="1"/>
          </p:cNvSpPr>
          <p:nvPr>
            <p:ph type="sldNum" sz="quarter" idx="12"/>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09428F7-4891-470F-86D2-6822C812483A}" type="slidenum">
              <a:rPr kumimoji="0" lang="en-US" altLang="ja-JP"/>
              <a:pPr/>
              <a:t>11</a:t>
            </a:fld>
            <a:endParaRPr kumimoji="0" lang="en-US" altLang="ja-JP"/>
          </a:p>
        </p:txBody>
      </p:sp>
      <p:pic>
        <p:nvPicPr>
          <p:cNvPr id="14339" name="Picture 37" descr="A07_witc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6588" y="3065463"/>
            <a:ext cx="1905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2"/>
          <p:cNvSpPr txBox="1">
            <a:spLocks noChangeArrowheads="1"/>
          </p:cNvSpPr>
          <p:nvPr/>
        </p:nvSpPr>
        <p:spPr bwMode="auto">
          <a:xfrm>
            <a:off x="304800" y="3048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a:latin typeface="メイリオ" panose="020B0604030504040204" pitchFamily="50" charset="-128"/>
                <a:ea typeface="メイリオ" panose="020B0604030504040204" pitchFamily="50" charset="-128"/>
              </a:rPr>
              <a:t>プログラムはどう作る</a:t>
            </a:r>
            <a:r>
              <a:rPr lang="en-US" altLang="ja-JP" sz="2000" b="1">
                <a:latin typeface="メイリオ" panose="020B0604030504040204" pitchFamily="50" charset="-128"/>
                <a:ea typeface="メイリオ" panose="020B0604030504040204" pitchFamily="50" charset="-128"/>
              </a:rPr>
              <a:t>(5)?</a:t>
            </a:r>
            <a:r>
              <a:rPr lang="ja-JP" altLang="en-US" sz="2000" b="1">
                <a:latin typeface="メイリオ" panose="020B0604030504040204" pitchFamily="50" charset="-128"/>
                <a:ea typeface="メイリオ" panose="020B0604030504040204" pitchFamily="50" charset="-128"/>
              </a:rPr>
              <a:t>　アセンブラとマシン語</a:t>
            </a:r>
            <a:endParaRPr lang="ja-JP" altLang="en-US" b="1">
              <a:latin typeface="メイリオ" panose="020B0604030504040204" pitchFamily="50" charset="-128"/>
              <a:ea typeface="メイリオ" panose="020B0604030504040204" pitchFamily="50" charset="-128"/>
            </a:endParaRPr>
          </a:p>
        </p:txBody>
      </p:sp>
      <p:pic>
        <p:nvPicPr>
          <p:cNvPr id="14341" name="Picture 3" descr="A07_p9m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325" y="1020763"/>
            <a:ext cx="3424238"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22"/>
          <p:cNvSpPr txBox="1">
            <a:spLocks noChangeArrowheads="1"/>
          </p:cNvSpPr>
          <p:nvPr/>
        </p:nvSpPr>
        <p:spPr bwMode="auto">
          <a:xfrm>
            <a:off x="785813" y="1143000"/>
            <a:ext cx="20605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latin typeface="メイリオ" panose="020B0604030504040204" pitchFamily="50" charset="-128"/>
                <a:ea typeface="メイリオ" panose="020B0604030504040204" pitchFamily="50" charset="-128"/>
              </a:rPr>
              <a:t> LAD  GR1,1</a:t>
            </a:r>
          </a:p>
          <a:p>
            <a:pPr eaLnBrk="1" hangingPunct="1"/>
            <a:r>
              <a:rPr lang="en-US" altLang="ja-JP">
                <a:latin typeface="メイリオ" panose="020B0604030504040204" pitchFamily="50" charset="-128"/>
                <a:ea typeface="メイリオ" panose="020B0604030504040204" pitchFamily="50" charset="-128"/>
              </a:rPr>
              <a:t> LAD  GR2,2</a:t>
            </a:r>
          </a:p>
          <a:p>
            <a:pPr eaLnBrk="1" hangingPunct="1"/>
            <a:r>
              <a:rPr lang="en-US" altLang="ja-JP">
                <a:latin typeface="メイリオ" panose="020B0604030504040204" pitchFamily="50" charset="-128"/>
                <a:ea typeface="メイリオ" panose="020B0604030504040204" pitchFamily="50" charset="-128"/>
              </a:rPr>
              <a:t> ADDA GR1,GR2</a:t>
            </a:r>
          </a:p>
        </p:txBody>
      </p:sp>
      <p:sp>
        <p:nvSpPr>
          <p:cNvPr id="14343" name="AutoShape 26"/>
          <p:cNvSpPr>
            <a:spLocks noChangeArrowheads="1"/>
          </p:cNvSpPr>
          <p:nvPr/>
        </p:nvSpPr>
        <p:spPr bwMode="auto">
          <a:xfrm>
            <a:off x="493713" y="2695575"/>
            <a:ext cx="6126162" cy="2817813"/>
          </a:xfrm>
          <a:prstGeom prst="wedgeRectCallout">
            <a:avLst>
              <a:gd name="adj1" fmla="val 57514"/>
              <a:gd name="adj2" fmla="val -431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latin typeface="メイリオ" panose="020B0604030504040204" pitchFamily="50" charset="-128"/>
                <a:ea typeface="メイリオ" panose="020B0604030504040204" pitchFamily="50" charset="-128"/>
              </a:rPr>
              <a:t>コンピュータを動かすためには、</a:t>
            </a:r>
            <a:r>
              <a:rPr lang="en-US" altLang="ja-JP" sz="1600" dirty="0">
                <a:latin typeface="メイリオ" panose="020B0604030504040204" pitchFamily="50" charset="-128"/>
                <a:ea typeface="メイリオ" panose="020B0604030504040204" pitchFamily="50" charset="-128"/>
              </a:rPr>
              <a:t>0</a:t>
            </a:r>
            <a:r>
              <a:rPr lang="ja-JP" altLang="en-US" sz="1600" dirty="0">
                <a:latin typeface="メイリオ" panose="020B0604030504040204" pitchFamily="50" charset="-128"/>
                <a:ea typeface="メイリオ" panose="020B0604030504040204" pitchFamily="50" charset="-128"/>
              </a:rPr>
              <a:t>と</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のパターンのマシン語のプログラムを作る必要があります。これって難しいと思いませんか</a:t>
            </a:r>
            <a:r>
              <a:rPr lang="en-US" altLang="ja-JP" sz="1600" dirty="0">
                <a:latin typeface="メイリオ" panose="020B0604030504040204" pitchFamily="50" charset="-128"/>
                <a:ea typeface="メイリオ" panose="020B0604030504040204" pitchFamily="50" charset="-128"/>
              </a:rPr>
              <a:t>?</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そこで、少しわかりやすいアセンブラ言語というのが考えられました。マシン語をある程度、意味のわかる言葉におきかえたものです。マシン語に比べるとずっとプログラミングしやすくなりました</a:t>
            </a:r>
            <a:r>
              <a:rPr lang="ja-JP" altLang="en-US" sz="1600" dirty="0" smtClean="0">
                <a:latin typeface="メイリオ" panose="020B0604030504040204" pitchFamily="50" charset="-128"/>
                <a:ea typeface="メイリオ" panose="020B0604030504040204" pitchFamily="50" charset="-128"/>
              </a:rPr>
              <a:t>。</a:t>
            </a:r>
            <a:endParaRPr lang="ja-JP" altLang="en-US" sz="1600" dirty="0">
              <a:latin typeface="メイリオ" panose="020B0604030504040204" pitchFamily="50" charset="-128"/>
              <a:ea typeface="メイリオ" panose="020B0604030504040204" pitchFamily="50" charset="-128"/>
            </a:endParaRPr>
          </a:p>
          <a:p>
            <a:pPr eaLnBrk="1" hangingPunct="1"/>
            <a:r>
              <a:rPr lang="ja-JP" altLang="en-US" sz="1600" dirty="0">
                <a:latin typeface="メイリオ" panose="020B0604030504040204" pitchFamily="50" charset="-128"/>
                <a:ea typeface="メイリオ" panose="020B0604030504040204" pitchFamily="50" charset="-128"/>
              </a:rPr>
              <a:t>ただし、アセンブラ言語のままだと</a:t>
            </a:r>
            <a:r>
              <a:rPr lang="en-US" altLang="ja-JP" sz="1600" dirty="0">
                <a:latin typeface="メイリオ" panose="020B0604030504040204" pitchFamily="50" charset="-128"/>
                <a:ea typeface="メイリオ" panose="020B0604030504040204" pitchFamily="50" charset="-128"/>
              </a:rPr>
              <a:t>CPU</a:t>
            </a:r>
            <a:r>
              <a:rPr lang="ja-JP" altLang="en-US" sz="1600" dirty="0">
                <a:latin typeface="メイリオ" panose="020B0604030504040204" pitchFamily="50" charset="-128"/>
                <a:ea typeface="メイリオ" panose="020B0604030504040204" pitchFamily="50" charset="-128"/>
              </a:rPr>
              <a:t>は理解できないので、アセンブラ言語の文字からマシン語の</a:t>
            </a:r>
            <a:r>
              <a:rPr lang="en-US" altLang="ja-JP" sz="1600" dirty="0">
                <a:latin typeface="メイリオ" panose="020B0604030504040204" pitchFamily="50" charset="-128"/>
                <a:ea typeface="メイリオ" panose="020B0604030504040204" pitchFamily="50" charset="-128"/>
              </a:rPr>
              <a:t>0,1</a:t>
            </a:r>
            <a:r>
              <a:rPr lang="ja-JP" altLang="en-US" sz="1600" dirty="0">
                <a:latin typeface="メイリオ" panose="020B0604030504040204" pitchFamily="50" charset="-128"/>
                <a:ea typeface="メイリオ" panose="020B0604030504040204" pitchFamily="50" charset="-128"/>
              </a:rPr>
              <a:t>に変換する必要があります。この変換自体をコンピュータにさせることにして、その変換するプログラムをアセンブラーと呼んでいます。</a:t>
            </a:r>
          </a:p>
          <a:p>
            <a:pPr eaLnBrk="1" hangingPunct="1"/>
            <a:endParaRPr lang="en-US" altLang="ja-JP" sz="1600" dirty="0">
              <a:latin typeface="メイリオ" panose="020B0604030504040204" pitchFamily="50" charset="-128"/>
              <a:ea typeface="メイリオ" panose="020B0604030504040204" pitchFamily="50" charset="-128"/>
            </a:endParaRPr>
          </a:p>
        </p:txBody>
      </p:sp>
      <p:sp>
        <p:nvSpPr>
          <p:cNvPr id="14344" name="Text Box 27"/>
          <p:cNvSpPr txBox="1">
            <a:spLocks noChangeArrowheads="1"/>
          </p:cNvSpPr>
          <p:nvPr/>
        </p:nvSpPr>
        <p:spPr bwMode="auto">
          <a:xfrm>
            <a:off x="4770437" y="730250"/>
            <a:ext cx="15128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solidFill>
                  <a:srgbClr val="FF0000"/>
                </a:solidFill>
                <a:latin typeface="メイリオ" panose="020B0604030504040204" pitchFamily="50" charset="-128"/>
                <a:ea typeface="メイリオ" panose="020B0604030504040204" pitchFamily="50" charset="-128"/>
              </a:rPr>
              <a:t>マシン語</a:t>
            </a:r>
          </a:p>
        </p:txBody>
      </p:sp>
      <p:sp>
        <p:nvSpPr>
          <p:cNvPr id="14345" name="Text Box 28"/>
          <p:cNvSpPr txBox="1">
            <a:spLocks noChangeArrowheads="1"/>
          </p:cNvSpPr>
          <p:nvPr/>
        </p:nvSpPr>
        <p:spPr bwMode="auto">
          <a:xfrm>
            <a:off x="901700" y="809625"/>
            <a:ext cx="1522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a:solidFill>
                  <a:srgbClr val="FF0000"/>
                </a:solidFill>
                <a:latin typeface="メイリオ" panose="020B0604030504040204" pitchFamily="50" charset="-128"/>
                <a:ea typeface="メイリオ" panose="020B0604030504040204" pitchFamily="50" charset="-128"/>
              </a:rPr>
              <a:t>アセンブラ</a:t>
            </a:r>
          </a:p>
        </p:txBody>
      </p:sp>
      <p:sp>
        <p:nvSpPr>
          <p:cNvPr id="14346" name="AutoShape 29"/>
          <p:cNvSpPr>
            <a:spLocks/>
          </p:cNvSpPr>
          <p:nvPr/>
        </p:nvSpPr>
        <p:spPr bwMode="auto">
          <a:xfrm>
            <a:off x="4614863" y="1162050"/>
            <a:ext cx="88900" cy="260350"/>
          </a:xfrm>
          <a:prstGeom prst="leftBrace">
            <a:avLst>
              <a:gd name="adj1" fmla="val 2440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sp>
        <p:nvSpPr>
          <p:cNvPr id="14347" name="AutoShape 30"/>
          <p:cNvSpPr>
            <a:spLocks/>
          </p:cNvSpPr>
          <p:nvPr/>
        </p:nvSpPr>
        <p:spPr bwMode="auto">
          <a:xfrm>
            <a:off x="4610100" y="1585913"/>
            <a:ext cx="88900" cy="260350"/>
          </a:xfrm>
          <a:prstGeom prst="leftBrace">
            <a:avLst>
              <a:gd name="adj1" fmla="val 2440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sp>
        <p:nvSpPr>
          <p:cNvPr id="14348" name="AutoShape 31"/>
          <p:cNvSpPr>
            <a:spLocks/>
          </p:cNvSpPr>
          <p:nvPr/>
        </p:nvSpPr>
        <p:spPr bwMode="auto">
          <a:xfrm>
            <a:off x="4616450" y="1985963"/>
            <a:ext cx="74613" cy="144462"/>
          </a:xfrm>
          <a:prstGeom prst="leftBrace">
            <a:avLst>
              <a:gd name="adj1" fmla="val 1613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sp>
        <p:nvSpPr>
          <p:cNvPr id="14349" name="Line 32"/>
          <p:cNvSpPr>
            <a:spLocks noChangeShapeType="1"/>
          </p:cNvSpPr>
          <p:nvPr/>
        </p:nvSpPr>
        <p:spPr bwMode="auto">
          <a:xfrm>
            <a:off x="2714625" y="1276350"/>
            <a:ext cx="1800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14350" name="Line 33"/>
          <p:cNvSpPr>
            <a:spLocks noChangeShapeType="1"/>
          </p:cNvSpPr>
          <p:nvPr/>
        </p:nvSpPr>
        <p:spPr bwMode="auto">
          <a:xfrm>
            <a:off x="2714625" y="1568450"/>
            <a:ext cx="1800225" cy="1301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14351" name="Line 34"/>
          <p:cNvSpPr>
            <a:spLocks noChangeShapeType="1"/>
          </p:cNvSpPr>
          <p:nvPr/>
        </p:nvSpPr>
        <p:spPr bwMode="auto">
          <a:xfrm>
            <a:off x="2744788" y="1873250"/>
            <a:ext cx="1755775" cy="1587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14352" name="Text Box 39"/>
          <p:cNvSpPr txBox="1">
            <a:spLocks noChangeArrowheads="1"/>
          </p:cNvSpPr>
          <p:nvPr/>
        </p:nvSpPr>
        <p:spPr bwMode="auto">
          <a:xfrm>
            <a:off x="2466975" y="5759450"/>
            <a:ext cx="5472113" cy="5905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a:latin typeface="メイリオ" panose="020B0604030504040204" pitchFamily="50" charset="-128"/>
                <a:ea typeface="メイリオ" panose="020B0604030504040204" pitchFamily="50" charset="-128"/>
              </a:rPr>
              <a:t>アセンブラ言語の</a:t>
            </a:r>
            <a:r>
              <a:rPr lang="en-US" altLang="ja-JP" sz="1600">
                <a:latin typeface="メイリオ" panose="020B0604030504040204" pitchFamily="50" charset="-128"/>
                <a:ea typeface="メイリオ" panose="020B0604030504040204" pitchFamily="50" charset="-128"/>
              </a:rPr>
              <a:t>1</a:t>
            </a:r>
            <a:r>
              <a:rPr lang="ja-JP" altLang="en-US" sz="1600">
                <a:latin typeface="メイリオ" panose="020B0604030504040204" pitchFamily="50" charset="-128"/>
                <a:ea typeface="メイリオ" panose="020B0604030504040204" pitchFamily="50" charset="-128"/>
              </a:rPr>
              <a:t>行はマシン語の一つの命令に対応し、</a:t>
            </a:r>
            <a:r>
              <a:rPr lang="en-US" altLang="ja-JP" sz="1600">
                <a:latin typeface="メイリオ" panose="020B0604030504040204" pitchFamily="50" charset="-128"/>
                <a:ea typeface="メイリオ" panose="020B0604030504040204" pitchFamily="50" charset="-128"/>
              </a:rPr>
              <a:t>CPU</a:t>
            </a:r>
            <a:r>
              <a:rPr lang="ja-JP" altLang="en-US" sz="1600">
                <a:latin typeface="メイリオ" panose="020B0604030504040204" pitchFamily="50" charset="-128"/>
                <a:ea typeface="メイリオ" panose="020B0604030504040204" pitchFamily="50" charset="-128"/>
              </a:rPr>
              <a:t>に一つの動作を指定することになります。</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ー 3"/>
          <p:cNvSpPr>
            <a:spLocks noGrp="1"/>
          </p:cNvSpPr>
          <p:nvPr>
            <p:ph type="sldNum" sz="quarter" idx="12"/>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83298C9-D67E-45AB-9B70-94AA6FD098C7}" type="slidenum">
              <a:rPr kumimoji="0" lang="en-US" altLang="ja-JP"/>
              <a:pPr/>
              <a:t>12</a:t>
            </a:fld>
            <a:endParaRPr kumimoji="0" lang="en-US" altLang="ja-JP"/>
          </a:p>
        </p:txBody>
      </p:sp>
      <p:sp>
        <p:nvSpPr>
          <p:cNvPr id="15363" name="Rectangle 66"/>
          <p:cNvSpPr>
            <a:spLocks noChangeArrowheads="1"/>
          </p:cNvSpPr>
          <p:nvPr/>
        </p:nvSpPr>
        <p:spPr bwMode="auto">
          <a:xfrm>
            <a:off x="565150" y="4137025"/>
            <a:ext cx="2206625" cy="1087438"/>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sp>
        <p:nvSpPr>
          <p:cNvPr id="15364" name="Text Box 4"/>
          <p:cNvSpPr txBox="1">
            <a:spLocks noChangeArrowheads="1"/>
          </p:cNvSpPr>
          <p:nvPr/>
        </p:nvSpPr>
        <p:spPr bwMode="auto">
          <a:xfrm>
            <a:off x="304800" y="3048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a:latin typeface="メイリオ" panose="020B0604030504040204" pitchFamily="50" charset="-128"/>
                <a:ea typeface="メイリオ" panose="020B0604030504040204" pitchFamily="50" charset="-128"/>
              </a:rPr>
              <a:t>アセンブラ・プログラミング</a:t>
            </a:r>
            <a:r>
              <a:rPr lang="en-US" altLang="ja-JP" sz="2000" b="1">
                <a:latin typeface="メイリオ" panose="020B0604030504040204" pitchFamily="50" charset="-128"/>
                <a:ea typeface="メイリオ" panose="020B0604030504040204" pitchFamily="50" charset="-128"/>
              </a:rPr>
              <a:t>(1)</a:t>
            </a:r>
            <a:r>
              <a:rPr lang="ja-JP" altLang="en-US" sz="2000" b="1">
                <a:latin typeface="メイリオ" panose="020B0604030504040204" pitchFamily="50" charset="-128"/>
                <a:ea typeface="メイリオ" panose="020B0604030504040204" pitchFamily="50" charset="-128"/>
              </a:rPr>
              <a:t>　アセンブラの命令</a:t>
            </a:r>
            <a:r>
              <a:rPr lang="en-US" altLang="ja-JP" sz="2000" b="1">
                <a:latin typeface="メイリオ" panose="020B0604030504040204" pitchFamily="50" charset="-128"/>
                <a:ea typeface="メイリオ" panose="020B0604030504040204" pitchFamily="50" charset="-128"/>
              </a:rPr>
              <a:t>(1)</a:t>
            </a:r>
            <a:endParaRPr lang="en-US" altLang="ja-JP" b="1">
              <a:latin typeface="メイリオ" panose="020B0604030504040204" pitchFamily="50" charset="-128"/>
              <a:ea typeface="メイリオ" panose="020B0604030504040204" pitchFamily="50" charset="-128"/>
            </a:endParaRPr>
          </a:p>
        </p:txBody>
      </p:sp>
      <p:graphicFrame>
        <p:nvGraphicFramePr>
          <p:cNvPr id="26687" name="Group 63"/>
          <p:cNvGraphicFramePr>
            <a:graphicFrameLocks noGrp="1"/>
          </p:cNvGraphicFramePr>
          <p:nvPr>
            <p:extLst>
              <p:ext uri="{D42A27DB-BD31-4B8C-83A1-F6EECF244321}">
                <p14:modId xmlns:p14="http://schemas.microsoft.com/office/powerpoint/2010/main" val="2159568779"/>
              </p:ext>
            </p:extLst>
          </p:nvPr>
        </p:nvGraphicFramePr>
        <p:xfrm>
          <a:off x="347663" y="874713"/>
          <a:ext cx="8402637" cy="2651650"/>
        </p:xfrm>
        <a:graphic>
          <a:graphicData uri="http://schemas.openxmlformats.org/drawingml/2006/table">
            <a:tbl>
              <a:tblPr/>
              <a:tblGrid>
                <a:gridCol w="1379537">
                  <a:extLst>
                    <a:ext uri="{9D8B030D-6E8A-4147-A177-3AD203B41FA5}">
                      <a16:colId xmlns:a16="http://schemas.microsoft.com/office/drawing/2014/main" val="958648548"/>
                    </a:ext>
                  </a:extLst>
                </a:gridCol>
                <a:gridCol w="2822575">
                  <a:extLst>
                    <a:ext uri="{9D8B030D-6E8A-4147-A177-3AD203B41FA5}">
                      <a16:colId xmlns:a16="http://schemas.microsoft.com/office/drawing/2014/main" val="527220621"/>
                    </a:ext>
                  </a:extLst>
                </a:gridCol>
                <a:gridCol w="2100263">
                  <a:extLst>
                    <a:ext uri="{9D8B030D-6E8A-4147-A177-3AD203B41FA5}">
                      <a16:colId xmlns:a16="http://schemas.microsoft.com/office/drawing/2014/main" val="1246152565"/>
                    </a:ext>
                  </a:extLst>
                </a:gridCol>
                <a:gridCol w="2100262">
                  <a:extLst>
                    <a:ext uri="{9D8B030D-6E8A-4147-A177-3AD203B41FA5}">
                      <a16:colId xmlns:a16="http://schemas.microsoft.com/office/drawing/2014/main" val="1948624052"/>
                    </a:ext>
                  </a:extLst>
                </a:gridCol>
              </a:tblGrid>
              <a:tr h="3352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命令</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一般形式</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意味</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例</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3028487"/>
                  </a:ext>
                </a:extLst>
              </a:tr>
              <a:tr h="57898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数値を入れる</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LAD </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レジスタ</a:t>
                      </a: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数値</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数値を指定したレジスタに入れる</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LAD GR1,7</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9416404"/>
                  </a:ext>
                </a:extLst>
              </a:tr>
              <a:tr h="57898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加算</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ADDA </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レジスタ</a:t>
                      </a: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 </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レジスタ</a:t>
                      </a: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2</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レジスタ</a:t>
                      </a: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にレジスタ</a:t>
                      </a: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2</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を加える</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ADDA GR1, GR2</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0539754"/>
                  </a:ext>
                </a:extLst>
              </a:tr>
              <a:tr h="57898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減算</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SUBA</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レジスタ</a:t>
                      </a: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 </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レジスタ</a:t>
                      </a: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2</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レジスタ</a:t>
                      </a: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からレジスタ</a:t>
                      </a: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2</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を引く</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SUBA GR0, GR2</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94855394"/>
                  </a:ext>
                </a:extLst>
              </a:tr>
              <a:tr h="57898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RET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授業ではプログラムの終了を示します</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RET</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3129423"/>
                  </a:ext>
                </a:extLst>
              </a:tr>
            </a:tbl>
          </a:graphicData>
        </a:graphic>
      </p:graphicFrame>
      <p:sp>
        <p:nvSpPr>
          <p:cNvPr id="15397" name="Text Box 64"/>
          <p:cNvSpPr txBox="1">
            <a:spLocks noChangeArrowheads="1"/>
          </p:cNvSpPr>
          <p:nvPr/>
        </p:nvSpPr>
        <p:spPr bwMode="auto">
          <a:xfrm>
            <a:off x="422275" y="3830638"/>
            <a:ext cx="2481263"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メイリオ" panose="020B0604030504040204" pitchFamily="50" charset="-128"/>
                <a:ea typeface="メイリオ" panose="020B0604030504040204" pitchFamily="50" charset="-128"/>
              </a:rPr>
              <a:t>ADR0  START</a:t>
            </a:r>
          </a:p>
          <a:p>
            <a:pPr eaLnBrk="1" hangingPunct="1"/>
            <a:r>
              <a:rPr lang="en-US" altLang="ja-JP" dirty="0">
                <a:latin typeface="メイリオ" panose="020B0604030504040204" pitchFamily="50" charset="-128"/>
                <a:ea typeface="メイリオ" panose="020B0604030504040204" pitchFamily="50" charset="-128"/>
              </a:rPr>
              <a:t>       LAD  GR1,1</a:t>
            </a:r>
          </a:p>
          <a:p>
            <a:pPr eaLnBrk="1" hangingPunct="1"/>
            <a:r>
              <a:rPr lang="en-US" altLang="ja-JP" dirty="0">
                <a:latin typeface="メイリオ" panose="020B0604030504040204" pitchFamily="50" charset="-128"/>
                <a:ea typeface="メイリオ" panose="020B0604030504040204" pitchFamily="50" charset="-128"/>
              </a:rPr>
              <a:t>       LAD  GR2,2</a:t>
            </a:r>
          </a:p>
          <a:p>
            <a:pPr eaLnBrk="1" hangingPunct="1"/>
            <a:r>
              <a:rPr lang="en-US" altLang="ja-JP" dirty="0">
                <a:latin typeface="メイリオ" panose="020B0604030504040204" pitchFamily="50" charset="-128"/>
                <a:ea typeface="メイリオ" panose="020B0604030504040204" pitchFamily="50" charset="-128"/>
              </a:rPr>
              <a:t>       ADDA GR1,GR2</a:t>
            </a:r>
          </a:p>
          <a:p>
            <a:pPr eaLnBrk="1" hangingPunct="1"/>
            <a:r>
              <a:rPr lang="en-US" altLang="ja-JP" dirty="0">
                <a:latin typeface="メイリオ" panose="020B0604030504040204" pitchFamily="50" charset="-128"/>
                <a:ea typeface="メイリオ" panose="020B0604030504040204" pitchFamily="50" charset="-128"/>
              </a:rPr>
              <a:t>       RET</a:t>
            </a:r>
          </a:p>
          <a:p>
            <a:pPr eaLnBrk="1" hangingPunct="1"/>
            <a:r>
              <a:rPr lang="en-US" altLang="ja-JP" dirty="0">
                <a:latin typeface="メイリオ" panose="020B0604030504040204" pitchFamily="50" charset="-128"/>
                <a:ea typeface="メイリオ" panose="020B0604030504040204" pitchFamily="50" charset="-128"/>
              </a:rPr>
              <a:t>       END</a:t>
            </a:r>
          </a:p>
        </p:txBody>
      </p:sp>
      <p:pic>
        <p:nvPicPr>
          <p:cNvPr id="15398" name="Picture 67" descr="A09_ProgTeach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5225" y="4483100"/>
            <a:ext cx="1628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9" name="AutoShape 68"/>
          <p:cNvSpPr>
            <a:spLocks noChangeArrowheads="1"/>
          </p:cNvSpPr>
          <p:nvPr/>
        </p:nvSpPr>
        <p:spPr bwMode="auto">
          <a:xfrm>
            <a:off x="3048000" y="4092575"/>
            <a:ext cx="4238625" cy="1393825"/>
          </a:xfrm>
          <a:prstGeom prst="wedgeRectCallout">
            <a:avLst>
              <a:gd name="adj1" fmla="val 58727"/>
              <a:gd name="adj2" fmla="val -14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a:latin typeface="メイリオ" panose="020B0604030504040204" pitchFamily="50" charset="-128"/>
                <a:ea typeface="メイリオ" panose="020B0604030504040204" pitchFamily="50" charset="-128"/>
              </a:rPr>
              <a:t>これからアセンブラによるプログラムを学習していきます。覚える命令の数は全部で</a:t>
            </a:r>
            <a:r>
              <a:rPr lang="en-US" altLang="ja-JP" sz="1600">
                <a:latin typeface="メイリオ" panose="020B0604030504040204" pitchFamily="50" charset="-128"/>
                <a:ea typeface="メイリオ" panose="020B0604030504040204" pitchFamily="50" charset="-128"/>
              </a:rPr>
              <a:t>10</a:t>
            </a:r>
            <a:r>
              <a:rPr lang="ja-JP" altLang="en-US" sz="1600">
                <a:latin typeface="メイリオ" panose="020B0604030504040204" pitchFamily="50" charset="-128"/>
                <a:ea typeface="メイリオ" panose="020B0604030504040204" pitchFamily="50" charset="-128"/>
              </a:rPr>
              <a:t>個ですが、始めに上の</a:t>
            </a:r>
            <a:r>
              <a:rPr lang="en-US" altLang="ja-JP" sz="1600">
                <a:latin typeface="メイリオ" panose="020B0604030504040204" pitchFamily="50" charset="-128"/>
                <a:ea typeface="メイリオ" panose="020B0604030504040204" pitchFamily="50" charset="-128"/>
              </a:rPr>
              <a:t>4</a:t>
            </a:r>
            <a:r>
              <a:rPr lang="ja-JP" altLang="en-US" sz="1600">
                <a:latin typeface="メイリオ" panose="020B0604030504040204" pitchFamily="50" charset="-128"/>
                <a:ea typeface="メイリオ" panose="020B0604030504040204" pitchFamily="50" charset="-128"/>
              </a:rPr>
              <a:t>つを使います。</a:t>
            </a:r>
          </a:p>
          <a:p>
            <a:pPr eaLnBrk="1" hangingPunct="1"/>
            <a:r>
              <a:rPr lang="ja-JP" altLang="en-US" sz="1600">
                <a:latin typeface="メイリオ" panose="020B0604030504040204" pitchFamily="50" charset="-128"/>
                <a:ea typeface="メイリオ" panose="020B0604030504040204" pitchFamily="50" charset="-128"/>
              </a:rPr>
              <a:t>また、実際のプログラムは左のように</a:t>
            </a:r>
            <a:r>
              <a:rPr lang="en-US" altLang="ja-JP" sz="1600">
                <a:latin typeface="メイリオ" panose="020B0604030504040204" pitchFamily="50" charset="-128"/>
                <a:ea typeface="メイリオ" panose="020B0604030504040204" pitchFamily="50" charset="-128"/>
              </a:rPr>
              <a:t>START</a:t>
            </a:r>
            <a:r>
              <a:rPr lang="ja-JP" altLang="en-US" sz="1600">
                <a:latin typeface="メイリオ" panose="020B0604030504040204" pitchFamily="50" charset="-128"/>
                <a:ea typeface="メイリオ" panose="020B0604030504040204" pitchFamily="50" charset="-128"/>
              </a:rPr>
              <a:t>と</a:t>
            </a:r>
            <a:r>
              <a:rPr lang="en-US" altLang="ja-JP" sz="1600">
                <a:latin typeface="メイリオ" panose="020B0604030504040204" pitchFamily="50" charset="-128"/>
                <a:ea typeface="メイリオ" panose="020B0604030504040204" pitchFamily="50" charset="-128"/>
              </a:rPr>
              <a:t>END</a:t>
            </a:r>
            <a:r>
              <a:rPr lang="ja-JP" altLang="en-US" sz="1600">
                <a:latin typeface="メイリオ" panose="020B0604030504040204" pitchFamily="50" charset="-128"/>
                <a:ea typeface="メイリオ" panose="020B0604030504040204" pitchFamily="50" charset="-128"/>
              </a:rPr>
              <a:t>でくくってつくります。</a:t>
            </a:r>
          </a:p>
        </p:txBody>
      </p:sp>
      <p:sp>
        <p:nvSpPr>
          <p:cNvPr id="15400" name="Text Box 69"/>
          <p:cNvSpPr txBox="1">
            <a:spLocks noChangeArrowheads="1"/>
          </p:cNvSpPr>
          <p:nvPr/>
        </p:nvSpPr>
        <p:spPr bwMode="auto">
          <a:xfrm>
            <a:off x="347663" y="6080125"/>
            <a:ext cx="7532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a:latin typeface="メイリオ" panose="020B0604030504040204" pitchFamily="50" charset="-128"/>
                <a:ea typeface="メイリオ" panose="020B0604030504040204" pitchFamily="50" charset="-128"/>
              </a:rPr>
              <a:t>ソース</a:t>
            </a:r>
            <a:r>
              <a:rPr lang="en-US" altLang="ja-JP" sz="1600">
                <a:latin typeface="メイリオ" panose="020B0604030504040204" pitchFamily="50" charset="-128"/>
                <a:ea typeface="メイリオ" panose="020B0604030504040204" pitchFamily="50" charset="-128"/>
              </a:rPr>
              <a:t>:</a:t>
            </a:r>
            <a:r>
              <a:rPr lang="zh-TW" altLang="en-US" sz="1600">
                <a:latin typeface="メイリオ" panose="020B0604030504040204" pitchFamily="50" charset="-128"/>
                <a:ea typeface="メイリオ" panose="020B0604030504040204" pitchFamily="50" charset="-128"/>
              </a:rPr>
              <a:t>独立行政法人 情報処理推進機構 情報処理技術者試験 出題範囲</a:t>
            </a:r>
            <a:endParaRPr lang="ja-JP" altLang="en-US" sz="160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667712" y="1627307"/>
            <a:ext cx="6708775" cy="4486037"/>
          </a:xfrm>
          <a:prstGeom prst="rect">
            <a:avLst/>
          </a:prstGeom>
        </p:spPr>
      </p:pic>
      <p:sp>
        <p:nvSpPr>
          <p:cNvPr id="16386" name="スライド番号プレースホルダー 3"/>
          <p:cNvSpPr>
            <a:spLocks noGrp="1"/>
          </p:cNvSpPr>
          <p:nvPr>
            <p:ph type="sldNum" sz="quarter" idx="12"/>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E4388E2-F1F7-4D83-9B99-94018B457E21}" type="slidenum">
              <a:rPr kumimoji="0" lang="en-US" altLang="ja-JP"/>
              <a:pPr/>
              <a:t>13</a:t>
            </a:fld>
            <a:endParaRPr kumimoji="0" lang="en-US" altLang="ja-JP"/>
          </a:p>
        </p:txBody>
      </p:sp>
      <p:sp>
        <p:nvSpPr>
          <p:cNvPr id="16387" name="Text Box 2"/>
          <p:cNvSpPr txBox="1">
            <a:spLocks noChangeArrowheads="1"/>
          </p:cNvSpPr>
          <p:nvPr/>
        </p:nvSpPr>
        <p:spPr bwMode="auto">
          <a:xfrm>
            <a:off x="304800" y="3048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a:t>アセンブラ・プログラミング</a:t>
            </a:r>
            <a:r>
              <a:rPr lang="en-US" altLang="ja-JP" b="1"/>
              <a:t>(2) </a:t>
            </a:r>
            <a:r>
              <a:rPr lang="ja-JP" altLang="en-US" b="1"/>
              <a:t>開発環境</a:t>
            </a:r>
            <a:r>
              <a:rPr lang="en-US" altLang="ja-JP" b="1"/>
              <a:t>(</a:t>
            </a:r>
            <a:r>
              <a:rPr lang="ja-JP" altLang="en-US" b="1"/>
              <a:t>デバッガー</a:t>
            </a:r>
            <a:r>
              <a:rPr lang="en-US" altLang="ja-JP" b="1"/>
              <a:t>)</a:t>
            </a:r>
          </a:p>
        </p:txBody>
      </p:sp>
      <p:sp>
        <p:nvSpPr>
          <p:cNvPr id="16389" name="Rectangle 4"/>
          <p:cNvSpPr>
            <a:spLocks noChangeArrowheads="1"/>
          </p:cNvSpPr>
          <p:nvPr/>
        </p:nvSpPr>
        <p:spPr bwMode="auto">
          <a:xfrm>
            <a:off x="1704323" y="4081720"/>
            <a:ext cx="2847816" cy="6810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6390" name="Rectangle 5"/>
          <p:cNvSpPr>
            <a:spLocks noChangeArrowheads="1"/>
          </p:cNvSpPr>
          <p:nvPr/>
        </p:nvSpPr>
        <p:spPr bwMode="auto">
          <a:xfrm>
            <a:off x="1706863" y="1991103"/>
            <a:ext cx="2845276" cy="1311531"/>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6391" name="Rectangle 6"/>
          <p:cNvSpPr>
            <a:spLocks noChangeArrowheads="1"/>
          </p:cNvSpPr>
          <p:nvPr/>
        </p:nvSpPr>
        <p:spPr bwMode="auto">
          <a:xfrm>
            <a:off x="1680430" y="3302634"/>
            <a:ext cx="2495330" cy="62544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6392" name="Rectangle 7"/>
          <p:cNvSpPr>
            <a:spLocks noChangeArrowheads="1"/>
          </p:cNvSpPr>
          <p:nvPr/>
        </p:nvSpPr>
        <p:spPr bwMode="auto">
          <a:xfrm>
            <a:off x="1680430" y="5179060"/>
            <a:ext cx="3069511" cy="88423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6393" name="Text Box 8"/>
          <p:cNvSpPr txBox="1">
            <a:spLocks noChangeArrowheads="1"/>
          </p:cNvSpPr>
          <p:nvPr/>
        </p:nvSpPr>
        <p:spPr bwMode="auto">
          <a:xfrm>
            <a:off x="1984200" y="2826226"/>
            <a:ext cx="2525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t>プログラムを入力する領域</a:t>
            </a:r>
          </a:p>
        </p:txBody>
      </p:sp>
      <p:sp>
        <p:nvSpPr>
          <p:cNvPr id="16394" name="Text Box 9"/>
          <p:cNvSpPr txBox="1">
            <a:spLocks noChangeArrowheads="1"/>
          </p:cNvSpPr>
          <p:nvPr/>
        </p:nvSpPr>
        <p:spPr bwMode="auto">
          <a:xfrm>
            <a:off x="4786552" y="4493835"/>
            <a:ext cx="252571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t>アセンブル、操作に対するメッセージ表示</a:t>
            </a:r>
            <a:r>
              <a:rPr lang="en-US" altLang="ja-JP" sz="1600" dirty="0"/>
              <a:t>(</a:t>
            </a:r>
            <a:r>
              <a:rPr lang="ja-JP" altLang="en-US" sz="1600" dirty="0"/>
              <a:t>エラーメッセージ含む</a:t>
            </a:r>
            <a:r>
              <a:rPr lang="en-US" altLang="ja-JP" sz="1600" dirty="0"/>
              <a:t>)</a:t>
            </a:r>
          </a:p>
        </p:txBody>
      </p:sp>
      <p:sp>
        <p:nvSpPr>
          <p:cNvPr id="16395" name="Text Box 10"/>
          <p:cNvSpPr txBox="1">
            <a:spLocks noChangeArrowheads="1"/>
          </p:cNvSpPr>
          <p:nvPr/>
        </p:nvSpPr>
        <p:spPr bwMode="auto">
          <a:xfrm>
            <a:off x="304800" y="4102358"/>
            <a:ext cx="12334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t>レジスタの内容</a:t>
            </a:r>
          </a:p>
        </p:txBody>
      </p:sp>
      <p:sp>
        <p:nvSpPr>
          <p:cNvPr id="16396" name="Text Box 11"/>
          <p:cNvSpPr txBox="1">
            <a:spLocks noChangeArrowheads="1"/>
          </p:cNvSpPr>
          <p:nvPr/>
        </p:nvSpPr>
        <p:spPr bwMode="auto">
          <a:xfrm>
            <a:off x="3751562" y="5368290"/>
            <a:ext cx="9429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t>メモリの</a:t>
            </a:r>
            <a:br>
              <a:rPr lang="ja-JP" altLang="en-US" sz="1600" dirty="0"/>
            </a:br>
            <a:r>
              <a:rPr lang="ja-JP" altLang="en-US" sz="1600" dirty="0"/>
              <a:t>内容</a:t>
            </a:r>
          </a:p>
        </p:txBody>
      </p:sp>
      <p:sp>
        <p:nvSpPr>
          <p:cNvPr id="16397" name="Line 12"/>
          <p:cNvSpPr>
            <a:spLocks noChangeShapeType="1"/>
          </p:cNvSpPr>
          <p:nvPr/>
        </p:nvSpPr>
        <p:spPr bwMode="auto">
          <a:xfrm>
            <a:off x="1259743" y="4397375"/>
            <a:ext cx="420687"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9" name="Line 14"/>
          <p:cNvSpPr>
            <a:spLocks noChangeShapeType="1"/>
          </p:cNvSpPr>
          <p:nvPr/>
        </p:nvSpPr>
        <p:spPr bwMode="auto">
          <a:xfrm flipH="1" flipV="1">
            <a:off x="4305184" y="3718936"/>
            <a:ext cx="852488" cy="83467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 name="正方形/長方形 1"/>
          <p:cNvSpPr/>
          <p:nvPr/>
        </p:nvSpPr>
        <p:spPr>
          <a:xfrm>
            <a:off x="1062179" y="729814"/>
            <a:ext cx="6694981" cy="1200329"/>
          </a:xfrm>
          <a:prstGeom prst="rect">
            <a:avLst/>
          </a:prstGeom>
        </p:spPr>
        <p:txBody>
          <a:bodyPr wrap="square">
            <a:spAutoFit/>
          </a:bodyPr>
          <a:lstStyle/>
          <a:p>
            <a:r>
              <a:rPr lang="en-US" altLang="ja-JP" sz="2400" b="1" dirty="0"/>
              <a:t>CASL II </a:t>
            </a:r>
            <a:r>
              <a:rPr lang="ja-JP" altLang="en-US" sz="2400" b="1" dirty="0"/>
              <a:t>シミュレータ</a:t>
            </a:r>
            <a:r>
              <a:rPr lang="ja-JP" altLang="en-US" sz="2400" b="1" dirty="0" smtClean="0"/>
              <a:t>ー</a:t>
            </a:r>
            <a:endParaRPr lang="ja-JP" altLang="en-US" sz="2400" dirty="0" smtClean="0">
              <a:latin typeface="メイリオ" panose="020B0604030504040204" pitchFamily="50" charset="-128"/>
              <a:ea typeface="メイリオ" panose="020B0604030504040204" pitchFamily="50" charset="-128"/>
              <a:hlinkClick r:id="rId3"/>
            </a:endParaRPr>
          </a:p>
          <a:p>
            <a:r>
              <a:rPr lang="en-US" altLang="ja-JP" sz="2400" dirty="0" smtClean="0">
                <a:latin typeface="メイリオ" panose="020B0604030504040204" pitchFamily="50" charset="-128"/>
                <a:ea typeface="メイリオ" panose="020B0604030504040204" pitchFamily="50" charset="-128"/>
                <a:hlinkClick r:id="rId3"/>
              </a:rPr>
              <a:t>https</a:t>
            </a:r>
            <a:r>
              <a:rPr lang="en-US" altLang="ja-JP" sz="2400" dirty="0">
                <a:latin typeface="メイリオ" panose="020B0604030504040204" pitchFamily="50" charset="-128"/>
                <a:ea typeface="メイリオ" panose="020B0604030504040204" pitchFamily="50" charset="-128"/>
                <a:hlinkClick r:id="rId3"/>
              </a:rPr>
              <a:t>://www.officedaytime.com/dcaslj</a:t>
            </a:r>
            <a:r>
              <a:rPr lang="en-US" altLang="ja-JP" sz="2400" dirty="0" smtClean="0">
                <a:latin typeface="メイリオ" panose="020B0604030504040204" pitchFamily="50" charset="-128"/>
                <a:ea typeface="メイリオ" panose="020B0604030504040204" pitchFamily="50" charset="-128"/>
                <a:hlinkClick r:id="rId3"/>
              </a:rPr>
              <a:t>/</a:t>
            </a:r>
            <a:endParaRPr lang="ja-JP" altLang="en-US" sz="2400" dirty="0" smtClean="0">
              <a:latin typeface="メイリオ" panose="020B0604030504040204" pitchFamily="50" charset="-128"/>
              <a:ea typeface="メイリオ" panose="020B0604030504040204" pitchFamily="50" charset="-128"/>
            </a:endParaRPr>
          </a:p>
          <a:p>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67481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3"/>
          <p:cNvSpPr>
            <a:spLocks noGrp="1"/>
          </p:cNvSpPr>
          <p:nvPr>
            <p:ph type="sldNum" sz="quarter" idx="12"/>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E4388E2-F1F7-4D83-9B99-94018B457E21}" type="slidenum">
              <a:rPr kumimoji="0" lang="en-US" altLang="ja-JP">
                <a:latin typeface="メイリオ" panose="020B0604030504040204" pitchFamily="50" charset="-128"/>
                <a:ea typeface="メイリオ" panose="020B0604030504040204" pitchFamily="50" charset="-128"/>
              </a:rPr>
              <a:pPr/>
              <a:t>14</a:t>
            </a:fld>
            <a:endParaRPr kumimoji="0" lang="en-US" altLang="ja-JP">
              <a:latin typeface="メイリオ" panose="020B0604030504040204" pitchFamily="50" charset="-128"/>
              <a:ea typeface="メイリオ" panose="020B0604030504040204" pitchFamily="50" charset="-128"/>
            </a:endParaRPr>
          </a:p>
        </p:txBody>
      </p:sp>
      <p:sp>
        <p:nvSpPr>
          <p:cNvPr id="16387" name="Text Box 2"/>
          <p:cNvSpPr txBox="1">
            <a:spLocks noChangeArrowheads="1"/>
          </p:cNvSpPr>
          <p:nvPr/>
        </p:nvSpPr>
        <p:spPr bwMode="auto">
          <a:xfrm>
            <a:off x="304800" y="3048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メイリオ" panose="020B0604030504040204" pitchFamily="50" charset="-128"/>
                <a:ea typeface="メイリオ" panose="020B0604030504040204" pitchFamily="50" charset="-128"/>
              </a:rPr>
              <a:t>アセンブラ・プログラミング</a:t>
            </a:r>
            <a:r>
              <a:rPr lang="en-US" altLang="ja-JP" b="1" dirty="0">
                <a:latin typeface="メイリオ" panose="020B0604030504040204" pitchFamily="50" charset="-128"/>
                <a:ea typeface="メイリオ" panose="020B0604030504040204" pitchFamily="50" charset="-128"/>
              </a:rPr>
              <a:t>(2) </a:t>
            </a:r>
            <a:r>
              <a:rPr lang="ja-JP" altLang="en-US" b="1" dirty="0">
                <a:latin typeface="メイリオ" panose="020B0604030504040204" pitchFamily="50" charset="-128"/>
                <a:ea typeface="メイリオ" panose="020B0604030504040204" pitchFamily="50" charset="-128"/>
              </a:rPr>
              <a:t>開発環境</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デバッガー</a:t>
            </a:r>
            <a:r>
              <a:rPr lang="en-US" altLang="ja-JP" b="1" dirty="0">
                <a:latin typeface="メイリオ" panose="020B0604030504040204" pitchFamily="50" charset="-128"/>
                <a:ea typeface="メイリオ" panose="020B0604030504040204" pitchFamily="50" charset="-128"/>
              </a:rPr>
              <a:t>)</a:t>
            </a:r>
          </a:p>
        </p:txBody>
      </p:sp>
      <p:sp>
        <p:nvSpPr>
          <p:cNvPr id="16426" name="Text Box 47"/>
          <p:cNvSpPr txBox="1">
            <a:spLocks noChangeArrowheads="1"/>
          </p:cNvSpPr>
          <p:nvPr/>
        </p:nvSpPr>
        <p:spPr bwMode="auto">
          <a:xfrm>
            <a:off x="6109018" y="1099549"/>
            <a:ext cx="2482850" cy="64633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smtClean="0">
                <a:latin typeface="メイリオ" panose="020B0604030504040204" pitchFamily="50" charset="-128"/>
                <a:ea typeface="メイリオ" panose="020B0604030504040204" pitchFamily="50" charset="-128"/>
              </a:rPr>
              <a:t>プログラムを入力して</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実行してみよう。</a:t>
            </a:r>
            <a:endParaRPr lang="ja-JP" altLang="en-US"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864553" y="811662"/>
            <a:ext cx="4943792" cy="4870187"/>
          </a:xfrm>
          <a:prstGeom prst="rect">
            <a:avLst/>
          </a:prstGeom>
        </p:spPr>
      </p:pic>
      <p:sp>
        <p:nvSpPr>
          <p:cNvPr id="26" name="Text Box 47"/>
          <p:cNvSpPr txBox="1">
            <a:spLocks noChangeArrowheads="1"/>
          </p:cNvSpPr>
          <p:nvPr/>
        </p:nvSpPr>
        <p:spPr bwMode="auto">
          <a:xfrm>
            <a:off x="5958839" y="5225637"/>
            <a:ext cx="2927032" cy="92333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a:latin typeface="メイリオ" panose="020B0604030504040204" pitchFamily="50" charset="-128"/>
                <a:ea typeface="メイリオ" panose="020B0604030504040204" pitchFamily="50" charset="-128"/>
              </a:rPr>
              <a:t>SUBA</a:t>
            </a:r>
            <a:r>
              <a:rPr lang="ja-JP" altLang="en-US">
                <a:latin typeface="メイリオ" panose="020B0604030504040204" pitchFamily="50" charset="-128"/>
                <a:ea typeface="メイリオ" panose="020B0604030504040204" pitchFamily="50" charset="-128"/>
              </a:rPr>
              <a:t>命令を使って</a:t>
            </a:r>
            <a:r>
              <a:rPr lang="en-US" altLang="ja-JP">
                <a:latin typeface="メイリオ" panose="020B0604030504040204" pitchFamily="50" charset="-128"/>
                <a:ea typeface="メイリオ" panose="020B0604030504040204" pitchFamily="50" charset="-128"/>
              </a:rPr>
              <a:t>5-3</a:t>
            </a:r>
            <a:r>
              <a:rPr lang="ja-JP" altLang="en-US">
                <a:latin typeface="メイリオ" panose="020B0604030504040204" pitchFamily="50" charset="-128"/>
                <a:ea typeface="メイリオ" panose="020B0604030504040204" pitchFamily="50" charset="-128"/>
              </a:rPr>
              <a:t>を計算するようにプログラムを変更してみましょう</a:t>
            </a:r>
          </a:p>
        </p:txBody>
      </p:sp>
      <p:sp>
        <p:nvSpPr>
          <p:cNvPr id="8" name="楕円 7"/>
          <p:cNvSpPr/>
          <p:nvPr/>
        </p:nvSpPr>
        <p:spPr>
          <a:xfrm>
            <a:off x="563880" y="3246755"/>
            <a:ext cx="1676400" cy="38719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958840" y="2646590"/>
            <a:ext cx="2346960" cy="1200329"/>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アセンブラのプログラムをマシン語に変換する。</a:t>
            </a:r>
          </a:p>
          <a:p>
            <a:endParaRPr kumimoji="1" lang="ja-JP" altLang="en-US" dirty="0"/>
          </a:p>
        </p:txBody>
      </p:sp>
      <p:sp>
        <p:nvSpPr>
          <p:cNvPr id="10" name="Line 14"/>
          <p:cNvSpPr>
            <a:spLocks noChangeShapeType="1"/>
          </p:cNvSpPr>
          <p:nvPr/>
        </p:nvSpPr>
        <p:spPr bwMode="auto">
          <a:xfrm flipH="1">
            <a:off x="2390775" y="3093720"/>
            <a:ext cx="3568065" cy="3048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楕円 10"/>
          <p:cNvSpPr/>
          <p:nvPr/>
        </p:nvSpPr>
        <p:spPr>
          <a:xfrm>
            <a:off x="1660049" y="3652052"/>
            <a:ext cx="730726" cy="38719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958840" y="3652052"/>
            <a:ext cx="2346960" cy="923330"/>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プログラムの初めから、</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行づつ実行する</a:t>
            </a:r>
            <a:r>
              <a:rPr lang="ja-JP" altLang="en-US"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13" name="Line 14"/>
          <p:cNvSpPr>
            <a:spLocks noChangeShapeType="1"/>
          </p:cNvSpPr>
          <p:nvPr/>
        </p:nvSpPr>
        <p:spPr bwMode="auto">
          <a:xfrm flipH="1" flipV="1">
            <a:off x="2525394" y="3887350"/>
            <a:ext cx="3433445" cy="99718"/>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Text Box 47"/>
          <p:cNvSpPr txBox="1">
            <a:spLocks noChangeArrowheads="1"/>
          </p:cNvSpPr>
          <p:nvPr/>
        </p:nvSpPr>
        <p:spPr bwMode="auto">
          <a:xfrm>
            <a:off x="6109018" y="675502"/>
            <a:ext cx="1042830" cy="375918"/>
          </a:xfrm>
          <a:prstGeom prst="rect">
            <a:avLst/>
          </a:prstGeom>
          <a:solidFill>
            <a:srgbClr val="FFFF99"/>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smtClean="0">
                <a:latin typeface="メイリオ" panose="020B0604030504040204" pitchFamily="50" charset="-128"/>
                <a:ea typeface="メイリオ" panose="020B0604030504040204" pitchFamily="50" charset="-128"/>
              </a:rPr>
              <a:t>演習</a:t>
            </a:r>
            <a:r>
              <a:rPr lang="en-US" altLang="ja-JP" b="1" dirty="0" smtClean="0">
                <a:latin typeface="メイリオ" panose="020B0604030504040204" pitchFamily="50" charset="-128"/>
                <a:ea typeface="メイリオ" panose="020B0604030504040204" pitchFamily="50" charset="-128"/>
              </a:rPr>
              <a:t>1</a:t>
            </a:r>
            <a:endParaRPr lang="ja-JP" altLang="en-US" b="1" dirty="0">
              <a:latin typeface="メイリオ" panose="020B0604030504040204" pitchFamily="50" charset="-128"/>
              <a:ea typeface="メイリオ" panose="020B0604030504040204" pitchFamily="50" charset="-128"/>
            </a:endParaRPr>
          </a:p>
        </p:txBody>
      </p:sp>
      <p:sp>
        <p:nvSpPr>
          <p:cNvPr id="15" name="Text Box 47"/>
          <p:cNvSpPr txBox="1">
            <a:spLocks noChangeArrowheads="1"/>
          </p:cNvSpPr>
          <p:nvPr/>
        </p:nvSpPr>
        <p:spPr bwMode="auto">
          <a:xfrm>
            <a:off x="5958839" y="4801590"/>
            <a:ext cx="1042830" cy="375918"/>
          </a:xfrm>
          <a:prstGeom prst="rect">
            <a:avLst/>
          </a:prstGeom>
          <a:solidFill>
            <a:srgbClr val="FFFF99"/>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smtClean="0">
                <a:latin typeface="メイリオ" panose="020B0604030504040204" pitchFamily="50" charset="-128"/>
                <a:ea typeface="メイリオ" panose="020B0604030504040204" pitchFamily="50" charset="-128"/>
              </a:rPr>
              <a:t>演習</a:t>
            </a:r>
            <a:r>
              <a:rPr lang="en-US" altLang="ja-JP" b="1" dirty="0">
                <a:latin typeface="メイリオ" panose="020B0604030504040204" pitchFamily="50" charset="-128"/>
                <a:ea typeface="メイリオ" panose="020B0604030504040204" pitchFamily="50" charset="-128"/>
              </a:rPr>
              <a:t>2</a:t>
            </a:r>
            <a:endParaRPr lang="ja-JP" altLang="en-US" b="1" dirty="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3"/>
          <p:cNvSpPr>
            <a:spLocks noGrp="1"/>
          </p:cNvSpPr>
          <p:nvPr>
            <p:ph type="sldNum" sz="quarter" idx="12"/>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5CD7656-75CD-43C7-AAC8-D8C33BCD84B5}" type="slidenum">
              <a:rPr kumimoji="0" lang="en-US" altLang="ja-JP">
                <a:latin typeface="メイリオ" panose="020B0604030504040204" pitchFamily="50" charset="-128"/>
                <a:ea typeface="メイリオ" panose="020B0604030504040204" pitchFamily="50" charset="-128"/>
              </a:rPr>
              <a:pPr/>
              <a:t>15</a:t>
            </a:fld>
            <a:endParaRPr kumimoji="0" lang="en-US" altLang="ja-JP">
              <a:latin typeface="メイリオ" panose="020B0604030504040204" pitchFamily="50" charset="-128"/>
              <a:ea typeface="メイリオ" panose="020B0604030504040204" pitchFamily="50" charset="-128"/>
            </a:endParaRPr>
          </a:p>
        </p:txBody>
      </p:sp>
      <p:sp>
        <p:nvSpPr>
          <p:cNvPr id="17411" name="Text Box 3"/>
          <p:cNvSpPr txBox="1">
            <a:spLocks noChangeArrowheads="1"/>
          </p:cNvSpPr>
          <p:nvPr/>
        </p:nvSpPr>
        <p:spPr bwMode="auto">
          <a:xfrm>
            <a:off x="288924" y="0"/>
            <a:ext cx="83978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メイリオ" panose="020B0604030504040204" pitchFamily="50" charset="-128"/>
                <a:ea typeface="メイリオ" panose="020B0604030504040204" pitchFamily="50" charset="-128"/>
              </a:rPr>
              <a:t>アセンブラ・プログラミング</a:t>
            </a:r>
            <a:r>
              <a:rPr lang="en-US" altLang="ja-JP" sz="2000" b="1" dirty="0">
                <a:latin typeface="メイリオ" panose="020B0604030504040204" pitchFamily="50" charset="-128"/>
                <a:ea typeface="メイリオ" panose="020B0604030504040204" pitchFamily="50" charset="-128"/>
              </a:rPr>
              <a:t>(3)</a:t>
            </a:r>
            <a:r>
              <a:rPr lang="ja-JP" altLang="en-US" sz="2000" b="1" dirty="0">
                <a:latin typeface="メイリオ" panose="020B0604030504040204" pitchFamily="50" charset="-128"/>
                <a:ea typeface="メイリオ" panose="020B0604030504040204" pitchFamily="50" charset="-128"/>
              </a:rPr>
              <a:t>　アセンブラの命令</a:t>
            </a:r>
            <a:r>
              <a:rPr lang="en-US" altLang="ja-JP" sz="2000" b="1" dirty="0">
                <a:latin typeface="メイリオ" panose="020B0604030504040204" pitchFamily="50" charset="-128"/>
                <a:ea typeface="メイリオ" panose="020B0604030504040204" pitchFamily="50" charset="-128"/>
              </a:rPr>
              <a:t>(2) </a:t>
            </a:r>
            <a:r>
              <a:rPr lang="ja-JP" altLang="en-US" sz="2000" b="1" dirty="0">
                <a:latin typeface="メイリオ" panose="020B0604030504040204" pitchFamily="50" charset="-128"/>
                <a:ea typeface="メイリオ" panose="020B0604030504040204" pitchFamily="50" charset="-128"/>
              </a:rPr>
              <a:t>データを使う</a:t>
            </a:r>
            <a:endParaRPr lang="ja-JP" altLang="en-US" b="1" dirty="0">
              <a:latin typeface="メイリオ" panose="020B0604030504040204" pitchFamily="50" charset="-128"/>
              <a:ea typeface="メイリオ" panose="020B0604030504040204" pitchFamily="50" charset="-128"/>
            </a:endParaRPr>
          </a:p>
        </p:txBody>
      </p:sp>
      <p:graphicFrame>
        <p:nvGraphicFramePr>
          <p:cNvPr id="36932" name="Group 68"/>
          <p:cNvGraphicFramePr>
            <a:graphicFrameLocks noGrp="1"/>
          </p:cNvGraphicFramePr>
          <p:nvPr>
            <p:extLst>
              <p:ext uri="{D42A27DB-BD31-4B8C-83A1-F6EECF244321}">
                <p14:modId xmlns:p14="http://schemas.microsoft.com/office/powerpoint/2010/main" val="2971449064"/>
              </p:ext>
            </p:extLst>
          </p:nvPr>
        </p:nvGraphicFramePr>
        <p:xfrm>
          <a:off x="317500" y="439738"/>
          <a:ext cx="8564563" cy="2651650"/>
        </p:xfrm>
        <a:graphic>
          <a:graphicData uri="http://schemas.openxmlformats.org/drawingml/2006/table">
            <a:tbl>
              <a:tblPr/>
              <a:tblGrid>
                <a:gridCol w="1379538">
                  <a:extLst>
                    <a:ext uri="{9D8B030D-6E8A-4147-A177-3AD203B41FA5}">
                      <a16:colId xmlns:a16="http://schemas.microsoft.com/office/drawing/2014/main" val="2827359893"/>
                    </a:ext>
                  </a:extLst>
                </a:gridCol>
                <a:gridCol w="2119312">
                  <a:extLst>
                    <a:ext uri="{9D8B030D-6E8A-4147-A177-3AD203B41FA5}">
                      <a16:colId xmlns:a16="http://schemas.microsoft.com/office/drawing/2014/main" val="1530591927"/>
                    </a:ext>
                  </a:extLst>
                </a:gridCol>
                <a:gridCol w="2917825">
                  <a:extLst>
                    <a:ext uri="{9D8B030D-6E8A-4147-A177-3AD203B41FA5}">
                      <a16:colId xmlns:a16="http://schemas.microsoft.com/office/drawing/2014/main" val="199415843"/>
                    </a:ext>
                  </a:extLst>
                </a:gridCol>
                <a:gridCol w="2147888">
                  <a:extLst>
                    <a:ext uri="{9D8B030D-6E8A-4147-A177-3AD203B41FA5}">
                      <a16:colId xmlns:a16="http://schemas.microsoft.com/office/drawing/2014/main" val="4045825240"/>
                    </a:ext>
                  </a:extLst>
                </a:gridCol>
              </a:tblGrid>
              <a:tr h="3352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命令</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一般形式</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意味</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例</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0876760"/>
                  </a:ext>
                </a:extLst>
              </a:tr>
              <a:tr h="57898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メモリの値を入れる</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LA </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レジスタ</a:t>
                      </a: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　アドレス</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指定したアドレスの内容を指定したレジスタに入れる</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LA GR1, DATA1</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3169853"/>
                  </a:ext>
                </a:extLst>
              </a:tr>
              <a:tr h="57898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メモリへ値を入れる</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 </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レジスタ</a:t>
                      </a: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 </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アドレス</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指定したレジスタの内容を指定したアドレスに入れる</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ST GR1, 7</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91971569"/>
                  </a:ext>
                </a:extLst>
              </a:tr>
              <a:tr h="57898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加算</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ADDA </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レジスタ</a:t>
                      </a: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 </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アドレス 　</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指定したアドレスの内容を指定したレジスタに加える</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ADDA GR1, DATA1</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0156023"/>
                  </a:ext>
                </a:extLst>
              </a:tr>
              <a:tr h="57898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減算</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SUB</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　</a:t>
                      </a: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レジスタ</a:t>
                      </a: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 </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アドレス</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指定したアドレスの内容を指定したレジスタから引く</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SUBA GR0, 7</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1688524"/>
                  </a:ext>
                </a:extLst>
              </a:tr>
            </a:tbl>
          </a:graphicData>
        </a:graphic>
      </p:graphicFrame>
      <p:sp>
        <p:nvSpPr>
          <p:cNvPr id="17444" name="Text Box 36"/>
          <p:cNvSpPr txBox="1">
            <a:spLocks noChangeArrowheads="1"/>
          </p:cNvSpPr>
          <p:nvPr/>
        </p:nvSpPr>
        <p:spPr bwMode="auto">
          <a:xfrm>
            <a:off x="406400" y="4221163"/>
            <a:ext cx="2830513"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a:latin typeface="メイリオ" panose="020B0604030504040204" pitchFamily="50" charset="-128"/>
                <a:ea typeface="メイリオ" panose="020B0604030504040204" pitchFamily="50" charset="-128"/>
              </a:rPr>
              <a:t>ADR0    START</a:t>
            </a:r>
          </a:p>
          <a:p>
            <a:pPr eaLnBrk="1" hangingPunct="1"/>
            <a:r>
              <a:rPr lang="en-US" altLang="ja-JP" sz="1600">
                <a:latin typeface="メイリオ" panose="020B0604030504040204" pitchFamily="50" charset="-128"/>
                <a:ea typeface="メイリオ" panose="020B0604030504040204" pitchFamily="50" charset="-128"/>
              </a:rPr>
              <a:t>        LD  GR1,7</a:t>
            </a:r>
          </a:p>
          <a:p>
            <a:pPr eaLnBrk="1" hangingPunct="1"/>
            <a:r>
              <a:rPr lang="en-US" altLang="ja-JP" sz="1600">
                <a:latin typeface="メイリオ" panose="020B0604030504040204" pitchFamily="50" charset="-128"/>
                <a:ea typeface="メイリオ" panose="020B0604030504040204" pitchFamily="50" charset="-128"/>
              </a:rPr>
              <a:t>        ADDA GR1,8</a:t>
            </a:r>
          </a:p>
          <a:p>
            <a:pPr eaLnBrk="1" hangingPunct="1"/>
            <a:r>
              <a:rPr lang="en-US" altLang="ja-JP" sz="1600">
                <a:latin typeface="メイリオ" panose="020B0604030504040204" pitchFamily="50" charset="-128"/>
                <a:ea typeface="メイリオ" panose="020B0604030504040204" pitchFamily="50" charset="-128"/>
              </a:rPr>
              <a:t>        ST GR1,9</a:t>
            </a:r>
          </a:p>
          <a:p>
            <a:pPr eaLnBrk="1" hangingPunct="1"/>
            <a:r>
              <a:rPr lang="en-US" altLang="ja-JP" sz="1600">
                <a:latin typeface="メイリオ" panose="020B0604030504040204" pitchFamily="50" charset="-128"/>
                <a:ea typeface="メイリオ" panose="020B0604030504040204" pitchFamily="50" charset="-128"/>
              </a:rPr>
              <a:t>        RET</a:t>
            </a:r>
          </a:p>
          <a:p>
            <a:pPr eaLnBrk="1" hangingPunct="1"/>
            <a:r>
              <a:rPr lang="en-US" altLang="ja-JP" sz="1600">
                <a:latin typeface="メイリオ" panose="020B0604030504040204" pitchFamily="50" charset="-128"/>
                <a:ea typeface="メイリオ" panose="020B0604030504040204" pitchFamily="50" charset="-128"/>
              </a:rPr>
              <a:t>        DC   3</a:t>
            </a:r>
          </a:p>
          <a:p>
            <a:pPr eaLnBrk="1" hangingPunct="1"/>
            <a:r>
              <a:rPr lang="en-US" altLang="ja-JP" sz="1600">
                <a:latin typeface="メイリオ" panose="020B0604030504040204" pitchFamily="50" charset="-128"/>
                <a:ea typeface="メイリオ" panose="020B0604030504040204" pitchFamily="50" charset="-128"/>
              </a:rPr>
              <a:t>        DC   4</a:t>
            </a:r>
          </a:p>
          <a:p>
            <a:pPr eaLnBrk="1" hangingPunct="1"/>
            <a:r>
              <a:rPr lang="en-US" altLang="ja-JP" sz="1600">
                <a:latin typeface="メイリオ" panose="020B0604030504040204" pitchFamily="50" charset="-128"/>
                <a:ea typeface="メイリオ" panose="020B0604030504040204" pitchFamily="50" charset="-128"/>
              </a:rPr>
              <a:t>        DC   0</a:t>
            </a:r>
          </a:p>
          <a:p>
            <a:pPr eaLnBrk="1" hangingPunct="1"/>
            <a:r>
              <a:rPr lang="en-US" altLang="ja-JP" sz="1600">
                <a:latin typeface="メイリオ" panose="020B0604030504040204" pitchFamily="50" charset="-128"/>
                <a:ea typeface="メイリオ" panose="020B0604030504040204" pitchFamily="50" charset="-128"/>
              </a:rPr>
              <a:t>        END</a:t>
            </a:r>
          </a:p>
        </p:txBody>
      </p:sp>
      <p:pic>
        <p:nvPicPr>
          <p:cNvPr id="17445" name="Picture 37" descr="A09_ProgTeach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288" y="4527550"/>
            <a:ext cx="16287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6" name="AutoShape 38"/>
          <p:cNvSpPr>
            <a:spLocks noChangeArrowheads="1"/>
          </p:cNvSpPr>
          <p:nvPr/>
        </p:nvSpPr>
        <p:spPr bwMode="auto">
          <a:xfrm>
            <a:off x="3119438" y="4484688"/>
            <a:ext cx="3832225" cy="2087478"/>
          </a:xfrm>
          <a:prstGeom prst="wedgeRectCallout">
            <a:avLst>
              <a:gd name="adj1" fmla="val 58532"/>
              <a:gd name="adj2" fmla="val -1831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latin typeface="メイリオ" panose="020B0604030504040204" pitchFamily="50" charset="-128"/>
                <a:ea typeface="メイリオ" panose="020B0604030504040204" pitchFamily="50" charset="-128"/>
              </a:rPr>
              <a:t>今までは、レジスタだけで計算していましたが、メモリにあるデータを処理することを考えてみます。左のプログラムはメモリに入ってる</a:t>
            </a:r>
            <a:r>
              <a:rPr lang="en-US" altLang="ja-JP" sz="1600" dirty="0">
                <a:latin typeface="メイリオ" panose="020B0604030504040204" pitchFamily="50" charset="-128"/>
                <a:ea typeface="メイリオ" panose="020B0604030504040204" pitchFamily="50" charset="-128"/>
              </a:rPr>
              <a:t>2</a:t>
            </a:r>
            <a:r>
              <a:rPr lang="ja-JP" altLang="en-US" sz="1600" dirty="0" err="1">
                <a:latin typeface="メイリオ" panose="020B0604030504040204" pitchFamily="50" charset="-128"/>
                <a:ea typeface="メイリオ" panose="020B0604030504040204" pitchFamily="50" charset="-128"/>
              </a:rPr>
              <a:t>つの</a:t>
            </a:r>
            <a:r>
              <a:rPr lang="ja-JP" altLang="en-US" sz="1600" dirty="0">
                <a:latin typeface="メイリオ" panose="020B0604030504040204" pitchFamily="50" charset="-128"/>
                <a:ea typeface="メイリオ" panose="020B0604030504040204" pitchFamily="50" charset="-128"/>
              </a:rPr>
              <a:t>値を計算して、別のメモリに入れるプログラムです。</a:t>
            </a:r>
            <a:br>
              <a:rPr lang="ja-JP" altLang="en-US"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次のスライドではメモリの中をもっと細かくみていきましょう。</a:t>
            </a:r>
          </a:p>
        </p:txBody>
      </p:sp>
      <p:graphicFrame>
        <p:nvGraphicFramePr>
          <p:cNvPr id="36974" name="Group 110"/>
          <p:cNvGraphicFramePr>
            <a:graphicFrameLocks noGrp="1"/>
          </p:cNvGraphicFramePr>
          <p:nvPr>
            <p:extLst>
              <p:ext uri="{D42A27DB-BD31-4B8C-83A1-F6EECF244321}">
                <p14:modId xmlns:p14="http://schemas.microsoft.com/office/powerpoint/2010/main" val="1376178262"/>
              </p:ext>
            </p:extLst>
          </p:nvPr>
        </p:nvGraphicFramePr>
        <p:xfrm>
          <a:off x="333375" y="3248025"/>
          <a:ext cx="8564563" cy="914485"/>
        </p:xfrm>
        <a:graphic>
          <a:graphicData uri="http://schemas.openxmlformats.org/drawingml/2006/table">
            <a:tbl>
              <a:tblPr/>
              <a:tblGrid>
                <a:gridCol w="1379538">
                  <a:extLst>
                    <a:ext uri="{9D8B030D-6E8A-4147-A177-3AD203B41FA5}">
                      <a16:colId xmlns:a16="http://schemas.microsoft.com/office/drawing/2014/main" val="4108225184"/>
                    </a:ext>
                  </a:extLst>
                </a:gridCol>
                <a:gridCol w="2119312">
                  <a:extLst>
                    <a:ext uri="{9D8B030D-6E8A-4147-A177-3AD203B41FA5}">
                      <a16:colId xmlns:a16="http://schemas.microsoft.com/office/drawing/2014/main" val="438711925"/>
                    </a:ext>
                  </a:extLst>
                </a:gridCol>
                <a:gridCol w="2917825">
                  <a:extLst>
                    <a:ext uri="{9D8B030D-6E8A-4147-A177-3AD203B41FA5}">
                      <a16:colId xmlns:a16="http://schemas.microsoft.com/office/drawing/2014/main" val="539214151"/>
                    </a:ext>
                  </a:extLst>
                </a:gridCol>
                <a:gridCol w="2147888">
                  <a:extLst>
                    <a:ext uri="{9D8B030D-6E8A-4147-A177-3AD203B41FA5}">
                      <a16:colId xmlns:a16="http://schemas.microsoft.com/office/drawing/2014/main" val="2110863221"/>
                    </a:ext>
                  </a:extLst>
                </a:gridCol>
              </a:tblGrid>
              <a:tr h="335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機能</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一般形式</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意味</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例</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0478499"/>
                  </a:ext>
                </a:extLst>
              </a:tr>
              <a:tr h="579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メモリへの数値の確保</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DC </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数値</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メモリを確保し、値をいれてやく</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DC 3</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8230733"/>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番号プレースホルダー 3"/>
          <p:cNvSpPr>
            <a:spLocks noGrp="1"/>
          </p:cNvSpPr>
          <p:nvPr>
            <p:ph type="sldNum" sz="quarter" idx="12"/>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747A878-1967-46CD-953B-4288E3E8DA49}" type="slidenum">
              <a:rPr kumimoji="0" lang="en-US" altLang="ja-JP">
                <a:latin typeface="メイリオ" panose="020B0604030504040204" pitchFamily="50" charset="-128"/>
                <a:ea typeface="メイリオ" panose="020B0604030504040204" pitchFamily="50" charset="-128"/>
              </a:rPr>
              <a:pPr/>
              <a:t>16</a:t>
            </a:fld>
            <a:endParaRPr kumimoji="0" lang="en-US" altLang="ja-JP">
              <a:latin typeface="メイリオ" panose="020B0604030504040204" pitchFamily="50" charset="-128"/>
              <a:ea typeface="メイリオ" panose="020B0604030504040204" pitchFamily="50" charset="-128"/>
            </a:endParaRPr>
          </a:p>
        </p:txBody>
      </p:sp>
      <p:pic>
        <p:nvPicPr>
          <p:cNvPr id="18435" name="Picture 62" descr="A09_ProgTeach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38" y="4489450"/>
            <a:ext cx="12954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2"/>
          <p:cNvSpPr txBox="1">
            <a:spLocks noChangeArrowheads="1"/>
          </p:cNvSpPr>
          <p:nvPr/>
        </p:nvSpPr>
        <p:spPr bwMode="auto">
          <a:xfrm>
            <a:off x="288925" y="174625"/>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a:latin typeface="メイリオ" panose="020B0604030504040204" pitchFamily="50" charset="-128"/>
                <a:ea typeface="メイリオ" panose="020B0604030504040204" pitchFamily="50" charset="-128"/>
              </a:rPr>
              <a:t>アセンブラ・プログラミング</a:t>
            </a:r>
            <a:r>
              <a:rPr lang="en-US" altLang="ja-JP" sz="2000" b="1">
                <a:latin typeface="メイリオ" panose="020B0604030504040204" pitchFamily="50" charset="-128"/>
                <a:ea typeface="メイリオ" panose="020B0604030504040204" pitchFamily="50" charset="-128"/>
              </a:rPr>
              <a:t>(4)</a:t>
            </a:r>
            <a:r>
              <a:rPr lang="ja-JP" altLang="en-US" sz="2000" b="1">
                <a:latin typeface="メイリオ" panose="020B0604030504040204" pitchFamily="50" charset="-128"/>
                <a:ea typeface="メイリオ" panose="020B0604030504040204" pitchFamily="50" charset="-128"/>
              </a:rPr>
              <a:t>　データを使う</a:t>
            </a:r>
            <a:endParaRPr lang="ja-JP" altLang="en-US" b="1">
              <a:latin typeface="メイリオ" panose="020B0604030504040204" pitchFamily="50" charset="-128"/>
              <a:ea typeface="メイリオ" panose="020B0604030504040204" pitchFamily="50" charset="-128"/>
            </a:endParaRPr>
          </a:p>
        </p:txBody>
      </p:sp>
      <p:sp>
        <p:nvSpPr>
          <p:cNvPr id="18437" name="AutoShape 37"/>
          <p:cNvSpPr>
            <a:spLocks noChangeArrowheads="1"/>
          </p:cNvSpPr>
          <p:nvPr/>
        </p:nvSpPr>
        <p:spPr bwMode="auto">
          <a:xfrm>
            <a:off x="1985963" y="4237038"/>
            <a:ext cx="4543425" cy="2285682"/>
          </a:xfrm>
          <a:prstGeom prst="wedgeRectCallout">
            <a:avLst>
              <a:gd name="adj1" fmla="val -59051"/>
              <a:gd name="adj2" fmla="val -134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latin typeface="メイリオ" panose="020B0604030504040204" pitchFamily="50" charset="-128"/>
                <a:ea typeface="メイリオ" panose="020B0604030504040204" pitchFamily="50" charset="-128"/>
              </a:rPr>
              <a:t>実際にプログラムのメモリの状態をみてみましょう。</a:t>
            </a:r>
            <a:r>
              <a:rPr lang="ja-JP" altLang="en-US" sz="1600" dirty="0">
                <a:solidFill>
                  <a:srgbClr val="FF0000"/>
                </a:solidFill>
                <a:latin typeface="メイリオ" panose="020B0604030504040204" pitchFamily="50" charset="-128"/>
                <a:ea typeface="メイリオ" panose="020B0604030504040204" pitchFamily="50" charset="-128"/>
              </a:rPr>
              <a:t>まず、メモリの中では特にプログラムとデータがわかれているわけでは無く、混在しています。</a:t>
            </a:r>
            <a:r>
              <a:rPr lang="ja-JP" altLang="en-US" sz="1600" dirty="0">
                <a:latin typeface="メイリオ" panose="020B0604030504040204" pitchFamily="50" charset="-128"/>
                <a:ea typeface="メイリオ" panose="020B0604030504040204" pitchFamily="50" charset="-128"/>
              </a:rPr>
              <a:t/>
            </a:r>
            <a:br>
              <a:rPr lang="ja-JP" altLang="en-US"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そして</a:t>
            </a:r>
            <a:r>
              <a:rPr lang="en-US" altLang="ja-JP" sz="1600" dirty="0">
                <a:latin typeface="メイリオ" panose="020B0604030504040204" pitchFamily="50" charset="-128"/>
                <a:ea typeface="メイリオ" panose="020B0604030504040204" pitchFamily="50" charset="-128"/>
              </a:rPr>
              <a:t>DC</a:t>
            </a:r>
            <a:r>
              <a:rPr lang="ja-JP" altLang="en-US" sz="1600" dirty="0">
                <a:latin typeface="メイリオ" panose="020B0604030504040204" pitchFamily="50" charset="-128"/>
                <a:ea typeface="メイリオ" panose="020B0604030504040204" pitchFamily="50" charset="-128"/>
              </a:rPr>
              <a:t>で定義した数値は、それぞれアドレスの</a:t>
            </a:r>
            <a:r>
              <a:rPr lang="en-US" altLang="ja-JP" sz="1600" dirty="0">
                <a:latin typeface="メイリオ" panose="020B0604030504040204" pitchFamily="50" charset="-128"/>
                <a:ea typeface="メイリオ" panose="020B0604030504040204" pitchFamily="50" charset="-128"/>
              </a:rPr>
              <a:t>7,8,9</a:t>
            </a:r>
            <a:r>
              <a:rPr lang="ja-JP" altLang="en-US" sz="1600" dirty="0">
                <a:latin typeface="メイリオ" panose="020B0604030504040204" pitchFamily="50" charset="-128"/>
                <a:ea typeface="メイリオ" panose="020B0604030504040204" pitchFamily="50" charset="-128"/>
              </a:rPr>
              <a:t>番地のメモリの中に格納されています。</a:t>
            </a:r>
            <a:br>
              <a:rPr lang="ja-JP" altLang="en-US"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今回のプログラムでは、アドレスを指定して、その中に入っている数値を処理の対象にしています。</a:t>
            </a:r>
          </a:p>
        </p:txBody>
      </p:sp>
      <p:pic>
        <p:nvPicPr>
          <p:cNvPr id="18438" name="Picture 56" descr="A09_Mov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213" y="935038"/>
            <a:ext cx="70358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AutoShape 58"/>
          <p:cNvSpPr>
            <a:spLocks/>
          </p:cNvSpPr>
          <p:nvPr/>
        </p:nvSpPr>
        <p:spPr bwMode="auto">
          <a:xfrm>
            <a:off x="1582738" y="1117600"/>
            <a:ext cx="174625" cy="1727200"/>
          </a:xfrm>
          <a:prstGeom prst="leftBrace">
            <a:avLst>
              <a:gd name="adj1" fmla="val 8242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sp>
        <p:nvSpPr>
          <p:cNvPr id="18440" name="AutoShape 59"/>
          <p:cNvSpPr>
            <a:spLocks/>
          </p:cNvSpPr>
          <p:nvPr/>
        </p:nvSpPr>
        <p:spPr bwMode="auto">
          <a:xfrm>
            <a:off x="1574800" y="2997200"/>
            <a:ext cx="174625" cy="711200"/>
          </a:xfrm>
          <a:prstGeom prst="leftBrace">
            <a:avLst>
              <a:gd name="adj1" fmla="val 3393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sp>
        <p:nvSpPr>
          <p:cNvPr id="18441" name="Text Box 60"/>
          <p:cNvSpPr txBox="1">
            <a:spLocks noChangeArrowheads="1"/>
          </p:cNvSpPr>
          <p:nvPr/>
        </p:nvSpPr>
        <p:spPr bwMode="auto">
          <a:xfrm>
            <a:off x="142875" y="1828800"/>
            <a:ext cx="1698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a:solidFill>
                  <a:srgbClr val="FF0000"/>
                </a:solidFill>
                <a:latin typeface="メイリオ" panose="020B0604030504040204" pitchFamily="50" charset="-128"/>
                <a:ea typeface="メイリオ" panose="020B0604030504040204" pitchFamily="50" charset="-128"/>
              </a:rPr>
              <a:t>プログラム部</a:t>
            </a:r>
          </a:p>
        </p:txBody>
      </p:sp>
      <p:sp>
        <p:nvSpPr>
          <p:cNvPr id="18442" name="Text Box 61"/>
          <p:cNvSpPr txBox="1">
            <a:spLocks noChangeArrowheads="1"/>
          </p:cNvSpPr>
          <p:nvPr/>
        </p:nvSpPr>
        <p:spPr bwMode="auto">
          <a:xfrm>
            <a:off x="425450" y="3140075"/>
            <a:ext cx="1698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a:solidFill>
                  <a:srgbClr val="FF0000"/>
                </a:solidFill>
                <a:latin typeface="メイリオ" panose="020B0604030504040204" pitchFamily="50" charset="-128"/>
                <a:ea typeface="メイリオ" panose="020B0604030504040204" pitchFamily="50" charset="-128"/>
              </a:rPr>
              <a:t>データ部</a:t>
            </a:r>
          </a:p>
        </p:txBody>
      </p:sp>
      <p:sp>
        <p:nvSpPr>
          <p:cNvPr id="18443" name="Text Box 63"/>
          <p:cNvSpPr txBox="1">
            <a:spLocks noChangeArrowheads="1"/>
          </p:cNvSpPr>
          <p:nvPr/>
        </p:nvSpPr>
        <p:spPr bwMode="auto">
          <a:xfrm>
            <a:off x="6937375" y="4687888"/>
            <a:ext cx="1785938" cy="8350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a:latin typeface="メイリオ" panose="020B0604030504040204" pitchFamily="50" charset="-128"/>
                <a:ea typeface="メイリオ" panose="020B0604030504040204" pitchFamily="50" charset="-128"/>
              </a:rPr>
              <a:t>違いは</a:t>
            </a:r>
            <a:r>
              <a:rPr lang="en-US" altLang="ja-JP" sz="1600">
                <a:latin typeface="メイリオ" panose="020B0604030504040204" pitchFamily="50" charset="-128"/>
                <a:ea typeface="メイリオ" panose="020B0604030504040204" pitchFamily="50" charset="-128"/>
              </a:rPr>
              <a:t>?</a:t>
            </a:r>
            <a:br>
              <a:rPr lang="en-US" altLang="ja-JP" sz="1600">
                <a:latin typeface="メイリオ" panose="020B0604030504040204" pitchFamily="50" charset="-128"/>
                <a:ea typeface="メイリオ" panose="020B0604030504040204" pitchFamily="50" charset="-128"/>
              </a:rPr>
            </a:br>
            <a:r>
              <a:rPr lang="en-US" altLang="ja-JP" sz="1600">
                <a:latin typeface="メイリオ" panose="020B0604030504040204" pitchFamily="50" charset="-128"/>
                <a:ea typeface="メイリオ" panose="020B0604030504040204" pitchFamily="50" charset="-128"/>
              </a:rPr>
              <a:t>LD GR1,7</a:t>
            </a:r>
            <a:br>
              <a:rPr lang="en-US" altLang="ja-JP" sz="1600">
                <a:latin typeface="メイリオ" panose="020B0604030504040204" pitchFamily="50" charset="-128"/>
                <a:ea typeface="メイリオ" panose="020B0604030504040204" pitchFamily="50" charset="-128"/>
              </a:rPr>
            </a:br>
            <a:r>
              <a:rPr lang="en-US" altLang="ja-JP" sz="1600">
                <a:latin typeface="メイリオ" panose="020B0604030504040204" pitchFamily="50" charset="-128"/>
                <a:ea typeface="メイリオ" panose="020B0604030504040204" pitchFamily="50" charset="-128"/>
              </a:rPr>
              <a:t>LDA GR1,7</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AA1027C-155E-4189-9843-E44018FCEEC8}" type="slidenum">
              <a:rPr kumimoji="0" lang="en-US" altLang="ja-JP">
                <a:latin typeface="メイリオ" panose="020B0604030504040204" pitchFamily="50" charset="-128"/>
                <a:ea typeface="メイリオ" panose="020B0604030504040204" pitchFamily="50" charset="-128"/>
              </a:rPr>
              <a:pPr/>
              <a:t>17</a:t>
            </a:fld>
            <a:endParaRPr kumimoji="0" lang="en-US" altLang="ja-JP">
              <a:latin typeface="メイリオ" panose="020B0604030504040204" pitchFamily="50" charset="-128"/>
              <a:ea typeface="メイリオ" panose="020B0604030504040204" pitchFamily="50" charset="-128"/>
            </a:endParaRPr>
          </a:p>
        </p:txBody>
      </p:sp>
      <p:sp>
        <p:nvSpPr>
          <p:cNvPr id="19459" name="Text Box 2"/>
          <p:cNvSpPr txBox="1">
            <a:spLocks noChangeArrowheads="1"/>
          </p:cNvSpPr>
          <p:nvPr/>
        </p:nvSpPr>
        <p:spPr bwMode="auto">
          <a:xfrm>
            <a:off x="304800" y="3048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a:latin typeface="メイリオ" panose="020B0604030504040204" pitchFamily="50" charset="-128"/>
                <a:ea typeface="メイリオ" panose="020B0604030504040204" pitchFamily="50" charset="-128"/>
              </a:rPr>
              <a:t>プログラムはどう作る</a:t>
            </a:r>
            <a:r>
              <a:rPr lang="en-US" altLang="ja-JP" sz="2000" b="1">
                <a:latin typeface="メイリオ" panose="020B0604030504040204" pitchFamily="50" charset="-128"/>
                <a:ea typeface="メイリオ" panose="020B0604030504040204" pitchFamily="50" charset="-128"/>
              </a:rPr>
              <a:t>(5)?</a:t>
            </a:r>
            <a:r>
              <a:rPr lang="ja-JP" altLang="en-US" sz="2000" b="1">
                <a:latin typeface="メイリオ" panose="020B0604030504040204" pitchFamily="50" charset="-128"/>
                <a:ea typeface="メイリオ" panose="020B0604030504040204" pitchFamily="50" charset="-128"/>
              </a:rPr>
              <a:t>　番地の代わりにラベルに使う</a:t>
            </a:r>
            <a:endParaRPr lang="ja-JP" altLang="en-US" b="1">
              <a:latin typeface="メイリオ" panose="020B0604030504040204" pitchFamily="50" charset="-128"/>
              <a:ea typeface="メイリオ" panose="020B0604030504040204" pitchFamily="50" charset="-128"/>
            </a:endParaRPr>
          </a:p>
        </p:txBody>
      </p:sp>
      <p:sp>
        <p:nvSpPr>
          <p:cNvPr id="19460" name="Text Box 3"/>
          <p:cNvSpPr txBox="1">
            <a:spLocks noChangeArrowheads="1"/>
          </p:cNvSpPr>
          <p:nvPr/>
        </p:nvSpPr>
        <p:spPr bwMode="auto">
          <a:xfrm>
            <a:off x="579438" y="982663"/>
            <a:ext cx="2830512" cy="2573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latin typeface="メイリオ" panose="020B0604030504040204" pitchFamily="50" charset="-128"/>
                <a:ea typeface="メイリオ" panose="020B0604030504040204" pitchFamily="50" charset="-128"/>
              </a:rPr>
              <a:t>ADR0    START</a:t>
            </a:r>
          </a:p>
          <a:p>
            <a:pPr eaLnBrk="1" hangingPunct="1"/>
            <a:r>
              <a:rPr lang="en-US" altLang="ja-JP">
                <a:latin typeface="メイリオ" panose="020B0604030504040204" pitchFamily="50" charset="-128"/>
                <a:ea typeface="メイリオ" panose="020B0604030504040204" pitchFamily="50" charset="-128"/>
              </a:rPr>
              <a:t>        </a:t>
            </a:r>
            <a:r>
              <a:rPr lang="ja-JP" altLang="en-US">
                <a:latin typeface="メイリオ" panose="020B0604030504040204" pitchFamily="50" charset="-128"/>
                <a:ea typeface="メイリオ" panose="020B0604030504040204" pitchFamily="50" charset="-128"/>
              </a:rPr>
              <a:t>　　</a:t>
            </a:r>
            <a:r>
              <a:rPr lang="en-US" altLang="ja-JP">
                <a:latin typeface="メイリオ" panose="020B0604030504040204" pitchFamily="50" charset="-128"/>
                <a:ea typeface="メイリオ" panose="020B0604030504040204" pitchFamily="50" charset="-128"/>
              </a:rPr>
              <a:t>LD  GR1,</a:t>
            </a:r>
            <a:r>
              <a:rPr lang="en-US" altLang="ja-JP" b="1">
                <a:solidFill>
                  <a:srgbClr val="FF9900"/>
                </a:solidFill>
                <a:latin typeface="メイリオ" panose="020B0604030504040204" pitchFamily="50" charset="-128"/>
                <a:ea typeface="メイリオ" panose="020B0604030504040204" pitchFamily="50" charset="-128"/>
              </a:rPr>
              <a:t>7</a:t>
            </a:r>
          </a:p>
          <a:p>
            <a:pPr eaLnBrk="1" hangingPunct="1"/>
            <a:r>
              <a:rPr lang="en-US" altLang="ja-JP">
                <a:latin typeface="メイリオ" panose="020B0604030504040204" pitchFamily="50" charset="-128"/>
                <a:ea typeface="メイリオ" panose="020B0604030504040204" pitchFamily="50" charset="-128"/>
              </a:rPr>
              <a:t>        </a:t>
            </a:r>
            <a:r>
              <a:rPr lang="ja-JP" altLang="en-US">
                <a:latin typeface="メイリオ" panose="020B0604030504040204" pitchFamily="50" charset="-128"/>
                <a:ea typeface="メイリオ" panose="020B0604030504040204" pitchFamily="50" charset="-128"/>
              </a:rPr>
              <a:t>　　</a:t>
            </a:r>
            <a:r>
              <a:rPr lang="en-US" altLang="ja-JP">
                <a:latin typeface="メイリオ" panose="020B0604030504040204" pitchFamily="50" charset="-128"/>
                <a:ea typeface="メイリオ" panose="020B0604030504040204" pitchFamily="50" charset="-128"/>
              </a:rPr>
              <a:t>ADDA GR1,</a:t>
            </a:r>
            <a:r>
              <a:rPr lang="en-US" altLang="ja-JP" b="1">
                <a:solidFill>
                  <a:schemeClr val="accent2"/>
                </a:solidFill>
                <a:latin typeface="メイリオ" panose="020B0604030504040204" pitchFamily="50" charset="-128"/>
                <a:ea typeface="メイリオ" panose="020B0604030504040204" pitchFamily="50" charset="-128"/>
              </a:rPr>
              <a:t>8</a:t>
            </a:r>
          </a:p>
          <a:p>
            <a:pPr eaLnBrk="1" hangingPunct="1"/>
            <a:r>
              <a:rPr lang="en-US" altLang="ja-JP">
                <a:latin typeface="メイリオ" panose="020B0604030504040204" pitchFamily="50" charset="-128"/>
                <a:ea typeface="メイリオ" panose="020B0604030504040204" pitchFamily="50" charset="-128"/>
              </a:rPr>
              <a:t>        </a:t>
            </a:r>
            <a:r>
              <a:rPr lang="ja-JP" altLang="en-US">
                <a:latin typeface="メイリオ" panose="020B0604030504040204" pitchFamily="50" charset="-128"/>
                <a:ea typeface="メイリオ" panose="020B0604030504040204" pitchFamily="50" charset="-128"/>
              </a:rPr>
              <a:t>　　</a:t>
            </a:r>
            <a:r>
              <a:rPr lang="en-US" altLang="ja-JP">
                <a:latin typeface="メイリオ" panose="020B0604030504040204" pitchFamily="50" charset="-128"/>
                <a:ea typeface="メイリオ" panose="020B0604030504040204" pitchFamily="50" charset="-128"/>
              </a:rPr>
              <a:t>ST GR1,</a:t>
            </a:r>
            <a:r>
              <a:rPr lang="en-US" altLang="ja-JP" b="1">
                <a:solidFill>
                  <a:srgbClr val="FF0000"/>
                </a:solidFill>
                <a:latin typeface="メイリオ" panose="020B0604030504040204" pitchFamily="50" charset="-128"/>
                <a:ea typeface="メイリオ" panose="020B0604030504040204" pitchFamily="50" charset="-128"/>
              </a:rPr>
              <a:t>9</a:t>
            </a:r>
          </a:p>
          <a:p>
            <a:pPr eaLnBrk="1" hangingPunct="1"/>
            <a:r>
              <a:rPr lang="en-US" altLang="ja-JP">
                <a:latin typeface="メイリオ" panose="020B0604030504040204" pitchFamily="50" charset="-128"/>
                <a:ea typeface="メイリオ" panose="020B0604030504040204" pitchFamily="50" charset="-128"/>
              </a:rPr>
              <a:t>        </a:t>
            </a:r>
            <a:r>
              <a:rPr lang="ja-JP" altLang="en-US">
                <a:latin typeface="メイリオ" panose="020B0604030504040204" pitchFamily="50" charset="-128"/>
                <a:ea typeface="メイリオ" panose="020B0604030504040204" pitchFamily="50" charset="-128"/>
              </a:rPr>
              <a:t>　　</a:t>
            </a:r>
            <a:r>
              <a:rPr lang="en-US" altLang="ja-JP">
                <a:latin typeface="メイリオ" panose="020B0604030504040204" pitchFamily="50" charset="-128"/>
                <a:ea typeface="メイリオ" panose="020B0604030504040204" pitchFamily="50" charset="-128"/>
              </a:rPr>
              <a:t>RET</a:t>
            </a:r>
          </a:p>
          <a:p>
            <a:pPr eaLnBrk="1" hangingPunct="1"/>
            <a:r>
              <a:rPr lang="en-US" altLang="ja-JP">
                <a:latin typeface="メイリオ" panose="020B0604030504040204" pitchFamily="50" charset="-128"/>
                <a:ea typeface="メイリオ" panose="020B0604030504040204" pitchFamily="50" charset="-128"/>
              </a:rPr>
              <a:t>        </a:t>
            </a:r>
            <a:r>
              <a:rPr lang="ja-JP" altLang="en-US">
                <a:latin typeface="メイリオ" panose="020B0604030504040204" pitchFamily="50" charset="-128"/>
                <a:ea typeface="メイリオ" panose="020B0604030504040204" pitchFamily="50" charset="-128"/>
              </a:rPr>
              <a:t>　　</a:t>
            </a:r>
            <a:r>
              <a:rPr lang="en-US" altLang="ja-JP">
                <a:latin typeface="メイリオ" panose="020B0604030504040204" pitchFamily="50" charset="-128"/>
                <a:ea typeface="メイリオ" panose="020B0604030504040204" pitchFamily="50" charset="-128"/>
              </a:rPr>
              <a:t>DC   3</a:t>
            </a:r>
          </a:p>
          <a:p>
            <a:pPr eaLnBrk="1" hangingPunct="1"/>
            <a:r>
              <a:rPr lang="en-US" altLang="ja-JP">
                <a:latin typeface="メイリオ" panose="020B0604030504040204" pitchFamily="50" charset="-128"/>
                <a:ea typeface="メイリオ" panose="020B0604030504040204" pitchFamily="50" charset="-128"/>
              </a:rPr>
              <a:t>        </a:t>
            </a:r>
            <a:r>
              <a:rPr lang="ja-JP" altLang="en-US">
                <a:latin typeface="メイリオ" panose="020B0604030504040204" pitchFamily="50" charset="-128"/>
                <a:ea typeface="メイリオ" panose="020B0604030504040204" pitchFamily="50" charset="-128"/>
              </a:rPr>
              <a:t>　　</a:t>
            </a:r>
            <a:r>
              <a:rPr lang="en-US" altLang="ja-JP">
                <a:latin typeface="メイリオ" panose="020B0604030504040204" pitchFamily="50" charset="-128"/>
                <a:ea typeface="メイリオ" panose="020B0604030504040204" pitchFamily="50" charset="-128"/>
              </a:rPr>
              <a:t>DC   4</a:t>
            </a:r>
          </a:p>
          <a:p>
            <a:pPr eaLnBrk="1" hangingPunct="1"/>
            <a:r>
              <a:rPr lang="en-US" altLang="ja-JP">
                <a:latin typeface="メイリオ" panose="020B0604030504040204" pitchFamily="50" charset="-128"/>
                <a:ea typeface="メイリオ" panose="020B0604030504040204" pitchFamily="50" charset="-128"/>
              </a:rPr>
              <a:t>        </a:t>
            </a:r>
            <a:r>
              <a:rPr lang="ja-JP" altLang="en-US">
                <a:latin typeface="メイリオ" panose="020B0604030504040204" pitchFamily="50" charset="-128"/>
                <a:ea typeface="メイリオ" panose="020B0604030504040204" pitchFamily="50" charset="-128"/>
              </a:rPr>
              <a:t>　　</a:t>
            </a:r>
            <a:r>
              <a:rPr lang="en-US" altLang="ja-JP">
                <a:latin typeface="メイリオ" panose="020B0604030504040204" pitchFamily="50" charset="-128"/>
                <a:ea typeface="メイリオ" panose="020B0604030504040204" pitchFamily="50" charset="-128"/>
              </a:rPr>
              <a:t>DC   0</a:t>
            </a:r>
          </a:p>
          <a:p>
            <a:pPr eaLnBrk="1" hangingPunct="1"/>
            <a:r>
              <a:rPr lang="en-US" altLang="ja-JP">
                <a:latin typeface="メイリオ" panose="020B0604030504040204" pitchFamily="50" charset="-128"/>
                <a:ea typeface="メイリオ" panose="020B0604030504040204" pitchFamily="50" charset="-128"/>
              </a:rPr>
              <a:t>        </a:t>
            </a:r>
            <a:r>
              <a:rPr lang="ja-JP" altLang="en-US">
                <a:latin typeface="メイリオ" panose="020B0604030504040204" pitchFamily="50" charset="-128"/>
                <a:ea typeface="メイリオ" panose="020B0604030504040204" pitchFamily="50" charset="-128"/>
              </a:rPr>
              <a:t>　　</a:t>
            </a:r>
            <a:r>
              <a:rPr lang="en-US" altLang="ja-JP">
                <a:latin typeface="メイリオ" panose="020B0604030504040204" pitchFamily="50" charset="-128"/>
                <a:ea typeface="メイリオ" panose="020B0604030504040204" pitchFamily="50" charset="-128"/>
              </a:rPr>
              <a:t>END</a:t>
            </a:r>
          </a:p>
        </p:txBody>
      </p:sp>
      <p:sp>
        <p:nvSpPr>
          <p:cNvPr id="19461" name="Text Box 4"/>
          <p:cNvSpPr txBox="1">
            <a:spLocks noChangeArrowheads="1"/>
          </p:cNvSpPr>
          <p:nvPr/>
        </p:nvSpPr>
        <p:spPr bwMode="auto">
          <a:xfrm>
            <a:off x="5143500" y="962025"/>
            <a:ext cx="3338513" cy="25733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メイリオ" panose="020B0604030504040204" pitchFamily="50" charset="-128"/>
                <a:ea typeface="メイリオ" panose="020B0604030504040204" pitchFamily="50" charset="-128"/>
              </a:rPr>
              <a:t>ADR0    START</a:t>
            </a:r>
          </a:p>
          <a:p>
            <a:pPr eaLnBrk="1" hangingPunct="1"/>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LD  </a:t>
            </a:r>
            <a:r>
              <a:rPr lang="en-US" altLang="ja-JP" dirty="0">
                <a:latin typeface="メイリオ" panose="020B0604030504040204" pitchFamily="50" charset="-128"/>
                <a:ea typeface="メイリオ" panose="020B0604030504040204" pitchFamily="50" charset="-128"/>
              </a:rPr>
              <a:t>GR1,</a:t>
            </a:r>
            <a:r>
              <a:rPr lang="en-US" altLang="ja-JP" b="1" dirty="0">
                <a:solidFill>
                  <a:srgbClr val="FF9900"/>
                </a:solidFill>
                <a:latin typeface="メイリオ" panose="020B0604030504040204" pitchFamily="50" charset="-128"/>
                <a:ea typeface="メイリオ" panose="020B0604030504040204" pitchFamily="50" charset="-128"/>
              </a:rPr>
              <a:t>DATA1</a:t>
            </a:r>
          </a:p>
          <a:p>
            <a:pPr eaLnBrk="1" hangingPunct="1"/>
            <a:r>
              <a:rPr lang="en-US" altLang="ja-JP"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ADDA </a:t>
            </a:r>
            <a:r>
              <a:rPr lang="en-US" altLang="ja-JP" dirty="0">
                <a:latin typeface="メイリオ" panose="020B0604030504040204" pitchFamily="50" charset="-128"/>
                <a:ea typeface="メイリオ" panose="020B0604030504040204" pitchFamily="50" charset="-128"/>
              </a:rPr>
              <a:t>GR1,</a:t>
            </a:r>
            <a:r>
              <a:rPr lang="en-US" altLang="ja-JP" b="1" dirty="0">
                <a:solidFill>
                  <a:schemeClr val="accent2"/>
                </a:solidFill>
                <a:latin typeface="メイリオ" panose="020B0604030504040204" pitchFamily="50" charset="-128"/>
                <a:ea typeface="メイリオ" panose="020B0604030504040204" pitchFamily="50" charset="-128"/>
              </a:rPr>
              <a:t>DATA2</a:t>
            </a:r>
          </a:p>
          <a:p>
            <a:pPr eaLnBrk="1" hangingPunct="1"/>
            <a:r>
              <a:rPr lang="en-US" altLang="ja-JP"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ST </a:t>
            </a:r>
            <a:r>
              <a:rPr lang="en-US" altLang="ja-JP" dirty="0">
                <a:latin typeface="メイリオ" panose="020B0604030504040204" pitchFamily="50" charset="-128"/>
                <a:ea typeface="メイリオ" panose="020B0604030504040204" pitchFamily="50" charset="-128"/>
              </a:rPr>
              <a:t>GR1,</a:t>
            </a:r>
            <a:r>
              <a:rPr lang="en-US" altLang="ja-JP" b="1" dirty="0">
                <a:solidFill>
                  <a:srgbClr val="FF0000"/>
                </a:solidFill>
                <a:latin typeface="メイリオ" panose="020B0604030504040204" pitchFamily="50" charset="-128"/>
                <a:ea typeface="メイリオ" panose="020B0604030504040204" pitchFamily="50" charset="-128"/>
              </a:rPr>
              <a:t>DATA3</a:t>
            </a:r>
          </a:p>
          <a:p>
            <a:pPr eaLnBrk="1" hangingPunct="1"/>
            <a:r>
              <a:rPr lang="en-US" altLang="ja-JP"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RET</a:t>
            </a:r>
            <a:endParaRPr lang="en-US" altLang="ja-JP" dirty="0">
              <a:latin typeface="メイリオ" panose="020B0604030504040204" pitchFamily="50" charset="-128"/>
              <a:ea typeface="メイリオ" panose="020B0604030504040204" pitchFamily="50" charset="-128"/>
            </a:endParaRPr>
          </a:p>
          <a:p>
            <a:pPr eaLnBrk="1" hangingPunct="1"/>
            <a:r>
              <a:rPr lang="en-US" altLang="ja-JP" b="1" dirty="0">
                <a:solidFill>
                  <a:srgbClr val="FF9900"/>
                </a:solidFill>
                <a:latin typeface="メイリオ" panose="020B0604030504040204" pitchFamily="50" charset="-128"/>
                <a:ea typeface="メイリオ" panose="020B0604030504040204" pitchFamily="50" charset="-128"/>
              </a:rPr>
              <a:t>DATA1</a:t>
            </a:r>
            <a:r>
              <a:rPr lang="en-US" altLang="ja-JP" dirty="0">
                <a:latin typeface="メイリオ" panose="020B0604030504040204" pitchFamily="50" charset="-128"/>
                <a:ea typeface="メイリオ" panose="020B0604030504040204" pitchFamily="50" charset="-128"/>
              </a:rPr>
              <a:t>   DC   3</a:t>
            </a:r>
          </a:p>
          <a:p>
            <a:pPr eaLnBrk="1" hangingPunct="1"/>
            <a:r>
              <a:rPr lang="en-US" altLang="ja-JP" b="1" dirty="0">
                <a:solidFill>
                  <a:schemeClr val="accent2"/>
                </a:solidFill>
                <a:latin typeface="メイリオ" panose="020B0604030504040204" pitchFamily="50" charset="-128"/>
                <a:ea typeface="メイリオ" panose="020B0604030504040204" pitchFamily="50" charset="-128"/>
              </a:rPr>
              <a:t>DATA2</a:t>
            </a:r>
            <a:r>
              <a:rPr lang="en-US" altLang="ja-JP" dirty="0">
                <a:latin typeface="メイリオ" panose="020B0604030504040204" pitchFamily="50" charset="-128"/>
                <a:ea typeface="メイリオ" panose="020B0604030504040204" pitchFamily="50" charset="-128"/>
              </a:rPr>
              <a:t>   DC   4</a:t>
            </a:r>
          </a:p>
          <a:p>
            <a:pPr eaLnBrk="1" hangingPunct="1"/>
            <a:r>
              <a:rPr lang="en-US" altLang="ja-JP" b="1" dirty="0">
                <a:solidFill>
                  <a:srgbClr val="FF0000"/>
                </a:solidFill>
                <a:latin typeface="メイリオ" panose="020B0604030504040204" pitchFamily="50" charset="-128"/>
                <a:ea typeface="メイリオ" panose="020B0604030504040204" pitchFamily="50" charset="-128"/>
              </a:rPr>
              <a:t>DATA3</a:t>
            </a:r>
            <a:r>
              <a:rPr lang="en-US" altLang="ja-JP" dirty="0">
                <a:latin typeface="メイリオ" panose="020B0604030504040204" pitchFamily="50" charset="-128"/>
                <a:ea typeface="メイリオ" panose="020B0604030504040204" pitchFamily="50" charset="-128"/>
              </a:rPr>
              <a:t>   DC   0</a:t>
            </a:r>
          </a:p>
          <a:p>
            <a:pPr eaLnBrk="1" hangingPunct="1"/>
            <a:r>
              <a:rPr lang="en-US" altLang="ja-JP" dirty="0">
                <a:latin typeface="メイリオ" panose="020B0604030504040204" pitchFamily="50" charset="-128"/>
                <a:ea typeface="メイリオ" panose="020B0604030504040204" pitchFamily="50" charset="-128"/>
              </a:rPr>
              <a:t>               END</a:t>
            </a:r>
          </a:p>
        </p:txBody>
      </p:sp>
      <p:sp>
        <p:nvSpPr>
          <p:cNvPr id="19462" name="AutoShape 5"/>
          <p:cNvSpPr>
            <a:spLocks noChangeArrowheads="1"/>
          </p:cNvSpPr>
          <p:nvPr/>
        </p:nvSpPr>
        <p:spPr bwMode="auto">
          <a:xfrm>
            <a:off x="3586163" y="1741488"/>
            <a:ext cx="1276350" cy="304800"/>
          </a:xfrm>
          <a:prstGeom prst="rightArrow">
            <a:avLst>
              <a:gd name="adj1" fmla="val 50000"/>
              <a:gd name="adj2" fmla="val 1046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sp>
        <p:nvSpPr>
          <p:cNvPr id="19463" name="Text Box 6"/>
          <p:cNvSpPr txBox="1">
            <a:spLocks noChangeArrowheads="1"/>
          </p:cNvSpPr>
          <p:nvPr/>
        </p:nvSpPr>
        <p:spPr bwMode="auto">
          <a:xfrm>
            <a:off x="3409950" y="2089150"/>
            <a:ext cx="18716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a:latin typeface="メイリオ" panose="020B0604030504040204" pitchFamily="50" charset="-128"/>
                <a:ea typeface="メイリオ" panose="020B0604030504040204" pitchFamily="50" charset="-128"/>
              </a:rPr>
              <a:t>アドレスの数値の番地の代わりにラベルを使う</a:t>
            </a:r>
          </a:p>
        </p:txBody>
      </p:sp>
      <p:pic>
        <p:nvPicPr>
          <p:cNvPr id="19464" name="Picture 7" descr="A09_Progwit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25" y="4519613"/>
            <a:ext cx="15716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AutoShape 8"/>
          <p:cNvSpPr>
            <a:spLocks noChangeArrowheads="1"/>
          </p:cNvSpPr>
          <p:nvPr/>
        </p:nvSpPr>
        <p:spPr bwMode="auto">
          <a:xfrm>
            <a:off x="493713" y="3948113"/>
            <a:ext cx="6530975" cy="2773362"/>
          </a:xfrm>
          <a:prstGeom prst="wedgeRectCallout">
            <a:avLst>
              <a:gd name="adj1" fmla="val 56245"/>
              <a:gd name="adj2" fmla="val 404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a:latin typeface="メイリオ" panose="020B0604030504040204" pitchFamily="50" charset="-128"/>
                <a:ea typeface="メイリオ" panose="020B0604030504040204" pitchFamily="50" charset="-128"/>
              </a:rPr>
              <a:t>プログラムの中でメモリのアドレスを指定することで、そこに記録されている数値を扱えます。但し、メモリのアドレスが何番になるかなかなかわかりませんね。又はプログラムを変更するとずれてしまいます。</a:t>
            </a:r>
            <a:br>
              <a:rPr lang="ja-JP" altLang="en-US" sz="1600">
                <a:latin typeface="メイリオ" panose="020B0604030504040204" pitchFamily="50" charset="-128"/>
                <a:ea typeface="メイリオ" panose="020B0604030504040204" pitchFamily="50" charset="-128"/>
              </a:rPr>
            </a:br>
            <a:r>
              <a:rPr lang="ja-JP" altLang="en-US" sz="1600">
                <a:latin typeface="メイリオ" panose="020B0604030504040204" pitchFamily="50" charset="-128"/>
                <a:ea typeface="メイリオ" panose="020B0604030504040204" pitchFamily="50" charset="-128"/>
              </a:rPr>
              <a:t>そこでアセンブラ言語では、ラベルという機能をサポートしています。ラベル</a:t>
            </a:r>
            <a:r>
              <a:rPr lang="en-US" altLang="ja-JP" sz="1600">
                <a:latin typeface="メイリオ" panose="020B0604030504040204" pitchFamily="50" charset="-128"/>
                <a:ea typeface="メイリオ" panose="020B0604030504040204" pitchFamily="50" charset="-128"/>
              </a:rPr>
              <a:t>(</a:t>
            </a:r>
            <a:r>
              <a:rPr lang="ja-JP" altLang="en-US" sz="1600">
                <a:latin typeface="メイリオ" panose="020B0604030504040204" pitchFamily="50" charset="-128"/>
                <a:ea typeface="メイリオ" panose="020B0604030504040204" pitchFamily="50" charset="-128"/>
              </a:rPr>
              <a:t>名前</a:t>
            </a:r>
            <a:r>
              <a:rPr lang="en-US" altLang="ja-JP" sz="1600">
                <a:latin typeface="メイリオ" panose="020B0604030504040204" pitchFamily="50" charset="-128"/>
                <a:ea typeface="メイリオ" panose="020B0604030504040204" pitchFamily="50" charset="-128"/>
              </a:rPr>
              <a:t>)</a:t>
            </a:r>
            <a:r>
              <a:rPr lang="ja-JP" altLang="en-US" sz="1600">
                <a:latin typeface="メイリオ" panose="020B0604030504040204" pitchFamily="50" charset="-128"/>
                <a:ea typeface="メイリオ" panose="020B0604030504040204" pitchFamily="50" charset="-128"/>
              </a:rPr>
              <a:t>をプログラムの各行の初めにつけているとプログラムの中でそのラベルを実際のアドレスの数値の代わりに使えます。</a:t>
            </a:r>
          </a:p>
          <a:p>
            <a:pPr eaLnBrk="1" hangingPunct="1"/>
            <a:r>
              <a:rPr lang="ja-JP" altLang="en-US" sz="1600">
                <a:latin typeface="メイリオ" panose="020B0604030504040204" pitchFamily="50" charset="-128"/>
                <a:ea typeface="メイリオ" panose="020B0604030504040204" pitchFamily="50" charset="-128"/>
              </a:rPr>
              <a:t>上のプログラムでは</a:t>
            </a:r>
            <a:r>
              <a:rPr lang="en-US" altLang="ja-JP" sz="1600">
                <a:latin typeface="メイリオ" panose="020B0604030504040204" pitchFamily="50" charset="-128"/>
                <a:ea typeface="メイリオ" panose="020B0604030504040204" pitchFamily="50" charset="-128"/>
              </a:rPr>
              <a:t>DATA1, DATA2, DATA3</a:t>
            </a:r>
            <a:r>
              <a:rPr lang="ja-JP" altLang="en-US" sz="1600">
                <a:latin typeface="メイリオ" panose="020B0604030504040204" pitchFamily="50" charset="-128"/>
                <a:ea typeface="メイリオ" panose="020B0604030504040204" pitchFamily="50" charset="-128"/>
              </a:rPr>
              <a:t>はそれぞれアドレスの</a:t>
            </a:r>
            <a:r>
              <a:rPr lang="en-US" altLang="ja-JP" sz="1600">
                <a:latin typeface="メイリオ" panose="020B0604030504040204" pitchFamily="50" charset="-128"/>
                <a:ea typeface="メイリオ" panose="020B0604030504040204" pitchFamily="50" charset="-128"/>
              </a:rPr>
              <a:t>7,8,9</a:t>
            </a:r>
            <a:r>
              <a:rPr lang="ja-JP" altLang="en-US" sz="1600">
                <a:latin typeface="メイリオ" panose="020B0604030504040204" pitchFamily="50" charset="-128"/>
                <a:ea typeface="メイリオ" panose="020B0604030504040204" pitchFamily="50" charset="-128"/>
              </a:rPr>
              <a:t>番地の代わりに使用できます。但しラベルはプログラム上の便宜的なもので、メモリに展開されたマシン語はどちらも同じになります。</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AA1027C-155E-4189-9843-E44018FCEEC8}" type="slidenum">
              <a:rPr kumimoji="0" lang="en-US" altLang="ja-JP">
                <a:latin typeface="メイリオ" panose="020B0604030504040204" pitchFamily="50" charset="-128"/>
                <a:ea typeface="メイリオ" panose="020B0604030504040204" pitchFamily="50" charset="-128"/>
              </a:rPr>
              <a:pPr/>
              <a:t>18</a:t>
            </a:fld>
            <a:endParaRPr kumimoji="0" lang="en-US" altLang="ja-JP">
              <a:latin typeface="メイリオ" panose="020B0604030504040204" pitchFamily="50" charset="-128"/>
              <a:ea typeface="メイリオ" panose="020B0604030504040204" pitchFamily="50" charset="-128"/>
            </a:endParaRPr>
          </a:p>
        </p:txBody>
      </p:sp>
      <p:sp>
        <p:nvSpPr>
          <p:cNvPr id="19459" name="Text Box 2"/>
          <p:cNvSpPr txBox="1">
            <a:spLocks noChangeArrowheads="1"/>
          </p:cNvSpPr>
          <p:nvPr/>
        </p:nvSpPr>
        <p:spPr bwMode="auto">
          <a:xfrm>
            <a:off x="304800" y="3048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a:latin typeface="メイリオ" panose="020B0604030504040204" pitchFamily="50" charset="-128"/>
                <a:ea typeface="メイリオ" panose="020B0604030504040204" pitchFamily="50" charset="-128"/>
              </a:rPr>
              <a:t>プログラムはどう作る</a:t>
            </a:r>
            <a:r>
              <a:rPr lang="en-US" altLang="ja-JP" sz="2000" b="1">
                <a:latin typeface="メイリオ" panose="020B0604030504040204" pitchFamily="50" charset="-128"/>
                <a:ea typeface="メイリオ" panose="020B0604030504040204" pitchFamily="50" charset="-128"/>
              </a:rPr>
              <a:t>(5)?</a:t>
            </a:r>
            <a:r>
              <a:rPr lang="ja-JP" altLang="en-US" sz="2000" b="1">
                <a:latin typeface="メイリオ" panose="020B0604030504040204" pitchFamily="50" charset="-128"/>
                <a:ea typeface="メイリオ" panose="020B0604030504040204" pitchFamily="50" charset="-128"/>
              </a:rPr>
              <a:t>　番地の代わりにラベルに使う</a:t>
            </a:r>
            <a:endParaRPr lang="ja-JP" altLang="en-US" b="1">
              <a:latin typeface="メイリオ" panose="020B0604030504040204" pitchFamily="50" charset="-128"/>
              <a:ea typeface="メイリオ" panose="020B0604030504040204" pitchFamily="50" charset="-128"/>
            </a:endParaRPr>
          </a:p>
        </p:txBody>
      </p:sp>
      <p:sp>
        <p:nvSpPr>
          <p:cNvPr id="19461" name="Text Box 4"/>
          <p:cNvSpPr txBox="1">
            <a:spLocks noChangeArrowheads="1"/>
          </p:cNvSpPr>
          <p:nvPr/>
        </p:nvSpPr>
        <p:spPr bwMode="auto">
          <a:xfrm>
            <a:off x="420687" y="1038225"/>
            <a:ext cx="3338513" cy="25733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メイリオ" panose="020B0604030504040204" pitchFamily="50" charset="-128"/>
                <a:ea typeface="メイリオ" panose="020B0604030504040204" pitchFamily="50" charset="-128"/>
              </a:rPr>
              <a:t>ADR0    START</a:t>
            </a:r>
          </a:p>
          <a:p>
            <a:pPr eaLnBrk="1" hangingPunct="1"/>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LD  </a:t>
            </a:r>
            <a:r>
              <a:rPr lang="en-US" altLang="ja-JP" dirty="0">
                <a:latin typeface="メイリオ" panose="020B0604030504040204" pitchFamily="50" charset="-128"/>
                <a:ea typeface="メイリオ" panose="020B0604030504040204" pitchFamily="50" charset="-128"/>
              </a:rPr>
              <a:t>GR1,DATA1</a:t>
            </a:r>
          </a:p>
          <a:p>
            <a:pPr eaLnBrk="1" hangingPunct="1"/>
            <a:r>
              <a:rPr lang="en-US" altLang="ja-JP"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ADDA </a:t>
            </a:r>
            <a:r>
              <a:rPr lang="en-US" altLang="ja-JP" dirty="0">
                <a:latin typeface="メイリオ" panose="020B0604030504040204" pitchFamily="50" charset="-128"/>
                <a:ea typeface="メイリオ" panose="020B0604030504040204" pitchFamily="50" charset="-128"/>
              </a:rPr>
              <a:t>GR1,DATA2</a:t>
            </a:r>
          </a:p>
          <a:p>
            <a:pPr eaLnBrk="1" hangingPunct="1"/>
            <a:r>
              <a:rPr lang="en-US" altLang="ja-JP"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ST </a:t>
            </a:r>
            <a:r>
              <a:rPr lang="en-US" altLang="ja-JP" dirty="0">
                <a:latin typeface="メイリオ" panose="020B0604030504040204" pitchFamily="50" charset="-128"/>
                <a:ea typeface="メイリオ" panose="020B0604030504040204" pitchFamily="50" charset="-128"/>
              </a:rPr>
              <a:t>GR1,DATA3</a:t>
            </a:r>
          </a:p>
          <a:p>
            <a:pPr eaLnBrk="1" hangingPunct="1"/>
            <a:r>
              <a:rPr lang="en-US" altLang="ja-JP"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RET</a:t>
            </a:r>
            <a:endParaRPr lang="en-US" altLang="ja-JP" dirty="0">
              <a:latin typeface="メイリオ" panose="020B0604030504040204" pitchFamily="50" charset="-128"/>
              <a:ea typeface="メイリオ" panose="020B0604030504040204" pitchFamily="50" charset="-128"/>
            </a:endParaRPr>
          </a:p>
          <a:p>
            <a:pPr eaLnBrk="1" hangingPunct="1"/>
            <a:r>
              <a:rPr lang="en-US" altLang="ja-JP" dirty="0">
                <a:latin typeface="メイリオ" panose="020B0604030504040204" pitchFamily="50" charset="-128"/>
                <a:ea typeface="メイリオ" panose="020B0604030504040204" pitchFamily="50" charset="-128"/>
              </a:rPr>
              <a:t>DATA1   DC   3</a:t>
            </a:r>
          </a:p>
          <a:p>
            <a:pPr eaLnBrk="1" hangingPunct="1"/>
            <a:r>
              <a:rPr lang="en-US" altLang="ja-JP" dirty="0">
                <a:latin typeface="メイリオ" panose="020B0604030504040204" pitchFamily="50" charset="-128"/>
                <a:ea typeface="メイリオ" panose="020B0604030504040204" pitchFamily="50" charset="-128"/>
              </a:rPr>
              <a:t>DATA2   DC   4</a:t>
            </a:r>
          </a:p>
          <a:p>
            <a:pPr eaLnBrk="1" hangingPunct="1"/>
            <a:r>
              <a:rPr lang="en-US" altLang="ja-JP" dirty="0">
                <a:latin typeface="メイリオ" panose="020B0604030504040204" pitchFamily="50" charset="-128"/>
                <a:ea typeface="メイリオ" panose="020B0604030504040204" pitchFamily="50" charset="-128"/>
              </a:rPr>
              <a:t>DATA3   DC   0</a:t>
            </a:r>
          </a:p>
          <a:p>
            <a:pPr eaLnBrk="1" hangingPunct="1"/>
            <a:r>
              <a:rPr lang="en-US" altLang="ja-JP" dirty="0">
                <a:latin typeface="メイリオ" panose="020B0604030504040204" pitchFamily="50" charset="-128"/>
                <a:ea typeface="メイリオ" panose="020B0604030504040204" pitchFamily="50" charset="-128"/>
              </a:rPr>
              <a:t>               END</a:t>
            </a:r>
          </a:p>
        </p:txBody>
      </p:sp>
      <p:sp>
        <p:nvSpPr>
          <p:cNvPr id="10" name="Text Box 47"/>
          <p:cNvSpPr txBox="1">
            <a:spLocks noChangeArrowheads="1"/>
          </p:cNvSpPr>
          <p:nvPr/>
        </p:nvSpPr>
        <p:spPr bwMode="auto">
          <a:xfrm>
            <a:off x="4630738" y="1754869"/>
            <a:ext cx="3461702" cy="161582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smtClean="0">
                <a:latin typeface="メイリオ" panose="020B0604030504040204" pitchFamily="50" charset="-128"/>
                <a:ea typeface="メイリオ" panose="020B0604030504040204" pitchFamily="50" charset="-128"/>
              </a:rPr>
              <a:t>プログラムを入力して</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実行してみよう。</a:t>
            </a:r>
            <a:endParaRPr lang="en-US" altLang="ja-JP" dirty="0" smtClean="0">
              <a:latin typeface="メイリオ" panose="020B0604030504040204" pitchFamily="50" charset="-128"/>
              <a:ea typeface="メイリオ" panose="020B0604030504040204" pitchFamily="50" charset="-128"/>
            </a:endParaRPr>
          </a:p>
          <a:p>
            <a:pPr eaLnBrk="1" hangingPunct="1">
              <a:spcBef>
                <a:spcPct val="50000"/>
              </a:spcBef>
            </a:pPr>
            <a:r>
              <a:rPr lang="en-US" altLang="ja-JP" dirty="0" smtClean="0">
                <a:latin typeface="メイリオ" panose="020B0604030504040204" pitchFamily="50" charset="-128"/>
                <a:ea typeface="メイリオ" panose="020B0604030504040204" pitchFamily="50" charset="-128"/>
              </a:rPr>
              <a:t>1</a:t>
            </a:r>
            <a:r>
              <a:rPr lang="ja-JP" altLang="en-US" dirty="0" smtClean="0">
                <a:latin typeface="メイリオ" panose="020B0604030504040204" pitchFamily="50" charset="-128"/>
                <a:ea typeface="メイリオ" panose="020B0604030504040204" pitchFamily="50" charset="-128"/>
              </a:rPr>
              <a:t>行づつ実行して、レジスタやメモリの内容がどのように変わるか確認してみよう。</a:t>
            </a:r>
            <a:endParaRPr lang="ja-JP" altLang="en-US" dirty="0">
              <a:latin typeface="メイリオ" panose="020B0604030504040204" pitchFamily="50" charset="-128"/>
              <a:ea typeface="メイリオ" panose="020B0604030504040204" pitchFamily="50" charset="-128"/>
            </a:endParaRPr>
          </a:p>
        </p:txBody>
      </p:sp>
      <p:sp>
        <p:nvSpPr>
          <p:cNvPr id="11" name="Text Box 47"/>
          <p:cNvSpPr txBox="1">
            <a:spLocks noChangeArrowheads="1"/>
          </p:cNvSpPr>
          <p:nvPr/>
        </p:nvSpPr>
        <p:spPr bwMode="auto">
          <a:xfrm>
            <a:off x="4630738" y="1330822"/>
            <a:ext cx="1042830" cy="375918"/>
          </a:xfrm>
          <a:prstGeom prst="rect">
            <a:avLst/>
          </a:prstGeom>
          <a:solidFill>
            <a:srgbClr val="FFFF99"/>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smtClean="0">
                <a:latin typeface="メイリオ" panose="020B0604030504040204" pitchFamily="50" charset="-128"/>
                <a:ea typeface="メイリオ" panose="020B0604030504040204" pitchFamily="50" charset="-128"/>
              </a:rPr>
              <a:t>演習</a:t>
            </a:r>
            <a:r>
              <a:rPr lang="en-US" altLang="ja-JP" b="1" dirty="0" smtClean="0">
                <a:latin typeface="メイリオ" panose="020B0604030504040204" pitchFamily="50" charset="-128"/>
                <a:ea typeface="メイリオ" panose="020B0604030504040204" pitchFamily="50" charset="-128"/>
              </a:rPr>
              <a:t>3</a:t>
            </a:r>
            <a:endParaRPr lang="ja-JP" altLang="en-US" b="1"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1403984" y="4014736"/>
            <a:ext cx="5514975" cy="2426589"/>
          </a:xfrm>
          <a:prstGeom prst="rect">
            <a:avLst/>
          </a:prstGeom>
        </p:spPr>
      </p:pic>
      <p:sp>
        <p:nvSpPr>
          <p:cNvPr id="13" name="楕円 12"/>
          <p:cNvSpPr/>
          <p:nvPr/>
        </p:nvSpPr>
        <p:spPr>
          <a:xfrm>
            <a:off x="1403984" y="4974147"/>
            <a:ext cx="1567816" cy="38719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Line 14"/>
          <p:cNvSpPr>
            <a:spLocks noChangeShapeType="1"/>
          </p:cNvSpPr>
          <p:nvPr/>
        </p:nvSpPr>
        <p:spPr bwMode="auto">
          <a:xfrm flipH="1">
            <a:off x="3230878" y="4892040"/>
            <a:ext cx="2026922" cy="233872"/>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テキスト ボックス 14"/>
          <p:cNvSpPr txBox="1"/>
          <p:nvPr/>
        </p:nvSpPr>
        <p:spPr>
          <a:xfrm>
            <a:off x="5569266" y="5361343"/>
            <a:ext cx="2215515" cy="1015663"/>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rPr>
              <a:t>データの入っているメモリの内容を表示する</a:t>
            </a:r>
            <a:endParaRPr kumimoji="1" lang="ja-JP" altLang="en-US" sz="2000" dirty="0">
              <a:latin typeface="メイリオ" panose="020B0604030504040204" pitchFamily="50" charset="-128"/>
              <a:ea typeface="メイリオ" panose="020B0604030504040204" pitchFamily="50" charset="-128"/>
            </a:endParaRPr>
          </a:p>
        </p:txBody>
      </p:sp>
      <p:sp>
        <p:nvSpPr>
          <p:cNvPr id="16" name="楕円 15"/>
          <p:cNvSpPr/>
          <p:nvPr/>
        </p:nvSpPr>
        <p:spPr>
          <a:xfrm>
            <a:off x="2089943" y="3868407"/>
            <a:ext cx="744697" cy="38719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610803" y="3636464"/>
            <a:ext cx="4597717" cy="400110"/>
          </a:xfrm>
          <a:prstGeom prst="rect">
            <a:avLst/>
          </a:prstGeom>
          <a:noFill/>
        </p:spPr>
        <p:txBody>
          <a:bodyPr wrap="square" rtlCol="0">
            <a:spAutoFit/>
          </a:bodyPr>
          <a:lstStyle/>
          <a:p>
            <a:r>
              <a:rPr lang="en-US" altLang="ja-JP" sz="2000" dirty="0" smtClean="0">
                <a:latin typeface="メイリオ" panose="020B0604030504040204" pitchFamily="50" charset="-128"/>
                <a:ea typeface="メイリオ" panose="020B0604030504040204" pitchFamily="50" charset="-128"/>
              </a:rPr>
              <a:t>10</a:t>
            </a:r>
            <a:r>
              <a:rPr lang="ja-JP" altLang="en-US" sz="2000" dirty="0" smtClean="0">
                <a:latin typeface="メイリオ" panose="020B0604030504040204" pitchFamily="50" charset="-128"/>
                <a:ea typeface="メイリオ" panose="020B0604030504040204" pitchFamily="50" charset="-128"/>
              </a:rPr>
              <a:t>進の表示の方がわかりやすいかも</a:t>
            </a:r>
            <a:endParaRPr kumimoji="1"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47129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ー 3"/>
          <p:cNvSpPr>
            <a:spLocks noGrp="1"/>
          </p:cNvSpPr>
          <p:nvPr>
            <p:ph type="sldNum" sz="quarter" idx="12"/>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0072E80-1DB9-4531-8254-B863F2955E8C}" type="slidenum">
              <a:rPr kumimoji="0" lang="en-US" altLang="ja-JP">
                <a:latin typeface="メイリオ" panose="020B0604030504040204" pitchFamily="50" charset="-128"/>
                <a:ea typeface="メイリオ" panose="020B0604030504040204" pitchFamily="50" charset="-128"/>
              </a:rPr>
              <a:pPr/>
              <a:t>19</a:t>
            </a:fld>
            <a:endParaRPr kumimoji="0" lang="en-US" altLang="ja-JP">
              <a:latin typeface="メイリオ" panose="020B0604030504040204" pitchFamily="50" charset="-128"/>
              <a:ea typeface="メイリオ" panose="020B0604030504040204" pitchFamily="50" charset="-128"/>
            </a:endParaRPr>
          </a:p>
        </p:txBody>
      </p:sp>
      <p:sp>
        <p:nvSpPr>
          <p:cNvPr id="10243" name="Text Box 2"/>
          <p:cNvSpPr txBox="1">
            <a:spLocks noChangeArrowheads="1"/>
          </p:cNvSpPr>
          <p:nvPr/>
        </p:nvSpPr>
        <p:spPr bwMode="auto">
          <a:xfrm>
            <a:off x="228600" y="228600"/>
            <a:ext cx="4546600" cy="4064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a:latin typeface="メイリオ" panose="020B0604030504040204" pitchFamily="50" charset="-128"/>
                <a:ea typeface="メイリオ" panose="020B0604030504040204" pitchFamily="50" charset="-128"/>
              </a:rPr>
              <a:t>ワンポイント</a:t>
            </a:r>
            <a:r>
              <a:rPr lang="en-US" altLang="ja-JP" sz="2000" b="1">
                <a:latin typeface="メイリオ" panose="020B0604030504040204" pitchFamily="50" charset="-128"/>
                <a:ea typeface="メイリオ" panose="020B0604030504040204" pitchFamily="50" charset="-128"/>
              </a:rPr>
              <a:t>ICT: 2</a:t>
            </a:r>
            <a:r>
              <a:rPr lang="ja-JP" altLang="en-US" sz="2000" b="1">
                <a:latin typeface="メイリオ" panose="020B0604030504040204" pitchFamily="50" charset="-128"/>
                <a:ea typeface="メイリオ" panose="020B0604030504040204" pitchFamily="50" charset="-128"/>
              </a:rPr>
              <a:t>進数</a:t>
            </a:r>
          </a:p>
        </p:txBody>
      </p:sp>
      <p:pic>
        <p:nvPicPr>
          <p:cNvPr id="10244" name="Picture 47" descr="05_xxcrow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4113" y="588963"/>
            <a:ext cx="12573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AutoShape 48"/>
          <p:cNvSpPr>
            <a:spLocks noChangeArrowheads="1"/>
          </p:cNvSpPr>
          <p:nvPr/>
        </p:nvSpPr>
        <p:spPr bwMode="auto">
          <a:xfrm>
            <a:off x="2671763" y="915988"/>
            <a:ext cx="4498975" cy="1450975"/>
          </a:xfrm>
          <a:prstGeom prst="wedgeRectCallout">
            <a:avLst>
              <a:gd name="adj1" fmla="val 61009"/>
              <a:gd name="adj2" fmla="val -2166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a:latin typeface="メイリオ" panose="020B0604030504040204" pitchFamily="50" charset="-128"/>
                <a:ea typeface="メイリオ" panose="020B0604030504040204" pitchFamily="50" charset="-128"/>
              </a:rPr>
              <a:t>　コンピュータはメモリのスイッチのオンオフの情報しかありません。どうやって数値を表しているのでしょうか</a:t>
            </a:r>
            <a:r>
              <a:rPr lang="en-US" altLang="ja-JP" sz="1600">
                <a:latin typeface="メイリオ" panose="020B0604030504040204" pitchFamily="50" charset="-128"/>
                <a:ea typeface="メイリオ" panose="020B0604030504040204" pitchFamily="50" charset="-128"/>
              </a:rPr>
              <a:t>?</a:t>
            </a:r>
          </a:p>
          <a:p>
            <a:pPr eaLnBrk="1" hangingPunct="1"/>
            <a:r>
              <a:rPr lang="en-US" altLang="ja-JP" sz="1600">
                <a:latin typeface="メイリオ" panose="020B0604030504040204" pitchFamily="50" charset="-128"/>
                <a:ea typeface="メイリオ" panose="020B0604030504040204" pitchFamily="50" charset="-128"/>
              </a:rPr>
              <a:t> </a:t>
            </a:r>
            <a:r>
              <a:rPr lang="ja-JP" altLang="en-US" sz="1600">
                <a:latin typeface="メイリオ" panose="020B0604030504040204" pitchFamily="50" charset="-128"/>
                <a:ea typeface="メイリオ" panose="020B0604030504040204" pitchFamily="50" charset="-128"/>
              </a:rPr>
              <a:t>コンピュータではスイッチのオンを</a:t>
            </a:r>
            <a:r>
              <a:rPr lang="en-US" altLang="ja-JP" sz="1600">
                <a:latin typeface="メイリオ" panose="020B0604030504040204" pitchFamily="50" charset="-128"/>
                <a:ea typeface="メイリオ" panose="020B0604030504040204" pitchFamily="50" charset="-128"/>
              </a:rPr>
              <a:t>1, </a:t>
            </a:r>
            <a:r>
              <a:rPr lang="ja-JP" altLang="en-US" sz="1600">
                <a:latin typeface="メイリオ" panose="020B0604030504040204" pitchFamily="50" charset="-128"/>
                <a:ea typeface="メイリオ" panose="020B0604030504040204" pitchFamily="50" charset="-128"/>
              </a:rPr>
              <a:t>オフを</a:t>
            </a:r>
            <a:r>
              <a:rPr lang="en-US" altLang="ja-JP" sz="1600">
                <a:latin typeface="メイリオ" panose="020B0604030504040204" pitchFamily="50" charset="-128"/>
                <a:ea typeface="メイリオ" panose="020B0604030504040204" pitchFamily="50" charset="-128"/>
              </a:rPr>
              <a:t>0</a:t>
            </a:r>
            <a:r>
              <a:rPr lang="ja-JP" altLang="en-US" sz="1600">
                <a:latin typeface="メイリオ" panose="020B0604030504040204" pitchFamily="50" charset="-128"/>
                <a:ea typeface="メイリオ" panose="020B0604030504040204" pitchFamily="50" charset="-128"/>
              </a:rPr>
              <a:t>としてそれらが表す二進数として数値を扱います</a:t>
            </a:r>
          </a:p>
          <a:p>
            <a:pPr eaLnBrk="1" hangingPunct="1"/>
            <a:endParaRPr lang="en-US" altLang="ja-JP" sz="1600">
              <a:latin typeface="メイリオ" panose="020B0604030504040204" pitchFamily="50" charset="-128"/>
              <a:ea typeface="メイリオ" panose="020B0604030504040204" pitchFamily="50" charset="-128"/>
            </a:endParaRPr>
          </a:p>
        </p:txBody>
      </p:sp>
      <p:pic>
        <p:nvPicPr>
          <p:cNvPr id="10246" name="Picture 49" descr="11DME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979488"/>
            <a:ext cx="22764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50"/>
          <p:cNvSpPr txBox="1">
            <a:spLocks noChangeArrowheads="1"/>
          </p:cNvSpPr>
          <p:nvPr/>
        </p:nvSpPr>
        <p:spPr bwMode="auto">
          <a:xfrm>
            <a:off x="1084263" y="33750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a:latin typeface="メイリオ" panose="020B0604030504040204" pitchFamily="50" charset="-128"/>
              <a:ea typeface="メイリオ" panose="020B0604030504040204" pitchFamily="50" charset="-128"/>
            </a:endParaRPr>
          </a:p>
        </p:txBody>
      </p:sp>
      <p:graphicFrame>
        <p:nvGraphicFramePr>
          <p:cNvPr id="28852" name="Group 180"/>
          <p:cNvGraphicFramePr>
            <a:graphicFrameLocks noGrp="1"/>
          </p:cNvGraphicFramePr>
          <p:nvPr>
            <p:extLst/>
          </p:nvPr>
        </p:nvGraphicFramePr>
        <p:xfrm>
          <a:off x="565150" y="3033713"/>
          <a:ext cx="7623175" cy="1036638"/>
        </p:xfrm>
        <a:graphic>
          <a:graphicData uri="http://schemas.openxmlformats.org/drawingml/2006/table">
            <a:tbl>
              <a:tblPr/>
              <a:tblGrid>
                <a:gridCol w="965200">
                  <a:extLst>
                    <a:ext uri="{9D8B030D-6E8A-4147-A177-3AD203B41FA5}">
                      <a16:colId xmlns:a16="http://schemas.microsoft.com/office/drawing/2014/main" val="3894680303"/>
                    </a:ext>
                  </a:extLst>
                </a:gridCol>
                <a:gridCol w="963613">
                  <a:extLst>
                    <a:ext uri="{9D8B030D-6E8A-4147-A177-3AD203B41FA5}">
                      <a16:colId xmlns:a16="http://schemas.microsoft.com/office/drawing/2014/main" val="3906732172"/>
                    </a:ext>
                  </a:extLst>
                </a:gridCol>
                <a:gridCol w="965200">
                  <a:extLst>
                    <a:ext uri="{9D8B030D-6E8A-4147-A177-3AD203B41FA5}">
                      <a16:colId xmlns:a16="http://schemas.microsoft.com/office/drawing/2014/main" val="3635834108"/>
                    </a:ext>
                  </a:extLst>
                </a:gridCol>
                <a:gridCol w="1092200">
                  <a:extLst>
                    <a:ext uri="{9D8B030D-6E8A-4147-A177-3AD203B41FA5}">
                      <a16:colId xmlns:a16="http://schemas.microsoft.com/office/drawing/2014/main" val="1938699166"/>
                    </a:ext>
                  </a:extLst>
                </a:gridCol>
                <a:gridCol w="3636962">
                  <a:extLst>
                    <a:ext uri="{9D8B030D-6E8A-4147-A177-3AD203B41FA5}">
                      <a16:colId xmlns:a16="http://schemas.microsoft.com/office/drawing/2014/main" val="3532493149"/>
                    </a:ext>
                  </a:extLst>
                </a:gridCol>
              </a:tblGrid>
              <a:tr h="365872">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10</a:t>
                      </a:r>
                      <a:r>
                        <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進数の意味 </a:t>
                      </a:r>
                      <a:r>
                        <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1956</a:t>
                      </a:r>
                      <a:r>
                        <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は物が何個ありますか</a:t>
                      </a:r>
                      <a:r>
                        <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T="45734" marB="45734" horzOverflow="overflow">
                    <a:lnL cap="flat">
                      <a:noFill/>
                    </a:lnL>
                    <a:lnR cap="flat">
                      <a:noFill/>
                    </a:lnR>
                    <a:lnT cap="flat">
                      <a:noFill/>
                    </a:lnT>
                    <a:lnB>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2168796"/>
                  </a:ext>
                </a:extLst>
              </a:tr>
              <a:tr h="33538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a:t>
                      </a:r>
                    </a:p>
                  </a:txBody>
                  <a:tcPr marT="45734" marB="45734"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9</a:t>
                      </a:r>
                    </a:p>
                  </a:txBody>
                  <a:tcPr marT="45734" marB="45734" horzOverflow="overflow">
                    <a:lnL>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5</a:t>
                      </a:r>
                    </a:p>
                  </a:txBody>
                  <a:tcPr marT="45734" marB="45734" horzOverflow="overflow">
                    <a:lnL>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8</a:t>
                      </a:r>
                    </a:p>
                  </a:txBody>
                  <a:tcPr marT="45734" marB="45734" horzOverflow="overflow">
                    <a:lnL>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34" marB="4573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517248200"/>
                  </a:ext>
                </a:extLst>
              </a:tr>
              <a:tr h="33538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1000 x 1 </a:t>
                      </a:r>
                    </a:p>
                  </a:txBody>
                  <a:tcPr marT="45734" marB="45734" horzOverflow="overflow">
                    <a:lnL cap="flat">
                      <a:noFill/>
                    </a:lnL>
                    <a:lnR>
                      <a:noFill/>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100 x 9</a:t>
                      </a:r>
                    </a:p>
                  </a:txBody>
                  <a:tcPr marT="45734" marB="45734" horzOverflow="overflow">
                    <a:lnL>
                      <a:noFill/>
                    </a:lnL>
                    <a:lnR>
                      <a:noFill/>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10 x 5</a:t>
                      </a:r>
                    </a:p>
                  </a:txBody>
                  <a:tcPr marT="45734" marB="45734" horzOverflow="overflow">
                    <a:lnL>
                      <a:noFill/>
                    </a:lnL>
                    <a:lnR>
                      <a:noFill/>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 x 8</a:t>
                      </a:r>
                    </a:p>
                  </a:txBody>
                  <a:tcPr marT="45734" marB="45734" horzOverflow="overflow">
                    <a:lnL>
                      <a:noFill/>
                    </a:lnL>
                    <a:lnR>
                      <a:noFill/>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 1000 + 900 + 50 +8 =1958</a:t>
                      </a:r>
                    </a:p>
                  </a:txBody>
                  <a:tcPr marT="45734" marB="45734"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601340865"/>
                  </a:ext>
                </a:extLst>
              </a:tr>
            </a:tbl>
          </a:graphicData>
        </a:graphic>
      </p:graphicFrame>
      <p:graphicFrame>
        <p:nvGraphicFramePr>
          <p:cNvPr id="28849" name="Group 177"/>
          <p:cNvGraphicFramePr>
            <a:graphicFrameLocks noGrp="1"/>
          </p:cNvGraphicFramePr>
          <p:nvPr>
            <p:extLst/>
          </p:nvPr>
        </p:nvGraphicFramePr>
        <p:xfrm>
          <a:off x="557213" y="4219575"/>
          <a:ext cx="7623175" cy="1402000"/>
        </p:xfrm>
        <a:graphic>
          <a:graphicData uri="http://schemas.openxmlformats.org/drawingml/2006/table">
            <a:tbl>
              <a:tblPr/>
              <a:tblGrid>
                <a:gridCol w="965200">
                  <a:extLst>
                    <a:ext uri="{9D8B030D-6E8A-4147-A177-3AD203B41FA5}">
                      <a16:colId xmlns:a16="http://schemas.microsoft.com/office/drawing/2014/main" val="310681298"/>
                    </a:ext>
                  </a:extLst>
                </a:gridCol>
                <a:gridCol w="963612">
                  <a:extLst>
                    <a:ext uri="{9D8B030D-6E8A-4147-A177-3AD203B41FA5}">
                      <a16:colId xmlns:a16="http://schemas.microsoft.com/office/drawing/2014/main" val="3167492148"/>
                    </a:ext>
                  </a:extLst>
                </a:gridCol>
                <a:gridCol w="965200">
                  <a:extLst>
                    <a:ext uri="{9D8B030D-6E8A-4147-A177-3AD203B41FA5}">
                      <a16:colId xmlns:a16="http://schemas.microsoft.com/office/drawing/2014/main" val="1648798500"/>
                    </a:ext>
                  </a:extLst>
                </a:gridCol>
                <a:gridCol w="1092200">
                  <a:extLst>
                    <a:ext uri="{9D8B030D-6E8A-4147-A177-3AD203B41FA5}">
                      <a16:colId xmlns:a16="http://schemas.microsoft.com/office/drawing/2014/main" val="3904816149"/>
                    </a:ext>
                  </a:extLst>
                </a:gridCol>
                <a:gridCol w="3636963">
                  <a:extLst>
                    <a:ext uri="{9D8B030D-6E8A-4147-A177-3AD203B41FA5}">
                      <a16:colId xmlns:a16="http://schemas.microsoft.com/office/drawing/2014/main" val="3551526795"/>
                    </a:ext>
                  </a:extLst>
                </a:gridCol>
              </a:tblGrid>
              <a:tr h="365677">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2</a:t>
                      </a:r>
                      <a:r>
                        <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進数の意味 </a:t>
                      </a:r>
                      <a:r>
                        <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1011(</a:t>
                      </a:r>
                      <a:r>
                        <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スイッチが</a:t>
                      </a:r>
                      <a:r>
                        <a:rPr kumimoji="1" lang="ja-JP" altLang="en-US" sz="18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rPr>
                        <a:t>●</a:t>
                      </a:r>
                      <a:r>
                        <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 </a:t>
                      </a:r>
                      <a:r>
                        <a:rPr kumimoji="1" lang="ja-JP" altLang="en-US" sz="18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rPr>
                        <a:t>● ●</a:t>
                      </a:r>
                      <a:r>
                        <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の状態</a:t>
                      </a:r>
                      <a:r>
                        <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 </a:t>
                      </a:r>
                      <a:r>
                        <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は物が何個ありますか</a:t>
                      </a:r>
                      <a:r>
                        <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T="45710" marB="45710" horzOverflow="overflow">
                    <a:lnL cap="flat">
                      <a:noFill/>
                    </a:lnL>
                    <a:lnR cap="flat">
                      <a:noFill/>
                    </a:lnR>
                    <a:lnT cap="flat">
                      <a:noFill/>
                    </a:lnT>
                    <a:lnB>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33307369"/>
                  </a:ext>
                </a:extLst>
              </a:tr>
              <a:tr h="36567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rPr>
                        <a:t>●</a:t>
                      </a:r>
                    </a:p>
                  </a:txBody>
                  <a:tcPr marT="45710" marB="45710"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T="45710" marB="45710" horzOverflow="overflow">
                    <a:lnL>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rPr>
                        <a:t>●</a:t>
                      </a:r>
                    </a:p>
                  </a:txBody>
                  <a:tcPr marT="45710" marB="45710" horzOverflow="overflow">
                    <a:lnL>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rPr>
                        <a:t>●</a:t>
                      </a:r>
                    </a:p>
                  </a:txBody>
                  <a:tcPr marT="45710" marB="45710" horzOverflow="overflow">
                    <a:lnL>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785286473"/>
                  </a:ext>
                </a:extLst>
              </a:tr>
              <a:tr h="33520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a:t>
                      </a:r>
                    </a:p>
                  </a:txBody>
                  <a:tcPr marT="45710" marB="45710"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0</a:t>
                      </a:r>
                    </a:p>
                  </a:txBody>
                  <a:tcPr marT="45710" marB="45710" horzOverflow="overflow">
                    <a:lnL>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a:t>
                      </a:r>
                    </a:p>
                  </a:txBody>
                  <a:tcPr marT="45710" marB="45710" horzOverflow="overflow">
                    <a:lnL>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a:t>
                      </a:r>
                    </a:p>
                  </a:txBody>
                  <a:tcPr marT="45710" marB="45710" horzOverflow="overflow">
                    <a:lnL>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107342518"/>
                  </a:ext>
                </a:extLst>
              </a:tr>
              <a:tr h="33520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8 x 1 </a:t>
                      </a:r>
                    </a:p>
                  </a:txBody>
                  <a:tcPr marT="45710" marB="45710" horzOverflow="overflow">
                    <a:lnL cap="flat">
                      <a:noFill/>
                    </a:lnL>
                    <a:lnR>
                      <a:noFill/>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4 x 0</a:t>
                      </a:r>
                    </a:p>
                  </a:txBody>
                  <a:tcPr marT="45710" marB="45710" horzOverflow="overflow">
                    <a:lnL>
                      <a:noFill/>
                    </a:lnL>
                    <a:lnR>
                      <a:noFill/>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2 x 1</a:t>
                      </a:r>
                    </a:p>
                  </a:txBody>
                  <a:tcPr marT="45710" marB="45710" horzOverflow="overflow">
                    <a:lnL>
                      <a:noFill/>
                    </a:lnL>
                    <a:lnR>
                      <a:noFill/>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 x 1</a:t>
                      </a:r>
                    </a:p>
                  </a:txBody>
                  <a:tcPr marT="45710" marB="45710" horzOverflow="overflow">
                    <a:lnL>
                      <a:noFill/>
                    </a:lnL>
                    <a:lnR>
                      <a:noFill/>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 8 + 0 + 2 + 1 = 13</a:t>
                      </a:r>
                    </a:p>
                  </a:txBody>
                  <a:tcPr marT="45710" marB="4571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720822852"/>
                  </a:ext>
                </a:extLst>
              </a:tr>
            </a:tbl>
          </a:graphicData>
        </a:graphic>
      </p:graphicFrame>
      <p:sp>
        <p:nvSpPr>
          <p:cNvPr id="10277" name="Text Box 178"/>
          <p:cNvSpPr txBox="1">
            <a:spLocks noChangeArrowheads="1"/>
          </p:cNvSpPr>
          <p:nvPr/>
        </p:nvSpPr>
        <p:spPr bwMode="auto">
          <a:xfrm>
            <a:off x="581025" y="5819775"/>
            <a:ext cx="7735888" cy="8350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a:latin typeface="メイリオ" panose="020B0604030504040204" pitchFamily="50" charset="-128"/>
                <a:ea typeface="メイリオ" panose="020B0604030504040204" pitchFamily="50" charset="-128"/>
              </a:rPr>
              <a:t>日常にも</a:t>
            </a:r>
            <a:r>
              <a:rPr lang="en-US" altLang="ja-JP" sz="1600">
                <a:latin typeface="メイリオ" panose="020B0604030504040204" pitchFamily="50" charset="-128"/>
                <a:ea typeface="メイリオ" panose="020B0604030504040204" pitchFamily="50" charset="-128"/>
              </a:rPr>
              <a:t>10</a:t>
            </a:r>
            <a:r>
              <a:rPr lang="ja-JP" altLang="en-US" sz="1600">
                <a:latin typeface="メイリオ" panose="020B0604030504040204" pitchFamily="50" charset="-128"/>
                <a:ea typeface="メイリオ" panose="020B0604030504040204" pitchFamily="50" charset="-128"/>
              </a:rPr>
              <a:t>進数以外の</a:t>
            </a:r>
            <a:r>
              <a:rPr lang="en-US" altLang="ja-JP" sz="1600">
                <a:latin typeface="メイリオ" panose="020B0604030504040204" pitchFamily="50" charset="-128"/>
                <a:ea typeface="メイリオ" panose="020B0604030504040204" pitchFamily="50" charset="-128"/>
              </a:rPr>
              <a:t>n</a:t>
            </a:r>
            <a:r>
              <a:rPr lang="ja-JP" altLang="en-US" sz="1600">
                <a:latin typeface="メイリオ" panose="020B0604030504040204" pitchFamily="50" charset="-128"/>
                <a:ea typeface="メイリオ" panose="020B0604030504040204" pitchFamily="50" charset="-128"/>
              </a:rPr>
              <a:t>進数があります。代表的なものが時間で</a:t>
            </a:r>
            <a:r>
              <a:rPr lang="en-US" altLang="ja-JP" sz="1600">
                <a:latin typeface="メイリオ" panose="020B0604030504040204" pitchFamily="50" charset="-128"/>
                <a:ea typeface="メイリオ" panose="020B0604030504040204" pitchFamily="50" charset="-128"/>
              </a:rPr>
              <a:t>60</a:t>
            </a:r>
            <a:r>
              <a:rPr lang="ja-JP" altLang="en-US" sz="1600">
                <a:latin typeface="メイリオ" panose="020B0604030504040204" pitchFamily="50" charset="-128"/>
                <a:ea typeface="メイリオ" panose="020B0604030504040204" pitchFamily="50" charset="-128"/>
              </a:rPr>
              <a:t>進数を使っています、例えばビデオの時間など</a:t>
            </a:r>
            <a:r>
              <a:rPr lang="en-US" altLang="ja-JP" sz="1600">
                <a:latin typeface="メイリオ" panose="020B0604030504040204" pitchFamily="50" charset="-128"/>
                <a:ea typeface="メイリオ" panose="020B0604030504040204" pitchFamily="50" charset="-128"/>
              </a:rPr>
              <a:t>1:15:25</a:t>
            </a:r>
            <a:r>
              <a:rPr lang="ja-JP" altLang="en-US" sz="1600">
                <a:latin typeface="メイリオ" panose="020B0604030504040204" pitchFamily="50" charset="-128"/>
                <a:ea typeface="メイリオ" panose="020B0604030504040204" pitchFamily="50" charset="-128"/>
              </a:rPr>
              <a:t>のような表示です。これを秒に換算する時は、</a:t>
            </a:r>
            <a:r>
              <a:rPr lang="en-US" altLang="ja-JP" sz="1600">
                <a:latin typeface="メイリオ" panose="020B0604030504040204" pitchFamily="50" charset="-128"/>
                <a:ea typeface="メイリオ" panose="020B0604030504040204" pitchFamily="50" charset="-128"/>
              </a:rPr>
              <a:t>3600*1 + 15* 60 + 25 </a:t>
            </a:r>
            <a:r>
              <a:rPr lang="ja-JP" altLang="en-US" sz="1600">
                <a:latin typeface="メイリオ" panose="020B0604030504040204" pitchFamily="50" charset="-128"/>
                <a:ea typeface="メイリオ" panose="020B0604030504040204" pitchFamily="50" charset="-128"/>
              </a:rPr>
              <a:t>と計算しますね。</a:t>
            </a:r>
          </a:p>
        </p:txBody>
      </p:sp>
      <p:sp>
        <p:nvSpPr>
          <p:cNvPr id="11" name="テキスト ボックス 10"/>
          <p:cNvSpPr txBox="1"/>
          <p:nvPr/>
        </p:nvSpPr>
        <p:spPr>
          <a:xfrm>
            <a:off x="7953523" y="322560"/>
            <a:ext cx="976800" cy="461665"/>
          </a:xfrm>
          <a:prstGeom prst="rect">
            <a:avLst/>
          </a:prstGeom>
          <a:noFill/>
          <a:ln w="38100">
            <a:solidFill>
              <a:schemeClr val="accent2"/>
            </a:solidFill>
          </a:ln>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お話</a:t>
            </a:r>
          </a:p>
        </p:txBody>
      </p:sp>
    </p:spTree>
    <p:extLst>
      <p:ext uri="{BB962C8B-B14F-4D97-AF65-F5344CB8AC3E}">
        <p14:creationId xmlns:p14="http://schemas.microsoft.com/office/powerpoint/2010/main" val="1090662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3"/>
          <p:cNvSpPr>
            <a:spLocks noGrp="1"/>
          </p:cNvSpPr>
          <p:nvPr>
            <p:ph type="sldNum" sz="quarter" idx="12"/>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7241D68-8513-4C7C-A821-79B7C66632D6}" type="slidenum">
              <a:rPr kumimoji="0" lang="en-US" altLang="ja-JP"/>
              <a:pPr/>
              <a:t>2</a:t>
            </a:fld>
            <a:endParaRPr kumimoji="0" lang="en-US" altLang="ja-JP"/>
          </a:p>
        </p:txBody>
      </p:sp>
      <p:sp>
        <p:nvSpPr>
          <p:cNvPr id="4099" name="Text Box 2"/>
          <p:cNvSpPr txBox="1">
            <a:spLocks noChangeArrowheads="1"/>
          </p:cNvSpPr>
          <p:nvPr/>
        </p:nvSpPr>
        <p:spPr bwMode="auto">
          <a:xfrm>
            <a:off x="304800" y="304800"/>
            <a:ext cx="6629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a:latin typeface="メイリオ" panose="020B0604030504040204" pitchFamily="50" charset="-128"/>
                <a:ea typeface="メイリオ" panose="020B0604030504040204" pitchFamily="50" charset="-128"/>
              </a:rPr>
              <a:t>コンピュータはどうして動くの</a:t>
            </a:r>
            <a:r>
              <a:rPr lang="en-US" altLang="ja-JP" sz="2000" b="1">
                <a:latin typeface="メイリオ" panose="020B0604030504040204" pitchFamily="50" charset="-128"/>
                <a:ea typeface="メイリオ" panose="020B0604030504040204" pitchFamily="50" charset="-128"/>
              </a:rPr>
              <a:t>(1)?</a:t>
            </a:r>
            <a:r>
              <a:rPr lang="ja-JP" altLang="en-US" sz="2000" b="1">
                <a:latin typeface="メイリオ" panose="020B0604030504040204" pitchFamily="50" charset="-128"/>
                <a:ea typeface="メイリオ" panose="020B0604030504040204" pitchFamily="50" charset="-128"/>
              </a:rPr>
              <a:t>　コンピュータに近いもの</a:t>
            </a:r>
            <a:endParaRPr lang="ja-JP" altLang="en-US" b="1">
              <a:latin typeface="メイリオ" panose="020B0604030504040204" pitchFamily="50" charset="-128"/>
              <a:ea typeface="メイリオ" panose="020B0604030504040204" pitchFamily="50" charset="-128"/>
            </a:endParaRPr>
          </a:p>
        </p:txBody>
      </p:sp>
      <p:pic>
        <p:nvPicPr>
          <p:cNvPr id="4100" name="Picture 15" descr="11por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1428750"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7" descr="11DOR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143000"/>
            <a:ext cx="1371600" cy="128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1" descr="11DOR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352801"/>
            <a:ext cx="2057400" cy="187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2" descr="A06_Diskorg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276600"/>
            <a:ext cx="1654175" cy="1976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23" descr="A06_p2Wi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1295400"/>
            <a:ext cx="12382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AutoShape 24"/>
          <p:cNvSpPr>
            <a:spLocks noChangeArrowheads="1"/>
          </p:cNvSpPr>
          <p:nvPr/>
        </p:nvSpPr>
        <p:spPr bwMode="auto">
          <a:xfrm>
            <a:off x="3886200" y="990599"/>
            <a:ext cx="3352800" cy="2092325"/>
          </a:xfrm>
          <a:prstGeom prst="wedgeRectCallout">
            <a:avLst>
              <a:gd name="adj1" fmla="val 60843"/>
              <a:gd name="adj2" fmla="val -512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latin typeface="メイリオ" panose="020B0604030504040204" pitchFamily="50" charset="-128"/>
                <a:ea typeface="メイリオ" panose="020B0604030504040204" pitchFamily="50" charset="-128"/>
              </a:rPr>
              <a:t>以外かもしれませんが、コンピュータの動きに近いものはオルゴールです。オルゴールは円筒</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シリンダー</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に突起があって、それが回って櫛状の金属版を弾いて音がでますね。</a:t>
            </a:r>
            <a:br>
              <a:rPr lang="ja-JP" altLang="en-US" dirty="0">
                <a:latin typeface="メイリオ" panose="020B0604030504040204" pitchFamily="50" charset="-128"/>
                <a:ea typeface="メイリオ" panose="020B0604030504040204" pitchFamily="50" charset="-128"/>
              </a:rPr>
            </a:br>
            <a:endParaRPr lang="ja-JP" altLang="en-US" dirty="0">
              <a:latin typeface="メイリオ" panose="020B0604030504040204" pitchFamily="50" charset="-128"/>
              <a:ea typeface="メイリオ" panose="020B0604030504040204" pitchFamily="50" charset="-128"/>
            </a:endParaRPr>
          </a:p>
        </p:txBody>
      </p:sp>
      <p:sp>
        <p:nvSpPr>
          <p:cNvPr id="4106" name="Text Box 25"/>
          <p:cNvSpPr txBox="1">
            <a:spLocks noChangeArrowheads="1"/>
          </p:cNvSpPr>
          <p:nvPr/>
        </p:nvSpPr>
        <p:spPr bwMode="auto">
          <a:xfrm>
            <a:off x="533400" y="6324600"/>
            <a:ext cx="693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a:t>ソース</a:t>
            </a:r>
            <a:r>
              <a:rPr lang="en-US" altLang="ja-JP" sz="1600"/>
              <a:t>:</a:t>
            </a:r>
            <a:r>
              <a:rPr lang="ja-JP" altLang="en-US" sz="1600"/>
              <a:t>ディスクオルゴール </a:t>
            </a:r>
            <a:r>
              <a:rPr lang="en-US" altLang="ja-JP" sz="1600"/>
              <a:t>www.youtube.com/watch?v=wD2NkvlSdnY</a:t>
            </a:r>
          </a:p>
        </p:txBody>
      </p:sp>
      <p:pic>
        <p:nvPicPr>
          <p:cNvPr id="4107" name="Picture 26" descr="A06_p2Teach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4114800"/>
            <a:ext cx="10191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AutoShape 27"/>
          <p:cNvSpPr>
            <a:spLocks noChangeArrowheads="1"/>
          </p:cNvSpPr>
          <p:nvPr/>
        </p:nvSpPr>
        <p:spPr bwMode="auto">
          <a:xfrm>
            <a:off x="4572000" y="3352800"/>
            <a:ext cx="3200400" cy="2832100"/>
          </a:xfrm>
          <a:prstGeom prst="wedgeRectCallout">
            <a:avLst>
              <a:gd name="adj1" fmla="val 56745"/>
              <a:gd name="adj2" fmla="val -1393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smtClean="0">
                <a:latin typeface="メイリオ" panose="020B0604030504040204" pitchFamily="50" charset="-128"/>
                <a:ea typeface="メイリオ" panose="020B0604030504040204" pitchFamily="50" charset="-128"/>
              </a:rPr>
              <a:t>左</a:t>
            </a:r>
            <a:r>
              <a:rPr lang="ja-JP" altLang="en-US" dirty="0">
                <a:latin typeface="メイリオ" panose="020B0604030504040204" pitchFamily="50" charset="-128"/>
                <a:ea typeface="メイリオ" panose="020B0604030504040204" pitchFamily="50" charset="-128"/>
              </a:rPr>
              <a:t>の写真はディスクオルゴールといって、円柱の盤を使います。盤には、やはり突起がありますが、盤自体を交換することができます。また、右の図は円筒を板のようにしたオルゴールです。これでは</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回しか演奏できませんが、板を動かすと曲が流れますね。</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471488" y="1041261"/>
            <a:ext cx="84486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dirty="0" smtClean="0">
                <a:latin typeface="メイリオ" panose="020B0604030504040204" pitchFamily="50" charset="-128"/>
                <a:ea typeface="メイリオ" panose="020B0604030504040204" pitchFamily="50" charset="-128"/>
              </a:rPr>
              <a:t>どうして高校生は情報で二進数をやるの</a:t>
            </a:r>
            <a:br>
              <a:rPr lang="ja-JP" altLang="en-US" sz="2800" dirty="0" smtClean="0">
                <a:latin typeface="メイリオ" panose="020B0604030504040204" pitchFamily="50" charset="-128"/>
                <a:ea typeface="メイリオ" panose="020B0604030504040204" pitchFamily="50" charset="-128"/>
              </a:rPr>
            </a:br>
            <a:endParaRPr lang="ja-JP" altLang="en-US" sz="28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746760" y="4311794"/>
            <a:ext cx="1640925" cy="1273125"/>
          </a:xfrm>
          <a:prstGeom prst="rect">
            <a:avLst/>
          </a:prstGeom>
        </p:spPr>
      </p:pic>
      <p:sp>
        <p:nvSpPr>
          <p:cNvPr id="9" name="Text Box 4"/>
          <p:cNvSpPr txBox="1">
            <a:spLocks noChangeArrowheads="1"/>
          </p:cNvSpPr>
          <p:nvPr/>
        </p:nvSpPr>
        <p:spPr bwMode="auto">
          <a:xfrm>
            <a:off x="867729" y="2597351"/>
            <a:ext cx="6996112" cy="523220"/>
          </a:xfrm>
          <a:prstGeom prst="rect">
            <a:avLst/>
          </a:prstGeom>
          <a:noFill/>
          <a:ln w="698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dirty="0" smtClean="0">
                <a:latin typeface="メイリオ" panose="020B0604030504040204" pitchFamily="50" charset="-128"/>
                <a:ea typeface="メイリオ" panose="020B0604030504040204" pitchFamily="50" charset="-128"/>
              </a:rPr>
              <a:t>コンピュータが二進数しか分からないから</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03867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2"/>
          <p:cNvSpPr txBox="1">
            <a:spLocks noChangeArrowheads="1"/>
          </p:cNvSpPr>
          <p:nvPr/>
        </p:nvSpPr>
        <p:spPr bwMode="auto">
          <a:xfrm>
            <a:off x="304800" y="304800"/>
            <a:ext cx="762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dirty="0" smtClean="0">
                <a:latin typeface="メイリオ" panose="020B0604030504040204" pitchFamily="50" charset="-128"/>
                <a:ea typeface="メイリオ" panose="020B0604030504040204" pitchFamily="50" charset="-128"/>
              </a:rPr>
              <a:t>数って何</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数の表現</a:t>
            </a:r>
            <a:endParaRPr lang="ja-JP" altLang="en-US" sz="2800" dirty="0">
              <a:latin typeface="メイリオ" panose="020B0604030504040204" pitchFamily="50" charset="-128"/>
              <a:ea typeface="メイリオ" panose="020B0604030504040204" pitchFamily="50" charset="-128"/>
            </a:endParaRPr>
          </a:p>
        </p:txBody>
      </p:sp>
      <p:sp>
        <p:nvSpPr>
          <p:cNvPr id="2" name="楕円 1"/>
          <p:cNvSpPr/>
          <p:nvPr/>
        </p:nvSpPr>
        <p:spPr>
          <a:xfrm>
            <a:off x="731520" y="958532"/>
            <a:ext cx="350520" cy="3505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p:nvPr/>
        </p:nvSpPr>
        <p:spPr>
          <a:xfrm>
            <a:off x="1280160" y="1209992"/>
            <a:ext cx="350520" cy="3505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906780" y="1606232"/>
            <a:ext cx="350520" cy="3505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1859280" y="958532"/>
            <a:ext cx="350520" cy="3505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1859280" y="1530032"/>
            <a:ext cx="350520" cy="3505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731520" y="2138997"/>
            <a:ext cx="350520" cy="3505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1630680" y="2169477"/>
            <a:ext cx="350520" cy="3505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2354580" y="1952307"/>
            <a:ext cx="350520" cy="3505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p:cNvSpPr/>
          <p:nvPr/>
        </p:nvSpPr>
        <p:spPr>
          <a:xfrm>
            <a:off x="2529840" y="1385252"/>
            <a:ext cx="350520" cy="3505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p:nvSpPr>
        <p:spPr>
          <a:xfrm>
            <a:off x="2339340" y="2519997"/>
            <a:ext cx="350520" cy="3505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p:nvSpPr>
        <p:spPr>
          <a:xfrm>
            <a:off x="1455420" y="2770822"/>
            <a:ext cx="350520" cy="3505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2529840" y="787082"/>
            <a:ext cx="350520" cy="3505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2"/>
          <a:stretch>
            <a:fillRect/>
          </a:stretch>
        </p:blipFill>
        <p:spPr>
          <a:xfrm>
            <a:off x="1047750" y="3940809"/>
            <a:ext cx="3095625" cy="2276475"/>
          </a:xfrm>
          <a:prstGeom prst="rect">
            <a:avLst/>
          </a:prstGeom>
        </p:spPr>
      </p:pic>
      <p:sp>
        <p:nvSpPr>
          <p:cNvPr id="5" name="テキスト ボックス 4"/>
          <p:cNvSpPr txBox="1"/>
          <p:nvPr/>
        </p:nvSpPr>
        <p:spPr>
          <a:xfrm>
            <a:off x="5448300" y="2238989"/>
            <a:ext cx="3009900" cy="461665"/>
          </a:xfrm>
          <a:prstGeom prst="rect">
            <a:avLst/>
          </a:prstGeom>
          <a:noFill/>
        </p:spPr>
        <p:txBody>
          <a:bodyPr wrap="square" rtlCol="0">
            <a:spAutoFit/>
          </a:bodyPr>
          <a:lstStyle/>
          <a:p>
            <a:r>
              <a:rPr kumimoji="1" lang="en-US" altLang="ja-JP" sz="2400" dirty="0" smtClean="0">
                <a:latin typeface="メイリオ" panose="020B0604030504040204" pitchFamily="50" charset="-128"/>
                <a:ea typeface="メイリオ" panose="020B0604030504040204" pitchFamily="50" charset="-128"/>
              </a:rPr>
              <a:t>16</a:t>
            </a:r>
            <a:r>
              <a:rPr kumimoji="1" lang="ja-JP" altLang="en-US" sz="2400" dirty="0" smtClean="0">
                <a:latin typeface="メイリオ" panose="020B0604030504040204" pitchFamily="50" charset="-128"/>
                <a:ea typeface="メイリオ" panose="020B0604030504040204" pitchFamily="50" charset="-128"/>
              </a:rPr>
              <a:t>進数</a:t>
            </a:r>
            <a:r>
              <a:rPr lang="ja-JP" altLang="en-US" sz="2400" dirty="0" smtClean="0">
                <a:latin typeface="メイリオ" panose="020B0604030504040204" pitchFamily="50" charset="-128"/>
                <a:ea typeface="メイリオ" panose="020B0604030504040204" pitchFamily="50" charset="-128"/>
              </a:rPr>
              <a:t>そろば</a:t>
            </a:r>
            <a:r>
              <a:rPr lang="ja-JP" altLang="en-US" sz="2400" dirty="0">
                <a:latin typeface="メイリオ" panose="020B0604030504040204" pitchFamily="50" charset="-128"/>
                <a:ea typeface="メイリオ" panose="020B0604030504040204" pitchFamily="50" charset="-128"/>
              </a:rPr>
              <a:t>ん</a:t>
            </a:r>
            <a:endParaRPr kumimoji="1" lang="ja-JP" altLang="en-US" sz="2400" dirty="0">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2750820" y="1987371"/>
            <a:ext cx="1927860" cy="830997"/>
          </a:xfrm>
          <a:prstGeom prst="rect">
            <a:avLst/>
          </a:prstGeom>
          <a:noFill/>
        </p:spPr>
        <p:txBody>
          <a:bodyPr wrap="square" rtlCol="0">
            <a:spAutoFit/>
          </a:bodyPr>
          <a:lstStyle/>
          <a:p>
            <a:r>
              <a:rPr kumimoji="1" lang="ja-JP" altLang="en-US" sz="2400" dirty="0" smtClean="0">
                <a:latin typeface="メイリオ" panose="020B0604030504040204" pitchFamily="50" charset="-128"/>
                <a:ea typeface="メイリオ" panose="020B0604030504040204" pitchFamily="50" charset="-128"/>
              </a:rPr>
              <a:t>赤丸は</a:t>
            </a:r>
            <a:r>
              <a:rPr kumimoji="1" lang="en-US" altLang="ja-JP" sz="2400" dirty="0" smtClean="0">
                <a:latin typeface="メイリオ" panose="020B0604030504040204" pitchFamily="50" charset="-128"/>
                <a:ea typeface="メイリオ" panose="020B0604030504040204" pitchFamily="50" charset="-128"/>
              </a:rPr>
              <a:t/>
            </a:r>
            <a:br>
              <a:rPr kumimoji="1" lang="en-US" altLang="ja-JP" sz="2400" dirty="0" smtClean="0">
                <a:latin typeface="メイリオ" panose="020B0604030504040204" pitchFamily="50" charset="-128"/>
                <a:ea typeface="メイリオ" panose="020B0604030504040204" pitchFamily="50" charset="-128"/>
              </a:rPr>
            </a:br>
            <a:r>
              <a:rPr kumimoji="1" lang="ja-JP" altLang="en-US" sz="2400" dirty="0" smtClean="0">
                <a:latin typeface="メイリオ" panose="020B0604030504040204" pitchFamily="50" charset="-128"/>
                <a:ea typeface="メイリオ" panose="020B0604030504040204" pitchFamily="50" charset="-128"/>
              </a:rPr>
              <a:t>いくつある</a:t>
            </a:r>
            <a:r>
              <a:rPr kumimoji="1" lang="en-US" altLang="ja-JP" sz="2400" dirty="0" smtClean="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2916555" y="6317265"/>
            <a:ext cx="1226820" cy="461665"/>
          </a:xfrm>
          <a:prstGeom prst="rect">
            <a:avLst/>
          </a:prstGeom>
          <a:noFill/>
        </p:spPr>
        <p:txBody>
          <a:bodyPr wrap="square" rtlCol="0">
            <a:spAutoFit/>
          </a:bodyPr>
          <a:lstStyle/>
          <a:p>
            <a:r>
              <a:rPr kumimoji="1" lang="en-US" altLang="ja-JP" sz="2400" dirty="0" smtClean="0">
                <a:latin typeface="メイリオ" panose="020B0604030504040204" pitchFamily="50" charset="-128"/>
                <a:ea typeface="メイリオ" panose="020B0604030504040204" pitchFamily="50" charset="-128"/>
              </a:rPr>
              <a:t>12(10)</a:t>
            </a:r>
            <a:endParaRPr kumimoji="1" lang="ja-JP" altLang="en-US" sz="24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697230" y="3878717"/>
            <a:ext cx="426720" cy="2400657"/>
          </a:xfrm>
          <a:prstGeom prst="rect">
            <a:avLst/>
          </a:prstGeom>
          <a:noFill/>
        </p:spPr>
        <p:txBody>
          <a:bodyPr wrap="square" rtlCol="0">
            <a:spAutoFit/>
          </a:bodyPr>
          <a:lstStyle/>
          <a:p>
            <a:pPr>
              <a:lnSpc>
                <a:spcPts val="1800"/>
              </a:lnSpc>
            </a:pPr>
            <a:r>
              <a:rPr kumimoji="1" lang="en-US" altLang="ja-JP" dirty="0" smtClean="0">
                <a:latin typeface="メイリオ" panose="020B0604030504040204" pitchFamily="50" charset="-128"/>
                <a:ea typeface="メイリオ" panose="020B0604030504040204" pitchFamily="50" charset="-128"/>
              </a:rPr>
              <a:t>0</a:t>
            </a:r>
          </a:p>
          <a:p>
            <a:pPr>
              <a:lnSpc>
                <a:spcPts val="1800"/>
              </a:lnSpc>
            </a:pPr>
            <a:r>
              <a:rPr lang="en-US" altLang="ja-JP" dirty="0" smtClean="0">
                <a:latin typeface="メイリオ" panose="020B0604030504040204" pitchFamily="50" charset="-128"/>
                <a:ea typeface="メイリオ" panose="020B0604030504040204" pitchFamily="50" charset="-128"/>
              </a:rPr>
              <a:t>1</a:t>
            </a:r>
          </a:p>
          <a:p>
            <a:pPr>
              <a:lnSpc>
                <a:spcPts val="1800"/>
              </a:lnSpc>
            </a:pPr>
            <a:r>
              <a:rPr kumimoji="1" lang="en-US" altLang="ja-JP" dirty="0" smtClean="0">
                <a:latin typeface="メイリオ" panose="020B0604030504040204" pitchFamily="50" charset="-128"/>
                <a:ea typeface="メイリオ" panose="020B0604030504040204" pitchFamily="50" charset="-128"/>
              </a:rPr>
              <a:t>2</a:t>
            </a:r>
          </a:p>
          <a:p>
            <a:pPr>
              <a:lnSpc>
                <a:spcPts val="1800"/>
              </a:lnSpc>
            </a:pPr>
            <a:r>
              <a:rPr lang="en-US" altLang="ja-JP" dirty="0" smtClean="0">
                <a:latin typeface="メイリオ" panose="020B0604030504040204" pitchFamily="50" charset="-128"/>
                <a:ea typeface="メイリオ" panose="020B0604030504040204" pitchFamily="50" charset="-128"/>
              </a:rPr>
              <a:t>3</a:t>
            </a:r>
          </a:p>
          <a:p>
            <a:pPr>
              <a:lnSpc>
                <a:spcPts val="1800"/>
              </a:lnSpc>
            </a:pPr>
            <a:r>
              <a:rPr kumimoji="1" lang="en-US" altLang="ja-JP" dirty="0" smtClean="0">
                <a:latin typeface="メイリオ" panose="020B0604030504040204" pitchFamily="50" charset="-128"/>
                <a:ea typeface="メイリオ" panose="020B0604030504040204" pitchFamily="50" charset="-128"/>
              </a:rPr>
              <a:t>4</a:t>
            </a:r>
          </a:p>
          <a:p>
            <a:pPr>
              <a:lnSpc>
                <a:spcPts val="1800"/>
              </a:lnSpc>
            </a:pPr>
            <a:r>
              <a:rPr lang="en-US" altLang="ja-JP" dirty="0" smtClean="0">
                <a:latin typeface="メイリオ" panose="020B0604030504040204" pitchFamily="50" charset="-128"/>
                <a:ea typeface="メイリオ" panose="020B0604030504040204" pitchFamily="50" charset="-128"/>
              </a:rPr>
              <a:t>5</a:t>
            </a:r>
          </a:p>
          <a:p>
            <a:pPr>
              <a:lnSpc>
                <a:spcPts val="1800"/>
              </a:lnSpc>
            </a:pPr>
            <a:r>
              <a:rPr kumimoji="1" lang="en-US" altLang="ja-JP" dirty="0" smtClean="0">
                <a:latin typeface="メイリオ" panose="020B0604030504040204" pitchFamily="50" charset="-128"/>
                <a:ea typeface="メイリオ" panose="020B0604030504040204" pitchFamily="50" charset="-128"/>
              </a:rPr>
              <a:t>6</a:t>
            </a:r>
          </a:p>
          <a:p>
            <a:pPr>
              <a:lnSpc>
                <a:spcPts val="1800"/>
              </a:lnSpc>
            </a:pPr>
            <a:r>
              <a:rPr lang="en-US" altLang="ja-JP" dirty="0" smtClean="0">
                <a:latin typeface="メイリオ" panose="020B0604030504040204" pitchFamily="50" charset="-128"/>
                <a:ea typeface="メイリオ" panose="020B0604030504040204" pitchFamily="50" charset="-128"/>
              </a:rPr>
              <a:t>7</a:t>
            </a:r>
          </a:p>
          <a:p>
            <a:pPr>
              <a:lnSpc>
                <a:spcPts val="1800"/>
              </a:lnSpc>
            </a:pPr>
            <a:r>
              <a:rPr kumimoji="1" lang="en-US" altLang="ja-JP" dirty="0" smtClean="0">
                <a:latin typeface="メイリオ" panose="020B0604030504040204" pitchFamily="50" charset="-128"/>
                <a:ea typeface="メイリオ" panose="020B0604030504040204" pitchFamily="50" charset="-128"/>
              </a:rPr>
              <a:t>8</a:t>
            </a:r>
          </a:p>
          <a:p>
            <a:pPr>
              <a:lnSpc>
                <a:spcPts val="1800"/>
              </a:lnSpc>
            </a:pPr>
            <a:r>
              <a:rPr lang="en-US" altLang="ja-JP" dirty="0" smtClean="0">
                <a:latin typeface="メイリオ" panose="020B0604030504040204" pitchFamily="50" charset="-128"/>
                <a:ea typeface="メイリオ" panose="020B0604030504040204" pitchFamily="50" charset="-128"/>
              </a:rPr>
              <a:t>9</a:t>
            </a:r>
            <a:endParaRPr kumimoji="1" lang="ja-JP" altLang="en-US" dirty="0"/>
          </a:p>
        </p:txBody>
      </p:sp>
      <p:pic>
        <p:nvPicPr>
          <p:cNvPr id="12" name="図 11"/>
          <p:cNvPicPr>
            <a:picLocks noChangeAspect="1"/>
          </p:cNvPicPr>
          <p:nvPr/>
        </p:nvPicPr>
        <p:blipFill>
          <a:blip r:embed="rId3"/>
          <a:stretch>
            <a:fillRect/>
          </a:stretch>
        </p:blipFill>
        <p:spPr>
          <a:xfrm>
            <a:off x="5448300" y="2574149"/>
            <a:ext cx="3095625" cy="3657600"/>
          </a:xfrm>
          <a:prstGeom prst="rect">
            <a:avLst/>
          </a:prstGeom>
        </p:spPr>
      </p:pic>
      <p:sp>
        <p:nvSpPr>
          <p:cNvPr id="31" name="テキスト ボックス 30"/>
          <p:cNvSpPr txBox="1"/>
          <p:nvPr/>
        </p:nvSpPr>
        <p:spPr>
          <a:xfrm>
            <a:off x="7347585" y="6294088"/>
            <a:ext cx="1226820" cy="461665"/>
          </a:xfrm>
          <a:prstGeom prst="rect">
            <a:avLst/>
          </a:prstGeom>
          <a:noFill/>
        </p:spPr>
        <p:txBody>
          <a:bodyPr wrap="square" rtlCol="0">
            <a:spAutoFit/>
          </a:bodyPr>
          <a:lstStyle/>
          <a:p>
            <a:r>
              <a:rPr lang="en-US" altLang="ja-JP" sz="2400" dirty="0" smtClean="0">
                <a:latin typeface="メイリオ" panose="020B0604030504040204" pitchFamily="50" charset="-128"/>
                <a:ea typeface="メイリオ" panose="020B0604030504040204" pitchFamily="50" charset="-128"/>
              </a:rPr>
              <a:t>C</a:t>
            </a:r>
            <a:r>
              <a:rPr kumimoji="1" lang="en-US" altLang="ja-JP" sz="2400" dirty="0" smtClean="0">
                <a:latin typeface="メイリオ" panose="020B0604030504040204" pitchFamily="50" charset="-128"/>
                <a:ea typeface="メイリオ" panose="020B0604030504040204" pitchFamily="50" charset="-128"/>
              </a:rPr>
              <a:t>(16)</a:t>
            </a:r>
            <a:endParaRPr kumimoji="1" lang="ja-JP" altLang="en-US" sz="2400" dirty="0">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1024890" y="3631544"/>
            <a:ext cx="3009900" cy="461665"/>
          </a:xfrm>
          <a:prstGeom prst="rect">
            <a:avLst/>
          </a:prstGeom>
          <a:noFill/>
        </p:spPr>
        <p:txBody>
          <a:bodyPr wrap="square" rtlCol="0">
            <a:spAutoFit/>
          </a:bodyPr>
          <a:lstStyle/>
          <a:p>
            <a:r>
              <a:rPr kumimoji="1" lang="en-US" altLang="ja-JP" sz="2400" dirty="0" smtClean="0">
                <a:latin typeface="メイリオ" panose="020B0604030504040204" pitchFamily="50" charset="-128"/>
                <a:ea typeface="メイリオ" panose="020B0604030504040204" pitchFamily="50" charset="-128"/>
              </a:rPr>
              <a:t>10</a:t>
            </a:r>
            <a:r>
              <a:rPr kumimoji="1" lang="ja-JP" altLang="en-US" sz="2400" dirty="0" smtClean="0">
                <a:latin typeface="メイリオ" panose="020B0604030504040204" pitchFamily="50" charset="-128"/>
                <a:ea typeface="メイリオ" panose="020B0604030504040204" pitchFamily="50" charset="-128"/>
              </a:rPr>
              <a:t>進数</a:t>
            </a:r>
            <a:r>
              <a:rPr lang="ja-JP" altLang="en-US" sz="2400" dirty="0" smtClean="0">
                <a:latin typeface="メイリオ" panose="020B0604030504040204" pitchFamily="50" charset="-128"/>
                <a:ea typeface="メイリオ" panose="020B0604030504040204" pitchFamily="50" charset="-128"/>
              </a:rPr>
              <a:t>そろば</a:t>
            </a:r>
            <a:r>
              <a:rPr lang="ja-JP" altLang="en-US" sz="2400" dirty="0">
                <a:latin typeface="メイリオ" panose="020B0604030504040204" pitchFamily="50" charset="-128"/>
                <a:ea typeface="メイリオ" panose="020B0604030504040204" pitchFamily="50" charset="-128"/>
              </a:rPr>
              <a:t>ん</a:t>
            </a:r>
            <a:endParaRPr kumimoji="1" lang="ja-JP" altLang="en-US" sz="2400" dirty="0">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5126355" y="2518845"/>
            <a:ext cx="426720" cy="3785652"/>
          </a:xfrm>
          <a:prstGeom prst="rect">
            <a:avLst/>
          </a:prstGeom>
          <a:noFill/>
        </p:spPr>
        <p:txBody>
          <a:bodyPr wrap="square" rtlCol="0">
            <a:spAutoFit/>
          </a:bodyPr>
          <a:lstStyle/>
          <a:p>
            <a:pPr>
              <a:lnSpc>
                <a:spcPts val="1800"/>
              </a:lnSpc>
            </a:pPr>
            <a:r>
              <a:rPr kumimoji="1" lang="en-US" altLang="ja-JP" dirty="0" smtClean="0">
                <a:latin typeface="メイリオ" panose="020B0604030504040204" pitchFamily="50" charset="-128"/>
                <a:ea typeface="メイリオ" panose="020B0604030504040204" pitchFamily="50" charset="-128"/>
              </a:rPr>
              <a:t>0</a:t>
            </a:r>
          </a:p>
          <a:p>
            <a:pPr>
              <a:lnSpc>
                <a:spcPts val="1800"/>
              </a:lnSpc>
            </a:pPr>
            <a:r>
              <a:rPr lang="en-US" altLang="ja-JP" dirty="0" smtClean="0">
                <a:latin typeface="メイリオ" panose="020B0604030504040204" pitchFamily="50" charset="-128"/>
                <a:ea typeface="メイリオ" panose="020B0604030504040204" pitchFamily="50" charset="-128"/>
              </a:rPr>
              <a:t>1</a:t>
            </a:r>
          </a:p>
          <a:p>
            <a:pPr>
              <a:lnSpc>
                <a:spcPts val="1800"/>
              </a:lnSpc>
            </a:pPr>
            <a:r>
              <a:rPr kumimoji="1" lang="en-US" altLang="ja-JP" dirty="0" smtClean="0">
                <a:latin typeface="メイリオ" panose="020B0604030504040204" pitchFamily="50" charset="-128"/>
                <a:ea typeface="メイリオ" panose="020B0604030504040204" pitchFamily="50" charset="-128"/>
              </a:rPr>
              <a:t>2</a:t>
            </a:r>
          </a:p>
          <a:p>
            <a:pPr>
              <a:lnSpc>
                <a:spcPts val="1800"/>
              </a:lnSpc>
            </a:pPr>
            <a:r>
              <a:rPr lang="en-US" altLang="ja-JP" dirty="0" smtClean="0">
                <a:latin typeface="メイリオ" panose="020B0604030504040204" pitchFamily="50" charset="-128"/>
                <a:ea typeface="メイリオ" panose="020B0604030504040204" pitchFamily="50" charset="-128"/>
              </a:rPr>
              <a:t>3</a:t>
            </a:r>
          </a:p>
          <a:p>
            <a:pPr>
              <a:lnSpc>
                <a:spcPts val="1800"/>
              </a:lnSpc>
            </a:pPr>
            <a:r>
              <a:rPr kumimoji="1" lang="en-US" altLang="ja-JP" dirty="0" smtClean="0">
                <a:latin typeface="メイリオ" panose="020B0604030504040204" pitchFamily="50" charset="-128"/>
                <a:ea typeface="メイリオ" panose="020B0604030504040204" pitchFamily="50" charset="-128"/>
              </a:rPr>
              <a:t>4</a:t>
            </a:r>
          </a:p>
          <a:p>
            <a:pPr>
              <a:lnSpc>
                <a:spcPts val="1800"/>
              </a:lnSpc>
            </a:pPr>
            <a:r>
              <a:rPr lang="en-US" altLang="ja-JP" dirty="0" smtClean="0">
                <a:latin typeface="メイリオ" panose="020B0604030504040204" pitchFamily="50" charset="-128"/>
                <a:ea typeface="メイリオ" panose="020B0604030504040204" pitchFamily="50" charset="-128"/>
              </a:rPr>
              <a:t>5</a:t>
            </a:r>
          </a:p>
          <a:p>
            <a:pPr>
              <a:lnSpc>
                <a:spcPts val="1800"/>
              </a:lnSpc>
            </a:pPr>
            <a:r>
              <a:rPr kumimoji="1" lang="en-US" altLang="ja-JP" dirty="0" smtClean="0">
                <a:latin typeface="メイリオ" panose="020B0604030504040204" pitchFamily="50" charset="-128"/>
                <a:ea typeface="メイリオ" panose="020B0604030504040204" pitchFamily="50" charset="-128"/>
              </a:rPr>
              <a:t>6</a:t>
            </a:r>
          </a:p>
          <a:p>
            <a:pPr>
              <a:lnSpc>
                <a:spcPts val="1800"/>
              </a:lnSpc>
            </a:pPr>
            <a:r>
              <a:rPr lang="en-US" altLang="ja-JP" dirty="0" smtClean="0">
                <a:latin typeface="メイリオ" panose="020B0604030504040204" pitchFamily="50" charset="-128"/>
                <a:ea typeface="メイリオ" panose="020B0604030504040204" pitchFamily="50" charset="-128"/>
              </a:rPr>
              <a:t>7</a:t>
            </a:r>
          </a:p>
          <a:p>
            <a:pPr>
              <a:lnSpc>
                <a:spcPts val="1800"/>
              </a:lnSpc>
            </a:pPr>
            <a:r>
              <a:rPr kumimoji="1" lang="en-US" altLang="ja-JP" dirty="0" smtClean="0">
                <a:latin typeface="メイリオ" panose="020B0604030504040204" pitchFamily="50" charset="-128"/>
                <a:ea typeface="メイリオ" panose="020B0604030504040204" pitchFamily="50" charset="-128"/>
              </a:rPr>
              <a:t>8</a:t>
            </a:r>
          </a:p>
          <a:p>
            <a:pPr>
              <a:lnSpc>
                <a:spcPts val="1800"/>
              </a:lnSpc>
            </a:pPr>
            <a:r>
              <a:rPr lang="en-US" altLang="ja-JP" dirty="0" smtClean="0">
                <a:latin typeface="メイリオ" panose="020B0604030504040204" pitchFamily="50" charset="-128"/>
                <a:ea typeface="メイリオ" panose="020B0604030504040204" pitchFamily="50" charset="-128"/>
              </a:rPr>
              <a:t>9</a:t>
            </a:r>
          </a:p>
          <a:p>
            <a:pPr>
              <a:lnSpc>
                <a:spcPts val="1800"/>
              </a:lnSpc>
            </a:pPr>
            <a:r>
              <a:rPr kumimoji="1" lang="en-US" altLang="ja-JP" dirty="0" smtClean="0">
                <a:latin typeface="メイリオ" panose="020B0604030504040204" pitchFamily="50" charset="-128"/>
                <a:ea typeface="メイリオ" panose="020B0604030504040204" pitchFamily="50" charset="-128"/>
              </a:rPr>
              <a:t>A</a:t>
            </a:r>
          </a:p>
          <a:p>
            <a:pPr>
              <a:lnSpc>
                <a:spcPts val="1800"/>
              </a:lnSpc>
            </a:pPr>
            <a:r>
              <a:rPr lang="en-US" altLang="ja-JP" dirty="0" smtClean="0">
                <a:latin typeface="メイリオ" panose="020B0604030504040204" pitchFamily="50" charset="-128"/>
                <a:ea typeface="メイリオ" panose="020B0604030504040204" pitchFamily="50" charset="-128"/>
              </a:rPr>
              <a:t>B</a:t>
            </a:r>
          </a:p>
          <a:p>
            <a:pPr>
              <a:lnSpc>
                <a:spcPts val="1800"/>
              </a:lnSpc>
            </a:pPr>
            <a:r>
              <a:rPr kumimoji="1" lang="en-US" altLang="ja-JP" dirty="0" smtClean="0">
                <a:latin typeface="メイリオ" panose="020B0604030504040204" pitchFamily="50" charset="-128"/>
                <a:ea typeface="メイリオ" panose="020B0604030504040204" pitchFamily="50" charset="-128"/>
              </a:rPr>
              <a:t>C</a:t>
            </a:r>
          </a:p>
          <a:p>
            <a:pPr>
              <a:lnSpc>
                <a:spcPts val="1800"/>
              </a:lnSpc>
            </a:pPr>
            <a:r>
              <a:rPr lang="en-US" altLang="ja-JP" dirty="0" smtClean="0">
                <a:latin typeface="メイリオ" panose="020B0604030504040204" pitchFamily="50" charset="-128"/>
                <a:ea typeface="メイリオ" panose="020B0604030504040204" pitchFamily="50" charset="-128"/>
              </a:rPr>
              <a:t>D</a:t>
            </a:r>
          </a:p>
          <a:p>
            <a:pPr>
              <a:lnSpc>
                <a:spcPts val="1800"/>
              </a:lnSpc>
            </a:pPr>
            <a:r>
              <a:rPr kumimoji="1" lang="en-US" altLang="ja-JP" dirty="0" smtClean="0">
                <a:latin typeface="メイリオ" panose="020B0604030504040204" pitchFamily="50" charset="-128"/>
                <a:ea typeface="メイリオ" panose="020B0604030504040204" pitchFamily="50" charset="-128"/>
              </a:rPr>
              <a:t>E</a:t>
            </a:r>
          </a:p>
          <a:p>
            <a:pPr>
              <a:lnSpc>
                <a:spcPts val="1800"/>
              </a:lnSpc>
            </a:pPr>
            <a:r>
              <a:rPr lang="en-US" altLang="ja-JP" dirty="0">
                <a:latin typeface="メイリオ" panose="020B0604030504040204" pitchFamily="50" charset="-128"/>
                <a:ea typeface="メイリオ" panose="020B0604030504040204" pitchFamily="50" charset="-128"/>
              </a:rPr>
              <a:t>F</a:t>
            </a:r>
            <a:endParaRPr kumimoji="1" lang="ja-JP" altLang="en-US" dirty="0"/>
          </a:p>
        </p:txBody>
      </p:sp>
      <p:pic>
        <p:nvPicPr>
          <p:cNvPr id="29" name="図 28"/>
          <p:cNvPicPr>
            <a:picLocks noChangeAspect="1"/>
          </p:cNvPicPr>
          <p:nvPr/>
        </p:nvPicPr>
        <p:blipFill>
          <a:blip r:embed="rId4"/>
          <a:stretch>
            <a:fillRect/>
          </a:stretch>
        </p:blipFill>
        <p:spPr>
          <a:xfrm>
            <a:off x="5338762" y="1026953"/>
            <a:ext cx="3228975" cy="600075"/>
          </a:xfrm>
          <a:prstGeom prst="rect">
            <a:avLst/>
          </a:prstGeom>
        </p:spPr>
      </p:pic>
      <p:sp>
        <p:nvSpPr>
          <p:cNvPr id="35" name="テキスト ボックス 34"/>
          <p:cNvSpPr txBox="1"/>
          <p:nvPr/>
        </p:nvSpPr>
        <p:spPr>
          <a:xfrm>
            <a:off x="5344477" y="713570"/>
            <a:ext cx="3009900" cy="461665"/>
          </a:xfrm>
          <a:prstGeom prst="rect">
            <a:avLst/>
          </a:prstGeom>
          <a:noFill/>
        </p:spPr>
        <p:txBody>
          <a:bodyPr wrap="square" rtlCol="0">
            <a:spAutoFit/>
          </a:bodyPr>
          <a:lstStyle/>
          <a:p>
            <a:r>
              <a:rPr lang="en-US" altLang="ja-JP" sz="2400" dirty="0">
                <a:latin typeface="メイリオ" panose="020B0604030504040204" pitchFamily="50" charset="-128"/>
                <a:ea typeface="メイリオ" panose="020B0604030504040204" pitchFamily="50" charset="-128"/>
              </a:rPr>
              <a:t>2</a:t>
            </a:r>
            <a:r>
              <a:rPr kumimoji="1" lang="ja-JP" altLang="en-US" sz="2400" dirty="0" smtClean="0">
                <a:latin typeface="メイリオ" panose="020B0604030504040204" pitchFamily="50" charset="-128"/>
                <a:ea typeface="メイリオ" panose="020B0604030504040204" pitchFamily="50" charset="-128"/>
              </a:rPr>
              <a:t>進数</a:t>
            </a:r>
            <a:r>
              <a:rPr lang="ja-JP" altLang="en-US" sz="2400" dirty="0" smtClean="0">
                <a:latin typeface="メイリオ" panose="020B0604030504040204" pitchFamily="50" charset="-128"/>
                <a:ea typeface="メイリオ" panose="020B0604030504040204" pitchFamily="50" charset="-128"/>
              </a:rPr>
              <a:t>そろば</a:t>
            </a:r>
            <a:r>
              <a:rPr lang="ja-JP" altLang="en-US" sz="2400" dirty="0">
                <a:latin typeface="メイリオ" panose="020B0604030504040204" pitchFamily="50" charset="-128"/>
                <a:ea typeface="メイリオ" panose="020B0604030504040204" pitchFamily="50" charset="-128"/>
              </a:rPr>
              <a:t>ん</a:t>
            </a:r>
            <a:endParaRPr kumimoji="1" lang="ja-JP" altLang="en-US" sz="2400" dirty="0">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7011352" y="1597698"/>
            <a:ext cx="1625918" cy="461665"/>
          </a:xfrm>
          <a:prstGeom prst="rect">
            <a:avLst/>
          </a:prstGeom>
          <a:noFill/>
        </p:spPr>
        <p:txBody>
          <a:bodyPr wrap="square" rtlCol="0">
            <a:spAutoFit/>
          </a:bodyPr>
          <a:lstStyle/>
          <a:p>
            <a:r>
              <a:rPr lang="en-US" altLang="ja-JP" sz="2400" smtClean="0">
                <a:latin typeface="メイリオ" panose="020B0604030504040204" pitchFamily="50" charset="-128"/>
                <a:ea typeface="メイリオ" panose="020B0604030504040204" pitchFamily="50" charset="-128"/>
              </a:rPr>
              <a:t>1100</a:t>
            </a:r>
            <a:r>
              <a:rPr kumimoji="1" lang="en-US" altLang="ja-JP" sz="2400" smtClean="0">
                <a:latin typeface="メイリオ" panose="020B0604030504040204" pitchFamily="50" charset="-128"/>
                <a:ea typeface="メイリオ" panose="020B0604030504040204" pitchFamily="50" charset="-128"/>
              </a:rPr>
              <a:t>(2)</a:t>
            </a:r>
            <a:endParaRPr kumimoji="1" lang="ja-JP" altLang="en-US" sz="2400" dirty="0">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5121593" y="1109468"/>
            <a:ext cx="426720" cy="553998"/>
          </a:xfrm>
          <a:prstGeom prst="rect">
            <a:avLst/>
          </a:prstGeom>
          <a:noFill/>
        </p:spPr>
        <p:txBody>
          <a:bodyPr wrap="square" rtlCol="0">
            <a:spAutoFit/>
          </a:bodyPr>
          <a:lstStyle/>
          <a:p>
            <a:pPr>
              <a:lnSpc>
                <a:spcPts val="1800"/>
              </a:lnSpc>
            </a:pPr>
            <a:r>
              <a:rPr kumimoji="1" lang="en-US" altLang="ja-JP" dirty="0" smtClean="0">
                <a:latin typeface="メイリオ" panose="020B0604030504040204" pitchFamily="50" charset="-128"/>
                <a:ea typeface="メイリオ" panose="020B0604030504040204" pitchFamily="50" charset="-128"/>
              </a:rPr>
              <a:t>0</a:t>
            </a:r>
          </a:p>
          <a:p>
            <a:pPr>
              <a:lnSpc>
                <a:spcPts val="1800"/>
              </a:lnSpc>
            </a:pPr>
            <a:r>
              <a:rPr lang="en-US" altLang="ja-JP" dirty="0" smtClean="0">
                <a:latin typeface="メイリオ" panose="020B0604030504040204" pitchFamily="50" charset="-128"/>
                <a:ea typeface="メイリオ" panose="020B0604030504040204" pitchFamily="50" charset="-128"/>
              </a:rPr>
              <a:t>1</a:t>
            </a:r>
            <a:endParaRPr kumimoji="1" lang="ja-JP" altLang="en-US" dirty="0"/>
          </a:p>
        </p:txBody>
      </p:sp>
    </p:spTree>
    <p:extLst>
      <p:ext uri="{BB962C8B-B14F-4D97-AF65-F5344CB8AC3E}">
        <p14:creationId xmlns:p14="http://schemas.microsoft.com/office/powerpoint/2010/main" val="1217678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ー 3"/>
          <p:cNvSpPr>
            <a:spLocks noGrp="1"/>
          </p:cNvSpPr>
          <p:nvPr>
            <p:ph type="sldNum" sz="quarter" idx="12"/>
          </p:nvPr>
        </p:nvSpPr>
        <p:spPr>
          <a:xfrm>
            <a:off x="6318250" y="6443345"/>
            <a:ext cx="2133600" cy="476250"/>
          </a:xfrm>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FD852FE-D9F3-41EC-BD3F-5FEED1B257D1}" type="slidenum">
              <a:rPr kumimoji="0" lang="en-US" altLang="ja-JP">
                <a:latin typeface="メイリオ" panose="020B0604030504040204" pitchFamily="50" charset="-128"/>
                <a:ea typeface="メイリオ" panose="020B0604030504040204" pitchFamily="50" charset="-128"/>
              </a:rPr>
              <a:pPr/>
              <a:t>22</a:t>
            </a:fld>
            <a:endParaRPr kumimoji="0" lang="en-US" altLang="ja-JP">
              <a:latin typeface="メイリオ" panose="020B0604030504040204" pitchFamily="50" charset="-128"/>
              <a:ea typeface="メイリオ" panose="020B0604030504040204" pitchFamily="50" charset="-128"/>
            </a:endParaRPr>
          </a:p>
        </p:txBody>
      </p:sp>
      <p:pic>
        <p:nvPicPr>
          <p:cNvPr id="11267" name="Picture 286" descr="A06_p7Crowdi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898" y="4900295"/>
            <a:ext cx="20383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2"/>
          <p:cNvSpPr txBox="1">
            <a:spLocks noChangeArrowheads="1"/>
          </p:cNvSpPr>
          <p:nvPr/>
        </p:nvSpPr>
        <p:spPr bwMode="auto">
          <a:xfrm>
            <a:off x="228600" y="228600"/>
            <a:ext cx="6888798" cy="46166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400" dirty="0">
                <a:latin typeface="メイリオ" panose="020B0604030504040204" pitchFamily="50" charset="-128"/>
                <a:ea typeface="メイリオ" panose="020B0604030504040204" pitchFamily="50" charset="-128"/>
              </a:rPr>
              <a:t>ワンポイント</a:t>
            </a:r>
            <a:r>
              <a:rPr lang="en-US" altLang="ja-JP" sz="2400" dirty="0">
                <a:latin typeface="メイリオ" panose="020B0604030504040204" pitchFamily="50" charset="-128"/>
                <a:ea typeface="メイリオ" panose="020B0604030504040204" pitchFamily="50" charset="-128"/>
              </a:rPr>
              <a:t>ICT: </a:t>
            </a:r>
            <a:r>
              <a:rPr lang="en-US" altLang="ja-JP" sz="2400" dirty="0" smtClean="0">
                <a:latin typeface="メイリオ" panose="020B0604030504040204" pitchFamily="50" charset="-128"/>
                <a:ea typeface="メイリオ" panose="020B0604030504040204" pitchFamily="50" charset="-128"/>
              </a:rPr>
              <a:t>16</a:t>
            </a:r>
            <a:r>
              <a:rPr lang="ja-JP" altLang="en-US" sz="2400" dirty="0" smtClean="0">
                <a:latin typeface="メイリオ" panose="020B0604030504040204" pitchFamily="50" charset="-128"/>
                <a:ea typeface="メイリオ" panose="020B0604030504040204" pitchFamily="50" charset="-128"/>
              </a:rPr>
              <a:t>進数</a:t>
            </a:r>
            <a:r>
              <a:rPr lang="en-US" altLang="ja-JP" sz="2400" dirty="0" smtClean="0">
                <a:latin typeface="メイリオ" panose="020B0604030504040204" pitchFamily="50" charset="-128"/>
                <a:ea typeface="メイリオ" panose="020B0604030504040204" pitchFamily="50" charset="-128"/>
              </a:rPr>
              <a:t>/10</a:t>
            </a:r>
            <a:r>
              <a:rPr lang="ja-JP" altLang="en-US" sz="2400" dirty="0" smtClean="0">
                <a:latin typeface="メイリオ" panose="020B0604030504040204" pitchFamily="50" charset="-128"/>
                <a:ea typeface="メイリオ" panose="020B0604030504040204" pitchFamily="50" charset="-128"/>
              </a:rPr>
              <a:t>進数</a:t>
            </a:r>
            <a:r>
              <a:rPr lang="en-US" altLang="ja-JP" sz="2400" dirty="0" smtClean="0">
                <a:latin typeface="メイリオ" panose="020B0604030504040204" pitchFamily="50" charset="-128"/>
                <a:ea typeface="メイリオ" panose="020B0604030504040204" pitchFamily="50" charset="-128"/>
              </a:rPr>
              <a:t>/2</a:t>
            </a:r>
            <a:r>
              <a:rPr lang="ja-JP" altLang="en-US" sz="2400" dirty="0" smtClean="0">
                <a:latin typeface="メイリオ" panose="020B0604030504040204" pitchFamily="50" charset="-128"/>
                <a:ea typeface="メイリオ" panose="020B0604030504040204" pitchFamily="50" charset="-128"/>
              </a:rPr>
              <a:t>進数対応表</a:t>
            </a:r>
            <a:endParaRPr lang="ja-JP" altLang="en-US" sz="2400" dirty="0">
              <a:latin typeface="メイリオ" panose="020B0604030504040204" pitchFamily="50" charset="-128"/>
              <a:ea typeface="メイリオ" panose="020B0604030504040204" pitchFamily="50" charset="-128"/>
            </a:endParaRPr>
          </a:p>
        </p:txBody>
      </p:sp>
      <p:sp>
        <p:nvSpPr>
          <p:cNvPr id="11269" name="Text Box 6"/>
          <p:cNvSpPr txBox="1">
            <a:spLocks noChangeArrowheads="1"/>
          </p:cNvSpPr>
          <p:nvPr/>
        </p:nvSpPr>
        <p:spPr bwMode="auto">
          <a:xfrm>
            <a:off x="849313" y="357314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a:latin typeface="メイリオ" panose="020B0604030504040204" pitchFamily="50" charset="-128"/>
              <a:ea typeface="メイリオ" panose="020B0604030504040204" pitchFamily="50" charset="-128"/>
            </a:endParaRPr>
          </a:p>
        </p:txBody>
      </p:sp>
      <p:graphicFrame>
        <p:nvGraphicFramePr>
          <p:cNvPr id="29966" name="Group 270"/>
          <p:cNvGraphicFramePr>
            <a:graphicFrameLocks noGrp="1"/>
          </p:cNvGraphicFramePr>
          <p:nvPr>
            <p:extLst/>
          </p:nvPr>
        </p:nvGraphicFramePr>
        <p:xfrm>
          <a:off x="228600" y="1045845"/>
          <a:ext cx="3696969" cy="4421115"/>
        </p:xfrm>
        <a:graphic>
          <a:graphicData uri="http://schemas.openxmlformats.org/drawingml/2006/table">
            <a:tbl>
              <a:tblPr/>
              <a:tblGrid>
                <a:gridCol w="816499">
                  <a:extLst>
                    <a:ext uri="{9D8B030D-6E8A-4147-A177-3AD203B41FA5}">
                      <a16:colId xmlns:a16="http://schemas.microsoft.com/office/drawing/2014/main" val="2021867134"/>
                    </a:ext>
                  </a:extLst>
                </a:gridCol>
                <a:gridCol w="816499">
                  <a:extLst>
                    <a:ext uri="{9D8B030D-6E8A-4147-A177-3AD203B41FA5}">
                      <a16:colId xmlns:a16="http://schemas.microsoft.com/office/drawing/2014/main" val="896046051"/>
                    </a:ext>
                  </a:extLst>
                </a:gridCol>
                <a:gridCol w="916798">
                  <a:extLst>
                    <a:ext uri="{9D8B030D-6E8A-4147-A177-3AD203B41FA5}">
                      <a16:colId xmlns:a16="http://schemas.microsoft.com/office/drawing/2014/main" val="2207849899"/>
                    </a:ext>
                  </a:extLst>
                </a:gridCol>
                <a:gridCol w="1147173">
                  <a:extLst>
                    <a:ext uri="{9D8B030D-6E8A-4147-A177-3AD203B41FA5}">
                      <a16:colId xmlns:a16="http://schemas.microsoft.com/office/drawing/2014/main" val="1083959830"/>
                    </a:ext>
                  </a:extLst>
                </a:gridCol>
              </a:tblGrid>
              <a:tr h="2343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16</a:t>
                      </a:r>
                      <a:r>
                        <a:rPr kumimoji="1" lang="ja-JP"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進数</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10</a:t>
                      </a:r>
                      <a:r>
                        <a:rPr kumimoji="1" lang="ja-JP"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進数</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2</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進数</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extLst>
                  <a:ext uri="{0D108BD9-81ED-4DB2-BD59-A6C34878D82A}">
                    <a16:rowId xmlns:a16="http://schemas.microsoft.com/office/drawing/2014/main" val="2170485542"/>
                  </a:ext>
                </a:extLst>
              </a:tr>
              <a:tr h="3160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値</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値</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ビット数</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値</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324782004"/>
                  </a:ext>
                </a:extLst>
              </a:tr>
              <a:tr h="3409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0</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4</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ビット</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0000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0937870"/>
                  </a:ext>
                </a:extLst>
              </a:tr>
              <a:tr h="3409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1</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0001</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48493617"/>
                  </a:ext>
                </a:extLst>
              </a:tr>
              <a:tr h="3409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2</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0010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50904117"/>
                  </a:ext>
                </a:extLst>
              </a:tr>
              <a:tr h="3409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3</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3</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0011</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61957426"/>
                  </a:ext>
                </a:extLst>
              </a:tr>
              <a:tr h="3409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4</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4</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0100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3784790"/>
                  </a:ext>
                </a:extLst>
              </a:tr>
              <a:tr h="3409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5</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0101</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21282450"/>
                  </a:ext>
                </a:extLst>
              </a:tr>
              <a:tr h="3409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6</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6</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0110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19303529"/>
                  </a:ext>
                </a:extLst>
              </a:tr>
              <a:tr h="3409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7</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7</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0111</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7915005"/>
                  </a:ext>
                </a:extLst>
              </a:tr>
              <a:tr h="3409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8</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1000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8311598"/>
                  </a:ext>
                </a:extLst>
              </a:tr>
              <a:tr h="3409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9</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9</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1001</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85776379"/>
                  </a:ext>
                </a:extLst>
              </a:tr>
              <a:tr h="3409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A</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10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1010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037683"/>
                  </a:ext>
                </a:extLst>
              </a:tr>
            </a:tbl>
          </a:graphicData>
        </a:graphic>
      </p:graphicFrame>
      <p:graphicFrame>
        <p:nvGraphicFramePr>
          <p:cNvPr id="29981" name="Group 285"/>
          <p:cNvGraphicFramePr>
            <a:graphicFrameLocks noGrp="1"/>
          </p:cNvGraphicFramePr>
          <p:nvPr>
            <p:extLst/>
          </p:nvPr>
        </p:nvGraphicFramePr>
        <p:xfrm>
          <a:off x="4108449" y="1045845"/>
          <a:ext cx="4800601" cy="3840300"/>
        </p:xfrm>
        <a:graphic>
          <a:graphicData uri="http://schemas.openxmlformats.org/drawingml/2006/table">
            <a:tbl>
              <a:tblPr/>
              <a:tblGrid>
                <a:gridCol w="946045">
                  <a:extLst>
                    <a:ext uri="{9D8B030D-6E8A-4147-A177-3AD203B41FA5}">
                      <a16:colId xmlns:a16="http://schemas.microsoft.com/office/drawing/2014/main" val="3218557296"/>
                    </a:ext>
                  </a:extLst>
                </a:gridCol>
                <a:gridCol w="852276">
                  <a:extLst>
                    <a:ext uri="{9D8B030D-6E8A-4147-A177-3AD203B41FA5}">
                      <a16:colId xmlns:a16="http://schemas.microsoft.com/office/drawing/2014/main" val="3423808637"/>
                    </a:ext>
                  </a:extLst>
                </a:gridCol>
                <a:gridCol w="886620">
                  <a:extLst>
                    <a:ext uri="{9D8B030D-6E8A-4147-A177-3AD203B41FA5}">
                      <a16:colId xmlns:a16="http://schemas.microsoft.com/office/drawing/2014/main" val="4149514471"/>
                    </a:ext>
                  </a:extLst>
                </a:gridCol>
                <a:gridCol w="2115660">
                  <a:extLst>
                    <a:ext uri="{9D8B030D-6E8A-4147-A177-3AD203B41FA5}">
                      <a16:colId xmlns:a16="http://schemas.microsoft.com/office/drawing/2014/main" val="3321610026"/>
                    </a:ext>
                  </a:extLst>
                </a:gridCol>
              </a:tblGrid>
              <a:tr h="335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16</a:t>
                      </a:r>
                      <a:r>
                        <a:rPr kumimoji="1" lang="ja-JP"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進数</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10</a:t>
                      </a:r>
                      <a:r>
                        <a:rPr kumimoji="1" lang="ja-JP"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進数</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2</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進数</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349202067"/>
                  </a:ext>
                </a:extLst>
              </a:tr>
              <a:tr h="335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値</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ビット数</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値</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991700902"/>
                  </a:ext>
                </a:extLst>
              </a:tr>
              <a:tr h="335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B</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11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4</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ビット</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1011</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4526140"/>
                  </a:ext>
                </a:extLst>
              </a:tr>
              <a:tr h="335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C</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12 </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1100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3469794"/>
                  </a:ext>
                </a:extLst>
              </a:tr>
              <a:tr h="335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D</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13</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1101</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5845573"/>
                  </a:ext>
                </a:extLst>
              </a:tr>
              <a:tr h="335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14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1110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6829374"/>
                  </a:ext>
                </a:extLst>
              </a:tr>
              <a:tr h="335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F</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15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1111</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0847721"/>
                  </a:ext>
                </a:extLst>
              </a:tr>
              <a:tr h="335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10</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16</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8</a:t>
                      </a:r>
                      <a:r>
                        <a:rPr kumimoji="1" lang="ja-JP"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ビット</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00010000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0537137"/>
                  </a:ext>
                </a:extLst>
              </a:tr>
              <a:tr h="335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00</a:t>
                      </a:r>
                      <a:r>
                        <a:rPr kumimoji="1" lang="ja-JP"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a:t>
                      </a: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FF</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0</a:t>
                      </a:r>
                      <a:r>
                        <a:rPr kumimoji="1" lang="ja-JP"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a:t>
                      </a: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255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8</a:t>
                      </a:r>
                      <a:r>
                        <a:rPr kumimoji="1" lang="ja-JP"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ビット</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00000000</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11111111</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2005207"/>
                  </a:ext>
                </a:extLst>
              </a:tr>
              <a:tr h="5790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0000</a:t>
                      </a:r>
                      <a:r>
                        <a:rPr kumimoji="1" lang="ja-JP"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FFFF</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0</a:t>
                      </a:r>
                      <a:r>
                        <a:rPr kumimoji="1" lang="ja-JP"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　～　  </a:t>
                      </a: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65536 </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16</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ビット</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0000000000000000 </a:t>
                      </a:r>
                      <a:r>
                        <a:rPr kumimoji="1" lang="ja-JP" altLang="en-US"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　　　</a:t>
                      </a:r>
                      <a:r>
                        <a:rPr kumimoji="1" lang="en-US" altLang="ja-JP" sz="16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1111111111111111</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7146637"/>
                  </a:ext>
                </a:extLst>
              </a:tr>
            </a:tbl>
          </a:graphicData>
        </a:graphic>
      </p:graphicFrame>
      <p:sp>
        <p:nvSpPr>
          <p:cNvPr id="2" name="楕円 1"/>
          <p:cNvSpPr/>
          <p:nvPr/>
        </p:nvSpPr>
        <p:spPr>
          <a:xfrm>
            <a:off x="8001000" y="101292"/>
            <a:ext cx="716280" cy="71628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FF0000"/>
                </a:solidFill>
                <a:latin typeface="メイリオ" panose="020B0604030504040204" pitchFamily="50" charset="-128"/>
                <a:ea typeface="メイリオ" panose="020B0604030504040204" pitchFamily="50" charset="-128"/>
              </a:rPr>
              <a:t>テ</a:t>
            </a:r>
            <a:endParaRPr kumimoji="1" lang="ja-JP" altLang="en-US" sz="32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88690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28600" y="2286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a:solidFill>
                  <a:srgbClr val="FF0000"/>
                </a:solidFill>
                <a:latin typeface="メイリオ" panose="020B0604030504040204" pitchFamily="50" charset="-128"/>
                <a:ea typeface="メイリオ" panose="020B0604030504040204" pitchFamily="50" charset="-128"/>
              </a:rPr>
              <a:t>電卓</a:t>
            </a:r>
            <a:r>
              <a:rPr lang="ja-JP" altLang="en-US" sz="2800" dirty="0" smtClean="0">
                <a:solidFill>
                  <a:srgbClr val="FF0000"/>
                </a:solidFill>
                <a:latin typeface="メイリオ" panose="020B0604030504040204" pitchFamily="50" charset="-128"/>
                <a:ea typeface="メイリオ" panose="020B0604030504040204" pitchFamily="50" charset="-128"/>
              </a:rPr>
              <a:t>を使って数を確認しよう</a:t>
            </a:r>
            <a:r>
              <a:rPr lang="en-US" altLang="ja-JP" sz="2800" dirty="0" smtClean="0">
                <a:solidFill>
                  <a:srgbClr val="FF0000"/>
                </a:solidFill>
                <a:latin typeface="メイリオ" panose="020B0604030504040204" pitchFamily="50" charset="-128"/>
                <a:ea typeface="メイリオ" panose="020B0604030504040204" pitchFamily="50" charset="-128"/>
              </a:rPr>
              <a:t>:</a:t>
            </a:r>
            <a:r>
              <a:rPr lang="ja-JP" altLang="en-US" sz="2800" dirty="0" smtClean="0">
                <a:solidFill>
                  <a:srgbClr val="FF0000"/>
                </a:solidFill>
                <a:latin typeface="メイリオ" panose="020B0604030504040204" pitchFamily="50" charset="-128"/>
                <a:ea typeface="メイリオ" panose="020B0604030504040204" pitchFamily="50" charset="-128"/>
              </a:rPr>
              <a:t>準備</a:t>
            </a:r>
            <a:endParaRPr lang="ja-JP" altLang="en-US" sz="2800" dirty="0">
              <a:solidFill>
                <a:srgbClr val="FF0000"/>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506448" y="1647349"/>
            <a:ext cx="2191032" cy="3504247"/>
          </a:xfrm>
          <a:prstGeom prst="rect">
            <a:avLst/>
          </a:prstGeom>
        </p:spPr>
      </p:pic>
      <p:sp>
        <p:nvSpPr>
          <p:cNvPr id="20" name="テキスト ボックス 19"/>
          <p:cNvSpPr txBox="1"/>
          <p:nvPr/>
        </p:nvSpPr>
        <p:spPr>
          <a:xfrm>
            <a:off x="425766" y="705859"/>
            <a:ext cx="8230553" cy="707886"/>
          </a:xfrm>
          <a:prstGeom prst="rect">
            <a:avLst/>
          </a:prstGeom>
          <a:noFill/>
        </p:spPr>
        <p:txBody>
          <a:bodyPr wrap="square" rtlCol="0">
            <a:spAutoFit/>
          </a:bodyPr>
          <a:lstStyle/>
          <a:p>
            <a:pPr algn="l"/>
            <a:r>
              <a:rPr lang="en-US" altLang="ja-JP" sz="2000" dirty="0" smtClean="0">
                <a:latin typeface="メイリオ" panose="020B0604030504040204" pitchFamily="50" charset="-128"/>
                <a:ea typeface="メイリオ" panose="020B0604030504040204" pitchFamily="50" charset="-128"/>
              </a:rPr>
              <a:t>Windows</a:t>
            </a:r>
            <a:r>
              <a:rPr lang="ja-JP" altLang="en-US" sz="2000" dirty="0" smtClean="0">
                <a:latin typeface="メイリオ" panose="020B0604030504040204" pitchFamily="50" charset="-128"/>
                <a:ea typeface="メイリオ" panose="020B0604030504040204" pitchFamily="50" charset="-128"/>
              </a:rPr>
              <a:t>のコマンドプログラム</a:t>
            </a:r>
            <a:r>
              <a:rPr lang="en-US" altLang="ja-JP" sz="2000" dirty="0" smtClean="0">
                <a:latin typeface="メイリオ" panose="020B0604030504040204" pitchFamily="50" charset="-128"/>
                <a:ea typeface="メイリオ" panose="020B0604030504040204" pitchFamily="50" charset="-128"/>
              </a:rPr>
              <a:t>(CGI:</a:t>
            </a:r>
            <a:r>
              <a:rPr lang="ja-JP" altLang="en-US" sz="2000" dirty="0" smtClean="0">
                <a:latin typeface="メイリオ" panose="020B0604030504040204" pitchFamily="50" charset="-128"/>
                <a:ea typeface="メイリオ" panose="020B0604030504040204" pitchFamily="50" charset="-128"/>
              </a:rPr>
              <a:t>テキストベースの操作</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を使うために、</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コマンドプロンプト</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又</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ファイル名を指定して実行</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を使って</a:t>
            </a:r>
            <a:endParaRPr kumimoji="1" lang="ja-JP" altLang="en-US" sz="2000" dirty="0">
              <a:latin typeface="メイリオ" panose="020B0604030504040204" pitchFamily="50" charset="-128"/>
              <a:ea typeface="メイリオ" panose="020B0604030504040204" pitchFamily="50" charset="-128"/>
            </a:endParaRPr>
          </a:p>
        </p:txBody>
      </p:sp>
      <p:sp>
        <p:nvSpPr>
          <p:cNvPr id="5" name="楕円 4"/>
          <p:cNvSpPr/>
          <p:nvPr/>
        </p:nvSpPr>
        <p:spPr bwMode="auto">
          <a:xfrm>
            <a:off x="425767" y="4728209"/>
            <a:ext cx="488633" cy="437734"/>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cxnSp>
        <p:nvCxnSpPr>
          <p:cNvPr id="7" name="直線矢印コネクタ 6"/>
          <p:cNvCxnSpPr/>
          <p:nvPr/>
        </p:nvCxnSpPr>
        <p:spPr bwMode="auto">
          <a:xfrm flipH="1" flipV="1">
            <a:off x="670083" y="5298460"/>
            <a:ext cx="352448" cy="23366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テキスト ボックス 23"/>
          <p:cNvSpPr txBox="1"/>
          <p:nvPr/>
        </p:nvSpPr>
        <p:spPr>
          <a:xfrm>
            <a:off x="228600" y="5727531"/>
            <a:ext cx="3745230" cy="707886"/>
          </a:xfrm>
          <a:prstGeom prst="rect">
            <a:avLst/>
          </a:prstGeom>
          <a:noFill/>
        </p:spPr>
        <p:txBody>
          <a:bodyPr wrap="square" rtlCol="0">
            <a:spAutoFit/>
          </a:bodyPr>
          <a:lstStyle/>
          <a:p>
            <a:pPr algn="l"/>
            <a:r>
              <a:rPr lang="ja-JP" altLang="en-US" sz="2000" dirty="0" smtClean="0">
                <a:latin typeface="メイリオ" panose="020B0604030504040204" pitchFamily="50" charset="-128"/>
                <a:ea typeface="メイリオ" panose="020B0604030504040204" pitchFamily="50" charset="-128"/>
              </a:rPr>
              <a:t>ここにマウスカーソル持っていったから右クリック。</a:t>
            </a:r>
          </a:p>
        </p:txBody>
      </p:sp>
      <p:sp>
        <p:nvSpPr>
          <p:cNvPr id="25" name="楕円 24"/>
          <p:cNvSpPr/>
          <p:nvPr/>
        </p:nvSpPr>
        <p:spPr bwMode="auto">
          <a:xfrm>
            <a:off x="625639" y="2828149"/>
            <a:ext cx="2061082" cy="396716"/>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1" name="楕円 10"/>
          <p:cNvSpPr/>
          <p:nvPr/>
        </p:nvSpPr>
        <p:spPr bwMode="auto">
          <a:xfrm>
            <a:off x="625639" y="4014099"/>
            <a:ext cx="2061082" cy="396716"/>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2" name="テキスト ボックス 11"/>
          <p:cNvSpPr txBox="1"/>
          <p:nvPr/>
        </p:nvSpPr>
        <p:spPr>
          <a:xfrm>
            <a:off x="3337560" y="1429134"/>
            <a:ext cx="3745230" cy="1138773"/>
          </a:xfrm>
          <a:prstGeom prst="rect">
            <a:avLst/>
          </a:prstGeom>
          <a:noFill/>
        </p:spPr>
        <p:txBody>
          <a:bodyPr wrap="square" rtlCol="0">
            <a:spAutoFit/>
          </a:bodyPr>
          <a:lstStyle/>
          <a:p>
            <a:pPr algn="l"/>
            <a:r>
              <a:rPr lang="en-US" altLang="ja-JP" sz="3600" dirty="0" err="1" smtClean="0">
                <a:solidFill>
                  <a:srgbClr val="FF0000"/>
                </a:solidFill>
                <a:latin typeface="メイリオ" panose="020B0604030504040204" pitchFamily="50" charset="-128"/>
                <a:ea typeface="メイリオ" panose="020B0604030504040204" pitchFamily="50" charset="-128"/>
              </a:rPr>
              <a:t>calc</a:t>
            </a:r>
            <a:r>
              <a:rPr lang="ja-JP" altLang="en-US" sz="3600" dirty="0" smtClean="0">
                <a:solidFill>
                  <a:srgbClr val="FF0000"/>
                </a:solidFill>
                <a:latin typeface="メイリオ" panose="020B0604030504040204" pitchFamily="50" charset="-128"/>
                <a:ea typeface="メイリオ" panose="020B0604030504040204" pitchFamily="50" charset="-128"/>
              </a:rPr>
              <a:t>⏎</a:t>
            </a:r>
          </a:p>
          <a:p>
            <a:pPr algn="l"/>
            <a:r>
              <a:rPr lang="ja-JP" altLang="en-US" sz="3200" dirty="0" smtClean="0">
                <a:latin typeface="メイリオ" panose="020B0604030504040204" pitchFamily="50" charset="-128"/>
                <a:ea typeface="メイリオ" panose="020B0604030504040204" pitchFamily="50" charset="-128"/>
              </a:rPr>
              <a:t>で電卓を起動する</a:t>
            </a:r>
          </a:p>
        </p:txBody>
      </p:sp>
      <p:pic>
        <p:nvPicPr>
          <p:cNvPr id="3" name="図 2"/>
          <p:cNvPicPr>
            <a:picLocks noChangeAspect="1"/>
          </p:cNvPicPr>
          <p:nvPr/>
        </p:nvPicPr>
        <p:blipFill>
          <a:blip r:embed="rId3"/>
          <a:stretch>
            <a:fillRect/>
          </a:stretch>
        </p:blipFill>
        <p:spPr>
          <a:xfrm>
            <a:off x="5210175" y="2607374"/>
            <a:ext cx="2047619" cy="3152381"/>
          </a:xfrm>
          <a:prstGeom prst="rect">
            <a:avLst/>
          </a:prstGeom>
        </p:spPr>
      </p:pic>
      <p:sp>
        <p:nvSpPr>
          <p:cNvPr id="13" name="楕円 12"/>
          <p:cNvSpPr/>
          <p:nvPr/>
        </p:nvSpPr>
        <p:spPr bwMode="auto">
          <a:xfrm>
            <a:off x="5196712" y="3451910"/>
            <a:ext cx="2061082" cy="396716"/>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4" name="テキスト ボックス 13"/>
          <p:cNvSpPr txBox="1"/>
          <p:nvPr/>
        </p:nvSpPr>
        <p:spPr>
          <a:xfrm>
            <a:off x="4795837" y="5896405"/>
            <a:ext cx="3745230" cy="400110"/>
          </a:xfrm>
          <a:prstGeom prst="rect">
            <a:avLst/>
          </a:prstGeom>
          <a:noFill/>
        </p:spPr>
        <p:txBody>
          <a:bodyPr wrap="square" rtlCol="0">
            <a:spAutoFit/>
          </a:bodyPr>
          <a:lstStyle/>
          <a:p>
            <a:pPr algn="l"/>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表示</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プログラマ</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を選択。</a:t>
            </a:r>
          </a:p>
        </p:txBody>
      </p:sp>
      <p:sp>
        <p:nvSpPr>
          <p:cNvPr id="4" name="曲折矢印 3"/>
          <p:cNvSpPr/>
          <p:nvPr/>
        </p:nvSpPr>
        <p:spPr>
          <a:xfrm flipV="1">
            <a:off x="3956970" y="2745965"/>
            <a:ext cx="822007" cy="7670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081279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86" y="1650831"/>
            <a:ext cx="5772150" cy="4076700"/>
          </a:xfrm>
          <a:prstGeom prst="rect">
            <a:avLst/>
          </a:prstGeom>
        </p:spPr>
      </p:pic>
      <p:sp>
        <p:nvSpPr>
          <p:cNvPr id="26628" name="Text Box 3"/>
          <p:cNvSpPr txBox="1">
            <a:spLocks noChangeArrowheads="1"/>
          </p:cNvSpPr>
          <p:nvPr/>
        </p:nvSpPr>
        <p:spPr bwMode="auto">
          <a:xfrm>
            <a:off x="228600" y="2286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a:solidFill>
                  <a:srgbClr val="FF0000"/>
                </a:solidFill>
                <a:latin typeface="メイリオ" panose="020B0604030504040204" pitchFamily="50" charset="-128"/>
                <a:ea typeface="メイリオ" panose="020B0604030504040204" pitchFamily="50" charset="-128"/>
              </a:rPr>
              <a:t>電卓</a:t>
            </a:r>
            <a:r>
              <a:rPr lang="ja-JP" altLang="en-US" sz="2800" dirty="0" smtClean="0">
                <a:solidFill>
                  <a:srgbClr val="FF0000"/>
                </a:solidFill>
                <a:latin typeface="メイリオ" panose="020B0604030504040204" pitchFamily="50" charset="-128"/>
                <a:ea typeface="メイリオ" panose="020B0604030504040204" pitchFamily="50" charset="-128"/>
              </a:rPr>
              <a:t>を使って数を確認しよう</a:t>
            </a:r>
            <a:endParaRPr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425766" y="705859"/>
            <a:ext cx="8230553" cy="707886"/>
          </a:xfrm>
          <a:prstGeom prst="rect">
            <a:avLst/>
          </a:prstGeom>
          <a:noFill/>
        </p:spPr>
        <p:txBody>
          <a:bodyPr wrap="square" rtlCol="0">
            <a:spAutoFit/>
          </a:bodyPr>
          <a:lstStyle/>
          <a:p>
            <a:pPr algn="l"/>
            <a:r>
              <a:rPr lang="en-US" altLang="ja-JP" sz="2000" dirty="0" smtClean="0">
                <a:latin typeface="メイリオ" panose="020B0604030504040204" pitchFamily="50" charset="-128"/>
                <a:ea typeface="メイリオ" panose="020B0604030504040204" pitchFamily="50" charset="-128"/>
              </a:rPr>
              <a:t>Windows</a:t>
            </a:r>
            <a:r>
              <a:rPr lang="ja-JP" altLang="en-US" sz="2000" dirty="0" smtClean="0">
                <a:latin typeface="メイリオ" panose="020B0604030504040204" pitchFamily="50" charset="-128"/>
                <a:ea typeface="メイリオ" panose="020B0604030504040204" pitchFamily="50" charset="-128"/>
              </a:rPr>
              <a:t>のコマンドプログラム</a:t>
            </a:r>
            <a:r>
              <a:rPr lang="en-US" altLang="ja-JP" sz="2000" dirty="0" smtClean="0">
                <a:latin typeface="メイリオ" panose="020B0604030504040204" pitchFamily="50" charset="-128"/>
                <a:ea typeface="メイリオ" panose="020B0604030504040204" pitchFamily="50" charset="-128"/>
              </a:rPr>
              <a:t>(CGI:</a:t>
            </a:r>
            <a:r>
              <a:rPr lang="ja-JP" altLang="en-US" sz="2000" dirty="0" smtClean="0">
                <a:latin typeface="メイリオ" panose="020B0604030504040204" pitchFamily="50" charset="-128"/>
                <a:ea typeface="メイリオ" panose="020B0604030504040204" pitchFamily="50" charset="-128"/>
              </a:rPr>
              <a:t>テキストベースの操作</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を使うために、</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コマンドプロンプト</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又</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ファイル名を指定して実行</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を使って</a:t>
            </a:r>
            <a:endParaRPr kumimoji="1" lang="ja-JP" altLang="en-US" sz="2000" dirty="0">
              <a:latin typeface="メイリオ" panose="020B0604030504040204" pitchFamily="50" charset="-128"/>
              <a:ea typeface="メイリオ" panose="020B0604030504040204" pitchFamily="50" charset="-128"/>
            </a:endParaRPr>
          </a:p>
        </p:txBody>
      </p:sp>
      <p:sp>
        <p:nvSpPr>
          <p:cNvPr id="5" name="楕円 4"/>
          <p:cNvSpPr/>
          <p:nvPr/>
        </p:nvSpPr>
        <p:spPr bwMode="auto">
          <a:xfrm>
            <a:off x="425767" y="4785359"/>
            <a:ext cx="884873" cy="380583"/>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cxnSp>
        <p:nvCxnSpPr>
          <p:cNvPr id="7" name="直線矢印コネクタ 6"/>
          <p:cNvCxnSpPr>
            <a:stCxn id="14" idx="1"/>
          </p:cNvCxnSpPr>
          <p:nvPr/>
        </p:nvCxnSpPr>
        <p:spPr bwMode="auto">
          <a:xfrm flipH="1">
            <a:off x="4076702" y="2191405"/>
            <a:ext cx="514610" cy="600478"/>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テキスト ボックス 23"/>
          <p:cNvSpPr txBox="1"/>
          <p:nvPr/>
        </p:nvSpPr>
        <p:spPr>
          <a:xfrm>
            <a:off x="4911089" y="3782496"/>
            <a:ext cx="3745230" cy="707886"/>
          </a:xfrm>
          <a:prstGeom prst="rect">
            <a:avLst/>
          </a:prstGeom>
          <a:noFill/>
        </p:spPr>
        <p:txBody>
          <a:bodyPr wrap="square" rtlCol="0">
            <a:spAutoFit/>
          </a:bodyPr>
          <a:lstStyle/>
          <a:p>
            <a:pPr algn="l"/>
            <a:r>
              <a:rPr lang="ja-JP" altLang="en-US" sz="2000" dirty="0" smtClean="0">
                <a:latin typeface="メイリオ" panose="020B0604030504040204" pitchFamily="50" charset="-128"/>
                <a:ea typeface="メイリオ" panose="020B0604030504040204" pitchFamily="50" charset="-128"/>
              </a:rPr>
              <a:t>ここで表示と入力を切り替えれる。</a:t>
            </a:r>
          </a:p>
        </p:txBody>
      </p:sp>
      <p:sp>
        <p:nvSpPr>
          <p:cNvPr id="14" name="テキスト ボックス 13"/>
          <p:cNvSpPr txBox="1"/>
          <p:nvPr/>
        </p:nvSpPr>
        <p:spPr>
          <a:xfrm>
            <a:off x="4591312" y="1837462"/>
            <a:ext cx="3745230" cy="707886"/>
          </a:xfrm>
          <a:prstGeom prst="rect">
            <a:avLst/>
          </a:prstGeom>
          <a:noFill/>
        </p:spPr>
        <p:txBody>
          <a:bodyPr wrap="square" rtlCol="0">
            <a:spAutoFit/>
          </a:bodyPr>
          <a:lstStyle/>
          <a:p>
            <a:pPr algn="l"/>
            <a:r>
              <a:rPr lang="ja-JP" altLang="en-US" sz="2000" dirty="0" smtClean="0">
                <a:latin typeface="メイリオ" panose="020B0604030504040204" pitchFamily="50" charset="-128"/>
                <a:ea typeface="メイリオ" panose="020B0604030504040204" pitchFamily="50" charset="-128"/>
              </a:rPr>
              <a:t>常にビット</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コンピュータの内部状態</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二進数で表示</a:t>
            </a:r>
            <a:r>
              <a:rPr lang="en-US" altLang="ja-JP" sz="2000" dirty="0" smtClean="0">
                <a:latin typeface="メイリオ" panose="020B0604030504040204" pitchFamily="50" charset="-128"/>
                <a:ea typeface="メイリオ" panose="020B0604030504040204" pitchFamily="50" charset="-128"/>
              </a:rPr>
              <a:t>)</a:t>
            </a:r>
            <a:endParaRPr lang="ja-JP" altLang="en-US" sz="2000" dirty="0" smtClean="0">
              <a:latin typeface="メイリオ" panose="020B0604030504040204" pitchFamily="50" charset="-128"/>
              <a:ea typeface="メイリオ" panose="020B0604030504040204" pitchFamily="50" charset="-128"/>
            </a:endParaRPr>
          </a:p>
        </p:txBody>
      </p:sp>
      <p:sp>
        <p:nvSpPr>
          <p:cNvPr id="8" name="正方形/長方形 7"/>
          <p:cNvSpPr/>
          <p:nvPr/>
        </p:nvSpPr>
        <p:spPr>
          <a:xfrm>
            <a:off x="670083" y="2819400"/>
            <a:ext cx="3658077" cy="56388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92943" y="3441664"/>
            <a:ext cx="617697" cy="843035"/>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p:cNvCxnSpPr/>
          <p:nvPr/>
        </p:nvCxnSpPr>
        <p:spPr bwMode="auto">
          <a:xfrm flipH="1" flipV="1">
            <a:off x="1535992" y="3959048"/>
            <a:ext cx="3284606" cy="33832"/>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93315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28600" y="2286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a:solidFill>
                  <a:srgbClr val="FF0000"/>
                </a:solidFill>
                <a:latin typeface="メイリオ" panose="020B0604030504040204" pitchFamily="50" charset="-128"/>
                <a:ea typeface="メイリオ" panose="020B0604030504040204" pitchFamily="50" charset="-128"/>
              </a:rPr>
              <a:t>電卓</a:t>
            </a:r>
            <a:r>
              <a:rPr lang="ja-JP" altLang="en-US" sz="2800" dirty="0" smtClean="0">
                <a:solidFill>
                  <a:srgbClr val="FF0000"/>
                </a:solidFill>
                <a:latin typeface="メイリオ" panose="020B0604030504040204" pitchFamily="50" charset="-128"/>
                <a:ea typeface="メイリオ" panose="020B0604030504040204" pitchFamily="50" charset="-128"/>
              </a:rPr>
              <a:t>を使って数値表現を変更しよう</a:t>
            </a:r>
            <a:endParaRPr lang="ja-JP" altLang="en-US" sz="2800" dirty="0">
              <a:solidFill>
                <a:srgbClr val="FF0000"/>
              </a:solidFill>
              <a:latin typeface="メイリオ" panose="020B0604030504040204" pitchFamily="50" charset="-128"/>
              <a:ea typeface="メイリオ" panose="020B0604030504040204" pitchFamily="50" charset="-128"/>
            </a:endParaRPr>
          </a:p>
        </p:txBody>
      </p:sp>
      <p:graphicFrame>
        <p:nvGraphicFramePr>
          <p:cNvPr id="2" name="表 1"/>
          <p:cNvGraphicFramePr>
            <a:graphicFrameLocks noGrp="1"/>
          </p:cNvGraphicFramePr>
          <p:nvPr>
            <p:extLst/>
          </p:nvPr>
        </p:nvGraphicFramePr>
        <p:xfrm>
          <a:off x="655320" y="1366520"/>
          <a:ext cx="7345680" cy="256540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3457517036"/>
                    </a:ext>
                  </a:extLst>
                </a:gridCol>
                <a:gridCol w="990600">
                  <a:extLst>
                    <a:ext uri="{9D8B030D-6E8A-4147-A177-3AD203B41FA5}">
                      <a16:colId xmlns:a16="http://schemas.microsoft.com/office/drawing/2014/main" val="2027276681"/>
                    </a:ext>
                  </a:extLst>
                </a:gridCol>
                <a:gridCol w="3230880">
                  <a:extLst>
                    <a:ext uri="{9D8B030D-6E8A-4147-A177-3AD203B41FA5}">
                      <a16:colId xmlns:a16="http://schemas.microsoft.com/office/drawing/2014/main" val="287106866"/>
                    </a:ext>
                  </a:extLst>
                </a:gridCol>
              </a:tblGrid>
              <a:tr h="641350">
                <a:tc>
                  <a:txBody>
                    <a:bodyPr/>
                    <a:lstStyle/>
                    <a:p>
                      <a:r>
                        <a:rPr kumimoji="1" lang="en-US" altLang="ja-JP" sz="2400" b="0" dirty="0" smtClean="0">
                          <a:solidFill>
                            <a:schemeClr val="tx1"/>
                          </a:solidFill>
                          <a:latin typeface="メイリオ" panose="020B0604030504040204" pitchFamily="50" charset="-128"/>
                          <a:ea typeface="メイリオ" panose="020B0604030504040204" pitchFamily="50" charset="-128"/>
                        </a:rPr>
                        <a:t>10011100(2</a:t>
                      </a:r>
                      <a:r>
                        <a:rPr kumimoji="1" lang="ja-JP" altLang="en-US" sz="2400" b="0" dirty="0" smtClean="0">
                          <a:solidFill>
                            <a:schemeClr val="tx1"/>
                          </a:solidFill>
                          <a:latin typeface="メイリオ" panose="020B0604030504040204" pitchFamily="50" charset="-128"/>
                          <a:ea typeface="メイリオ" panose="020B0604030504040204" pitchFamily="50" charset="-128"/>
                        </a:rPr>
                        <a:t>進数</a:t>
                      </a:r>
                      <a:r>
                        <a:rPr kumimoji="1" lang="en-US" altLang="ja-JP" sz="2400" b="0" dirty="0" smtClean="0">
                          <a:solidFill>
                            <a:schemeClr val="tx1"/>
                          </a:solidFill>
                          <a:latin typeface="メイリオ" panose="020B0604030504040204" pitchFamily="50" charset="-128"/>
                          <a:ea typeface="メイリオ" panose="020B0604030504040204" pitchFamily="50" charset="-128"/>
                        </a:rPr>
                        <a:t>)</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2400" b="0" dirty="0" smtClean="0">
                          <a:solidFill>
                            <a:schemeClr val="tx1"/>
                          </a:solidFill>
                          <a:latin typeface="メイリオ" panose="020B0604030504040204" pitchFamily="50" charset="-128"/>
                          <a:ea typeface="メイリオ" panose="020B0604030504040204" pitchFamily="50" charset="-128"/>
                        </a:rPr>
                        <a:t>(10</a:t>
                      </a:r>
                      <a:r>
                        <a:rPr kumimoji="1" lang="ja-JP" altLang="en-US" sz="2400" b="0" dirty="0" smtClean="0">
                          <a:solidFill>
                            <a:schemeClr val="tx1"/>
                          </a:solidFill>
                          <a:latin typeface="メイリオ" panose="020B0604030504040204" pitchFamily="50" charset="-128"/>
                          <a:ea typeface="メイリオ" panose="020B0604030504040204" pitchFamily="50" charset="-128"/>
                        </a:rPr>
                        <a:t>進数</a:t>
                      </a:r>
                      <a:r>
                        <a:rPr kumimoji="1" lang="en-US" altLang="ja-JP" sz="2400" b="0" dirty="0" smtClean="0">
                          <a:solidFill>
                            <a:schemeClr val="tx1"/>
                          </a:solidFill>
                          <a:latin typeface="メイリオ" panose="020B0604030504040204" pitchFamily="50" charset="-128"/>
                          <a:ea typeface="メイリオ" panose="020B0604030504040204" pitchFamily="50" charset="-128"/>
                        </a:rPr>
                        <a:t>)</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8387285"/>
                  </a:ext>
                </a:extLst>
              </a:tr>
              <a:tr h="641350">
                <a:tc>
                  <a:txBody>
                    <a:bodyPr/>
                    <a:lstStyle/>
                    <a:p>
                      <a:r>
                        <a:rPr kumimoji="1" lang="en-US" altLang="ja-JP" sz="2400" b="0" dirty="0" smtClean="0">
                          <a:solidFill>
                            <a:schemeClr val="tx1"/>
                          </a:solidFill>
                          <a:latin typeface="メイリオ" panose="020B0604030504040204" pitchFamily="50" charset="-128"/>
                          <a:ea typeface="メイリオ" panose="020B0604030504040204" pitchFamily="50" charset="-128"/>
                        </a:rPr>
                        <a:t>11100110(2</a:t>
                      </a:r>
                      <a:r>
                        <a:rPr kumimoji="1" lang="ja-JP" altLang="en-US" sz="2400" b="0" dirty="0" smtClean="0">
                          <a:solidFill>
                            <a:schemeClr val="tx1"/>
                          </a:solidFill>
                          <a:latin typeface="メイリオ" panose="020B0604030504040204" pitchFamily="50" charset="-128"/>
                          <a:ea typeface="メイリオ" panose="020B0604030504040204" pitchFamily="50" charset="-128"/>
                        </a:rPr>
                        <a:t>進数</a:t>
                      </a:r>
                      <a:r>
                        <a:rPr kumimoji="1" lang="en-US" altLang="ja-JP" sz="2400" b="0" dirty="0" smtClean="0">
                          <a:solidFill>
                            <a:schemeClr val="tx1"/>
                          </a:solidFill>
                          <a:latin typeface="メイリオ" panose="020B0604030504040204" pitchFamily="50" charset="-128"/>
                          <a:ea typeface="メイリオ" panose="020B0604030504040204" pitchFamily="50" charset="-128"/>
                        </a:rPr>
                        <a:t>)</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400" b="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dirty="0" smtClean="0">
                          <a:solidFill>
                            <a:schemeClr val="tx1"/>
                          </a:solidFill>
                          <a:latin typeface="メイリオ" panose="020B0604030504040204" pitchFamily="50" charset="-128"/>
                          <a:ea typeface="メイリオ" panose="020B0604030504040204" pitchFamily="50" charset="-128"/>
                        </a:rPr>
                        <a:t>(16</a:t>
                      </a:r>
                      <a:r>
                        <a:rPr kumimoji="1" lang="ja-JP" altLang="en-US" sz="2400" b="0" dirty="0" smtClean="0">
                          <a:solidFill>
                            <a:schemeClr val="tx1"/>
                          </a:solidFill>
                          <a:latin typeface="メイリオ" panose="020B0604030504040204" pitchFamily="50" charset="-128"/>
                          <a:ea typeface="メイリオ" panose="020B0604030504040204" pitchFamily="50" charset="-128"/>
                        </a:rPr>
                        <a:t>進数</a:t>
                      </a:r>
                      <a:r>
                        <a:rPr kumimoji="1" lang="en-US" altLang="ja-JP" sz="2400" b="0" dirty="0" smtClean="0">
                          <a:solidFill>
                            <a:schemeClr val="tx1"/>
                          </a:solidFill>
                          <a:latin typeface="メイリオ" panose="020B0604030504040204" pitchFamily="50" charset="-128"/>
                          <a:ea typeface="メイリオ" panose="020B0604030504040204" pitchFamily="50" charset="-128"/>
                        </a:rPr>
                        <a:t>)</a:t>
                      </a:r>
                      <a:endParaRPr kumimoji="1" lang="ja-JP" altLang="en-US" sz="2400" b="0" dirty="0" smtClean="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0177594"/>
                  </a:ext>
                </a:extLst>
              </a:tr>
              <a:tr h="641350">
                <a:tc>
                  <a:txBody>
                    <a:bodyPr/>
                    <a:lstStyle/>
                    <a:p>
                      <a:r>
                        <a:rPr kumimoji="1" lang="en-US" altLang="ja-JP" sz="2400" b="0" dirty="0" smtClean="0">
                          <a:solidFill>
                            <a:schemeClr val="tx1"/>
                          </a:solidFill>
                          <a:latin typeface="メイリオ" panose="020B0604030504040204" pitchFamily="50" charset="-128"/>
                          <a:ea typeface="メイリオ" panose="020B0604030504040204" pitchFamily="50" charset="-128"/>
                        </a:rPr>
                        <a:t>93(10</a:t>
                      </a:r>
                      <a:r>
                        <a:rPr kumimoji="1" lang="ja-JP" altLang="en-US" sz="2400" b="0" dirty="0" smtClean="0">
                          <a:solidFill>
                            <a:schemeClr val="tx1"/>
                          </a:solidFill>
                          <a:latin typeface="メイリオ" panose="020B0604030504040204" pitchFamily="50" charset="-128"/>
                          <a:ea typeface="メイリオ" panose="020B0604030504040204" pitchFamily="50" charset="-128"/>
                        </a:rPr>
                        <a:t>進数</a:t>
                      </a:r>
                      <a:r>
                        <a:rPr kumimoji="1" lang="en-US" altLang="ja-JP" sz="2400" b="0" dirty="0" smtClean="0">
                          <a:solidFill>
                            <a:schemeClr val="tx1"/>
                          </a:solidFill>
                          <a:latin typeface="メイリオ" panose="020B0604030504040204" pitchFamily="50" charset="-128"/>
                          <a:ea typeface="メイリオ" panose="020B0604030504040204" pitchFamily="50" charset="-128"/>
                        </a:rPr>
                        <a:t>)</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400" b="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dirty="0" smtClean="0">
                          <a:solidFill>
                            <a:schemeClr val="tx1"/>
                          </a:solidFill>
                          <a:latin typeface="メイリオ" panose="020B0604030504040204" pitchFamily="50" charset="-128"/>
                          <a:ea typeface="メイリオ" panose="020B0604030504040204" pitchFamily="50" charset="-128"/>
                        </a:rPr>
                        <a:t>(2</a:t>
                      </a:r>
                      <a:r>
                        <a:rPr kumimoji="1" lang="ja-JP" altLang="en-US" sz="2400" b="0" dirty="0" smtClean="0">
                          <a:solidFill>
                            <a:schemeClr val="tx1"/>
                          </a:solidFill>
                          <a:latin typeface="メイリオ" panose="020B0604030504040204" pitchFamily="50" charset="-128"/>
                          <a:ea typeface="メイリオ" panose="020B0604030504040204" pitchFamily="50" charset="-128"/>
                        </a:rPr>
                        <a:t>進数</a:t>
                      </a:r>
                      <a:r>
                        <a:rPr kumimoji="1" lang="en-US" altLang="ja-JP" sz="2400" b="0" dirty="0" smtClean="0">
                          <a:solidFill>
                            <a:schemeClr val="tx1"/>
                          </a:solidFill>
                          <a:latin typeface="メイリオ" panose="020B0604030504040204" pitchFamily="50" charset="-128"/>
                          <a:ea typeface="メイリオ" panose="020B0604030504040204" pitchFamily="50" charset="-128"/>
                        </a:rPr>
                        <a:t>)</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0057210"/>
                  </a:ext>
                </a:extLst>
              </a:tr>
              <a:tr h="641350">
                <a:tc>
                  <a:txBody>
                    <a:bodyPr/>
                    <a:lstStyle/>
                    <a:p>
                      <a:r>
                        <a:rPr kumimoji="1" lang="en-US" altLang="ja-JP" sz="2400" b="0" dirty="0" smtClean="0">
                          <a:solidFill>
                            <a:schemeClr val="tx1"/>
                          </a:solidFill>
                          <a:latin typeface="メイリオ" panose="020B0604030504040204" pitchFamily="50" charset="-128"/>
                          <a:ea typeface="メイリオ" panose="020B0604030504040204" pitchFamily="50" charset="-128"/>
                        </a:rPr>
                        <a:t>CF(16</a:t>
                      </a:r>
                      <a:r>
                        <a:rPr kumimoji="1" lang="ja-JP" altLang="en-US" sz="2400" b="0" dirty="0" smtClean="0">
                          <a:solidFill>
                            <a:schemeClr val="tx1"/>
                          </a:solidFill>
                          <a:latin typeface="メイリオ" panose="020B0604030504040204" pitchFamily="50" charset="-128"/>
                          <a:ea typeface="メイリオ" panose="020B0604030504040204" pitchFamily="50" charset="-128"/>
                        </a:rPr>
                        <a:t>進数</a:t>
                      </a:r>
                      <a:r>
                        <a:rPr kumimoji="1" lang="en-US" altLang="ja-JP" sz="2400" b="0" dirty="0" smtClean="0">
                          <a:solidFill>
                            <a:schemeClr val="tx1"/>
                          </a:solidFill>
                          <a:latin typeface="メイリオ" panose="020B0604030504040204" pitchFamily="50" charset="-128"/>
                          <a:ea typeface="メイリオ" panose="020B0604030504040204" pitchFamily="50" charset="-128"/>
                        </a:rPr>
                        <a:t>)</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400" b="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dirty="0" smtClean="0">
                          <a:solidFill>
                            <a:schemeClr val="tx1"/>
                          </a:solidFill>
                          <a:latin typeface="メイリオ" panose="020B0604030504040204" pitchFamily="50" charset="-128"/>
                          <a:ea typeface="メイリオ" panose="020B0604030504040204" pitchFamily="50" charset="-128"/>
                        </a:rPr>
                        <a:t>(2</a:t>
                      </a:r>
                      <a:r>
                        <a:rPr kumimoji="1" lang="ja-JP" altLang="en-US" sz="2400" b="0" dirty="0" smtClean="0">
                          <a:solidFill>
                            <a:schemeClr val="tx1"/>
                          </a:solidFill>
                          <a:latin typeface="メイリオ" panose="020B0604030504040204" pitchFamily="50" charset="-128"/>
                          <a:ea typeface="メイリオ" panose="020B0604030504040204" pitchFamily="50" charset="-128"/>
                        </a:rPr>
                        <a:t>進数</a:t>
                      </a:r>
                      <a:r>
                        <a:rPr kumimoji="1" lang="en-US" altLang="ja-JP" sz="2400" b="0" dirty="0" smtClean="0">
                          <a:solidFill>
                            <a:schemeClr val="tx1"/>
                          </a:solidFill>
                          <a:latin typeface="メイリオ" panose="020B0604030504040204" pitchFamily="50" charset="-128"/>
                          <a:ea typeface="メイリオ" panose="020B0604030504040204" pitchFamily="50" charset="-128"/>
                        </a:rPr>
                        <a:t>)</a:t>
                      </a:r>
                      <a:endParaRPr kumimoji="1" lang="ja-JP" altLang="en-US" sz="2400" b="0" dirty="0" smtClean="0">
                        <a:solidFill>
                          <a:schemeClr val="tx1"/>
                        </a:solidFill>
                        <a:latin typeface="メイリオ" panose="020B0604030504040204" pitchFamily="50" charset="-128"/>
                        <a:ea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529482"/>
                  </a:ext>
                </a:extLst>
              </a:tr>
            </a:tbl>
          </a:graphicData>
        </a:graphic>
      </p:graphicFrame>
      <p:sp>
        <p:nvSpPr>
          <p:cNvPr id="13" name="楕円 12"/>
          <p:cNvSpPr/>
          <p:nvPr/>
        </p:nvSpPr>
        <p:spPr>
          <a:xfrm>
            <a:off x="8001000" y="101292"/>
            <a:ext cx="716280" cy="71628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FF0000"/>
                </a:solidFill>
                <a:latin typeface="メイリオ" panose="020B0604030504040204" pitchFamily="50" charset="-128"/>
                <a:ea typeface="メイリオ" panose="020B0604030504040204" pitchFamily="50" charset="-128"/>
              </a:rPr>
              <a:t>テ</a:t>
            </a:r>
            <a:endParaRPr kumimoji="1" lang="ja-JP" altLang="en-US" sz="3200" b="1" dirty="0">
              <a:solidFill>
                <a:srgbClr val="FF0000"/>
              </a:solidFill>
              <a:latin typeface="メイリオ" panose="020B0604030504040204" pitchFamily="50" charset="-128"/>
              <a:ea typeface="メイリオ" panose="020B0604030504040204" pitchFamily="50" charset="-128"/>
            </a:endParaRPr>
          </a:p>
        </p:txBody>
      </p:sp>
      <p:sp>
        <p:nvSpPr>
          <p:cNvPr id="3" name="右矢印 2"/>
          <p:cNvSpPr/>
          <p:nvPr/>
        </p:nvSpPr>
        <p:spPr>
          <a:xfrm>
            <a:off x="3962400" y="1478280"/>
            <a:ext cx="54864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3977640" y="2092980"/>
            <a:ext cx="54864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3977640" y="2756228"/>
            <a:ext cx="54864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a:off x="3977640" y="3370928"/>
            <a:ext cx="54864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989320" y="5059680"/>
            <a:ext cx="3017520" cy="400110"/>
          </a:xfrm>
          <a:prstGeom prst="rect">
            <a:avLst/>
          </a:prstGeom>
          <a:noFill/>
          <a:ln w="38100">
            <a:solidFill>
              <a:srgbClr val="FFFF00"/>
            </a:solidFill>
          </a:ln>
        </p:spPr>
        <p:txBody>
          <a:bodyPr wrap="square" rtlCol="0">
            <a:spAutoFit/>
          </a:bodyPr>
          <a:lstStyle/>
          <a:p>
            <a:r>
              <a:rPr kumimoji="1" lang="ja-JP" altLang="en-US" sz="2000" dirty="0" smtClean="0">
                <a:latin typeface="メイリオ" panose="020B0604030504040204" pitchFamily="50" charset="-128"/>
                <a:ea typeface="メイリオ" panose="020B0604030504040204" pitchFamily="50" charset="-128"/>
              </a:rPr>
              <a:t>学習ノート </a:t>
            </a:r>
            <a:r>
              <a:rPr kumimoji="1" lang="en-US" altLang="ja-JP" sz="2000" dirty="0" smtClean="0">
                <a:latin typeface="メイリオ" panose="020B0604030504040204" pitchFamily="50" charset="-128"/>
                <a:ea typeface="メイリオ" panose="020B0604030504040204" pitchFamily="50" charset="-128"/>
              </a:rPr>
              <a:t>p67[3]</a:t>
            </a:r>
            <a:endParaRPr kumimoji="1"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66523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28600" y="2286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a:solidFill>
                  <a:srgbClr val="FF0000"/>
                </a:solidFill>
                <a:latin typeface="メイリオ" panose="020B0604030504040204" pitchFamily="50" charset="-128"/>
                <a:ea typeface="メイリオ" panose="020B0604030504040204" pitchFamily="50" charset="-128"/>
              </a:rPr>
              <a:t>電卓</a:t>
            </a:r>
            <a:r>
              <a:rPr lang="ja-JP" altLang="en-US" sz="2800" dirty="0" smtClean="0">
                <a:solidFill>
                  <a:srgbClr val="FF0000"/>
                </a:solidFill>
                <a:latin typeface="メイリオ" panose="020B0604030504040204" pitchFamily="50" charset="-128"/>
                <a:ea typeface="メイリオ" panose="020B0604030504040204" pitchFamily="50" charset="-128"/>
              </a:rPr>
              <a:t>を使って数値表現を変更しよう</a:t>
            </a:r>
            <a:r>
              <a:rPr lang="en-US" altLang="ja-JP" sz="2800" dirty="0" smtClean="0">
                <a:solidFill>
                  <a:srgbClr val="FF0000"/>
                </a:solidFill>
                <a:latin typeface="メイリオ" panose="020B0604030504040204" pitchFamily="50" charset="-128"/>
                <a:ea typeface="メイリオ" panose="020B0604030504040204" pitchFamily="50" charset="-128"/>
              </a:rPr>
              <a:t>(</a:t>
            </a:r>
            <a:r>
              <a:rPr lang="ja-JP" altLang="en-US" sz="2800" dirty="0" smtClean="0">
                <a:solidFill>
                  <a:srgbClr val="FF0000"/>
                </a:solidFill>
                <a:latin typeface="メイリオ" panose="020B0604030504040204" pitchFamily="50" charset="-128"/>
                <a:ea typeface="メイリオ" panose="020B0604030504040204" pitchFamily="50" charset="-128"/>
              </a:rPr>
              <a:t>回答</a:t>
            </a:r>
            <a:r>
              <a:rPr lang="en-US" altLang="ja-JP" sz="2800" dirty="0" smtClean="0">
                <a:solidFill>
                  <a:srgbClr val="FF0000"/>
                </a:solidFill>
                <a:latin typeface="メイリオ" panose="020B0604030504040204" pitchFamily="50" charset="-128"/>
                <a:ea typeface="メイリオ" panose="020B0604030504040204" pitchFamily="50" charset="-128"/>
              </a:rPr>
              <a:t>)</a:t>
            </a:r>
            <a:endParaRPr lang="ja-JP" altLang="en-US" sz="2800" dirty="0">
              <a:solidFill>
                <a:srgbClr val="FF0000"/>
              </a:solidFill>
              <a:latin typeface="メイリオ" panose="020B0604030504040204" pitchFamily="50" charset="-128"/>
              <a:ea typeface="メイリオ" panose="020B0604030504040204" pitchFamily="50" charset="-128"/>
            </a:endParaRPr>
          </a:p>
        </p:txBody>
      </p:sp>
      <p:graphicFrame>
        <p:nvGraphicFramePr>
          <p:cNvPr id="2" name="表 1"/>
          <p:cNvGraphicFramePr>
            <a:graphicFrameLocks noGrp="1"/>
          </p:cNvGraphicFramePr>
          <p:nvPr>
            <p:extLst/>
          </p:nvPr>
        </p:nvGraphicFramePr>
        <p:xfrm>
          <a:off x="609600" y="1038225"/>
          <a:ext cx="8107680" cy="4432935"/>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3457517036"/>
                    </a:ext>
                  </a:extLst>
                </a:gridCol>
                <a:gridCol w="990600">
                  <a:extLst>
                    <a:ext uri="{9D8B030D-6E8A-4147-A177-3AD203B41FA5}">
                      <a16:colId xmlns:a16="http://schemas.microsoft.com/office/drawing/2014/main" val="2027276681"/>
                    </a:ext>
                  </a:extLst>
                </a:gridCol>
                <a:gridCol w="3992880">
                  <a:extLst>
                    <a:ext uri="{9D8B030D-6E8A-4147-A177-3AD203B41FA5}">
                      <a16:colId xmlns:a16="http://schemas.microsoft.com/office/drawing/2014/main" val="287106866"/>
                    </a:ext>
                  </a:extLst>
                </a:gridCol>
              </a:tblGrid>
              <a:tr h="1151890">
                <a:tc>
                  <a:txBody>
                    <a:bodyPr/>
                    <a:lstStyle/>
                    <a:p>
                      <a:pPr>
                        <a:lnSpc>
                          <a:spcPts val="2400"/>
                        </a:lnSpc>
                      </a:pPr>
                      <a: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t>10011100(2</a:t>
                      </a:r>
                      <a:r>
                        <a:rPr kumimoji="1" lang="ja-JP" altLang="en-US" sz="2400" b="0" dirty="0" smtClean="0">
                          <a:solidFill>
                            <a:schemeClr val="tx1"/>
                          </a:solidFill>
                          <a:latin typeface="ＭＳ ゴシック" panose="020B0609070205080204" pitchFamily="49" charset="-128"/>
                          <a:ea typeface="ＭＳ ゴシック" panose="020B0609070205080204" pitchFamily="49" charset="-128"/>
                        </a:rPr>
                        <a:t>進数</a:t>
                      </a:r>
                      <a: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t>)</a:t>
                      </a:r>
                      <a:b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br>
                      <a:r>
                        <a:rPr kumimoji="1" lang="en-US" altLang="ja-JP" sz="2400" b="0" dirty="0" err="1" smtClean="0">
                          <a:solidFill>
                            <a:schemeClr val="tx1"/>
                          </a:solidFill>
                          <a:latin typeface="ＭＳ ゴシック" panose="020B0609070205080204" pitchFamily="49" charset="-128"/>
                          <a:ea typeface="ＭＳ ゴシック" panose="020B0609070205080204" pitchFamily="49" charset="-128"/>
                        </a:rPr>
                        <a:t>xxxxxxxx</a:t>
                      </a:r>
                      <a: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t/>
                      </a:r>
                      <a:b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br>
                      <a: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t>16318421</a:t>
                      </a:r>
                    </a:p>
                    <a:p>
                      <a:pPr>
                        <a:lnSpc>
                          <a:spcPts val="2400"/>
                        </a:lnSpc>
                      </a:pPr>
                      <a: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t>2426</a:t>
                      </a:r>
                      <a:b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br>
                      <a: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t>8</a:t>
                      </a:r>
                      <a:endParaRPr kumimoji="1" lang="ja-JP" altLang="en-US" sz="2400" b="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400" b="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t>156(10</a:t>
                      </a:r>
                      <a:r>
                        <a:rPr kumimoji="1" lang="ja-JP" altLang="en-US" sz="2400" b="0" dirty="0" smtClean="0">
                          <a:solidFill>
                            <a:schemeClr val="tx1"/>
                          </a:solidFill>
                          <a:latin typeface="ＭＳ ゴシック" panose="020B0609070205080204" pitchFamily="49" charset="-128"/>
                          <a:ea typeface="ＭＳ ゴシック" panose="020B0609070205080204" pitchFamily="49" charset="-128"/>
                        </a:rPr>
                        <a:t>進数</a:t>
                      </a:r>
                      <a: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2400" b="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8387285"/>
                  </a:ext>
                </a:extLst>
              </a:tr>
              <a:tr h="1151890">
                <a:tc>
                  <a:txBody>
                    <a:bodyPr/>
                    <a:lstStyle/>
                    <a:p>
                      <a:r>
                        <a:rPr kumimoji="1" lang="en-US" altLang="ja-JP" sz="2400" b="0" dirty="0" smtClean="0">
                          <a:solidFill>
                            <a:srgbClr val="FF0000"/>
                          </a:solidFill>
                          <a:latin typeface="ＭＳ ゴシック" panose="020B0609070205080204" pitchFamily="49" charset="-128"/>
                          <a:ea typeface="ＭＳ ゴシック" panose="020B0609070205080204" pitchFamily="49" charset="-128"/>
                        </a:rPr>
                        <a:t>1110</a:t>
                      </a:r>
                      <a:r>
                        <a:rPr kumimoji="1" lang="en-US" altLang="ja-JP" sz="2400" b="0" dirty="0" smtClean="0">
                          <a:solidFill>
                            <a:schemeClr val="accent4"/>
                          </a:solidFill>
                          <a:latin typeface="ＭＳ ゴシック" panose="020B0609070205080204" pitchFamily="49" charset="-128"/>
                          <a:ea typeface="ＭＳ ゴシック" panose="020B0609070205080204" pitchFamily="49" charset="-128"/>
                        </a:rPr>
                        <a:t>0110</a:t>
                      </a:r>
                      <a: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t>(2</a:t>
                      </a:r>
                      <a:r>
                        <a:rPr kumimoji="1" lang="ja-JP" altLang="en-US" sz="2400" b="0" dirty="0" smtClean="0">
                          <a:solidFill>
                            <a:schemeClr val="tx1"/>
                          </a:solidFill>
                          <a:latin typeface="ＭＳ ゴシック" panose="020B0609070205080204" pitchFamily="49" charset="-128"/>
                          <a:ea typeface="ＭＳ ゴシック" panose="020B0609070205080204" pitchFamily="49" charset="-128"/>
                        </a:rPr>
                        <a:t>進数</a:t>
                      </a:r>
                      <a: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t>)</a:t>
                      </a:r>
                    </a:p>
                    <a:p>
                      <a: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t>   </a:t>
                      </a:r>
                      <a:r>
                        <a:rPr kumimoji="1" lang="en-US" altLang="ja-JP" sz="2400" b="0" dirty="0" smtClean="0">
                          <a:solidFill>
                            <a:srgbClr val="FF0000"/>
                          </a:solidFill>
                          <a:latin typeface="ＭＳ ゴシック" panose="020B0609070205080204" pitchFamily="49" charset="-128"/>
                          <a:ea typeface="ＭＳ ゴシック" panose="020B0609070205080204" pitchFamily="49" charset="-128"/>
                        </a:rPr>
                        <a:t>E</a:t>
                      </a:r>
                      <a: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t>   </a:t>
                      </a:r>
                      <a:r>
                        <a:rPr kumimoji="1" lang="en-US" altLang="ja-JP" sz="2400" b="0" dirty="0" smtClean="0">
                          <a:solidFill>
                            <a:schemeClr val="accent4"/>
                          </a:solidFill>
                          <a:latin typeface="ＭＳ ゴシック" panose="020B0609070205080204" pitchFamily="49" charset="-128"/>
                          <a:ea typeface="ＭＳ ゴシック" panose="020B0609070205080204" pitchFamily="49" charset="-128"/>
                        </a:rPr>
                        <a:t>6</a:t>
                      </a:r>
                      <a:endParaRPr kumimoji="1" lang="ja-JP" altLang="en-US" sz="2400" b="0" dirty="0">
                        <a:solidFill>
                          <a:schemeClr val="accent4"/>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400" b="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t>E6(16</a:t>
                      </a:r>
                      <a:r>
                        <a:rPr kumimoji="1" lang="ja-JP" altLang="en-US" sz="2400" b="0" dirty="0" smtClean="0">
                          <a:solidFill>
                            <a:schemeClr val="tx1"/>
                          </a:solidFill>
                          <a:latin typeface="ＭＳ ゴシック" panose="020B0609070205080204" pitchFamily="49" charset="-128"/>
                          <a:ea typeface="ＭＳ ゴシック" panose="020B0609070205080204" pitchFamily="49" charset="-128"/>
                        </a:rPr>
                        <a:t>進数</a:t>
                      </a:r>
                      <a: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2400" b="0" dirty="0" smtClean="0">
                        <a:solidFill>
                          <a:schemeClr val="tx1"/>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0177594"/>
                  </a:ext>
                </a:extLst>
              </a:tr>
              <a:tr h="1151890">
                <a:tc>
                  <a:txBody>
                    <a:bodyPr/>
                    <a:lstStyle/>
                    <a:p>
                      <a: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t>93(10</a:t>
                      </a:r>
                      <a:r>
                        <a:rPr kumimoji="1" lang="ja-JP" altLang="en-US" sz="2400" b="0" dirty="0" smtClean="0">
                          <a:solidFill>
                            <a:schemeClr val="tx1"/>
                          </a:solidFill>
                          <a:latin typeface="ＭＳ ゴシック" panose="020B0609070205080204" pitchFamily="49" charset="-128"/>
                          <a:ea typeface="ＭＳ ゴシック" panose="020B0609070205080204" pitchFamily="49" charset="-128"/>
                        </a:rPr>
                        <a:t>進数</a:t>
                      </a:r>
                      <a: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2400" b="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t>2</a:t>
                      </a:r>
                      <a:r>
                        <a:rPr kumimoji="1" lang="ja-JP" altLang="en-US" sz="2400" b="0" dirty="0" smtClean="0">
                          <a:solidFill>
                            <a:schemeClr val="tx1"/>
                          </a:solidFill>
                          <a:latin typeface="ＭＳ ゴシック" panose="020B0609070205080204" pitchFamily="49" charset="-128"/>
                          <a:ea typeface="ＭＳ ゴシック" panose="020B0609070205080204" pitchFamily="49" charset="-128"/>
                        </a:rPr>
                        <a:t>で割っていく</a:t>
                      </a:r>
                      <a:br>
                        <a:rPr kumimoji="1" lang="ja-JP" altLang="en-US" sz="2400" b="0" dirty="0" smtClean="0">
                          <a:solidFill>
                            <a:schemeClr val="tx1"/>
                          </a:solidFill>
                          <a:latin typeface="ＭＳ ゴシック" panose="020B0609070205080204" pitchFamily="49" charset="-128"/>
                          <a:ea typeface="ＭＳ ゴシック" panose="020B0609070205080204" pitchFamily="49" charset="-128"/>
                        </a:rPr>
                      </a:br>
                      <a:r>
                        <a:rPr kumimoji="1" lang="ja-JP" altLang="en-US" sz="2400" b="0" dirty="0" smtClean="0">
                          <a:solidFill>
                            <a:schemeClr val="tx1"/>
                          </a:solidFill>
                          <a:latin typeface="ＭＳ ゴシック" panose="020B0609070205080204" pitchFamily="49" charset="-128"/>
                          <a:ea typeface="ＭＳ ゴシック" panose="020B0609070205080204" pitchFamily="49" charset="-128"/>
                        </a:rPr>
                        <a:t>・上記の数で割る</a:t>
                      </a:r>
                      <a:endParaRPr kumimoji="1" lang="ja-JP" altLang="en-US" sz="2400" b="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400" b="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baseline="0" dirty="0" smtClean="0">
                          <a:solidFill>
                            <a:schemeClr val="tx1"/>
                          </a:solidFill>
                          <a:latin typeface="ＭＳ ゴシック" panose="020B0609070205080204" pitchFamily="49" charset="-128"/>
                          <a:ea typeface="ＭＳ ゴシック" panose="020B0609070205080204" pitchFamily="49" charset="-128"/>
                        </a:rPr>
                        <a:t> </a:t>
                      </a:r>
                      <a: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t>1011101(2</a:t>
                      </a:r>
                      <a:r>
                        <a:rPr kumimoji="1" lang="ja-JP" altLang="en-US" sz="2400" b="0" dirty="0" smtClean="0">
                          <a:solidFill>
                            <a:schemeClr val="tx1"/>
                          </a:solidFill>
                          <a:latin typeface="ＭＳ ゴシック" panose="020B0609070205080204" pitchFamily="49" charset="-128"/>
                          <a:ea typeface="ＭＳ ゴシック" panose="020B0609070205080204" pitchFamily="49" charset="-128"/>
                        </a:rPr>
                        <a:t>進数</a:t>
                      </a:r>
                      <a: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2400" b="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0057210"/>
                  </a:ext>
                </a:extLst>
              </a:tr>
              <a:tr h="476885">
                <a:tc>
                  <a:txBody>
                    <a:bodyPr/>
                    <a:lstStyle/>
                    <a:p>
                      <a:r>
                        <a:rPr kumimoji="1" lang="en-US" altLang="ja-JP" sz="2400" b="0" dirty="0" smtClean="0">
                          <a:solidFill>
                            <a:srgbClr val="FF0000"/>
                          </a:solidFill>
                          <a:latin typeface="ＭＳ ゴシック" panose="020B0609070205080204" pitchFamily="49" charset="-128"/>
                          <a:ea typeface="ＭＳ ゴシック" panose="020B0609070205080204" pitchFamily="49" charset="-128"/>
                        </a:rPr>
                        <a:t>C</a:t>
                      </a:r>
                      <a:r>
                        <a:rPr kumimoji="1" lang="en-US" altLang="ja-JP" sz="2400" b="0" dirty="0" smtClean="0">
                          <a:solidFill>
                            <a:schemeClr val="tx2"/>
                          </a:solidFill>
                          <a:latin typeface="ＭＳ ゴシック" panose="020B0609070205080204" pitchFamily="49" charset="-128"/>
                          <a:ea typeface="ＭＳ ゴシック" panose="020B0609070205080204" pitchFamily="49" charset="-128"/>
                        </a:rPr>
                        <a:t>F</a:t>
                      </a:r>
                      <a: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t>(16</a:t>
                      </a:r>
                      <a:r>
                        <a:rPr kumimoji="1" lang="ja-JP" altLang="en-US" sz="2400" b="0" dirty="0" smtClean="0">
                          <a:solidFill>
                            <a:schemeClr val="tx1"/>
                          </a:solidFill>
                          <a:latin typeface="ＭＳ ゴシック" panose="020B0609070205080204" pitchFamily="49" charset="-128"/>
                          <a:ea typeface="ＭＳ ゴシック" panose="020B0609070205080204" pitchFamily="49" charset="-128"/>
                        </a:rPr>
                        <a:t>進数</a:t>
                      </a:r>
                      <a: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2400" b="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400" b="0">
                        <a:solidFill>
                          <a:schemeClr val="tx1"/>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dirty="0" smtClean="0">
                          <a:solidFill>
                            <a:srgbClr val="FF0000"/>
                          </a:solidFill>
                          <a:latin typeface="ＭＳ ゴシック" panose="020B0609070205080204" pitchFamily="49" charset="-128"/>
                          <a:ea typeface="ＭＳ ゴシック" panose="020B0609070205080204" pitchFamily="49" charset="-128"/>
                        </a:rPr>
                        <a:t>1100</a:t>
                      </a:r>
                      <a:r>
                        <a:rPr kumimoji="1" lang="en-US" altLang="ja-JP" sz="2400" b="0" dirty="0" smtClean="0">
                          <a:solidFill>
                            <a:schemeClr val="tx2"/>
                          </a:solidFill>
                          <a:latin typeface="ＭＳ ゴシック" panose="020B0609070205080204" pitchFamily="49" charset="-128"/>
                          <a:ea typeface="ＭＳ ゴシック" panose="020B0609070205080204" pitchFamily="49" charset="-128"/>
                        </a:rPr>
                        <a:t>1111</a:t>
                      </a:r>
                      <a: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t>(2</a:t>
                      </a:r>
                      <a:r>
                        <a:rPr kumimoji="1" lang="ja-JP" altLang="en-US" sz="2400" b="0" dirty="0" smtClean="0">
                          <a:solidFill>
                            <a:schemeClr val="tx1"/>
                          </a:solidFill>
                          <a:latin typeface="ＭＳ ゴシック" panose="020B0609070205080204" pitchFamily="49" charset="-128"/>
                          <a:ea typeface="ＭＳ ゴシック" panose="020B0609070205080204" pitchFamily="49" charset="-128"/>
                        </a:rPr>
                        <a:t>進数</a:t>
                      </a:r>
                      <a:r>
                        <a:rPr kumimoji="1" lang="en-US" altLang="ja-JP" sz="2400" b="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2400" b="0" dirty="0" smtClean="0">
                        <a:solidFill>
                          <a:schemeClr val="tx1"/>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529482"/>
                  </a:ext>
                </a:extLst>
              </a:tr>
            </a:tbl>
          </a:graphicData>
        </a:graphic>
      </p:graphicFrame>
      <p:sp>
        <p:nvSpPr>
          <p:cNvPr id="13" name="楕円 12"/>
          <p:cNvSpPr/>
          <p:nvPr/>
        </p:nvSpPr>
        <p:spPr>
          <a:xfrm>
            <a:off x="8001000" y="101292"/>
            <a:ext cx="716280" cy="71628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FF0000"/>
                </a:solidFill>
                <a:latin typeface="メイリオ" panose="020B0604030504040204" pitchFamily="50" charset="-128"/>
                <a:ea typeface="メイリオ" panose="020B0604030504040204" pitchFamily="50" charset="-128"/>
              </a:rPr>
              <a:t>テ</a:t>
            </a:r>
            <a:endParaRPr kumimoji="1" lang="ja-JP" altLang="en-US" sz="3200" b="1" dirty="0">
              <a:solidFill>
                <a:srgbClr val="FF0000"/>
              </a:solidFill>
              <a:latin typeface="メイリオ" panose="020B0604030504040204" pitchFamily="50" charset="-128"/>
              <a:ea typeface="メイリオ" panose="020B0604030504040204" pitchFamily="50" charset="-128"/>
            </a:endParaRPr>
          </a:p>
        </p:txBody>
      </p:sp>
      <p:sp>
        <p:nvSpPr>
          <p:cNvPr id="3" name="右矢印 2"/>
          <p:cNvSpPr/>
          <p:nvPr/>
        </p:nvSpPr>
        <p:spPr>
          <a:xfrm>
            <a:off x="3977640" y="1109900"/>
            <a:ext cx="54864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3977640" y="2771120"/>
            <a:ext cx="54864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3977640" y="3949660"/>
            <a:ext cx="54864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a:off x="3977640" y="4955888"/>
            <a:ext cx="54864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426969" y="5829240"/>
            <a:ext cx="6290311" cy="400110"/>
          </a:xfrm>
          <a:prstGeom prst="rect">
            <a:avLst/>
          </a:prstGeom>
          <a:noFill/>
        </p:spPr>
        <p:txBody>
          <a:bodyPr wrap="square" rtlCol="0">
            <a:spAutoFit/>
          </a:bodyPr>
          <a:lstStyle/>
          <a:p>
            <a:pPr algn="l"/>
            <a:r>
              <a:rPr lang="en-US" altLang="ja-JP" sz="2000" dirty="0" smtClean="0">
                <a:solidFill>
                  <a:srgbClr val="FF0000"/>
                </a:solidFill>
                <a:latin typeface="メイリオ" panose="020B0604030504040204" pitchFamily="50" charset="-128"/>
                <a:ea typeface="メイリオ" panose="020B0604030504040204" pitchFamily="50" charset="-128"/>
              </a:rPr>
              <a:t>2</a:t>
            </a:r>
            <a:r>
              <a:rPr lang="ja-JP" altLang="en-US" sz="2000" dirty="0" smtClean="0">
                <a:solidFill>
                  <a:srgbClr val="FF0000"/>
                </a:solidFill>
                <a:latin typeface="メイリオ" panose="020B0604030504040204" pitchFamily="50" charset="-128"/>
                <a:ea typeface="メイリオ" panose="020B0604030504040204" pitchFamily="50" charset="-128"/>
              </a:rPr>
              <a:t>進数の</a:t>
            </a:r>
            <a:r>
              <a:rPr lang="en-US" altLang="ja-JP" sz="2000" dirty="0" smtClean="0">
                <a:solidFill>
                  <a:srgbClr val="FF0000"/>
                </a:solidFill>
                <a:latin typeface="メイリオ" panose="020B0604030504040204" pitchFamily="50" charset="-128"/>
                <a:ea typeface="メイリオ" panose="020B0604030504040204" pitchFamily="50" charset="-128"/>
              </a:rPr>
              <a:t>4</a:t>
            </a:r>
            <a:r>
              <a:rPr lang="ja-JP" altLang="en-US" sz="2000" dirty="0" smtClean="0">
                <a:solidFill>
                  <a:srgbClr val="FF0000"/>
                </a:solidFill>
                <a:latin typeface="メイリオ" panose="020B0604030504040204" pitchFamily="50" charset="-128"/>
                <a:ea typeface="メイリオ" panose="020B0604030504040204" pitchFamily="50" charset="-128"/>
              </a:rPr>
              <a:t>ケタと、</a:t>
            </a:r>
            <a:r>
              <a:rPr lang="en-US" altLang="ja-JP" sz="2000" dirty="0" smtClean="0">
                <a:solidFill>
                  <a:srgbClr val="FF0000"/>
                </a:solidFill>
                <a:latin typeface="メイリオ" panose="020B0604030504040204" pitchFamily="50" charset="-128"/>
                <a:ea typeface="メイリオ" panose="020B0604030504040204" pitchFamily="50" charset="-128"/>
              </a:rPr>
              <a:t>16</a:t>
            </a:r>
            <a:r>
              <a:rPr lang="ja-JP" altLang="en-US" sz="2000" dirty="0" smtClean="0">
                <a:solidFill>
                  <a:srgbClr val="FF0000"/>
                </a:solidFill>
                <a:latin typeface="メイリオ" panose="020B0604030504040204" pitchFamily="50" charset="-128"/>
                <a:ea typeface="メイリオ" panose="020B0604030504040204" pitchFamily="50" charset="-128"/>
              </a:rPr>
              <a:t>進数の</a:t>
            </a:r>
            <a:r>
              <a:rPr lang="en-US" altLang="ja-JP" sz="2000" dirty="0" smtClean="0">
                <a:solidFill>
                  <a:srgbClr val="FF0000"/>
                </a:solidFill>
                <a:latin typeface="メイリオ" panose="020B0604030504040204" pitchFamily="50" charset="-128"/>
                <a:ea typeface="メイリオ" panose="020B0604030504040204" pitchFamily="50" charset="-128"/>
              </a:rPr>
              <a:t>1</a:t>
            </a:r>
            <a:r>
              <a:rPr lang="ja-JP" altLang="en-US" sz="2000" dirty="0" smtClean="0">
                <a:solidFill>
                  <a:srgbClr val="FF0000"/>
                </a:solidFill>
                <a:latin typeface="メイリオ" panose="020B0604030504040204" pitchFamily="50" charset="-128"/>
                <a:ea typeface="メイリオ" panose="020B0604030504040204" pitchFamily="50" charset="-128"/>
              </a:rPr>
              <a:t>桁は対応</a:t>
            </a:r>
          </a:p>
        </p:txBody>
      </p:sp>
      <p:sp>
        <p:nvSpPr>
          <p:cNvPr id="10" name="テキスト ボックス 9"/>
          <p:cNvSpPr txBox="1"/>
          <p:nvPr/>
        </p:nvSpPr>
        <p:spPr>
          <a:xfrm>
            <a:off x="5699760" y="1828800"/>
            <a:ext cx="3017520" cy="400110"/>
          </a:xfrm>
          <a:prstGeom prst="rect">
            <a:avLst/>
          </a:prstGeom>
          <a:noFill/>
          <a:ln w="38100">
            <a:solidFill>
              <a:srgbClr val="FFFF00"/>
            </a:solidFill>
          </a:ln>
        </p:spPr>
        <p:txBody>
          <a:bodyPr wrap="square" rtlCol="0">
            <a:spAutoFit/>
          </a:bodyPr>
          <a:lstStyle/>
          <a:p>
            <a:r>
              <a:rPr kumimoji="1" lang="ja-JP" altLang="en-US" sz="2000" dirty="0" smtClean="0">
                <a:latin typeface="メイリオ" panose="020B0604030504040204" pitchFamily="50" charset="-128"/>
                <a:ea typeface="メイリオ" panose="020B0604030504040204" pitchFamily="50" charset="-128"/>
              </a:rPr>
              <a:t>学習ノート </a:t>
            </a:r>
            <a:r>
              <a:rPr kumimoji="1" lang="en-US" altLang="ja-JP" sz="2000" dirty="0" smtClean="0">
                <a:latin typeface="メイリオ" panose="020B0604030504040204" pitchFamily="50" charset="-128"/>
                <a:ea typeface="メイリオ" panose="020B0604030504040204" pitchFamily="50" charset="-128"/>
              </a:rPr>
              <a:t>p67[3]</a:t>
            </a:r>
            <a:endParaRPr kumimoji="1"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369881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28600" y="2286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solidFill>
                  <a:srgbClr val="FF0000"/>
                </a:solidFill>
                <a:latin typeface="メイリオ" panose="020B0604030504040204" pitchFamily="50" charset="-128"/>
                <a:ea typeface="メイリオ" panose="020B0604030504040204" pitchFamily="50" charset="-128"/>
              </a:rPr>
              <a:t>コンピュータの情報の単位</a:t>
            </a:r>
            <a:r>
              <a:rPr lang="en-US" altLang="ja-JP" sz="2800" dirty="0" smtClean="0">
                <a:solidFill>
                  <a:srgbClr val="FF0000"/>
                </a:solidFill>
                <a:latin typeface="メイリオ" panose="020B0604030504040204" pitchFamily="50" charset="-128"/>
                <a:ea typeface="メイリオ" panose="020B0604030504040204" pitchFamily="50" charset="-128"/>
              </a:rPr>
              <a:t>(1)</a:t>
            </a:r>
            <a:endParaRPr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13" name="楕円 12"/>
          <p:cNvSpPr/>
          <p:nvPr/>
        </p:nvSpPr>
        <p:spPr>
          <a:xfrm>
            <a:off x="8001000" y="101292"/>
            <a:ext cx="716280" cy="71628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FF0000"/>
                </a:solidFill>
                <a:latin typeface="メイリオ" panose="020B0604030504040204" pitchFamily="50" charset="-128"/>
                <a:ea typeface="メイリオ" panose="020B0604030504040204" pitchFamily="50" charset="-128"/>
              </a:rPr>
              <a:t>テ</a:t>
            </a:r>
            <a:endParaRPr kumimoji="1" lang="ja-JP" altLang="en-US" sz="3200" b="1" dirty="0">
              <a:solidFill>
                <a:srgbClr val="FF0000"/>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228600" y="1005512"/>
            <a:ext cx="8488680" cy="830997"/>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情報量の最小単位</a:t>
            </a:r>
            <a:r>
              <a:rPr lang="ja-JP" altLang="en-US" sz="2400" dirty="0" smtClean="0">
                <a:latin typeface="メイリオ" panose="020B0604030504040204" pitchFamily="50" charset="-128"/>
                <a:ea typeface="メイリオ" panose="020B0604030504040204" pitchFamily="50" charset="-128"/>
              </a:rPr>
              <a:t>を</a:t>
            </a:r>
            <a:r>
              <a:rPr lang="ja-JP" altLang="en-US" sz="2400" dirty="0" smtClean="0">
                <a:solidFill>
                  <a:srgbClr val="FF0000"/>
                </a:solidFill>
                <a:latin typeface="メイリオ" panose="020B0604030504040204" pitchFamily="50" charset="-128"/>
                <a:ea typeface="メイリオ" panose="020B0604030504040204" pitchFamily="50" charset="-128"/>
              </a:rPr>
              <a:t>ビット</a:t>
            </a:r>
            <a:r>
              <a:rPr lang="ja-JP" altLang="en-US" sz="2400" dirty="0" smtClean="0">
                <a:latin typeface="メイリオ" panose="020B0604030504040204" pitchFamily="50" charset="-128"/>
                <a:ea typeface="メイリオ" panose="020B0604030504040204" pitchFamily="50" charset="-128"/>
              </a:rPr>
              <a:t>と</a:t>
            </a:r>
            <a:r>
              <a:rPr lang="ja-JP" altLang="en-US" sz="2400" dirty="0">
                <a:latin typeface="メイリオ" panose="020B0604030504040204" pitchFamily="50" charset="-128"/>
                <a:ea typeface="メイリオ" panose="020B0604030504040204" pitchFamily="50" charset="-128"/>
              </a:rPr>
              <a:t>いい，</a:t>
            </a:r>
            <a:r>
              <a:rPr lang="en-US" altLang="ja-JP" sz="2400" dirty="0">
                <a:latin typeface="メイリオ" panose="020B0604030504040204" pitchFamily="50" charset="-128"/>
                <a:ea typeface="メイリオ" panose="020B0604030504040204" pitchFamily="50" charset="-128"/>
              </a:rPr>
              <a:t>2</a:t>
            </a:r>
            <a:r>
              <a:rPr lang="ja-JP" altLang="en-US" sz="2400" dirty="0">
                <a:latin typeface="メイリオ" panose="020B0604030504040204" pitchFamily="50" charset="-128"/>
                <a:ea typeface="メイリオ" panose="020B0604030504040204" pitchFamily="50" charset="-128"/>
              </a:rPr>
              <a:t>進数</a:t>
            </a:r>
            <a:r>
              <a:rPr lang="ja-JP" altLang="en-US" sz="2400" dirty="0" smtClean="0">
                <a:latin typeface="メイリオ" panose="020B0604030504040204" pitchFamily="50" charset="-128"/>
                <a:ea typeface="メイリオ" panose="020B0604030504040204" pitchFamily="50" charset="-128"/>
              </a:rPr>
              <a:t>の</a:t>
            </a:r>
            <a:r>
              <a:rPr lang="en-US" altLang="ja-JP" sz="2400" dirty="0" smtClean="0">
                <a:solidFill>
                  <a:srgbClr val="FF0000"/>
                </a:solidFill>
                <a:latin typeface="メイリオ" panose="020B0604030504040204" pitchFamily="50" charset="-128"/>
                <a:ea typeface="メイリオ" panose="020B0604030504040204" pitchFamily="50" charset="-128"/>
              </a:rPr>
              <a:t>1</a:t>
            </a:r>
            <a:r>
              <a:rPr lang="ja-JP" altLang="en-US" sz="2400" dirty="0" smtClean="0">
                <a:solidFill>
                  <a:srgbClr val="FF0000"/>
                </a:solidFill>
                <a:latin typeface="メイリオ" panose="020B0604030504040204" pitchFamily="50" charset="-128"/>
                <a:ea typeface="メイリオ" panose="020B0604030504040204" pitchFamily="50" charset="-128"/>
              </a:rPr>
              <a:t>桁</a:t>
            </a:r>
            <a:r>
              <a:rPr lang="ja-JP" altLang="en-US" sz="2400" dirty="0">
                <a:latin typeface="メイリオ" panose="020B0604030504040204" pitchFamily="50" charset="-128"/>
                <a:ea typeface="メイリオ" panose="020B0604030504040204" pitchFamily="50" charset="-128"/>
              </a:rPr>
              <a:t>に相当する。</a:t>
            </a:r>
            <a:r>
              <a:rPr lang="ja-JP" altLang="en-US" sz="2400" dirty="0" smtClean="0">
                <a:latin typeface="メイリオ" panose="020B0604030504040204" pitchFamily="50" charset="-128"/>
                <a:ea typeface="メイリオ" panose="020B0604030504040204" pitchFamily="50" charset="-128"/>
              </a:rPr>
              <a:t>また</a:t>
            </a:r>
            <a:r>
              <a:rPr lang="en-US" altLang="ja-JP" sz="2400" dirty="0" smtClean="0">
                <a:solidFill>
                  <a:srgbClr val="FF0000"/>
                </a:solidFill>
                <a:latin typeface="メイリオ" panose="020B0604030504040204" pitchFamily="50" charset="-128"/>
                <a:ea typeface="メイリオ" panose="020B0604030504040204" pitchFamily="50" charset="-128"/>
              </a:rPr>
              <a:t>8</a:t>
            </a:r>
            <a:r>
              <a:rPr lang="ja-JP" altLang="en-US" sz="2400" dirty="0" smtClean="0">
                <a:solidFill>
                  <a:srgbClr val="FF0000"/>
                </a:solidFill>
                <a:latin typeface="メイリオ" panose="020B0604030504040204" pitchFamily="50" charset="-128"/>
                <a:ea typeface="メイリオ" panose="020B0604030504040204" pitchFamily="50" charset="-128"/>
              </a:rPr>
              <a:t>ビット</a:t>
            </a:r>
            <a:r>
              <a:rPr lang="ja-JP" altLang="en-US" sz="2400" dirty="0">
                <a:latin typeface="メイリオ" panose="020B0604030504040204" pitchFamily="50" charset="-128"/>
                <a:ea typeface="メイリオ" panose="020B0604030504040204" pitchFamily="50" charset="-128"/>
              </a:rPr>
              <a:t>をまとめて</a:t>
            </a:r>
            <a:r>
              <a:rPr lang="en-US" altLang="ja-JP" sz="2400" dirty="0" smtClean="0">
                <a:solidFill>
                  <a:srgbClr val="FF0000"/>
                </a:solidFill>
                <a:latin typeface="メイリオ" panose="020B0604030504040204" pitchFamily="50" charset="-128"/>
                <a:ea typeface="メイリオ" panose="020B0604030504040204" pitchFamily="50" charset="-128"/>
              </a:rPr>
              <a:t>1</a:t>
            </a:r>
            <a:r>
              <a:rPr lang="ja-JP" altLang="en-US" sz="2400" dirty="0" smtClean="0">
                <a:solidFill>
                  <a:srgbClr val="FF0000"/>
                </a:solidFill>
                <a:latin typeface="メイリオ" panose="020B0604030504040204" pitchFamily="50" charset="-128"/>
                <a:ea typeface="メイリオ" panose="020B0604030504040204" pitchFamily="50" charset="-128"/>
              </a:rPr>
              <a:t>バイト</a:t>
            </a:r>
            <a:r>
              <a:rPr lang="ja-JP" altLang="en-US" sz="2400" dirty="0" smtClean="0">
                <a:latin typeface="メイリオ" panose="020B0604030504040204" pitchFamily="50" charset="-128"/>
                <a:ea typeface="メイリオ" panose="020B0604030504040204" pitchFamily="50" charset="-128"/>
              </a:rPr>
              <a:t>と</a:t>
            </a:r>
            <a:r>
              <a:rPr lang="ja-JP" altLang="en-US" sz="2400" dirty="0">
                <a:latin typeface="メイリオ" panose="020B0604030504040204" pitchFamily="50" charset="-128"/>
                <a:ea typeface="メイリオ" panose="020B0604030504040204" pitchFamily="50" charset="-128"/>
              </a:rPr>
              <a:t>いう。</a:t>
            </a:r>
            <a:endParaRPr kumimoji="1" lang="ja-JP" altLang="en-US" sz="24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2">
            <a:extLst>
              <a:ext uri="{BEBA8EAE-BF5A-486C-A8C5-ECC9F3942E4B}">
                <a14:imgProps xmlns:a14="http://schemas.microsoft.com/office/drawing/2010/main">
                  <a14:imgLayer r:embed="rId3">
                    <a14:imgEffect>
                      <a14:backgroundRemoval t="2847" b="95730" l="1609" r="96783"/>
                    </a14:imgEffect>
                  </a14:imgLayer>
                </a14:imgProps>
              </a:ext>
            </a:extLst>
          </a:blip>
          <a:stretch>
            <a:fillRect/>
          </a:stretch>
        </p:blipFill>
        <p:spPr>
          <a:xfrm>
            <a:off x="3130197" y="3258238"/>
            <a:ext cx="4434429" cy="3340682"/>
          </a:xfrm>
          <a:prstGeom prst="rect">
            <a:avLst/>
          </a:prstGeom>
        </p:spPr>
      </p:pic>
      <p:sp>
        <p:nvSpPr>
          <p:cNvPr id="5" name="右中かっこ 4"/>
          <p:cNvSpPr/>
          <p:nvPr/>
        </p:nvSpPr>
        <p:spPr>
          <a:xfrm rot="16200000">
            <a:off x="5897883" y="2301239"/>
            <a:ext cx="350521" cy="196595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1377597" y="2842739"/>
            <a:ext cx="3505200" cy="830997"/>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一個</a:t>
            </a:r>
            <a:r>
              <a:rPr lang="ja-JP" altLang="en-US" sz="2400" dirty="0">
                <a:latin typeface="メイリオ" panose="020B0604030504040204" pitchFamily="50" charset="-128"/>
                <a:ea typeface="メイリオ" panose="020B0604030504040204" pitchFamily="50" charset="-128"/>
              </a:rPr>
              <a:t>一個</a:t>
            </a:r>
            <a:r>
              <a:rPr lang="ja-JP" altLang="en-US" sz="2400" dirty="0" smtClean="0">
                <a:latin typeface="メイリオ" panose="020B0604030504040204" pitchFamily="50" charset="-128"/>
                <a:ea typeface="メイリオ" panose="020B0604030504040204" pitchFamily="50" charset="-128"/>
              </a:rPr>
              <a:t>のスイッチが</a:t>
            </a:r>
          </a:p>
          <a:p>
            <a:r>
              <a:rPr lang="en-US" altLang="ja-JP" sz="2400" dirty="0" smtClean="0">
                <a:solidFill>
                  <a:srgbClr val="FF0000"/>
                </a:solidFill>
                <a:latin typeface="メイリオ" panose="020B0604030504040204" pitchFamily="50" charset="-128"/>
                <a:ea typeface="メイリオ" panose="020B0604030504040204" pitchFamily="50" charset="-128"/>
              </a:rPr>
              <a:t>1</a:t>
            </a:r>
            <a:r>
              <a:rPr lang="ja-JP" altLang="en-US" sz="2400" dirty="0" smtClean="0">
                <a:solidFill>
                  <a:srgbClr val="FF0000"/>
                </a:solidFill>
                <a:latin typeface="メイリオ" panose="020B0604030504040204" pitchFamily="50" charset="-128"/>
                <a:ea typeface="メイリオ" panose="020B0604030504040204" pitchFamily="50" charset="-128"/>
              </a:rPr>
              <a:t>ビット。</a:t>
            </a:r>
            <a:endParaRPr kumimoji="1" lang="ja-JP" altLang="en-US" sz="2400" dirty="0">
              <a:solidFill>
                <a:srgbClr val="FF0000"/>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4882797" y="1964407"/>
            <a:ext cx="3505200" cy="830997"/>
          </a:xfrm>
          <a:prstGeom prst="rect">
            <a:avLst/>
          </a:prstGeom>
          <a:noFill/>
        </p:spPr>
        <p:txBody>
          <a:bodyPr wrap="square" rtlCol="0">
            <a:spAutoFit/>
          </a:bodyPr>
          <a:lstStyle/>
          <a:p>
            <a:r>
              <a:rPr lang="en-US" altLang="ja-JP" sz="2400" dirty="0" smtClean="0">
                <a:latin typeface="メイリオ" panose="020B0604030504040204" pitchFamily="50" charset="-128"/>
                <a:ea typeface="メイリオ" panose="020B0604030504040204" pitchFamily="50" charset="-128"/>
              </a:rPr>
              <a:t>8</a:t>
            </a:r>
            <a:r>
              <a:rPr lang="ja-JP" altLang="en-US" sz="2400" dirty="0" smtClean="0">
                <a:latin typeface="メイリオ" panose="020B0604030504040204" pitchFamily="50" charset="-128"/>
                <a:ea typeface="メイリオ" panose="020B0604030504040204" pitchFamily="50" charset="-128"/>
              </a:rPr>
              <a:t>個のスイッチが一組で</a:t>
            </a:r>
          </a:p>
          <a:p>
            <a:r>
              <a:rPr lang="en-US" altLang="ja-JP" sz="2400" dirty="0" smtClean="0">
                <a:solidFill>
                  <a:srgbClr val="FF0000"/>
                </a:solidFill>
                <a:latin typeface="メイリオ" panose="020B0604030504040204" pitchFamily="50" charset="-128"/>
                <a:ea typeface="メイリオ" panose="020B0604030504040204" pitchFamily="50" charset="-128"/>
              </a:rPr>
              <a:t>1</a:t>
            </a:r>
            <a:r>
              <a:rPr lang="ja-JP" altLang="en-US" sz="2400" dirty="0">
                <a:solidFill>
                  <a:srgbClr val="FF0000"/>
                </a:solidFill>
                <a:latin typeface="メイリオ" panose="020B0604030504040204" pitchFamily="50" charset="-128"/>
                <a:ea typeface="メイリオ" panose="020B0604030504040204" pitchFamily="50" charset="-128"/>
              </a:rPr>
              <a:t>バイト</a:t>
            </a:r>
            <a:r>
              <a:rPr lang="ja-JP" altLang="en-US" sz="2400" dirty="0" smtClean="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807720" y="5806440"/>
            <a:ext cx="3017520" cy="400110"/>
          </a:xfrm>
          <a:prstGeom prst="rect">
            <a:avLst/>
          </a:prstGeom>
          <a:noFill/>
          <a:ln w="38100">
            <a:solidFill>
              <a:srgbClr val="FFFF00"/>
            </a:solidFill>
          </a:ln>
        </p:spPr>
        <p:txBody>
          <a:bodyPr wrap="square" rtlCol="0">
            <a:spAutoFit/>
          </a:bodyPr>
          <a:lstStyle/>
          <a:p>
            <a:r>
              <a:rPr kumimoji="1" lang="ja-JP" altLang="en-US" sz="2000" dirty="0" smtClean="0">
                <a:latin typeface="メイリオ" panose="020B0604030504040204" pitchFamily="50" charset="-128"/>
                <a:ea typeface="メイリオ" panose="020B0604030504040204" pitchFamily="50" charset="-128"/>
              </a:rPr>
              <a:t>学習ノート </a:t>
            </a:r>
            <a:r>
              <a:rPr kumimoji="1" lang="en-US" altLang="ja-JP" sz="2000" dirty="0" smtClean="0">
                <a:latin typeface="メイリオ" panose="020B0604030504040204" pitchFamily="50" charset="-128"/>
                <a:ea typeface="メイリオ" panose="020B0604030504040204" pitchFamily="50" charset="-128"/>
              </a:rPr>
              <a:t>p62[3]</a:t>
            </a:r>
            <a:endParaRPr kumimoji="1"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04424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28600" y="2286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solidFill>
                  <a:srgbClr val="FF0000"/>
                </a:solidFill>
                <a:latin typeface="メイリオ" panose="020B0604030504040204" pitchFamily="50" charset="-128"/>
                <a:ea typeface="メイリオ" panose="020B0604030504040204" pitchFamily="50" charset="-128"/>
              </a:rPr>
              <a:t>コンピュータの情報の単位</a:t>
            </a:r>
            <a:r>
              <a:rPr lang="en-US" altLang="ja-JP" sz="2800" dirty="0" smtClean="0">
                <a:solidFill>
                  <a:srgbClr val="FF0000"/>
                </a:solidFill>
                <a:latin typeface="メイリオ" panose="020B0604030504040204" pitchFamily="50" charset="-128"/>
                <a:ea typeface="メイリオ" panose="020B0604030504040204" pitchFamily="50" charset="-128"/>
              </a:rPr>
              <a:t>(2)</a:t>
            </a:r>
            <a:endParaRPr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13" name="楕円 12"/>
          <p:cNvSpPr/>
          <p:nvPr/>
        </p:nvSpPr>
        <p:spPr>
          <a:xfrm>
            <a:off x="8001000" y="101292"/>
            <a:ext cx="716280" cy="71628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FF0000"/>
                </a:solidFill>
                <a:latin typeface="メイリオ" panose="020B0604030504040204" pitchFamily="50" charset="-128"/>
                <a:ea typeface="メイリオ" panose="020B0604030504040204" pitchFamily="50" charset="-128"/>
              </a:rPr>
              <a:t>テ</a:t>
            </a:r>
            <a:endParaRPr kumimoji="1" lang="ja-JP" altLang="en-US" sz="3200" b="1" dirty="0">
              <a:solidFill>
                <a:srgbClr val="FF0000"/>
              </a:solidFill>
              <a:latin typeface="メイリオ" panose="020B0604030504040204" pitchFamily="50" charset="-128"/>
              <a:ea typeface="メイリオ" panose="020B0604030504040204" pitchFamily="50" charset="-128"/>
            </a:endParaRPr>
          </a:p>
        </p:txBody>
      </p:sp>
      <p:graphicFrame>
        <p:nvGraphicFramePr>
          <p:cNvPr id="10" name="表 9"/>
          <p:cNvGraphicFramePr>
            <a:graphicFrameLocks noGrp="1"/>
          </p:cNvGraphicFramePr>
          <p:nvPr>
            <p:extLst/>
          </p:nvPr>
        </p:nvGraphicFramePr>
        <p:xfrm>
          <a:off x="574357" y="1361956"/>
          <a:ext cx="7579043" cy="3088344"/>
        </p:xfrm>
        <a:graphic>
          <a:graphicData uri="http://schemas.openxmlformats.org/drawingml/2006/table">
            <a:tbl>
              <a:tblPr firstRow="1" bandRow="1">
                <a:tableStyleId>{5C22544A-7EE6-4342-B048-85BDC9FD1C3A}</a:tableStyleId>
              </a:tblPr>
              <a:tblGrid>
                <a:gridCol w="2321244">
                  <a:extLst>
                    <a:ext uri="{9D8B030D-6E8A-4147-A177-3AD203B41FA5}">
                      <a16:colId xmlns:a16="http://schemas.microsoft.com/office/drawing/2014/main" val="641635283"/>
                    </a:ext>
                  </a:extLst>
                </a:gridCol>
                <a:gridCol w="1332981">
                  <a:extLst>
                    <a:ext uri="{9D8B030D-6E8A-4147-A177-3AD203B41FA5}">
                      <a16:colId xmlns:a16="http://schemas.microsoft.com/office/drawing/2014/main" val="4167892287"/>
                    </a:ext>
                  </a:extLst>
                </a:gridCol>
                <a:gridCol w="3924818">
                  <a:extLst>
                    <a:ext uri="{9D8B030D-6E8A-4147-A177-3AD203B41FA5}">
                      <a16:colId xmlns:a16="http://schemas.microsoft.com/office/drawing/2014/main" val="3722763472"/>
                    </a:ext>
                  </a:extLst>
                </a:gridCol>
              </a:tblGrid>
              <a:tr h="421566">
                <a:tc>
                  <a:txBody>
                    <a:bodyPr/>
                    <a:lstStyle/>
                    <a:p>
                      <a:pPr algn="l"/>
                      <a:r>
                        <a:rPr kumimoji="1" lang="ja-JP" altLang="en-US" sz="2000" b="0" dirty="0" smtClean="0">
                          <a:solidFill>
                            <a:schemeClr val="tx1"/>
                          </a:solidFill>
                          <a:latin typeface="メイリオ" panose="020B0604030504040204" pitchFamily="50" charset="-128"/>
                          <a:ea typeface="メイリオ" panose="020B0604030504040204" pitchFamily="50" charset="-128"/>
                        </a:rPr>
                        <a:t>ビット</a:t>
                      </a:r>
                      <a:r>
                        <a:rPr kumimoji="1" lang="en-US" altLang="ja-JP" sz="2000" b="0" dirty="0" smtClean="0">
                          <a:solidFill>
                            <a:schemeClr val="tx1"/>
                          </a:solidFill>
                          <a:latin typeface="メイリオ" panose="020B0604030504040204" pitchFamily="50" charset="-128"/>
                          <a:ea typeface="メイリオ" panose="020B0604030504040204" pitchFamily="50" charset="-128"/>
                        </a:rPr>
                        <a:t>(</a:t>
                      </a:r>
                      <a:r>
                        <a:rPr kumimoji="1" lang="en-US" altLang="ja-JP" sz="2000" b="0" dirty="0" err="1" smtClean="0">
                          <a:solidFill>
                            <a:schemeClr val="tx1"/>
                          </a:solidFill>
                          <a:latin typeface="メイリオ" panose="020B0604030504040204" pitchFamily="50" charset="-128"/>
                          <a:ea typeface="メイリオ" panose="020B0604030504040204" pitchFamily="50" charset="-128"/>
                        </a:rPr>
                        <a:t>bit:b</a:t>
                      </a:r>
                      <a:r>
                        <a:rPr kumimoji="1" lang="en-US" altLang="ja-JP" sz="2000" b="0" dirty="0" smtClean="0">
                          <a:solidFill>
                            <a:schemeClr val="tx1"/>
                          </a:solidFill>
                          <a:latin typeface="メイリオ" panose="020B0604030504040204" pitchFamily="50" charset="-128"/>
                          <a:ea typeface="メイリオ" panose="020B0604030504040204" pitchFamily="50" charset="-128"/>
                        </a:rPr>
                        <a:t>)</a:t>
                      </a:r>
                      <a:endParaRPr kumimoji="1" lang="ja-JP" altLang="en-US" sz="2000" b="0" dirty="0" smtClean="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20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000" b="0" smtClean="0">
                          <a:solidFill>
                            <a:schemeClr val="tx1"/>
                          </a:solidFill>
                          <a:latin typeface="メイリオ" panose="020B0604030504040204" pitchFamily="50" charset="-128"/>
                          <a:ea typeface="メイリオ" panose="020B0604030504040204" pitchFamily="50" charset="-128"/>
                        </a:rPr>
                        <a:t>最小の単位、</a:t>
                      </a:r>
                      <a:r>
                        <a:rPr kumimoji="1" lang="en-US" altLang="ja-JP" sz="2000" b="0" smtClean="0">
                          <a:solidFill>
                            <a:schemeClr val="tx1"/>
                          </a:solidFill>
                          <a:latin typeface="メイリオ" panose="020B0604030504040204" pitchFamily="50" charset="-128"/>
                          <a:ea typeface="メイリオ" panose="020B0604030504040204" pitchFamily="50" charset="-128"/>
                        </a:rPr>
                        <a:t>2</a:t>
                      </a:r>
                      <a:r>
                        <a:rPr kumimoji="1" lang="ja-JP" altLang="en-US" sz="2000" b="0" smtClean="0">
                          <a:solidFill>
                            <a:schemeClr val="tx1"/>
                          </a:solidFill>
                          <a:latin typeface="メイリオ" panose="020B0604030504040204" pitchFamily="50" charset="-128"/>
                          <a:ea typeface="メイリオ" panose="020B0604030504040204" pitchFamily="50" charset="-128"/>
                        </a:rPr>
                        <a:t>進数の</a:t>
                      </a:r>
                      <a:r>
                        <a:rPr kumimoji="1" lang="en-US" altLang="ja-JP" sz="2000" b="0" smtClean="0">
                          <a:solidFill>
                            <a:schemeClr val="tx1"/>
                          </a:solidFill>
                          <a:latin typeface="メイリオ" panose="020B0604030504040204" pitchFamily="50" charset="-128"/>
                          <a:ea typeface="メイリオ" panose="020B0604030504040204" pitchFamily="50" charset="-128"/>
                        </a:rPr>
                        <a:t>1</a:t>
                      </a:r>
                      <a:r>
                        <a:rPr kumimoji="1" lang="ja-JP" altLang="en-US" sz="2000" b="0" smtClean="0">
                          <a:solidFill>
                            <a:schemeClr val="tx1"/>
                          </a:solidFill>
                          <a:latin typeface="メイリオ" panose="020B0604030504040204" pitchFamily="50" charset="-128"/>
                          <a:ea typeface="メイリオ" panose="020B0604030504040204" pitchFamily="50" charset="-128"/>
                        </a:rPr>
                        <a:t>桁</a:t>
                      </a:r>
                      <a:br>
                        <a:rPr kumimoji="1" lang="ja-JP" altLang="en-US" sz="2000" b="0" smtClean="0">
                          <a:solidFill>
                            <a:schemeClr val="tx1"/>
                          </a:solidFill>
                          <a:latin typeface="メイリオ" panose="020B0604030504040204" pitchFamily="50" charset="-128"/>
                          <a:ea typeface="メイリオ" panose="020B0604030504040204" pitchFamily="50" charset="-128"/>
                        </a:rPr>
                      </a:br>
                      <a:r>
                        <a:rPr kumimoji="1" lang="en-US" altLang="ja-JP" sz="2000" b="0" smtClean="0">
                          <a:solidFill>
                            <a:schemeClr val="tx1"/>
                          </a:solidFill>
                          <a:latin typeface="メイリオ" panose="020B0604030504040204" pitchFamily="50" charset="-128"/>
                          <a:ea typeface="メイリオ" panose="020B0604030504040204" pitchFamily="50" charset="-128"/>
                        </a:rPr>
                        <a:t>(</a:t>
                      </a:r>
                      <a:r>
                        <a:rPr kumimoji="1" lang="ja-JP" altLang="en-US" sz="2000" b="0" smtClean="0">
                          <a:solidFill>
                            <a:schemeClr val="tx1"/>
                          </a:solidFill>
                          <a:latin typeface="メイリオ" panose="020B0604030504040204" pitchFamily="50" charset="-128"/>
                          <a:ea typeface="メイリオ" panose="020B0604030504040204" pitchFamily="50" charset="-128"/>
                        </a:rPr>
                        <a:t>通信速度の単位</a:t>
                      </a:r>
                      <a:r>
                        <a:rPr kumimoji="1" lang="en-US" altLang="ja-JP" sz="2000" b="0" smtClean="0">
                          <a:solidFill>
                            <a:schemeClr val="tx1"/>
                          </a:solidFill>
                          <a:latin typeface="メイリオ" panose="020B0604030504040204" pitchFamily="50" charset="-128"/>
                          <a:ea typeface="メイリオ" panose="020B0604030504040204" pitchFamily="50" charset="-128"/>
                        </a:rPr>
                        <a:t>)</a:t>
                      </a:r>
                      <a:endParaRPr kumimoji="1" lang="ja-JP" altLang="en-US" sz="20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7577126"/>
                  </a:ext>
                </a:extLst>
              </a:tr>
              <a:tr h="421566">
                <a:tc>
                  <a:txBody>
                    <a:bodyPr/>
                    <a:lstStyle/>
                    <a:p>
                      <a:pPr algn="l"/>
                      <a:r>
                        <a:rPr kumimoji="1" lang="ja-JP" altLang="en-US" sz="2000" dirty="0" smtClean="0">
                          <a:latin typeface="メイリオ" panose="020B0604030504040204" pitchFamily="50" charset="-128"/>
                          <a:ea typeface="メイリオ" panose="020B0604030504040204" pitchFamily="50" charset="-128"/>
                        </a:rPr>
                        <a:t>バイト</a:t>
                      </a:r>
                      <a:r>
                        <a:rPr kumimoji="1" lang="en-US" altLang="ja-JP" sz="2000" dirty="0" smtClean="0">
                          <a:latin typeface="メイリオ" panose="020B0604030504040204" pitchFamily="50" charset="-128"/>
                          <a:ea typeface="メイリオ" panose="020B0604030504040204" pitchFamily="50" charset="-128"/>
                        </a:rPr>
                        <a:t>(</a:t>
                      </a:r>
                      <a:r>
                        <a:rPr kumimoji="1" lang="en-US" altLang="ja-JP" sz="2000" dirty="0" err="1" smtClean="0">
                          <a:latin typeface="メイリオ" panose="020B0604030504040204" pitchFamily="50" charset="-128"/>
                          <a:ea typeface="メイリオ" panose="020B0604030504040204" pitchFamily="50" charset="-128"/>
                        </a:rPr>
                        <a:t>Byte:B</a:t>
                      </a:r>
                      <a:r>
                        <a:rPr kumimoji="1" lang="en-US" altLang="ja-JP" sz="2000" dirty="0" smtClean="0">
                          <a:latin typeface="メイリオ" panose="020B0604030504040204" pitchFamily="50" charset="-128"/>
                          <a:ea typeface="メイリオ" panose="020B0604030504040204" pitchFamily="50" charset="-128"/>
                        </a:rPr>
                        <a:t>)</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2000" dirty="0" smtClean="0">
                          <a:latin typeface="メイリオ" panose="020B0604030504040204" pitchFamily="50" charset="-128"/>
                          <a:ea typeface="メイリオ" panose="020B0604030504040204" pitchFamily="50" charset="-128"/>
                        </a:rPr>
                        <a:t>8bit</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000" dirty="0" smtClean="0">
                          <a:latin typeface="メイリオ" panose="020B0604030504040204" pitchFamily="50" charset="-128"/>
                          <a:ea typeface="メイリオ" panose="020B0604030504040204" pitchFamily="50" charset="-128"/>
                        </a:rPr>
                        <a:t>メモリ・要領の基本単位</a:t>
                      </a:r>
                      <a:br>
                        <a:rPr kumimoji="1" lang="ja-JP" altLang="en-US" sz="2000" dirty="0" smtClean="0">
                          <a:latin typeface="メイリオ" panose="020B0604030504040204" pitchFamily="50" charset="-128"/>
                          <a:ea typeface="メイリオ" panose="020B0604030504040204" pitchFamily="50" charset="-128"/>
                        </a:rPr>
                      </a:br>
                      <a:r>
                        <a:rPr kumimoji="1" lang="en-US" altLang="ja-JP" sz="2000" dirty="0" smtClean="0">
                          <a:latin typeface="メイリオ" panose="020B0604030504040204" pitchFamily="50" charset="-128"/>
                          <a:ea typeface="メイリオ" panose="020B0604030504040204" pitchFamily="50" charset="-128"/>
                        </a:rPr>
                        <a:t>(</a:t>
                      </a:r>
                      <a:r>
                        <a:rPr kumimoji="1" lang="ja-JP" altLang="en-US" sz="2000" dirty="0" smtClean="0">
                          <a:latin typeface="メイリオ" panose="020B0604030504040204" pitchFamily="50" charset="-128"/>
                          <a:ea typeface="メイリオ" panose="020B0604030504040204" pitchFamily="50" charset="-128"/>
                        </a:rPr>
                        <a:t>半角文字のサイズ</a:t>
                      </a:r>
                      <a:r>
                        <a:rPr kumimoji="1" lang="en-US" altLang="ja-JP" sz="2000" dirty="0" smtClean="0">
                          <a:latin typeface="メイリオ" panose="020B0604030504040204" pitchFamily="50" charset="-128"/>
                          <a:ea typeface="メイリオ" panose="020B0604030504040204" pitchFamily="50" charset="-128"/>
                        </a:rPr>
                        <a:t>)</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1301244"/>
                  </a:ext>
                </a:extLst>
              </a:tr>
              <a:tr h="421566">
                <a:tc>
                  <a:txBody>
                    <a:bodyPr/>
                    <a:lstStyle/>
                    <a:p>
                      <a:pPr algn="l"/>
                      <a:r>
                        <a:rPr kumimoji="1" lang="ja-JP" altLang="en-US" sz="2000" dirty="0" smtClean="0">
                          <a:latin typeface="メイリオ" panose="020B0604030504040204" pitchFamily="50" charset="-128"/>
                          <a:ea typeface="メイリオ" panose="020B0604030504040204" pitchFamily="50" charset="-128"/>
                        </a:rPr>
                        <a:t>キロバイト</a:t>
                      </a:r>
                      <a:r>
                        <a:rPr kumimoji="1" lang="en-US" altLang="ja-JP" sz="2000" dirty="0" smtClean="0">
                          <a:latin typeface="メイリオ" panose="020B0604030504040204" pitchFamily="50" charset="-128"/>
                          <a:ea typeface="メイリオ" panose="020B0604030504040204" pitchFamily="50" charset="-128"/>
                        </a:rPr>
                        <a:t>(KB)</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2000" dirty="0" smtClean="0">
                          <a:latin typeface="メイリオ" panose="020B0604030504040204" pitchFamily="50" charset="-128"/>
                          <a:ea typeface="メイリオ" panose="020B0604030504040204" pitchFamily="50" charset="-128"/>
                        </a:rPr>
                        <a:t>1024B</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2000" dirty="0" smtClean="0">
                          <a:latin typeface="メイリオ" panose="020B0604030504040204" pitchFamily="50" charset="-128"/>
                          <a:ea typeface="メイリオ" panose="020B0604030504040204" pitchFamily="50" charset="-128"/>
                        </a:rPr>
                        <a:t>(</a:t>
                      </a:r>
                      <a:r>
                        <a:rPr kumimoji="1" lang="ja-JP" altLang="en-US" sz="2000" dirty="0" smtClean="0">
                          <a:latin typeface="メイリオ" panose="020B0604030504040204" pitchFamily="50" charset="-128"/>
                          <a:ea typeface="メイリオ" panose="020B0604030504040204" pitchFamily="50" charset="-128"/>
                        </a:rPr>
                        <a:t>ファイルなどの大きさ</a:t>
                      </a:r>
                      <a:r>
                        <a:rPr kumimoji="1" lang="en-US" altLang="ja-JP" sz="2000" dirty="0" smtClean="0">
                          <a:latin typeface="メイリオ" panose="020B0604030504040204" pitchFamily="50" charset="-128"/>
                          <a:ea typeface="メイリオ" panose="020B0604030504040204" pitchFamily="50" charset="-128"/>
                        </a:rPr>
                        <a:t>)</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2357444"/>
                  </a:ext>
                </a:extLst>
              </a:tr>
              <a:tr h="421566">
                <a:tc>
                  <a:txBody>
                    <a:bodyPr/>
                    <a:lstStyle/>
                    <a:p>
                      <a:pPr algn="l"/>
                      <a:r>
                        <a:rPr kumimoji="1" lang="ja-JP" altLang="en-US" sz="2000" dirty="0" smtClean="0">
                          <a:latin typeface="メイリオ" panose="020B0604030504040204" pitchFamily="50" charset="-128"/>
                          <a:ea typeface="メイリオ" panose="020B0604030504040204" pitchFamily="50" charset="-128"/>
                        </a:rPr>
                        <a:t>メガバイト</a:t>
                      </a:r>
                      <a:r>
                        <a:rPr kumimoji="1" lang="en-US" altLang="ja-JP" sz="2000" dirty="0" smtClean="0">
                          <a:latin typeface="メイリオ" panose="020B0604030504040204" pitchFamily="50" charset="-128"/>
                          <a:ea typeface="メイリオ" panose="020B0604030504040204" pitchFamily="50" charset="-128"/>
                        </a:rPr>
                        <a:t>(MB)</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2000" dirty="0" smtClean="0">
                          <a:latin typeface="メイリオ" panose="020B0604030504040204" pitchFamily="50" charset="-128"/>
                          <a:ea typeface="メイリオ" panose="020B0604030504040204" pitchFamily="50" charset="-128"/>
                        </a:rPr>
                        <a:t>1024KB</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latin typeface="メイリオ" panose="020B0604030504040204" pitchFamily="50" charset="-128"/>
                          <a:ea typeface="メイリオ" panose="020B0604030504040204" pitchFamily="50" charset="-128"/>
                        </a:rPr>
                        <a:t>(</a:t>
                      </a:r>
                      <a:r>
                        <a:rPr kumimoji="1" lang="ja-JP" altLang="en-US" sz="2000" dirty="0" smtClean="0">
                          <a:latin typeface="メイリオ" panose="020B0604030504040204" pitchFamily="50" charset="-128"/>
                          <a:ea typeface="メイリオ" panose="020B0604030504040204" pitchFamily="50" charset="-128"/>
                        </a:rPr>
                        <a:t>ファイルなどの大きさ</a:t>
                      </a:r>
                      <a:r>
                        <a:rPr kumimoji="1" lang="en-US" altLang="ja-JP" sz="2000" dirty="0" smtClean="0">
                          <a:latin typeface="メイリオ" panose="020B0604030504040204" pitchFamily="50" charset="-128"/>
                          <a:ea typeface="メイリオ" panose="020B0604030504040204" pitchFamily="50" charset="-128"/>
                        </a:rPr>
                        <a:t>)</a:t>
                      </a:r>
                      <a:endParaRPr kumimoji="1" lang="ja-JP" altLang="en-US" sz="2000" dirty="0" smtClean="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7187980"/>
                  </a:ext>
                </a:extLst>
              </a:tr>
              <a:tr h="421566">
                <a:tc>
                  <a:txBody>
                    <a:bodyPr/>
                    <a:lstStyle/>
                    <a:p>
                      <a:pPr algn="l"/>
                      <a:r>
                        <a:rPr kumimoji="1" lang="ja-JP" altLang="en-US" sz="2000" dirty="0" smtClean="0">
                          <a:latin typeface="メイリオ" panose="020B0604030504040204" pitchFamily="50" charset="-128"/>
                          <a:ea typeface="メイリオ" panose="020B0604030504040204" pitchFamily="50" charset="-128"/>
                        </a:rPr>
                        <a:t>ギガバイト</a:t>
                      </a:r>
                      <a:r>
                        <a:rPr kumimoji="1" lang="en-US" altLang="ja-JP" sz="2000" dirty="0" smtClean="0">
                          <a:latin typeface="メイリオ" panose="020B0604030504040204" pitchFamily="50" charset="-128"/>
                          <a:ea typeface="メイリオ" panose="020B0604030504040204" pitchFamily="50" charset="-128"/>
                        </a:rPr>
                        <a:t>(GB)</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2000" dirty="0" smtClean="0">
                          <a:latin typeface="メイリオ" panose="020B0604030504040204" pitchFamily="50" charset="-128"/>
                          <a:ea typeface="メイリオ" panose="020B0604030504040204" pitchFamily="50" charset="-128"/>
                        </a:rPr>
                        <a:t>1024MB</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2000" dirty="0" smtClean="0">
                          <a:latin typeface="メイリオ" panose="020B0604030504040204" pitchFamily="50" charset="-128"/>
                          <a:ea typeface="メイリオ" panose="020B0604030504040204" pitchFamily="50" charset="-128"/>
                        </a:rPr>
                        <a:t>(</a:t>
                      </a:r>
                      <a:r>
                        <a:rPr kumimoji="1" lang="ja-JP" altLang="en-US" sz="2000" dirty="0" smtClean="0">
                          <a:latin typeface="メイリオ" panose="020B0604030504040204" pitchFamily="50" charset="-128"/>
                          <a:ea typeface="メイリオ" panose="020B0604030504040204" pitchFamily="50" charset="-128"/>
                        </a:rPr>
                        <a:t>メモリ</a:t>
                      </a:r>
                      <a:r>
                        <a:rPr kumimoji="1" lang="en-US" altLang="ja-JP" sz="2000" dirty="0" smtClean="0">
                          <a:latin typeface="メイリオ" panose="020B0604030504040204" pitchFamily="50" charset="-128"/>
                          <a:ea typeface="メイリオ" panose="020B0604030504040204" pitchFamily="50" charset="-128"/>
                        </a:rPr>
                        <a:t>/</a:t>
                      </a:r>
                      <a:r>
                        <a:rPr kumimoji="1" lang="ja-JP" altLang="en-US" sz="2000" dirty="0" smtClean="0">
                          <a:latin typeface="メイリオ" panose="020B0604030504040204" pitchFamily="50" charset="-128"/>
                          <a:ea typeface="メイリオ" panose="020B0604030504040204" pitchFamily="50" charset="-128"/>
                        </a:rPr>
                        <a:t>ディスク</a:t>
                      </a:r>
                      <a:r>
                        <a:rPr kumimoji="1" lang="en-US" altLang="ja-JP" sz="2000" dirty="0" smtClean="0">
                          <a:latin typeface="メイリオ" panose="020B0604030504040204" pitchFamily="50" charset="-128"/>
                          <a:ea typeface="メイリオ" panose="020B0604030504040204" pitchFamily="50" charset="-128"/>
                        </a:rPr>
                        <a:t>/</a:t>
                      </a:r>
                      <a:r>
                        <a:rPr kumimoji="1" lang="ja-JP" altLang="en-US" sz="2000" dirty="0" smtClean="0">
                          <a:latin typeface="メイリオ" panose="020B0604030504040204" pitchFamily="50" charset="-128"/>
                          <a:ea typeface="メイリオ" panose="020B0604030504040204" pitchFamily="50" charset="-128"/>
                        </a:rPr>
                        <a:t>通信の容量</a:t>
                      </a:r>
                      <a:r>
                        <a:rPr kumimoji="1" lang="en-US" altLang="ja-JP" sz="2000" dirty="0" smtClean="0">
                          <a:latin typeface="メイリオ" panose="020B0604030504040204" pitchFamily="50" charset="-128"/>
                          <a:ea typeface="メイリオ" panose="020B0604030504040204" pitchFamily="50" charset="-128"/>
                        </a:rPr>
                        <a:t>)</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6443944"/>
                  </a:ext>
                </a:extLst>
              </a:tr>
              <a:tr h="421566">
                <a:tc>
                  <a:txBody>
                    <a:bodyPr/>
                    <a:lstStyle/>
                    <a:p>
                      <a:pPr algn="l"/>
                      <a:r>
                        <a:rPr kumimoji="1" lang="ja-JP" altLang="en-US" sz="2000" dirty="0" smtClean="0">
                          <a:latin typeface="メイリオ" panose="020B0604030504040204" pitchFamily="50" charset="-128"/>
                          <a:ea typeface="メイリオ" panose="020B0604030504040204" pitchFamily="50" charset="-128"/>
                        </a:rPr>
                        <a:t>テラバイト</a:t>
                      </a:r>
                      <a:r>
                        <a:rPr kumimoji="1" lang="en-US" altLang="ja-JP" sz="2000" dirty="0" smtClean="0">
                          <a:latin typeface="メイリオ" panose="020B0604030504040204" pitchFamily="50" charset="-128"/>
                          <a:ea typeface="メイリオ" panose="020B0604030504040204" pitchFamily="50" charset="-128"/>
                        </a:rPr>
                        <a:t>(TB)</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2000" dirty="0" smtClean="0">
                          <a:latin typeface="メイリオ" panose="020B0604030504040204" pitchFamily="50" charset="-128"/>
                          <a:ea typeface="メイリオ" panose="020B0604030504040204" pitchFamily="50" charset="-128"/>
                        </a:rPr>
                        <a:t>1024GB</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2000" dirty="0" smtClean="0">
                          <a:latin typeface="メイリオ" panose="020B0604030504040204" pitchFamily="50" charset="-128"/>
                          <a:ea typeface="メイリオ" panose="020B0604030504040204" pitchFamily="50" charset="-128"/>
                        </a:rPr>
                        <a:t>(</a:t>
                      </a:r>
                      <a:r>
                        <a:rPr kumimoji="1" lang="ja-JP" altLang="en-US" sz="2000" dirty="0" smtClean="0">
                          <a:latin typeface="メイリオ" panose="020B0604030504040204" pitchFamily="50" charset="-128"/>
                          <a:ea typeface="メイリオ" panose="020B0604030504040204" pitchFamily="50" charset="-128"/>
                        </a:rPr>
                        <a:t>大きなディスクの容量</a:t>
                      </a:r>
                      <a:r>
                        <a:rPr kumimoji="1" lang="en-US" altLang="ja-JP" sz="2000" dirty="0" smtClean="0">
                          <a:latin typeface="メイリオ" panose="020B0604030504040204" pitchFamily="50" charset="-128"/>
                          <a:ea typeface="メイリオ" panose="020B0604030504040204" pitchFamily="50" charset="-128"/>
                        </a:rPr>
                        <a:t>)</a:t>
                      </a:r>
                      <a:endParaRPr kumimoji="1" lang="ja-JP" altLang="en-US" sz="20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5199788"/>
                  </a:ext>
                </a:extLst>
              </a:tr>
            </a:tbl>
          </a:graphicData>
        </a:graphic>
      </p:graphicFrame>
      <p:sp>
        <p:nvSpPr>
          <p:cNvPr id="11" name="テキスト ボックス 10"/>
          <p:cNvSpPr txBox="1"/>
          <p:nvPr/>
        </p:nvSpPr>
        <p:spPr>
          <a:xfrm>
            <a:off x="807720" y="5806440"/>
            <a:ext cx="3017520" cy="400110"/>
          </a:xfrm>
          <a:prstGeom prst="rect">
            <a:avLst/>
          </a:prstGeom>
          <a:noFill/>
          <a:ln w="38100">
            <a:solidFill>
              <a:srgbClr val="FFFF00"/>
            </a:solidFill>
          </a:ln>
        </p:spPr>
        <p:txBody>
          <a:bodyPr wrap="square" rtlCol="0">
            <a:spAutoFit/>
          </a:bodyPr>
          <a:lstStyle/>
          <a:p>
            <a:r>
              <a:rPr kumimoji="1" lang="ja-JP" altLang="en-US" sz="2000" dirty="0" smtClean="0">
                <a:latin typeface="メイリオ" panose="020B0604030504040204" pitchFamily="50" charset="-128"/>
                <a:ea typeface="メイリオ" panose="020B0604030504040204" pitchFamily="50" charset="-128"/>
              </a:rPr>
              <a:t>学習ノート </a:t>
            </a:r>
            <a:r>
              <a:rPr kumimoji="1" lang="en-US" altLang="ja-JP" sz="2000" dirty="0" smtClean="0">
                <a:latin typeface="メイリオ" panose="020B0604030504040204" pitchFamily="50" charset="-128"/>
                <a:ea typeface="メイリオ" panose="020B0604030504040204" pitchFamily="50" charset="-128"/>
              </a:rPr>
              <a:t>p63[7][8]</a:t>
            </a:r>
            <a:endParaRPr kumimoji="1"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6112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3"/>
          <p:cNvSpPr>
            <a:spLocks noGrp="1"/>
          </p:cNvSpPr>
          <p:nvPr>
            <p:ph type="sldNum" sz="quarter" idx="12"/>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89EB554-5197-46E6-8BE2-B7CF47B4E2B7}" type="slidenum">
              <a:rPr kumimoji="0" lang="en-US" altLang="ja-JP"/>
              <a:pPr/>
              <a:t>29</a:t>
            </a:fld>
            <a:endParaRPr kumimoji="0" lang="en-US" altLang="ja-JP"/>
          </a:p>
        </p:txBody>
      </p:sp>
      <p:pic>
        <p:nvPicPr>
          <p:cNvPr id="25603" name="Picture 8" descr="01maruE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13" y="914400"/>
            <a:ext cx="23526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9" descr="01maruEn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638" y="908050"/>
            <a:ext cx="2276475"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10"/>
          <p:cNvSpPr txBox="1">
            <a:spLocks noChangeArrowheads="1"/>
          </p:cNvSpPr>
          <p:nvPr/>
        </p:nvSpPr>
        <p:spPr bwMode="auto">
          <a:xfrm>
            <a:off x="1446530" y="4191982"/>
            <a:ext cx="644779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と</a:t>
            </a:r>
            <a:r>
              <a:rPr lang="en-US" altLang="ja-JP" sz="2400" dirty="0">
                <a:latin typeface="メイリオ" panose="020B0604030504040204" pitchFamily="50" charset="-128"/>
                <a:ea typeface="メイリオ" panose="020B0604030504040204" pitchFamily="50" charset="-128"/>
              </a:rPr>
              <a:t>0</a:t>
            </a:r>
            <a:r>
              <a:rPr lang="ja-JP" altLang="en-US" sz="2400" dirty="0">
                <a:latin typeface="メイリオ" panose="020B0604030504040204" pitchFamily="50" charset="-128"/>
                <a:ea typeface="メイリオ" panose="020B0604030504040204" pitchFamily="50" charset="-128"/>
              </a:rPr>
              <a:t>がいっぱいある画面が意味は分かりましたか、これはコンピュータの中にあるデータとプログラムを示すものでした</a:t>
            </a:r>
            <a:r>
              <a:rPr lang="ja-JP" altLang="en-US" sz="2400" dirty="0" smtClean="0">
                <a:latin typeface="メイリオ" panose="020B0604030504040204" pitchFamily="50" charset="-128"/>
                <a:ea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endParaRPr>
          </a:p>
          <a:p>
            <a:pPr eaLnBrk="1" hangingPunct="1">
              <a:spcBef>
                <a:spcPct val="50000"/>
              </a:spcBef>
            </a:pPr>
            <a:r>
              <a:rPr lang="ja-JP" altLang="en-US" sz="2400" dirty="0" smtClean="0">
                <a:latin typeface="メイリオ" panose="020B0604030504040204" pitchFamily="50" charset="-128"/>
                <a:ea typeface="メイリオ" panose="020B0604030504040204" pitchFamily="50" charset="-128"/>
              </a:rPr>
              <a:t>もう一回あります。</a:t>
            </a:r>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56587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ー 3"/>
          <p:cNvSpPr>
            <a:spLocks noGrp="1"/>
          </p:cNvSpPr>
          <p:nvPr>
            <p:ph type="sldNum" sz="quarter" idx="12"/>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8A0F304-2168-4F06-99EC-3F17C78D9FE8}" type="slidenum">
              <a:rPr kumimoji="0" lang="en-US" altLang="ja-JP">
                <a:latin typeface="メイリオ" panose="020B0604030504040204" pitchFamily="50" charset="-128"/>
                <a:ea typeface="メイリオ" panose="020B0604030504040204" pitchFamily="50" charset="-128"/>
              </a:rPr>
              <a:pPr/>
              <a:t>3</a:t>
            </a:fld>
            <a:endParaRPr kumimoji="0" lang="en-US" altLang="ja-JP">
              <a:latin typeface="メイリオ" panose="020B0604030504040204" pitchFamily="50" charset="-128"/>
              <a:ea typeface="メイリオ" panose="020B0604030504040204" pitchFamily="50" charset="-128"/>
            </a:endParaRPr>
          </a:p>
        </p:txBody>
      </p:sp>
      <p:sp>
        <p:nvSpPr>
          <p:cNvPr id="5123" name="Text Box 2"/>
          <p:cNvSpPr txBox="1">
            <a:spLocks noChangeArrowheads="1"/>
          </p:cNvSpPr>
          <p:nvPr/>
        </p:nvSpPr>
        <p:spPr bwMode="auto">
          <a:xfrm>
            <a:off x="304800" y="304800"/>
            <a:ext cx="73456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メイリオ" panose="020B0604030504040204" pitchFamily="50" charset="-128"/>
                <a:ea typeface="メイリオ" panose="020B0604030504040204" pitchFamily="50" charset="-128"/>
              </a:rPr>
              <a:t>コンピュータはどうして動くの</a:t>
            </a:r>
            <a:r>
              <a:rPr lang="en-US" altLang="ja-JP" sz="2000" b="1" dirty="0">
                <a:latin typeface="メイリオ" panose="020B0604030504040204" pitchFamily="50" charset="-128"/>
                <a:ea typeface="メイリオ" panose="020B0604030504040204" pitchFamily="50" charset="-128"/>
              </a:rPr>
              <a:t>(2)?</a:t>
            </a:r>
            <a:r>
              <a:rPr lang="ja-JP" altLang="en-US" sz="2000" b="1" dirty="0">
                <a:latin typeface="メイリオ" panose="020B0604030504040204" pitchFamily="50" charset="-128"/>
                <a:ea typeface="メイリオ" panose="020B0604030504040204" pitchFamily="50" charset="-128"/>
              </a:rPr>
              <a:t>　コンピュータの円筒</a:t>
            </a:r>
            <a:endParaRPr lang="ja-JP" altLang="en-US" b="1" dirty="0">
              <a:latin typeface="メイリオ" panose="020B0604030504040204" pitchFamily="50" charset="-128"/>
              <a:ea typeface="メイリオ" panose="020B0604030504040204" pitchFamily="50" charset="-128"/>
            </a:endParaRPr>
          </a:p>
        </p:txBody>
      </p:sp>
      <p:pic>
        <p:nvPicPr>
          <p:cNvPr id="5124" name="Picture 7" descr="A06_p2Wi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4800600"/>
            <a:ext cx="12382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AutoShape 8"/>
          <p:cNvSpPr>
            <a:spLocks noChangeArrowheads="1"/>
          </p:cNvSpPr>
          <p:nvPr/>
        </p:nvSpPr>
        <p:spPr bwMode="auto">
          <a:xfrm>
            <a:off x="5257800" y="1447800"/>
            <a:ext cx="3352800" cy="3048000"/>
          </a:xfrm>
          <a:prstGeom prst="wedgeRectCallout">
            <a:avLst>
              <a:gd name="adj1" fmla="val 30116"/>
              <a:gd name="adj2" fmla="val 6059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latin typeface="メイリオ" panose="020B0604030504040204" pitchFamily="50" charset="-128"/>
                <a:ea typeface="メイリオ" panose="020B0604030504040204" pitchFamily="50" charset="-128"/>
              </a:rPr>
              <a:t>オルゴールの円筒に対応したものはコンピュータではメモリになります。</a:t>
            </a:r>
            <a:br>
              <a:rPr lang="ja-JP" altLang="en-US"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メモリはオン・オフの状態を保持する小さなスイッチの集まりです。</a:t>
            </a:r>
            <a:br>
              <a:rPr lang="ja-JP" altLang="en-US"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実際のメモリを拡大して見ると、小さなスイッチがびっしり入っています</a:t>
            </a:r>
            <a:r>
              <a:rPr lang="ja-JP" altLang="en-US" dirty="0" smtClean="0">
                <a:latin typeface="メイリオ" panose="020B0604030504040204" pitchFamily="50" charset="-128"/>
                <a:ea typeface="メイリオ" panose="020B0604030504040204" pitchFamily="50" charset="-128"/>
              </a:rPr>
              <a:t>。小さなメモリの</a:t>
            </a:r>
            <a:r>
              <a:rPr lang="ja-JP" altLang="en-US" dirty="0">
                <a:latin typeface="メイリオ" panose="020B0604030504040204" pitchFamily="50" charset="-128"/>
                <a:ea typeface="メイリオ" panose="020B0604030504040204" pitchFamily="50" charset="-128"/>
              </a:rPr>
              <a:t>中に数十億から数百億個入っています。</a:t>
            </a:r>
          </a:p>
        </p:txBody>
      </p:sp>
      <p:pic>
        <p:nvPicPr>
          <p:cNvPr id="5126" name="Picture 13" descr="11PME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4762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5" descr="11DMEM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86000"/>
            <a:ext cx="22764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7" descr="11DMEM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286000"/>
            <a:ext cx="18764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9" name="Group 23"/>
          <p:cNvGrpSpPr>
            <a:grpSpLocks/>
          </p:cNvGrpSpPr>
          <p:nvPr/>
        </p:nvGrpSpPr>
        <p:grpSpPr bwMode="auto">
          <a:xfrm>
            <a:off x="685800" y="4419600"/>
            <a:ext cx="1905000" cy="1428750"/>
            <a:chOff x="528" y="2784"/>
            <a:chExt cx="1200" cy="900"/>
          </a:xfrm>
        </p:grpSpPr>
        <p:pic>
          <p:nvPicPr>
            <p:cNvPr id="5136" name="Picture 18" descr="A06_Ep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 y="2784"/>
              <a:ext cx="12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Rectangle 20"/>
            <p:cNvSpPr>
              <a:spLocks noChangeArrowheads="1"/>
            </p:cNvSpPr>
            <p:nvPr/>
          </p:nvSpPr>
          <p:spPr bwMode="auto">
            <a:xfrm>
              <a:off x="1008" y="3168"/>
              <a:ext cx="96" cy="9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grpSp>
      <p:grpSp>
        <p:nvGrpSpPr>
          <p:cNvPr id="5130" name="Group 22"/>
          <p:cNvGrpSpPr>
            <a:grpSpLocks/>
          </p:cNvGrpSpPr>
          <p:nvPr/>
        </p:nvGrpSpPr>
        <p:grpSpPr bwMode="auto">
          <a:xfrm>
            <a:off x="2971800" y="4419600"/>
            <a:ext cx="1905000" cy="1447800"/>
            <a:chOff x="2064" y="2784"/>
            <a:chExt cx="1200" cy="912"/>
          </a:xfrm>
        </p:grpSpPr>
        <p:pic>
          <p:nvPicPr>
            <p:cNvPr id="5134" name="Picture 19" descr="A06_Ep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4" y="2784"/>
              <a:ext cx="12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 name="Rectangle 21"/>
            <p:cNvSpPr>
              <a:spLocks noChangeArrowheads="1"/>
            </p:cNvSpPr>
            <p:nvPr/>
          </p:nvSpPr>
          <p:spPr bwMode="auto">
            <a:xfrm>
              <a:off x="2064" y="2784"/>
              <a:ext cx="1200" cy="91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grpSp>
      <p:sp>
        <p:nvSpPr>
          <p:cNvPr id="5131" name="Line 24"/>
          <p:cNvSpPr>
            <a:spLocks noChangeShapeType="1"/>
          </p:cNvSpPr>
          <p:nvPr/>
        </p:nvSpPr>
        <p:spPr bwMode="auto">
          <a:xfrm flipV="1">
            <a:off x="1447800" y="4419600"/>
            <a:ext cx="1524000" cy="6096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5132" name="Line 25"/>
          <p:cNvSpPr>
            <a:spLocks noChangeShapeType="1"/>
          </p:cNvSpPr>
          <p:nvPr/>
        </p:nvSpPr>
        <p:spPr bwMode="auto">
          <a:xfrm>
            <a:off x="1447800" y="5181600"/>
            <a:ext cx="1524000" cy="685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5133" name="Text Box 26"/>
          <p:cNvSpPr txBox="1">
            <a:spLocks noChangeArrowheads="1"/>
          </p:cNvSpPr>
          <p:nvPr/>
        </p:nvSpPr>
        <p:spPr bwMode="auto">
          <a:xfrm>
            <a:off x="2209800" y="5943600"/>
            <a:ext cx="228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a:latin typeface="メイリオ" panose="020B0604030504040204" pitchFamily="50" charset="-128"/>
                <a:ea typeface="メイリオ" panose="020B0604030504040204" pitchFamily="50" charset="-128"/>
              </a:rPr>
              <a:t>メモリを拡大して見ると</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ー 3"/>
          <p:cNvSpPr>
            <a:spLocks noGrp="1"/>
          </p:cNvSpPr>
          <p:nvPr>
            <p:ph type="sldNum" sz="quarter" idx="12"/>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E752E20-8DC1-4F88-97EA-55635511009D}" type="slidenum">
              <a:rPr kumimoji="0" lang="en-US" altLang="ja-JP">
                <a:latin typeface="メイリオ" panose="020B0604030504040204" pitchFamily="50" charset="-128"/>
                <a:ea typeface="メイリオ" panose="020B0604030504040204" pitchFamily="50" charset="-128"/>
              </a:rPr>
              <a:pPr/>
              <a:t>4</a:t>
            </a:fld>
            <a:endParaRPr kumimoji="0" lang="en-US" altLang="ja-JP">
              <a:latin typeface="メイリオ" panose="020B0604030504040204" pitchFamily="50" charset="-128"/>
              <a:ea typeface="メイリオ" panose="020B0604030504040204" pitchFamily="50" charset="-128"/>
            </a:endParaRPr>
          </a:p>
        </p:txBody>
      </p:sp>
      <p:pic>
        <p:nvPicPr>
          <p:cNvPr id="6147" name="Picture 21" descr="A06_CPUTeac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4724400"/>
            <a:ext cx="11334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2"/>
          <p:cNvSpPr txBox="1">
            <a:spLocks noChangeArrowheads="1"/>
          </p:cNvSpPr>
          <p:nvPr/>
        </p:nvSpPr>
        <p:spPr bwMode="auto">
          <a:xfrm>
            <a:off x="304800" y="304800"/>
            <a:ext cx="7620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メイリオ" panose="020B0604030504040204" pitchFamily="50" charset="-128"/>
                <a:ea typeface="メイリオ" panose="020B0604030504040204" pitchFamily="50" charset="-128"/>
              </a:rPr>
              <a:t>コンピュータはどうして動くの</a:t>
            </a:r>
            <a:r>
              <a:rPr lang="en-US" altLang="ja-JP" sz="2000" b="1" dirty="0">
                <a:latin typeface="メイリオ" panose="020B0604030504040204" pitchFamily="50" charset="-128"/>
                <a:ea typeface="メイリオ" panose="020B0604030504040204" pitchFamily="50" charset="-128"/>
              </a:rPr>
              <a:t>(3)?</a:t>
            </a:r>
            <a:r>
              <a:rPr lang="ja-JP" altLang="en-US" sz="2000" b="1" dirty="0">
                <a:latin typeface="メイリオ" panose="020B0604030504040204" pitchFamily="50" charset="-128"/>
                <a:ea typeface="メイリオ" panose="020B0604030504040204" pitchFamily="50" charset="-128"/>
              </a:rPr>
              <a:t>　</a:t>
            </a:r>
            <a:r>
              <a:rPr lang="ja-JP" altLang="en-US" sz="2000" b="1" dirty="0" smtClean="0">
                <a:latin typeface="メイリオ" panose="020B0604030504040204" pitchFamily="50" charset="-128"/>
                <a:ea typeface="メイリオ" panose="020B0604030504040204" pitchFamily="50" charset="-128"/>
              </a:rPr>
              <a:t/>
            </a:r>
            <a:br>
              <a:rPr lang="ja-JP" altLang="en-US" sz="2000" b="1" dirty="0" smtClean="0">
                <a:latin typeface="メイリオ" panose="020B0604030504040204" pitchFamily="50" charset="-128"/>
                <a:ea typeface="メイリオ" panose="020B0604030504040204" pitchFamily="50" charset="-128"/>
              </a:rPr>
            </a:br>
            <a:r>
              <a:rPr lang="ja-JP" altLang="en-US" sz="2000" b="1" dirty="0" smtClean="0">
                <a:latin typeface="メイリオ" panose="020B0604030504040204" pitchFamily="50" charset="-128"/>
                <a:ea typeface="メイリオ" panose="020B0604030504040204" pitchFamily="50" charset="-128"/>
              </a:rPr>
              <a:t>コンピュータ</a:t>
            </a:r>
            <a:r>
              <a:rPr lang="ja-JP" altLang="en-US" sz="2000" b="1" dirty="0">
                <a:latin typeface="メイリオ" panose="020B0604030504040204" pitchFamily="50" charset="-128"/>
                <a:ea typeface="メイリオ" panose="020B0604030504040204" pitchFamily="50" charset="-128"/>
              </a:rPr>
              <a:t>の櫛</a:t>
            </a: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くし</a:t>
            </a: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の金属の板</a:t>
            </a:r>
            <a:endParaRPr lang="ja-JP" altLang="en-US" b="1" dirty="0">
              <a:latin typeface="メイリオ" panose="020B0604030504040204" pitchFamily="50" charset="-128"/>
              <a:ea typeface="メイリオ" panose="020B0604030504040204" pitchFamily="50" charset="-128"/>
            </a:endParaRPr>
          </a:p>
        </p:txBody>
      </p:sp>
      <p:sp>
        <p:nvSpPr>
          <p:cNvPr id="6149" name="AutoShape 4"/>
          <p:cNvSpPr>
            <a:spLocks noChangeArrowheads="1"/>
          </p:cNvSpPr>
          <p:nvPr/>
        </p:nvSpPr>
        <p:spPr bwMode="auto">
          <a:xfrm>
            <a:off x="609600" y="2971799"/>
            <a:ext cx="6934200" cy="3749675"/>
          </a:xfrm>
          <a:prstGeom prst="wedgeRectCallout">
            <a:avLst>
              <a:gd name="adj1" fmla="val 54236"/>
              <a:gd name="adj2" fmla="val 1991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latin typeface="メイリオ" panose="020B0604030504040204" pitchFamily="50" charset="-128"/>
                <a:ea typeface="メイリオ" panose="020B0604030504040204" pitchFamily="50" charset="-128"/>
              </a:rPr>
              <a:t>オルゴールの櫛状の金属の板に対応するものは、コンピュータでは</a:t>
            </a:r>
            <a:r>
              <a:rPr lang="en-US" altLang="ja-JP" sz="1600" dirty="0">
                <a:latin typeface="メイリオ" panose="020B0604030504040204" pitchFamily="50" charset="-128"/>
                <a:ea typeface="メイリオ" panose="020B0604030504040204" pitchFamily="50" charset="-128"/>
              </a:rPr>
              <a:t>CPU(</a:t>
            </a:r>
            <a:r>
              <a:rPr lang="ja-JP" altLang="en-US" sz="1600" dirty="0">
                <a:latin typeface="メイリオ" panose="020B0604030504040204" pitchFamily="50" charset="-128"/>
                <a:ea typeface="メイリオ" panose="020B0604030504040204" pitchFamily="50" charset="-128"/>
              </a:rPr>
              <a:t>シーピーユー</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中央処理装置</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になり、これがコンピュータの脳になります。</a:t>
            </a:r>
          </a:p>
          <a:p>
            <a:pPr eaLnBrk="1" hangingPunct="1"/>
            <a:r>
              <a:rPr lang="en-US" altLang="ja-JP" sz="1600" dirty="0">
                <a:latin typeface="メイリオ" panose="020B0604030504040204" pitchFamily="50" charset="-128"/>
                <a:ea typeface="メイリオ" panose="020B0604030504040204" pitchFamily="50" charset="-128"/>
              </a:rPr>
              <a:t>CPU</a:t>
            </a:r>
            <a:r>
              <a:rPr lang="ja-JP" altLang="en-US" sz="1600" dirty="0">
                <a:latin typeface="メイリオ" panose="020B0604030504040204" pitchFamily="50" charset="-128"/>
                <a:ea typeface="メイリオ" panose="020B0604030504040204" pitchFamily="50" charset="-128"/>
              </a:rPr>
              <a:t>はオルゴールと同じように、メモリの中を</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行づつ、読み込んでいて、オルゴールが音楽を演奏するように、そのオン・オフのパターンに対応した動作をします。パターンはいろいろあって、基本は四則演算ですが、例えばキーボードのどれが押されたか取り込むような動作パターンもあります。</a:t>
            </a:r>
            <a:br>
              <a:rPr lang="ja-JP" altLang="en-US"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前に示したディスクオルゴールが盤を変更すると演奏する音楽が変わるように</a:t>
            </a:r>
            <a:r>
              <a:rPr lang="ja-JP" altLang="en-US" sz="1600" dirty="0" smtClean="0">
                <a:latin typeface="メイリオ" panose="020B0604030504040204" pitchFamily="50" charset="-128"/>
                <a:ea typeface="メイリオ" panose="020B0604030504040204" pitchFamily="50" charset="-128"/>
              </a:rPr>
              <a:t>、スイッチ</a:t>
            </a:r>
            <a:r>
              <a:rPr lang="ja-JP" altLang="en-US" sz="1600" dirty="0">
                <a:latin typeface="メイリオ" panose="020B0604030504040204" pitchFamily="50" charset="-128"/>
                <a:ea typeface="メイリオ" panose="020B0604030504040204" pitchFamily="50" charset="-128"/>
              </a:rPr>
              <a:t>のオン・オフを変更することでメモリ上のパターンの集まりを変更することができます。あるパターンでは</a:t>
            </a:r>
            <a:r>
              <a:rPr lang="en-US" altLang="ja-JP" sz="1600" dirty="0">
                <a:latin typeface="メイリオ" panose="020B0604030504040204" pitchFamily="50" charset="-128"/>
                <a:ea typeface="メイリオ" panose="020B0604030504040204" pitchFamily="50" charset="-128"/>
              </a:rPr>
              <a:t>CPU</a:t>
            </a:r>
            <a:r>
              <a:rPr lang="ja-JP" altLang="en-US" sz="1600" dirty="0">
                <a:latin typeface="メイリオ" panose="020B0604030504040204" pitchFamily="50" charset="-128"/>
                <a:ea typeface="メイリオ" panose="020B0604030504040204" pitchFamily="50" charset="-128"/>
              </a:rPr>
              <a:t>がワープロと動作したり、また他のパターンでは映画を再生したりします。</a:t>
            </a:r>
            <a:br>
              <a:rPr lang="ja-JP" altLang="en-US"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プログラムは、</a:t>
            </a:r>
            <a:r>
              <a:rPr lang="en-US" altLang="ja-JP" sz="1600" dirty="0">
                <a:latin typeface="メイリオ" panose="020B0604030504040204" pitchFamily="50" charset="-128"/>
                <a:ea typeface="メイリオ" panose="020B0604030504040204" pitchFamily="50" charset="-128"/>
              </a:rPr>
              <a:t>CPU</a:t>
            </a:r>
            <a:r>
              <a:rPr lang="ja-JP" altLang="en-US" sz="1600" dirty="0">
                <a:latin typeface="メイリオ" panose="020B0604030504040204" pitchFamily="50" charset="-128"/>
                <a:ea typeface="メイリオ" panose="020B0604030504040204" pitchFamily="50" charset="-128"/>
              </a:rPr>
              <a:t>にある特定の仕事をさせるための、このメモリ上のパターンということになります。</a:t>
            </a:r>
          </a:p>
        </p:txBody>
      </p:sp>
      <p:pic>
        <p:nvPicPr>
          <p:cNvPr id="6150" name="Picture 18" descr="11PCP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2857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20" descr="11DMEM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990600"/>
            <a:ext cx="21526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ー 3"/>
          <p:cNvSpPr>
            <a:spLocks noGrp="1"/>
          </p:cNvSpPr>
          <p:nvPr>
            <p:ph type="sldNum" sz="quarter" idx="12"/>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BD3D125-6FB5-4A2E-9600-A48008F54934}" type="slidenum">
              <a:rPr kumimoji="0" lang="en-US" altLang="ja-JP"/>
              <a:pPr/>
              <a:t>5</a:t>
            </a:fld>
            <a:endParaRPr kumimoji="0" lang="en-US" altLang="ja-JP"/>
          </a:p>
        </p:txBody>
      </p:sp>
      <p:sp>
        <p:nvSpPr>
          <p:cNvPr id="7171" name="Text Box 3"/>
          <p:cNvSpPr txBox="1">
            <a:spLocks noChangeArrowheads="1"/>
          </p:cNvSpPr>
          <p:nvPr/>
        </p:nvSpPr>
        <p:spPr bwMode="auto">
          <a:xfrm>
            <a:off x="304800" y="3048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a:latin typeface="メイリオ" panose="020B0604030504040204" pitchFamily="50" charset="-128"/>
                <a:ea typeface="メイリオ" panose="020B0604030504040204" pitchFamily="50" charset="-128"/>
              </a:rPr>
              <a:t>コンピュータはどうして動くの</a:t>
            </a:r>
            <a:r>
              <a:rPr lang="en-US" altLang="ja-JP" sz="2000" b="1">
                <a:latin typeface="メイリオ" panose="020B0604030504040204" pitchFamily="50" charset="-128"/>
                <a:ea typeface="メイリオ" panose="020B0604030504040204" pitchFamily="50" charset="-128"/>
              </a:rPr>
              <a:t>(4)?</a:t>
            </a:r>
            <a:r>
              <a:rPr lang="ja-JP" altLang="en-US" sz="2000" b="1">
                <a:latin typeface="メイリオ" panose="020B0604030504040204" pitchFamily="50" charset="-128"/>
                <a:ea typeface="メイリオ" panose="020B0604030504040204" pitchFamily="50" charset="-128"/>
              </a:rPr>
              <a:t>　プログラムの入れ替え</a:t>
            </a:r>
            <a:endParaRPr lang="ja-JP" altLang="en-US" b="1">
              <a:latin typeface="メイリオ" panose="020B0604030504040204" pitchFamily="50" charset="-128"/>
              <a:ea typeface="メイリオ" panose="020B0604030504040204" pitchFamily="50" charset="-128"/>
            </a:endParaRPr>
          </a:p>
        </p:txBody>
      </p:sp>
      <p:pic>
        <p:nvPicPr>
          <p:cNvPr id="7172" name="Picture 8" descr="13DHD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26098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descr="13HDD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914400"/>
            <a:ext cx="19050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2" descr="13HDD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914400"/>
            <a:ext cx="1752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4" descr="13TAP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914400"/>
            <a:ext cx="12874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6" descr="13DHD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667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17"/>
          <p:cNvSpPr txBox="1">
            <a:spLocks noChangeArrowheads="1"/>
          </p:cNvSpPr>
          <p:nvPr/>
        </p:nvSpPr>
        <p:spPr bwMode="auto">
          <a:xfrm>
            <a:off x="7162800" y="13716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a:latin typeface="メイリオ" panose="020B0604030504040204" pitchFamily="50" charset="-128"/>
                <a:ea typeface="メイリオ" panose="020B0604030504040204" pitchFamily="50" charset="-128"/>
              </a:rPr>
              <a:t>=</a:t>
            </a:r>
          </a:p>
        </p:txBody>
      </p:sp>
      <p:sp>
        <p:nvSpPr>
          <p:cNvPr id="7178" name="Text Box 18"/>
          <p:cNvSpPr txBox="1">
            <a:spLocks noChangeArrowheads="1"/>
          </p:cNvSpPr>
          <p:nvPr/>
        </p:nvSpPr>
        <p:spPr bwMode="auto">
          <a:xfrm>
            <a:off x="3810000" y="2286000"/>
            <a:ext cx="510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a:latin typeface="メイリオ" panose="020B0604030504040204" pitchFamily="50" charset="-128"/>
                <a:ea typeface="メイリオ" panose="020B0604030504040204" pitchFamily="50" charset="-128"/>
              </a:rPr>
              <a:t>ハードディスクは磁気でスイッチの</a:t>
            </a:r>
            <a:r>
              <a:rPr lang="en-US" altLang="ja-JP" sz="1600">
                <a:latin typeface="メイリオ" panose="020B0604030504040204" pitchFamily="50" charset="-128"/>
                <a:ea typeface="メイリオ" panose="020B0604030504040204" pitchFamily="50" charset="-128"/>
              </a:rPr>
              <a:t>ON/OFF</a:t>
            </a:r>
            <a:r>
              <a:rPr lang="ja-JP" altLang="en-US" sz="1600">
                <a:latin typeface="メイリオ" panose="020B0604030504040204" pitchFamily="50" charset="-128"/>
                <a:ea typeface="メイリオ" panose="020B0604030504040204" pitchFamily="50" charset="-128"/>
              </a:rPr>
              <a:t>を記録</a:t>
            </a:r>
          </a:p>
        </p:txBody>
      </p:sp>
      <p:pic>
        <p:nvPicPr>
          <p:cNvPr id="7179" name="Picture 19" descr="A06_CPUWit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572000"/>
            <a:ext cx="15748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AutoShape 20"/>
          <p:cNvSpPr>
            <a:spLocks noChangeArrowheads="1"/>
          </p:cNvSpPr>
          <p:nvPr/>
        </p:nvSpPr>
        <p:spPr bwMode="auto">
          <a:xfrm>
            <a:off x="3124200" y="3048000"/>
            <a:ext cx="5105400" cy="2819400"/>
          </a:xfrm>
          <a:prstGeom prst="wedgeRectCallout">
            <a:avLst>
              <a:gd name="adj1" fmla="val -57898"/>
              <a:gd name="adj2" fmla="val 3040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latin typeface="メイリオ" panose="020B0604030504040204" pitchFamily="50" charset="-128"/>
                <a:ea typeface="メイリオ" panose="020B0604030504040204" pitchFamily="50" charset="-128"/>
              </a:rPr>
              <a:t>パソコンの中には、今まで説明してきた</a:t>
            </a:r>
            <a:r>
              <a:rPr lang="en-US" altLang="ja-JP" dirty="0">
                <a:latin typeface="メイリオ" panose="020B0604030504040204" pitchFamily="50" charset="-128"/>
                <a:ea typeface="メイリオ" panose="020B0604030504040204" pitchFamily="50" charset="-128"/>
              </a:rPr>
              <a:t>CPU</a:t>
            </a:r>
            <a:r>
              <a:rPr lang="ja-JP" altLang="en-US" dirty="0" err="1">
                <a:latin typeface="メイリオ" panose="020B0604030504040204" pitchFamily="50" charset="-128"/>
                <a:ea typeface="メイリオ" panose="020B0604030504040204" pitchFamily="50" charset="-128"/>
              </a:rPr>
              <a:t>とメ</a:t>
            </a:r>
            <a:r>
              <a:rPr lang="ja-JP" altLang="en-US" dirty="0">
                <a:latin typeface="メイリオ" panose="020B0604030504040204" pitchFamily="50" charset="-128"/>
                <a:ea typeface="メイリオ" panose="020B0604030504040204" pitchFamily="50" charset="-128"/>
              </a:rPr>
              <a:t>モリがあります。また、それ以外に重要な部品としてハードディスクがあります</a:t>
            </a:r>
            <a:r>
              <a:rPr lang="ja-JP" altLang="en-US" dirty="0" smtClean="0">
                <a:latin typeface="メイリオ" panose="020B0604030504040204" pitchFamily="50" charset="-128"/>
                <a:ea typeface="メイリオ" panose="020B0604030504040204" pitchFamily="50" charset="-128"/>
              </a:rPr>
              <a:t>。ハードディスク</a:t>
            </a:r>
            <a:r>
              <a:rPr lang="ja-JP" altLang="en-US" dirty="0">
                <a:latin typeface="メイリオ" panose="020B0604030504040204" pitchFamily="50" charset="-128"/>
                <a:ea typeface="メイリオ" panose="020B0604030504040204" pitchFamily="50" charset="-128"/>
              </a:rPr>
              <a:t>にはいろいろなプログラムのパターンが磁気的にオン・オフで記録されていて、必要な時にメモリにコピーされます。</a:t>
            </a:r>
            <a:br>
              <a:rPr lang="ja-JP" altLang="en-US"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パソコンで例えば、</a:t>
            </a:r>
            <a:r>
              <a:rPr lang="en-US" altLang="ja-JP" dirty="0">
                <a:latin typeface="メイリオ" panose="020B0604030504040204" pitchFamily="50" charset="-128"/>
                <a:ea typeface="メイリオ" panose="020B0604030504040204" pitchFamily="50" charset="-128"/>
              </a:rPr>
              <a:t>Word</a:t>
            </a:r>
            <a:r>
              <a:rPr lang="ja-JP" altLang="en-US" dirty="0">
                <a:latin typeface="メイリオ" panose="020B0604030504040204" pitchFamily="50" charset="-128"/>
                <a:ea typeface="メイリオ" panose="020B0604030504040204" pitchFamily="50" charset="-128"/>
              </a:rPr>
              <a:t>のプログラムを起動すると、ワードのプログラムがメモリ上にコピーされて、それを</a:t>
            </a:r>
            <a:r>
              <a:rPr lang="en-US" altLang="ja-JP" dirty="0">
                <a:latin typeface="メイリオ" panose="020B0604030504040204" pitchFamily="50" charset="-128"/>
                <a:ea typeface="メイリオ" panose="020B0604030504040204" pitchFamily="50" charset="-128"/>
              </a:rPr>
              <a:t>CPU</a:t>
            </a:r>
            <a:r>
              <a:rPr lang="ja-JP" altLang="en-US" dirty="0">
                <a:latin typeface="メイリオ" panose="020B0604030504040204" pitchFamily="50" charset="-128"/>
                <a:ea typeface="メイリオ" panose="020B0604030504040204" pitchFamily="50" charset="-128"/>
              </a:rPr>
              <a:t>が読み取って仕事をすることになります。</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ー 3"/>
          <p:cNvSpPr>
            <a:spLocks noGrp="1"/>
          </p:cNvSpPr>
          <p:nvPr>
            <p:ph type="sldNum" sz="quarter" idx="12"/>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6D09077-F611-4D3A-997B-3B86AF2F5FAD}" type="slidenum">
              <a:rPr kumimoji="0" lang="en-US" altLang="ja-JP">
                <a:latin typeface="メイリオ" panose="020B0604030504040204" pitchFamily="50" charset="-128"/>
                <a:ea typeface="メイリオ" panose="020B0604030504040204" pitchFamily="50" charset="-128"/>
              </a:rPr>
              <a:pPr/>
              <a:t>6</a:t>
            </a:fld>
            <a:endParaRPr kumimoji="0" lang="en-US" altLang="ja-JP">
              <a:latin typeface="メイリオ" panose="020B0604030504040204" pitchFamily="50" charset="-128"/>
              <a:ea typeface="メイリオ" panose="020B0604030504040204" pitchFamily="50" charset="-128"/>
            </a:endParaRPr>
          </a:p>
        </p:txBody>
      </p:sp>
      <p:sp>
        <p:nvSpPr>
          <p:cNvPr id="8196" name="Text Box 2"/>
          <p:cNvSpPr txBox="1">
            <a:spLocks noChangeArrowheads="1"/>
          </p:cNvSpPr>
          <p:nvPr/>
        </p:nvSpPr>
        <p:spPr bwMode="auto">
          <a:xfrm>
            <a:off x="304800" y="3048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smtClean="0">
                <a:latin typeface="メイリオ" panose="020B0604030504040204" pitchFamily="50" charset="-128"/>
                <a:ea typeface="メイリオ" panose="020B0604030504040204" pitchFamily="50" charset="-128"/>
              </a:rPr>
              <a:t>電卓を使う</a:t>
            </a:r>
            <a:endParaRPr lang="ja-JP" altLang="en-US" b="1"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841058" y="1153384"/>
            <a:ext cx="3028950" cy="2847975"/>
          </a:xfrm>
          <a:prstGeom prst="rect">
            <a:avLst/>
          </a:prstGeom>
        </p:spPr>
      </p:pic>
      <p:sp>
        <p:nvSpPr>
          <p:cNvPr id="4" name="テキスト ボックス 3"/>
          <p:cNvSpPr txBox="1"/>
          <p:nvPr/>
        </p:nvSpPr>
        <p:spPr>
          <a:xfrm>
            <a:off x="304800" y="4144644"/>
            <a:ext cx="3200400" cy="400110"/>
          </a:xfrm>
          <a:prstGeom prst="rect">
            <a:avLst/>
          </a:prstGeom>
          <a:noFill/>
        </p:spPr>
        <p:txBody>
          <a:bodyPr wrap="square" rtlCol="0">
            <a:spAutoFit/>
          </a:bodyPr>
          <a:lstStyle/>
          <a:p>
            <a:r>
              <a:rPr kumimoji="1" lang="ja-JP" altLang="en-US" sz="2000" dirty="0" smtClean="0">
                <a:latin typeface="メイリオ" panose="020B0604030504040204" pitchFamily="50" charset="-128"/>
                <a:ea typeface="メイリオ" panose="020B0604030504040204" pitchFamily="50" charset="-128"/>
              </a:rPr>
              <a:t>ここで右クリックする。</a:t>
            </a:r>
            <a:endParaRPr kumimoji="1" lang="ja-JP" altLang="en-US" sz="2000" dirty="0">
              <a:latin typeface="メイリオ" panose="020B0604030504040204" pitchFamily="50" charset="-128"/>
              <a:ea typeface="メイリオ" panose="020B0604030504040204" pitchFamily="50" charset="-128"/>
            </a:endParaRPr>
          </a:p>
        </p:txBody>
      </p:sp>
      <p:sp>
        <p:nvSpPr>
          <p:cNvPr id="14" name="楕円 13"/>
          <p:cNvSpPr/>
          <p:nvPr/>
        </p:nvSpPr>
        <p:spPr>
          <a:xfrm>
            <a:off x="1005840" y="3603307"/>
            <a:ext cx="365760" cy="3962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a:stretch>
            <a:fillRect/>
          </a:stretch>
        </p:blipFill>
        <p:spPr>
          <a:xfrm>
            <a:off x="4703445" y="304800"/>
            <a:ext cx="2931795" cy="1513659"/>
          </a:xfrm>
          <a:prstGeom prst="rect">
            <a:avLst/>
          </a:prstGeom>
        </p:spPr>
      </p:pic>
      <p:sp>
        <p:nvSpPr>
          <p:cNvPr id="6" name="右矢印 5"/>
          <p:cNvSpPr/>
          <p:nvPr/>
        </p:nvSpPr>
        <p:spPr>
          <a:xfrm>
            <a:off x="3987165" y="960338"/>
            <a:ext cx="502920" cy="609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613082" y="1972670"/>
            <a:ext cx="3200400" cy="400110"/>
          </a:xfrm>
          <a:prstGeom prst="rect">
            <a:avLst/>
          </a:prstGeom>
          <a:noFill/>
        </p:spPr>
        <p:txBody>
          <a:bodyPr wrap="square" rtlCol="0">
            <a:spAutoFit/>
          </a:bodyPr>
          <a:lstStyle/>
          <a:p>
            <a:r>
              <a:rPr kumimoji="1" lang="en-US" altLang="ja-JP" sz="2000" dirty="0" err="1" smtClean="0">
                <a:latin typeface="メイリオ" panose="020B0604030504040204" pitchFamily="50" charset="-128"/>
                <a:ea typeface="メイリオ" panose="020B0604030504040204" pitchFamily="50" charset="-128"/>
              </a:rPr>
              <a:t>calc</a:t>
            </a:r>
            <a:r>
              <a:rPr kumimoji="1" lang="ja-JP" altLang="en-US" sz="2000" dirty="0" smtClean="0">
                <a:latin typeface="メイリオ" panose="020B0604030504040204" pitchFamily="50" charset="-128"/>
                <a:ea typeface="メイリオ" panose="020B0604030504040204" pitchFamily="50" charset="-128"/>
              </a:rPr>
              <a:t>　と入力して</a:t>
            </a:r>
            <a:r>
              <a:rPr kumimoji="1" lang="en-US" altLang="ja-JP" sz="2000" dirty="0" smtClean="0">
                <a:latin typeface="メイリオ" panose="020B0604030504040204" pitchFamily="50" charset="-128"/>
                <a:ea typeface="メイリオ" panose="020B0604030504040204" pitchFamily="50" charset="-128"/>
              </a:rPr>
              <a:t>OK</a:t>
            </a:r>
            <a:endParaRPr kumimoji="1" lang="ja-JP" altLang="en-US" sz="2000" dirty="0">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4"/>
          <a:stretch>
            <a:fillRect/>
          </a:stretch>
        </p:blipFill>
        <p:spPr>
          <a:xfrm>
            <a:off x="5172074" y="2858057"/>
            <a:ext cx="2341246" cy="3863418"/>
          </a:xfrm>
          <a:prstGeom prst="rect">
            <a:avLst/>
          </a:prstGeom>
        </p:spPr>
      </p:pic>
      <p:sp>
        <p:nvSpPr>
          <p:cNvPr id="20" name="楕円 19"/>
          <p:cNvSpPr/>
          <p:nvPr/>
        </p:nvSpPr>
        <p:spPr>
          <a:xfrm>
            <a:off x="5172074" y="3100387"/>
            <a:ext cx="365760" cy="3962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1341120" y="2575559"/>
            <a:ext cx="1676400" cy="3962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p:cNvSpPr/>
          <p:nvPr/>
        </p:nvSpPr>
        <p:spPr>
          <a:xfrm>
            <a:off x="5044440" y="3738957"/>
            <a:ext cx="1676400" cy="3962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rot="5400000">
            <a:off x="4756784" y="2204465"/>
            <a:ext cx="502920" cy="609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3032760" y="5040957"/>
            <a:ext cx="2215515" cy="40011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標準</a:t>
            </a:r>
            <a:r>
              <a:rPr lang="ja-JP" altLang="en-US" sz="2000" dirty="0" smtClean="0">
                <a:latin typeface="メイリオ" panose="020B0604030504040204" pitchFamily="50" charset="-128"/>
                <a:ea typeface="メイリオ" panose="020B0604030504040204" pitchFamily="50" charset="-128"/>
              </a:rPr>
              <a:t>を選択する</a:t>
            </a:r>
            <a:endParaRPr kumimoji="1" lang="ja-JP" altLang="en-US" sz="2000" dirty="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ー 3"/>
          <p:cNvSpPr>
            <a:spLocks noGrp="1"/>
          </p:cNvSpPr>
          <p:nvPr>
            <p:ph type="sldNum" sz="quarter" idx="12"/>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6D09077-F611-4D3A-997B-3B86AF2F5FAD}" type="slidenum">
              <a:rPr kumimoji="0" lang="en-US" altLang="ja-JP">
                <a:latin typeface="メイリオ" panose="020B0604030504040204" pitchFamily="50" charset="-128"/>
                <a:ea typeface="メイリオ" panose="020B0604030504040204" pitchFamily="50" charset="-128"/>
              </a:rPr>
              <a:pPr/>
              <a:t>7</a:t>
            </a:fld>
            <a:endParaRPr kumimoji="0" lang="en-US" altLang="ja-JP">
              <a:latin typeface="メイリオ" panose="020B0604030504040204" pitchFamily="50" charset="-128"/>
              <a:ea typeface="メイリオ" panose="020B0604030504040204" pitchFamily="50" charset="-128"/>
            </a:endParaRPr>
          </a:p>
        </p:txBody>
      </p:sp>
      <p:pic>
        <p:nvPicPr>
          <p:cNvPr id="8195" name="Picture 17" descr="A06_p6ProgTeaceh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495800"/>
            <a:ext cx="17526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2"/>
          <p:cNvSpPr txBox="1">
            <a:spLocks noChangeArrowheads="1"/>
          </p:cNvSpPr>
          <p:nvPr/>
        </p:nvSpPr>
        <p:spPr bwMode="auto">
          <a:xfrm>
            <a:off x="304800" y="3048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メイリオ" panose="020B0604030504040204" pitchFamily="50" charset="-128"/>
                <a:ea typeface="メイリオ" panose="020B0604030504040204" pitchFamily="50" charset="-128"/>
              </a:rPr>
              <a:t>プログラムはどう作る</a:t>
            </a:r>
            <a:r>
              <a:rPr lang="en-US" altLang="ja-JP" sz="2000" b="1" dirty="0">
                <a:latin typeface="メイリオ" panose="020B0604030504040204" pitchFamily="50" charset="-128"/>
                <a:ea typeface="メイリオ" panose="020B0604030504040204" pitchFamily="50" charset="-128"/>
              </a:rPr>
              <a:t>(1)?</a:t>
            </a:r>
            <a:r>
              <a:rPr lang="ja-JP" altLang="en-US" sz="2000" b="1" dirty="0">
                <a:latin typeface="メイリオ" panose="020B0604030504040204" pitchFamily="50" charset="-128"/>
                <a:ea typeface="メイリオ" panose="020B0604030504040204" pitchFamily="50" charset="-128"/>
              </a:rPr>
              <a:t>　人間が計算する</a:t>
            </a:r>
            <a:endParaRPr lang="ja-JP" altLang="en-US" b="1" dirty="0">
              <a:latin typeface="メイリオ" panose="020B0604030504040204" pitchFamily="50" charset="-128"/>
              <a:ea typeface="メイリオ" panose="020B0604030504040204" pitchFamily="50" charset="-128"/>
            </a:endParaRPr>
          </a:p>
        </p:txBody>
      </p:sp>
      <p:sp>
        <p:nvSpPr>
          <p:cNvPr id="8197" name="AutoShape 11"/>
          <p:cNvSpPr>
            <a:spLocks noChangeArrowheads="1"/>
          </p:cNvSpPr>
          <p:nvPr/>
        </p:nvSpPr>
        <p:spPr bwMode="auto">
          <a:xfrm>
            <a:off x="3505200" y="2746375"/>
            <a:ext cx="5105400" cy="2892425"/>
          </a:xfrm>
          <a:prstGeom prst="wedgeRectCallout">
            <a:avLst>
              <a:gd name="adj1" fmla="val -62657"/>
              <a:gd name="adj2" fmla="val 279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latin typeface="メイリオ" panose="020B0604030504040204" pitchFamily="50" charset="-128"/>
                <a:ea typeface="メイリオ" panose="020B0604030504040204" pitchFamily="50" charset="-128"/>
              </a:rPr>
              <a:t>コンピュータの</a:t>
            </a:r>
            <a:r>
              <a:rPr lang="en-US" altLang="ja-JP" dirty="0">
                <a:latin typeface="メイリオ" panose="020B0604030504040204" pitchFamily="50" charset="-128"/>
                <a:ea typeface="メイリオ" panose="020B0604030504040204" pitchFamily="50" charset="-128"/>
              </a:rPr>
              <a:t>CPU</a:t>
            </a:r>
            <a:r>
              <a:rPr lang="ja-JP" altLang="en-US" dirty="0" err="1">
                <a:latin typeface="メイリオ" panose="020B0604030504040204" pitchFamily="50" charset="-128"/>
                <a:ea typeface="メイリオ" panose="020B0604030504040204" pitchFamily="50" charset="-128"/>
              </a:rPr>
              <a:t>がメ</a:t>
            </a:r>
            <a:r>
              <a:rPr lang="ja-JP" altLang="en-US" dirty="0">
                <a:latin typeface="メイリオ" panose="020B0604030504040204" pitchFamily="50" charset="-128"/>
                <a:ea typeface="メイリオ" panose="020B0604030504040204" pitchFamily="50" charset="-128"/>
              </a:rPr>
              <a:t>モリのパターンに従って動くことを今まで説明してきました。</a:t>
            </a:r>
            <a:br>
              <a:rPr lang="ja-JP" altLang="en-US"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では、望みにあった仕事を</a:t>
            </a:r>
            <a:r>
              <a:rPr lang="en-US" altLang="ja-JP" dirty="0">
                <a:latin typeface="メイリオ" panose="020B0604030504040204" pitchFamily="50" charset="-128"/>
                <a:ea typeface="メイリオ" panose="020B0604030504040204" pitchFamily="50" charset="-128"/>
              </a:rPr>
              <a:t>CPU</a:t>
            </a:r>
            <a:r>
              <a:rPr lang="ja-JP" altLang="en-US" dirty="0">
                <a:latin typeface="メイリオ" panose="020B0604030504040204" pitchFamily="50" charset="-128"/>
                <a:ea typeface="メイリオ" panose="020B0604030504040204" pitchFamily="50" charset="-128"/>
              </a:rPr>
              <a:t>にさせるためにメモリのパターン</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プログラムはどのように作るのでしょうか</a:t>
            </a:r>
            <a:r>
              <a:rPr lang="en-US" altLang="ja-JP" dirty="0">
                <a:latin typeface="メイリオ" panose="020B0604030504040204" pitchFamily="50" charset="-128"/>
                <a:ea typeface="メイリオ" panose="020B0604030504040204" pitchFamily="50" charset="-128"/>
              </a:rPr>
              <a:t>?</a:t>
            </a:r>
          </a:p>
          <a:p>
            <a:pPr eaLnBrk="1" hangingPunct="1"/>
            <a:r>
              <a:rPr lang="ja-JP" altLang="en-US" dirty="0">
                <a:latin typeface="メイリオ" panose="020B0604030504040204" pitchFamily="50" charset="-128"/>
                <a:ea typeface="メイリオ" panose="020B0604030504040204" pitchFamily="50" charset="-128"/>
              </a:rPr>
              <a:t>一番簡単にコンピュータ動作させるために、電卓を使ってみましょう。</a:t>
            </a:r>
          </a:p>
          <a:p>
            <a:pPr eaLnBrk="1" hangingPunct="1"/>
            <a:r>
              <a:rPr lang="ja-JP" altLang="en-US" dirty="0">
                <a:latin typeface="メイリオ" panose="020B0604030504040204" pitchFamily="50" charset="-128"/>
                <a:ea typeface="メイリオ" panose="020B0604030504040204" pitchFamily="50" charset="-128"/>
              </a:rPr>
              <a:t>上図のように、</a:t>
            </a:r>
            <a:r>
              <a:rPr lang="en-US" altLang="ja-JP" dirty="0">
                <a:latin typeface="メイリオ" panose="020B0604030504040204" pitchFamily="50" charset="-128"/>
                <a:ea typeface="メイリオ" panose="020B0604030504040204" pitchFamily="50" charset="-128"/>
              </a:rPr>
              <a:t>4</a:t>
            </a:r>
            <a:r>
              <a:rPr lang="ja-JP" altLang="en-US" dirty="0" err="1">
                <a:latin typeface="メイリオ" panose="020B0604030504040204" pitchFamily="50" charset="-128"/>
                <a:ea typeface="メイリオ" panose="020B0604030504040204" pitchFamily="50" charset="-128"/>
              </a:rPr>
              <a:t>つの</a:t>
            </a:r>
            <a:r>
              <a:rPr lang="ja-JP" altLang="en-US" dirty="0">
                <a:latin typeface="メイリオ" panose="020B0604030504040204" pitchFamily="50" charset="-128"/>
                <a:ea typeface="メイリオ" panose="020B0604030504040204" pitchFamily="50" charset="-128"/>
              </a:rPr>
              <a:t>ボタンを押していくと、</a:t>
            </a:r>
            <a:r>
              <a:rPr lang="en-US" altLang="ja-JP" dirty="0">
                <a:latin typeface="メイリオ" panose="020B0604030504040204" pitchFamily="50" charset="-128"/>
                <a:ea typeface="メイリオ" panose="020B0604030504040204" pitchFamily="50" charset="-128"/>
              </a:rPr>
              <a:t>3</a:t>
            </a:r>
            <a:r>
              <a:rPr lang="ja-JP" altLang="en-US" dirty="0">
                <a:latin typeface="メイリオ" panose="020B0604030504040204" pitchFamily="50" charset="-128"/>
                <a:ea typeface="メイリオ" panose="020B0604030504040204" pitchFamily="50" charset="-128"/>
              </a:rPr>
              <a:t>と答えが出ます。今ではあたりまえのことですね。</a:t>
            </a:r>
          </a:p>
        </p:txBody>
      </p:sp>
      <p:pic>
        <p:nvPicPr>
          <p:cNvPr id="8198" name="Picture 12" descr="A0B_Dentaku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21717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447800"/>
            <a:ext cx="6858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447800"/>
            <a:ext cx="6858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447800"/>
            <a:ext cx="6858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371600"/>
            <a:ext cx="4683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44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p:cNvSpPr>
            <a:spLocks noGrp="1"/>
          </p:cNvSpPr>
          <p:nvPr>
            <p:ph type="sldNum" sz="quarter" idx="12"/>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3C27E28-7323-45A3-A8D3-EB909EBCD2B2}" type="slidenum">
              <a:rPr kumimoji="0" lang="en-US" altLang="ja-JP">
                <a:latin typeface="メイリオ" panose="020B0604030504040204" pitchFamily="50" charset="-128"/>
                <a:ea typeface="メイリオ" panose="020B0604030504040204" pitchFamily="50" charset="-128"/>
              </a:rPr>
              <a:pPr/>
              <a:t>8</a:t>
            </a:fld>
            <a:endParaRPr kumimoji="0" lang="en-US" altLang="ja-JP">
              <a:latin typeface="メイリオ" panose="020B0604030504040204" pitchFamily="50" charset="-128"/>
              <a:ea typeface="メイリオ" panose="020B0604030504040204" pitchFamily="50" charset="-128"/>
            </a:endParaRPr>
          </a:p>
        </p:txBody>
      </p:sp>
      <p:pic>
        <p:nvPicPr>
          <p:cNvPr id="9219" name="Picture 63" descr="A06_p6ProgTeaceh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4700841"/>
            <a:ext cx="14573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3"/>
          <p:cNvSpPr txBox="1">
            <a:spLocks noChangeArrowheads="1"/>
          </p:cNvSpPr>
          <p:nvPr/>
        </p:nvSpPr>
        <p:spPr bwMode="auto">
          <a:xfrm>
            <a:off x="304800" y="3048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a:latin typeface="メイリオ" panose="020B0604030504040204" pitchFamily="50" charset="-128"/>
                <a:ea typeface="メイリオ" panose="020B0604030504040204" pitchFamily="50" charset="-128"/>
              </a:rPr>
              <a:t>プログラムはどう作る</a:t>
            </a:r>
            <a:r>
              <a:rPr lang="en-US" altLang="ja-JP" sz="2000" b="1">
                <a:latin typeface="メイリオ" panose="020B0604030504040204" pitchFamily="50" charset="-128"/>
                <a:ea typeface="メイリオ" panose="020B0604030504040204" pitchFamily="50" charset="-128"/>
              </a:rPr>
              <a:t>(2)?</a:t>
            </a:r>
            <a:r>
              <a:rPr lang="ja-JP" altLang="en-US" sz="2000" b="1">
                <a:latin typeface="メイリオ" panose="020B0604030504040204" pitchFamily="50" charset="-128"/>
                <a:ea typeface="メイリオ" panose="020B0604030504040204" pitchFamily="50" charset="-128"/>
              </a:rPr>
              <a:t>　人間がプログラム的に操作する。</a:t>
            </a:r>
            <a:endParaRPr lang="ja-JP" altLang="en-US" b="1">
              <a:latin typeface="メイリオ" panose="020B0604030504040204" pitchFamily="50" charset="-128"/>
              <a:ea typeface="メイリオ" panose="020B0604030504040204" pitchFamily="50" charset="-128"/>
            </a:endParaRPr>
          </a:p>
        </p:txBody>
      </p:sp>
      <p:sp>
        <p:nvSpPr>
          <p:cNvPr id="9221" name="AutoShape 4"/>
          <p:cNvSpPr>
            <a:spLocks noChangeArrowheads="1"/>
          </p:cNvSpPr>
          <p:nvPr/>
        </p:nvSpPr>
        <p:spPr bwMode="auto">
          <a:xfrm>
            <a:off x="1402080" y="4824413"/>
            <a:ext cx="6991033" cy="1809750"/>
          </a:xfrm>
          <a:prstGeom prst="wedgeRectCallout">
            <a:avLst>
              <a:gd name="adj1" fmla="val -57338"/>
              <a:gd name="adj2" fmla="val -2254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latin typeface="メイリオ" panose="020B0604030504040204" pitchFamily="50" charset="-128"/>
                <a:ea typeface="メイリオ" panose="020B0604030504040204" pitchFamily="50" charset="-128"/>
              </a:rPr>
              <a:t>もう少し、コンピュータのプログラム的に電卓を操作してみましょう。</a:t>
            </a:r>
          </a:p>
          <a:p>
            <a:pPr eaLnBrk="1" hangingPunct="1"/>
            <a:r>
              <a:rPr lang="ja-JP" altLang="en-US" sz="1600" dirty="0">
                <a:latin typeface="メイリオ" panose="020B0604030504040204" pitchFamily="50" charset="-128"/>
                <a:ea typeface="メイリオ" panose="020B0604030504040204" pitchFamily="50" charset="-128"/>
              </a:rPr>
              <a:t>電卓は直接見えませんが、</a:t>
            </a:r>
            <a:r>
              <a:rPr lang="en-US" altLang="ja-JP" sz="1600" dirty="0">
                <a:latin typeface="メイリオ" panose="020B0604030504040204" pitchFamily="50" charset="-128"/>
                <a:ea typeface="メイリオ" panose="020B0604030504040204" pitchFamily="50" charset="-128"/>
              </a:rPr>
              <a:t>M</a:t>
            </a:r>
            <a:r>
              <a:rPr lang="ja-JP" altLang="en-US" sz="1600" dirty="0">
                <a:latin typeface="メイリオ" panose="020B0604030504040204" pitchFamily="50" charset="-128"/>
                <a:ea typeface="メイリオ" panose="020B0604030504040204" pitchFamily="50" charset="-128"/>
              </a:rPr>
              <a:t>という一時的に数字を記録できる</a:t>
            </a:r>
            <a:r>
              <a:rPr lang="ja-JP" altLang="en-US" sz="1600" dirty="0" smtClean="0">
                <a:latin typeface="メイリオ" panose="020B0604030504040204" pitchFamily="50" charset="-128"/>
                <a:ea typeface="メイリオ" panose="020B0604030504040204" pitchFamily="50" charset="-128"/>
              </a:rPr>
              <a:t>箱</a:t>
            </a:r>
            <a:r>
              <a:rPr lang="en-US" altLang="ja-JP" sz="1600" dirty="0" smtClean="0">
                <a:latin typeface="メイリオ" panose="020B0604030504040204" pitchFamily="50" charset="-128"/>
                <a:ea typeface="メイリオ" panose="020B0604030504040204" pitchFamily="50" charset="-128"/>
              </a:rPr>
              <a:t>(Scratch</a:t>
            </a:r>
            <a:r>
              <a:rPr lang="ja-JP" altLang="en-US" sz="1600" dirty="0" smtClean="0">
                <a:latin typeface="メイリオ" panose="020B0604030504040204" pitchFamily="50" charset="-128"/>
                <a:ea typeface="メイリオ" panose="020B0604030504040204" pitchFamily="50" charset="-128"/>
              </a:rPr>
              <a:t>の変数と同等</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を内部に</a:t>
            </a:r>
            <a:r>
              <a:rPr lang="ja-JP" altLang="en-US" sz="1600" dirty="0">
                <a:latin typeface="メイリオ" panose="020B0604030504040204" pitchFamily="50" charset="-128"/>
                <a:ea typeface="メイリオ" panose="020B0604030504040204" pitchFamily="50" charset="-128"/>
              </a:rPr>
              <a:t>持っています、</a:t>
            </a:r>
            <a:r>
              <a:rPr lang="en-US" altLang="ja-JP" sz="1600" dirty="0" err="1">
                <a:latin typeface="メイリオ" panose="020B0604030504040204" pitchFamily="50" charset="-128"/>
                <a:ea typeface="メイリオ" panose="020B0604030504040204" pitchFamily="50" charset="-128"/>
              </a:rPr>
              <a:t>Mx</a:t>
            </a:r>
            <a:r>
              <a:rPr lang="ja-JP" altLang="en-US" sz="1600" dirty="0">
                <a:latin typeface="メイリオ" panose="020B0604030504040204" pitchFamily="50" charset="-128"/>
                <a:ea typeface="メイリオ" panose="020B0604030504040204" pitchFamily="50" charset="-128"/>
              </a:rPr>
              <a:t>というキーでこの箱に対して操作できます。</a:t>
            </a:r>
            <a:br>
              <a:rPr lang="ja-JP" altLang="en-US"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上表のように操作してみましょう。この</a:t>
            </a:r>
            <a:r>
              <a:rPr lang="en-US" altLang="ja-JP" sz="1600" dirty="0">
                <a:latin typeface="メイリオ" panose="020B0604030504040204" pitchFamily="50" charset="-128"/>
                <a:ea typeface="メイリオ" panose="020B0604030504040204" pitchFamily="50" charset="-128"/>
              </a:rPr>
              <a:t>M</a:t>
            </a:r>
            <a:r>
              <a:rPr lang="ja-JP" altLang="en-US" sz="1600" dirty="0">
                <a:latin typeface="メイリオ" panose="020B0604030504040204" pitchFamily="50" charset="-128"/>
                <a:ea typeface="メイリオ" panose="020B0604030504040204" pitchFamily="50" charset="-128"/>
              </a:rPr>
              <a:t>箱を使って、前と同様に</a:t>
            </a:r>
            <a:r>
              <a:rPr lang="en-US" altLang="ja-JP" sz="1600" dirty="0">
                <a:latin typeface="メイリオ" panose="020B0604030504040204" pitchFamily="50" charset="-128"/>
                <a:ea typeface="メイリオ" panose="020B0604030504040204" pitchFamily="50" charset="-128"/>
              </a:rPr>
              <a:t>1+2</a:t>
            </a:r>
            <a:r>
              <a:rPr lang="ja-JP" altLang="en-US" sz="1600" dirty="0">
                <a:latin typeface="メイリオ" panose="020B0604030504040204" pitchFamily="50" charset="-128"/>
                <a:ea typeface="メイリオ" panose="020B0604030504040204" pitchFamily="50" charset="-128"/>
              </a:rPr>
              <a:t>の結果を得ることができます</a:t>
            </a:r>
            <a:r>
              <a:rPr lang="ja-JP" altLang="en-US" sz="1600" dirty="0" smtClean="0">
                <a:latin typeface="メイリオ" panose="020B0604030504040204" pitchFamily="50" charset="-128"/>
                <a:ea typeface="メイリオ" panose="020B0604030504040204" pitchFamily="50" charset="-128"/>
              </a:rPr>
              <a:t>。今</a:t>
            </a:r>
            <a:r>
              <a:rPr lang="ja-JP" altLang="en-US" sz="1600" dirty="0">
                <a:latin typeface="メイリオ" panose="020B0604030504040204" pitchFamily="50" charset="-128"/>
                <a:ea typeface="メイリオ" panose="020B0604030504040204" pitchFamily="50" charset="-128"/>
              </a:rPr>
              <a:t>は人間が手動で足し算の操作をしましたが、同様なことを自動的に</a:t>
            </a:r>
            <a:r>
              <a:rPr lang="en-US" altLang="ja-JP" sz="1600" dirty="0">
                <a:latin typeface="メイリオ" panose="020B0604030504040204" pitchFamily="50" charset="-128"/>
                <a:ea typeface="メイリオ" panose="020B0604030504040204" pitchFamily="50" charset="-128"/>
              </a:rPr>
              <a:t>CPU</a:t>
            </a:r>
            <a:r>
              <a:rPr lang="ja-JP" altLang="en-US" sz="1600" dirty="0">
                <a:latin typeface="メイリオ" panose="020B0604030504040204" pitchFamily="50" charset="-128"/>
                <a:ea typeface="メイリオ" panose="020B0604030504040204" pitchFamily="50" charset="-128"/>
              </a:rPr>
              <a:t>にやらせるものがプログラムになります。</a:t>
            </a:r>
          </a:p>
          <a:p>
            <a:pPr eaLnBrk="1" hangingPunct="1"/>
            <a:endParaRPr lang="en-US" altLang="ja-JP" sz="1600" dirty="0">
              <a:latin typeface="メイリオ" panose="020B0604030504040204" pitchFamily="50" charset="-128"/>
              <a:ea typeface="メイリオ" panose="020B0604030504040204" pitchFamily="50" charset="-128"/>
            </a:endParaRPr>
          </a:p>
        </p:txBody>
      </p:sp>
      <p:pic>
        <p:nvPicPr>
          <p:cNvPr id="9222" name="Picture 5" descr="A0B_Dentaku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0"/>
            <a:ext cx="19065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10"/>
          <p:cNvSpPr txBox="1">
            <a:spLocks noChangeArrowheads="1"/>
          </p:cNvSpPr>
          <p:nvPr/>
        </p:nvSpPr>
        <p:spPr bwMode="auto">
          <a:xfrm>
            <a:off x="685800" y="1447800"/>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a:solidFill>
                  <a:srgbClr val="FF0000"/>
                </a:solidFill>
                <a:latin typeface="メイリオ" panose="020B0604030504040204" pitchFamily="50" charset="-128"/>
                <a:ea typeface="メイリオ" panose="020B0604030504040204" pitchFamily="50" charset="-128"/>
              </a:rPr>
              <a:t>表示されている数</a:t>
            </a:r>
          </a:p>
        </p:txBody>
      </p:sp>
      <p:sp>
        <p:nvSpPr>
          <p:cNvPr id="9224" name="Rectangle 11"/>
          <p:cNvSpPr>
            <a:spLocks noChangeArrowheads="1"/>
          </p:cNvSpPr>
          <p:nvPr/>
        </p:nvSpPr>
        <p:spPr bwMode="auto">
          <a:xfrm>
            <a:off x="762000" y="1524000"/>
            <a:ext cx="1524000" cy="3810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sp>
        <p:nvSpPr>
          <p:cNvPr id="9225" name="Rectangle 12"/>
          <p:cNvSpPr>
            <a:spLocks noChangeArrowheads="1"/>
          </p:cNvSpPr>
          <p:nvPr/>
        </p:nvSpPr>
        <p:spPr bwMode="auto">
          <a:xfrm>
            <a:off x="2209800" y="1143000"/>
            <a:ext cx="1143000" cy="304800"/>
          </a:xfrm>
          <a:prstGeom prst="rect">
            <a:avLst/>
          </a:prstGeom>
          <a:solidFill>
            <a:schemeClr val="bg1"/>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sp>
        <p:nvSpPr>
          <p:cNvPr id="9226" name="Text Box 13"/>
          <p:cNvSpPr txBox="1">
            <a:spLocks noChangeArrowheads="1"/>
          </p:cNvSpPr>
          <p:nvPr/>
        </p:nvSpPr>
        <p:spPr bwMode="auto">
          <a:xfrm>
            <a:off x="2514600" y="8382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600" b="1" dirty="0">
                <a:latin typeface="メイリオ" panose="020B0604030504040204" pitchFamily="50" charset="-128"/>
                <a:ea typeface="メイリオ" panose="020B0604030504040204" pitchFamily="50" charset="-128"/>
              </a:rPr>
              <a:t>M</a:t>
            </a:r>
            <a:r>
              <a:rPr lang="ja-JP" altLang="en-US" sz="1600" dirty="0">
                <a:latin typeface="メイリオ" panose="020B0604030504040204" pitchFamily="50" charset="-128"/>
                <a:ea typeface="メイリオ" panose="020B0604030504040204" pitchFamily="50" charset="-128"/>
              </a:rPr>
              <a:t>箱</a:t>
            </a:r>
          </a:p>
        </p:txBody>
      </p:sp>
      <p:grpSp>
        <p:nvGrpSpPr>
          <p:cNvPr id="9227" name="Group 64"/>
          <p:cNvGrpSpPr>
            <a:grpSpLocks/>
          </p:cNvGrpSpPr>
          <p:nvPr/>
        </p:nvGrpSpPr>
        <p:grpSpPr bwMode="auto">
          <a:xfrm>
            <a:off x="3713163" y="803275"/>
            <a:ext cx="4586287" cy="2028825"/>
            <a:chOff x="2421" y="579"/>
            <a:chExt cx="2889" cy="1278"/>
          </a:xfrm>
        </p:grpSpPr>
        <p:pic>
          <p:nvPicPr>
            <p:cNvPr id="925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 y="579"/>
              <a:ext cx="28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0" y="840"/>
              <a:ext cx="28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7"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1" y="1116"/>
              <a:ext cx="288"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8"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2" y="1368"/>
              <a:ext cx="282"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9"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1" y="1617"/>
              <a:ext cx="27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0" name="Text Box 19"/>
            <p:cNvSpPr txBox="1">
              <a:spLocks noChangeArrowheads="1"/>
            </p:cNvSpPr>
            <p:nvPr/>
          </p:nvSpPr>
          <p:spPr bwMode="auto">
            <a:xfrm>
              <a:off x="2814" y="579"/>
              <a:ext cx="2496"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a:latin typeface="メイリオ" panose="020B0604030504040204" pitchFamily="50" charset="-128"/>
                  <a:ea typeface="メイリオ" panose="020B0604030504040204" pitchFamily="50" charset="-128"/>
                </a:rPr>
                <a:t>M</a:t>
              </a:r>
              <a:r>
                <a:rPr lang="ja-JP" altLang="en-US">
                  <a:latin typeface="メイリオ" panose="020B0604030504040204" pitchFamily="50" charset="-128"/>
                  <a:ea typeface="メイリオ" panose="020B0604030504040204" pitchFamily="50" charset="-128"/>
                </a:rPr>
                <a:t>箱の中をクリヤー</a:t>
              </a:r>
              <a:r>
                <a:rPr lang="en-US" altLang="ja-JP">
                  <a:latin typeface="メイリオ" panose="020B0604030504040204" pitchFamily="50" charset="-128"/>
                  <a:ea typeface="メイリオ" panose="020B0604030504040204" pitchFamily="50" charset="-128"/>
                </a:rPr>
                <a:t>(0)</a:t>
              </a:r>
              <a:r>
                <a:rPr lang="ja-JP" altLang="en-US">
                  <a:latin typeface="メイリオ" panose="020B0604030504040204" pitchFamily="50" charset="-128"/>
                  <a:ea typeface="メイリオ" panose="020B0604030504040204" pitchFamily="50" charset="-128"/>
                </a:rPr>
                <a:t>する。</a:t>
              </a:r>
            </a:p>
            <a:p>
              <a:pPr eaLnBrk="1" hangingPunct="1">
                <a:spcBef>
                  <a:spcPct val="50000"/>
                </a:spcBef>
              </a:pPr>
              <a:r>
                <a:rPr lang="en-US" altLang="ja-JP">
                  <a:latin typeface="メイリオ" panose="020B0604030504040204" pitchFamily="50" charset="-128"/>
                  <a:ea typeface="メイリオ" panose="020B0604030504040204" pitchFamily="50" charset="-128"/>
                </a:rPr>
                <a:t>M</a:t>
              </a:r>
              <a:r>
                <a:rPr lang="ja-JP" altLang="en-US">
                  <a:latin typeface="メイリオ" panose="020B0604030504040204" pitchFamily="50" charset="-128"/>
                  <a:ea typeface="メイリオ" panose="020B0604030504040204" pitchFamily="50" charset="-128"/>
                </a:rPr>
                <a:t>箱の中を表示する。</a:t>
              </a:r>
            </a:p>
            <a:p>
              <a:pPr eaLnBrk="1" hangingPunct="1">
                <a:spcBef>
                  <a:spcPct val="50000"/>
                </a:spcBef>
              </a:pPr>
              <a:r>
                <a:rPr lang="ja-JP" altLang="en-US">
                  <a:latin typeface="メイリオ" panose="020B0604030504040204" pitchFamily="50" charset="-128"/>
                  <a:ea typeface="メイリオ" panose="020B0604030504040204" pitchFamily="50" charset="-128"/>
                </a:rPr>
                <a:t>表示されている数を</a:t>
              </a:r>
              <a:r>
                <a:rPr lang="en-US" altLang="ja-JP">
                  <a:latin typeface="メイリオ" panose="020B0604030504040204" pitchFamily="50" charset="-128"/>
                  <a:ea typeface="メイリオ" panose="020B0604030504040204" pitchFamily="50" charset="-128"/>
                </a:rPr>
                <a:t>M</a:t>
              </a:r>
              <a:r>
                <a:rPr lang="ja-JP" altLang="en-US">
                  <a:latin typeface="メイリオ" panose="020B0604030504040204" pitchFamily="50" charset="-128"/>
                  <a:ea typeface="メイリオ" panose="020B0604030504040204" pitchFamily="50" charset="-128"/>
                </a:rPr>
                <a:t>箱に入れる。</a:t>
              </a:r>
            </a:p>
            <a:p>
              <a:pPr eaLnBrk="1" hangingPunct="1">
                <a:spcBef>
                  <a:spcPct val="50000"/>
                </a:spcBef>
              </a:pPr>
              <a:r>
                <a:rPr lang="ja-JP" altLang="en-US">
                  <a:latin typeface="メイリオ" panose="020B0604030504040204" pitchFamily="50" charset="-128"/>
                  <a:ea typeface="メイリオ" panose="020B0604030504040204" pitchFamily="50" charset="-128"/>
                </a:rPr>
                <a:t>表示されている数を</a:t>
              </a:r>
              <a:r>
                <a:rPr lang="en-US" altLang="ja-JP">
                  <a:latin typeface="メイリオ" panose="020B0604030504040204" pitchFamily="50" charset="-128"/>
                  <a:ea typeface="メイリオ" panose="020B0604030504040204" pitchFamily="50" charset="-128"/>
                </a:rPr>
                <a:t>M</a:t>
              </a:r>
              <a:r>
                <a:rPr lang="ja-JP" altLang="en-US">
                  <a:latin typeface="メイリオ" panose="020B0604030504040204" pitchFamily="50" charset="-128"/>
                  <a:ea typeface="メイリオ" panose="020B0604030504040204" pitchFamily="50" charset="-128"/>
                </a:rPr>
                <a:t>箱に足す。</a:t>
              </a:r>
            </a:p>
            <a:p>
              <a:pPr eaLnBrk="1" hangingPunct="1">
                <a:spcBef>
                  <a:spcPct val="50000"/>
                </a:spcBef>
              </a:pPr>
              <a:r>
                <a:rPr lang="ja-JP" altLang="en-US">
                  <a:latin typeface="メイリオ" panose="020B0604030504040204" pitchFamily="50" charset="-128"/>
                  <a:ea typeface="メイリオ" panose="020B0604030504040204" pitchFamily="50" charset="-128"/>
                </a:rPr>
                <a:t>表示されている数を</a:t>
              </a:r>
              <a:r>
                <a:rPr lang="en-US" altLang="ja-JP">
                  <a:latin typeface="メイリオ" panose="020B0604030504040204" pitchFamily="50" charset="-128"/>
                  <a:ea typeface="メイリオ" panose="020B0604030504040204" pitchFamily="50" charset="-128"/>
                </a:rPr>
                <a:t>M</a:t>
              </a:r>
              <a:r>
                <a:rPr lang="ja-JP" altLang="en-US">
                  <a:latin typeface="メイリオ" panose="020B0604030504040204" pitchFamily="50" charset="-128"/>
                  <a:ea typeface="メイリオ" panose="020B0604030504040204" pitchFamily="50" charset="-128"/>
                </a:rPr>
                <a:t>箱から引く。</a:t>
              </a:r>
            </a:p>
          </p:txBody>
        </p:sp>
      </p:grpSp>
      <p:graphicFrame>
        <p:nvGraphicFramePr>
          <p:cNvPr id="27705" name="Group 57"/>
          <p:cNvGraphicFramePr>
            <a:graphicFrameLocks noGrp="1"/>
          </p:cNvGraphicFramePr>
          <p:nvPr>
            <p:extLst>
              <p:ext uri="{D42A27DB-BD31-4B8C-83A1-F6EECF244321}">
                <p14:modId xmlns:p14="http://schemas.microsoft.com/office/powerpoint/2010/main" val="559525864"/>
              </p:ext>
            </p:extLst>
          </p:nvPr>
        </p:nvGraphicFramePr>
        <p:xfrm>
          <a:off x="2859088" y="2994025"/>
          <a:ext cx="5965825" cy="1706816"/>
        </p:xfrm>
        <a:graphic>
          <a:graphicData uri="http://schemas.openxmlformats.org/drawingml/2006/table">
            <a:tbl>
              <a:tblPr/>
              <a:tblGrid>
                <a:gridCol w="1989137">
                  <a:extLst>
                    <a:ext uri="{9D8B030D-6E8A-4147-A177-3AD203B41FA5}">
                      <a16:colId xmlns:a16="http://schemas.microsoft.com/office/drawing/2014/main" val="3776789184"/>
                    </a:ext>
                  </a:extLst>
                </a:gridCol>
                <a:gridCol w="1987550">
                  <a:extLst>
                    <a:ext uri="{9D8B030D-6E8A-4147-A177-3AD203B41FA5}">
                      <a16:colId xmlns:a16="http://schemas.microsoft.com/office/drawing/2014/main" val="702222428"/>
                    </a:ext>
                  </a:extLst>
                </a:gridCol>
                <a:gridCol w="1989138">
                  <a:extLst>
                    <a:ext uri="{9D8B030D-6E8A-4147-A177-3AD203B41FA5}">
                      <a16:colId xmlns:a16="http://schemas.microsoft.com/office/drawing/2014/main" val="209706041"/>
                    </a:ext>
                  </a:extLst>
                </a:gridCol>
              </a:tblGrid>
              <a:tr h="33521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操作</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表示されている数</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M</a:t>
                      </a: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箱の中身</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573130790"/>
                  </a:ext>
                </a:extLst>
              </a:tr>
              <a:tr h="4571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6099730"/>
                  </a:ext>
                </a:extLst>
              </a:tr>
              <a:tr h="4571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3</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3161630"/>
                  </a:ext>
                </a:extLst>
              </a:tr>
              <a:tr h="4571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3</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4691482"/>
                  </a:ext>
                </a:extLst>
              </a:tr>
            </a:tbl>
          </a:graphicData>
        </a:graphic>
      </p:graphicFrame>
      <p:pic>
        <p:nvPicPr>
          <p:cNvPr id="9250" name="Picture 5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4700" y="3365500"/>
            <a:ext cx="4460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1" name="Picture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9525" y="3362325"/>
            <a:ext cx="457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2" name="Picture 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163" y="3833813"/>
            <a:ext cx="44767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3"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3300" y="4273550"/>
            <a:ext cx="4572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4" name="Picture 6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4225" y="3829050"/>
            <a:ext cx="4254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3"/>
          <p:cNvSpPr>
            <a:spLocks noGrp="1"/>
          </p:cNvSpPr>
          <p:nvPr>
            <p:ph type="sldNum" sz="quarter" idx="12"/>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9588E60-6166-4A85-90D2-D41B8DA34D2A}" type="slidenum">
              <a:rPr kumimoji="0" lang="en-US" altLang="ja-JP">
                <a:latin typeface="メイリオ" panose="020B0604030504040204" pitchFamily="50" charset="-128"/>
                <a:ea typeface="メイリオ" panose="020B0604030504040204" pitchFamily="50" charset="-128"/>
              </a:rPr>
              <a:pPr/>
              <a:t>9</a:t>
            </a:fld>
            <a:endParaRPr kumimoji="0" lang="en-US" altLang="ja-JP">
              <a:latin typeface="メイリオ" panose="020B0604030504040204" pitchFamily="50" charset="-128"/>
              <a:ea typeface="メイリオ" panose="020B0604030504040204" pitchFamily="50" charset="-128"/>
            </a:endParaRPr>
          </a:p>
        </p:txBody>
      </p:sp>
      <p:sp>
        <p:nvSpPr>
          <p:cNvPr id="12291" name="Text Box 3"/>
          <p:cNvSpPr txBox="1">
            <a:spLocks noChangeArrowheads="1"/>
          </p:cNvSpPr>
          <p:nvPr/>
        </p:nvSpPr>
        <p:spPr bwMode="auto">
          <a:xfrm>
            <a:off x="304800" y="3048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a:latin typeface="メイリオ" panose="020B0604030504040204" pitchFamily="50" charset="-128"/>
                <a:ea typeface="メイリオ" panose="020B0604030504040204" pitchFamily="50" charset="-128"/>
              </a:rPr>
              <a:t>プログラムはどう作る</a:t>
            </a:r>
            <a:r>
              <a:rPr lang="en-US" altLang="ja-JP" sz="2000" b="1">
                <a:latin typeface="メイリオ" panose="020B0604030504040204" pitchFamily="50" charset="-128"/>
                <a:ea typeface="メイリオ" panose="020B0604030504040204" pitchFamily="50" charset="-128"/>
              </a:rPr>
              <a:t>(3)?</a:t>
            </a:r>
            <a:r>
              <a:rPr lang="ja-JP" altLang="en-US" sz="2000" b="1">
                <a:latin typeface="メイリオ" panose="020B0604030504040204" pitchFamily="50" charset="-128"/>
                <a:ea typeface="メイリオ" panose="020B0604030504040204" pitchFamily="50" charset="-128"/>
              </a:rPr>
              <a:t>　</a:t>
            </a:r>
            <a:r>
              <a:rPr lang="en-US" altLang="ja-JP" sz="2000">
                <a:latin typeface="メイリオ" panose="020B0604030504040204" pitchFamily="50" charset="-128"/>
                <a:ea typeface="メイリオ" panose="020B0604030504040204" pitchFamily="50" charset="-128"/>
              </a:rPr>
              <a:t>CPU</a:t>
            </a:r>
            <a:r>
              <a:rPr lang="ja-JP" altLang="en-US" sz="2000">
                <a:latin typeface="メイリオ" panose="020B0604030504040204" pitchFamily="50" charset="-128"/>
                <a:ea typeface="メイリオ" panose="020B0604030504040204" pitchFamily="50" charset="-128"/>
              </a:rPr>
              <a:t>の構造と</a:t>
            </a:r>
            <a:r>
              <a:rPr lang="ja-JP" altLang="en-US" sz="2000" b="1">
                <a:latin typeface="メイリオ" panose="020B0604030504040204" pitchFamily="50" charset="-128"/>
                <a:ea typeface="メイリオ" panose="020B0604030504040204" pitchFamily="50" charset="-128"/>
              </a:rPr>
              <a:t>プログラム。</a:t>
            </a:r>
            <a:endParaRPr lang="ja-JP" altLang="en-US" b="1">
              <a:latin typeface="メイリオ" panose="020B0604030504040204" pitchFamily="50" charset="-128"/>
              <a:ea typeface="メイリオ" panose="020B0604030504040204" pitchFamily="50" charset="-128"/>
            </a:endParaRPr>
          </a:p>
        </p:txBody>
      </p:sp>
      <p:pic>
        <p:nvPicPr>
          <p:cNvPr id="12292" name="Picture 45" descr="A07_p9m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38" y="3373438"/>
            <a:ext cx="342423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6" descr="A07_p9cp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088" y="760413"/>
            <a:ext cx="361315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47"/>
          <p:cNvSpPr txBox="1">
            <a:spLocks noChangeArrowheads="1"/>
          </p:cNvSpPr>
          <p:nvPr/>
        </p:nvSpPr>
        <p:spPr bwMode="auto">
          <a:xfrm>
            <a:off x="1163638" y="2119313"/>
            <a:ext cx="1770062"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1400">
                <a:latin typeface="メイリオ" panose="020B0604030504040204" pitchFamily="50" charset="-128"/>
                <a:ea typeface="メイリオ" panose="020B0604030504040204" pitchFamily="50" charset="-128"/>
              </a:rPr>
              <a:t>命令処理部</a:t>
            </a:r>
          </a:p>
        </p:txBody>
      </p:sp>
      <p:sp>
        <p:nvSpPr>
          <p:cNvPr id="12295" name="Text Box 48"/>
          <p:cNvSpPr txBox="1">
            <a:spLocks noChangeArrowheads="1"/>
          </p:cNvSpPr>
          <p:nvPr/>
        </p:nvSpPr>
        <p:spPr bwMode="auto">
          <a:xfrm>
            <a:off x="1882775" y="1516063"/>
            <a:ext cx="1770063"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1400">
                <a:latin typeface="メイリオ" panose="020B0604030504040204" pitchFamily="50" charset="-128"/>
                <a:ea typeface="メイリオ" panose="020B0604030504040204" pitchFamily="50" charset="-128"/>
              </a:rPr>
              <a:t>演算処理部</a:t>
            </a:r>
          </a:p>
        </p:txBody>
      </p:sp>
      <p:sp>
        <p:nvSpPr>
          <p:cNvPr id="12296" name="Rectangle 49"/>
          <p:cNvSpPr>
            <a:spLocks noChangeArrowheads="1"/>
          </p:cNvSpPr>
          <p:nvPr/>
        </p:nvSpPr>
        <p:spPr bwMode="auto">
          <a:xfrm>
            <a:off x="928688" y="711200"/>
            <a:ext cx="7258050" cy="2408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sp>
        <p:nvSpPr>
          <p:cNvPr id="12297" name="AutoShape 50"/>
          <p:cNvSpPr>
            <a:spLocks noChangeArrowheads="1"/>
          </p:cNvSpPr>
          <p:nvPr/>
        </p:nvSpPr>
        <p:spPr bwMode="auto">
          <a:xfrm>
            <a:off x="2279650" y="3119438"/>
            <a:ext cx="231775" cy="231775"/>
          </a:xfrm>
          <a:prstGeom prst="upDownArrow">
            <a:avLst>
              <a:gd name="adj1" fmla="val 50000"/>
              <a:gd name="adj2" fmla="val 2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sp>
        <p:nvSpPr>
          <p:cNvPr id="12298" name="Line 51"/>
          <p:cNvSpPr>
            <a:spLocks noChangeShapeType="1"/>
          </p:cNvSpPr>
          <p:nvPr/>
        </p:nvSpPr>
        <p:spPr bwMode="auto">
          <a:xfrm flipV="1">
            <a:off x="1639888" y="2424113"/>
            <a:ext cx="0" cy="695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12299" name="Line 52"/>
          <p:cNvSpPr>
            <a:spLocks noChangeShapeType="1"/>
          </p:cNvSpPr>
          <p:nvPr/>
        </p:nvSpPr>
        <p:spPr bwMode="auto">
          <a:xfrm flipV="1">
            <a:off x="2584450" y="1827213"/>
            <a:ext cx="0" cy="320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12300" name="Line 53"/>
          <p:cNvSpPr>
            <a:spLocks noChangeShapeType="1"/>
          </p:cNvSpPr>
          <p:nvPr/>
        </p:nvSpPr>
        <p:spPr bwMode="auto">
          <a:xfrm>
            <a:off x="1611313" y="1014413"/>
            <a:ext cx="0" cy="1089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12301" name="Line 54"/>
          <p:cNvSpPr>
            <a:spLocks noChangeShapeType="1"/>
          </p:cNvSpPr>
          <p:nvPr/>
        </p:nvSpPr>
        <p:spPr bwMode="auto">
          <a:xfrm>
            <a:off x="1611313" y="985838"/>
            <a:ext cx="27717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12302" name="Line 55"/>
          <p:cNvSpPr>
            <a:spLocks noChangeShapeType="1"/>
          </p:cNvSpPr>
          <p:nvPr/>
        </p:nvSpPr>
        <p:spPr bwMode="auto">
          <a:xfrm>
            <a:off x="3629025" y="1654175"/>
            <a:ext cx="94297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12303" name="Line 56"/>
          <p:cNvSpPr>
            <a:spLocks noChangeShapeType="1"/>
          </p:cNvSpPr>
          <p:nvPr/>
        </p:nvSpPr>
        <p:spPr bwMode="auto">
          <a:xfrm flipH="1">
            <a:off x="2932113" y="2205038"/>
            <a:ext cx="538162" cy="14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12304" name="Line 57"/>
          <p:cNvSpPr>
            <a:spLocks noChangeShapeType="1"/>
          </p:cNvSpPr>
          <p:nvPr/>
        </p:nvSpPr>
        <p:spPr bwMode="auto">
          <a:xfrm>
            <a:off x="3454400" y="1843088"/>
            <a:ext cx="0" cy="11017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12305" name="Line 58"/>
          <p:cNvSpPr>
            <a:spLocks noChangeShapeType="1"/>
          </p:cNvSpPr>
          <p:nvPr/>
        </p:nvSpPr>
        <p:spPr bwMode="auto">
          <a:xfrm>
            <a:off x="3425825" y="2916238"/>
            <a:ext cx="11747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12306" name="Text Box 60"/>
          <p:cNvSpPr txBox="1">
            <a:spLocks noChangeArrowheads="1"/>
          </p:cNvSpPr>
          <p:nvPr/>
        </p:nvSpPr>
        <p:spPr bwMode="auto">
          <a:xfrm>
            <a:off x="241300" y="3098800"/>
            <a:ext cx="768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a:solidFill>
                  <a:srgbClr val="FF0000"/>
                </a:solidFill>
                <a:latin typeface="メイリオ" panose="020B0604030504040204" pitchFamily="50" charset="-128"/>
                <a:ea typeface="メイリオ" panose="020B0604030504040204" pitchFamily="50" charset="-128"/>
              </a:rPr>
              <a:t>メモリ</a:t>
            </a:r>
          </a:p>
        </p:txBody>
      </p:sp>
      <p:sp>
        <p:nvSpPr>
          <p:cNvPr id="12307" name="Text Box 61"/>
          <p:cNvSpPr txBox="1">
            <a:spLocks noChangeArrowheads="1"/>
          </p:cNvSpPr>
          <p:nvPr/>
        </p:nvSpPr>
        <p:spPr bwMode="auto">
          <a:xfrm>
            <a:off x="944563" y="812800"/>
            <a:ext cx="768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a:solidFill>
                  <a:srgbClr val="FF0000"/>
                </a:solidFill>
                <a:latin typeface="メイリオ" panose="020B0604030504040204" pitchFamily="50" charset="-128"/>
                <a:ea typeface="メイリオ" panose="020B0604030504040204" pitchFamily="50" charset="-128"/>
              </a:rPr>
              <a:t>CPU</a:t>
            </a:r>
          </a:p>
        </p:txBody>
      </p:sp>
      <p:sp>
        <p:nvSpPr>
          <p:cNvPr id="12308" name="AutoShape 62"/>
          <p:cNvSpPr>
            <a:spLocks/>
          </p:cNvSpPr>
          <p:nvPr/>
        </p:nvSpPr>
        <p:spPr bwMode="auto">
          <a:xfrm>
            <a:off x="3890963" y="3468688"/>
            <a:ext cx="88900" cy="347662"/>
          </a:xfrm>
          <a:prstGeom prst="rightBrace">
            <a:avLst>
              <a:gd name="adj1" fmla="val 3258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sp>
        <p:nvSpPr>
          <p:cNvPr id="12309" name="AutoShape 63"/>
          <p:cNvSpPr>
            <a:spLocks/>
          </p:cNvSpPr>
          <p:nvPr/>
        </p:nvSpPr>
        <p:spPr bwMode="auto">
          <a:xfrm>
            <a:off x="3898900" y="3910013"/>
            <a:ext cx="74613" cy="334962"/>
          </a:xfrm>
          <a:prstGeom prst="rightBrace">
            <a:avLst>
              <a:gd name="adj1" fmla="val 3741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sp>
        <p:nvSpPr>
          <p:cNvPr id="12310" name="AutoShape 64"/>
          <p:cNvSpPr>
            <a:spLocks/>
          </p:cNvSpPr>
          <p:nvPr/>
        </p:nvSpPr>
        <p:spPr bwMode="auto">
          <a:xfrm>
            <a:off x="3906838" y="4310063"/>
            <a:ext cx="74612" cy="190500"/>
          </a:xfrm>
          <a:prstGeom prst="rightBrace">
            <a:avLst>
              <a:gd name="adj1" fmla="val 2127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メイリオ" panose="020B0604030504040204" pitchFamily="50" charset="-128"/>
              <a:ea typeface="メイリオ" panose="020B0604030504040204" pitchFamily="50" charset="-128"/>
            </a:endParaRPr>
          </a:p>
        </p:txBody>
      </p:sp>
      <p:sp>
        <p:nvSpPr>
          <p:cNvPr id="12311" name="Text Box 65"/>
          <p:cNvSpPr txBox="1">
            <a:spLocks noChangeArrowheads="1"/>
          </p:cNvSpPr>
          <p:nvPr/>
        </p:nvSpPr>
        <p:spPr bwMode="auto">
          <a:xfrm>
            <a:off x="4151313" y="3511550"/>
            <a:ext cx="3730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a:latin typeface="メイリオ" panose="020B0604030504040204" pitchFamily="50" charset="-128"/>
                <a:ea typeface="メイリオ" panose="020B0604030504040204" pitchFamily="50" charset="-128"/>
              </a:rPr>
              <a:t>GR1</a:t>
            </a:r>
            <a:r>
              <a:rPr lang="ja-JP" altLang="en-US" sz="1400">
                <a:latin typeface="メイリオ" panose="020B0604030504040204" pitchFamily="50" charset="-128"/>
                <a:ea typeface="メイリオ" panose="020B0604030504040204" pitchFamily="50" charset="-128"/>
              </a:rPr>
              <a:t>に</a:t>
            </a:r>
            <a:r>
              <a:rPr lang="en-US" altLang="ja-JP" sz="1400">
                <a:latin typeface="メイリオ" panose="020B0604030504040204" pitchFamily="50" charset="-128"/>
                <a:ea typeface="メイリオ" panose="020B0604030504040204" pitchFamily="50" charset="-128"/>
              </a:rPr>
              <a:t>1</a:t>
            </a:r>
            <a:r>
              <a:rPr lang="ja-JP" altLang="en-US" sz="1400">
                <a:latin typeface="メイリオ" panose="020B0604030504040204" pitchFamily="50" charset="-128"/>
                <a:ea typeface="メイリオ" panose="020B0604030504040204" pitchFamily="50" charset="-128"/>
              </a:rPr>
              <a:t>を入れる。</a:t>
            </a:r>
          </a:p>
        </p:txBody>
      </p:sp>
      <p:sp>
        <p:nvSpPr>
          <p:cNvPr id="12312" name="Text Box 66"/>
          <p:cNvSpPr txBox="1">
            <a:spLocks noChangeArrowheads="1"/>
          </p:cNvSpPr>
          <p:nvPr/>
        </p:nvSpPr>
        <p:spPr bwMode="auto">
          <a:xfrm>
            <a:off x="4159250" y="3925888"/>
            <a:ext cx="3730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a:latin typeface="メイリオ" panose="020B0604030504040204" pitchFamily="50" charset="-128"/>
                <a:ea typeface="メイリオ" panose="020B0604030504040204" pitchFamily="50" charset="-128"/>
              </a:rPr>
              <a:t>GR2</a:t>
            </a:r>
            <a:r>
              <a:rPr lang="ja-JP" altLang="en-US" sz="1400">
                <a:latin typeface="メイリオ" panose="020B0604030504040204" pitchFamily="50" charset="-128"/>
                <a:ea typeface="メイリオ" panose="020B0604030504040204" pitchFamily="50" charset="-128"/>
              </a:rPr>
              <a:t>に</a:t>
            </a:r>
            <a:r>
              <a:rPr lang="en-US" altLang="ja-JP" sz="1400">
                <a:latin typeface="メイリオ" panose="020B0604030504040204" pitchFamily="50" charset="-128"/>
                <a:ea typeface="メイリオ" panose="020B0604030504040204" pitchFamily="50" charset="-128"/>
              </a:rPr>
              <a:t>2</a:t>
            </a:r>
            <a:r>
              <a:rPr lang="ja-JP" altLang="en-US" sz="1400">
                <a:latin typeface="メイリオ" panose="020B0604030504040204" pitchFamily="50" charset="-128"/>
                <a:ea typeface="メイリオ" panose="020B0604030504040204" pitchFamily="50" charset="-128"/>
              </a:rPr>
              <a:t>を入れる。</a:t>
            </a:r>
          </a:p>
        </p:txBody>
      </p:sp>
      <p:sp>
        <p:nvSpPr>
          <p:cNvPr id="12313" name="Text Box 67"/>
          <p:cNvSpPr txBox="1">
            <a:spLocks noChangeArrowheads="1"/>
          </p:cNvSpPr>
          <p:nvPr/>
        </p:nvSpPr>
        <p:spPr bwMode="auto">
          <a:xfrm>
            <a:off x="4181475" y="4237038"/>
            <a:ext cx="3730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a:latin typeface="メイリオ" panose="020B0604030504040204" pitchFamily="50" charset="-128"/>
                <a:ea typeface="メイリオ" panose="020B0604030504040204" pitchFamily="50" charset="-128"/>
              </a:rPr>
              <a:t>GR1</a:t>
            </a:r>
            <a:r>
              <a:rPr lang="ja-JP" altLang="en-US" sz="1400">
                <a:latin typeface="メイリオ" panose="020B0604030504040204" pitchFamily="50" charset="-128"/>
                <a:ea typeface="メイリオ" panose="020B0604030504040204" pitchFamily="50" charset="-128"/>
              </a:rPr>
              <a:t>に</a:t>
            </a:r>
            <a:r>
              <a:rPr lang="en-US" altLang="ja-JP" sz="1400">
                <a:latin typeface="メイリオ" panose="020B0604030504040204" pitchFamily="50" charset="-128"/>
                <a:ea typeface="メイリオ" panose="020B0604030504040204" pitchFamily="50" charset="-128"/>
              </a:rPr>
              <a:t>GR2</a:t>
            </a:r>
            <a:r>
              <a:rPr lang="ja-JP" altLang="en-US" sz="1400">
                <a:latin typeface="メイリオ" panose="020B0604030504040204" pitchFamily="50" charset="-128"/>
                <a:ea typeface="メイリオ" panose="020B0604030504040204" pitchFamily="50" charset="-128"/>
              </a:rPr>
              <a:t>の値を加える</a:t>
            </a:r>
          </a:p>
        </p:txBody>
      </p:sp>
      <p:pic>
        <p:nvPicPr>
          <p:cNvPr id="12314" name="Picture 68" descr="A07_teac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900" y="4983163"/>
            <a:ext cx="14859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5" name="AutoShape 69"/>
          <p:cNvSpPr>
            <a:spLocks noChangeArrowheads="1"/>
          </p:cNvSpPr>
          <p:nvPr/>
        </p:nvSpPr>
        <p:spPr bwMode="auto">
          <a:xfrm>
            <a:off x="609600" y="4875213"/>
            <a:ext cx="5943600" cy="1698625"/>
          </a:xfrm>
          <a:prstGeom prst="wedgeRectCallout">
            <a:avLst>
              <a:gd name="adj1" fmla="val 59804"/>
              <a:gd name="adj2" fmla="val -2839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latin typeface="メイリオ" panose="020B0604030504040204" pitchFamily="50" charset="-128"/>
                <a:ea typeface="メイリオ" panose="020B0604030504040204" pitchFamily="50" charset="-128"/>
              </a:rPr>
              <a:t>では、先ほど電卓の操作を自動的に行うプログラムを考えます。</a:t>
            </a:r>
            <a:br>
              <a:rPr lang="ja-JP" altLang="en-US"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まず、</a:t>
            </a:r>
            <a:r>
              <a:rPr lang="en-US" altLang="ja-JP" sz="1600" dirty="0">
                <a:latin typeface="メイリオ" panose="020B0604030504040204" pitchFamily="50" charset="-128"/>
                <a:ea typeface="メイリオ" panose="020B0604030504040204" pitchFamily="50" charset="-128"/>
              </a:rPr>
              <a:t>CPU</a:t>
            </a:r>
            <a:r>
              <a:rPr lang="ja-JP" altLang="en-US" sz="1600" dirty="0">
                <a:latin typeface="メイリオ" panose="020B0604030504040204" pitchFamily="50" charset="-128"/>
                <a:ea typeface="メイリオ" panose="020B0604030504040204" pitchFamily="50" charset="-128"/>
              </a:rPr>
              <a:t>の中には電卓の</a:t>
            </a:r>
            <a:r>
              <a:rPr lang="en-US" altLang="ja-JP" sz="1600" dirty="0">
                <a:latin typeface="メイリオ" panose="020B0604030504040204" pitchFamily="50" charset="-128"/>
                <a:ea typeface="メイリオ" panose="020B0604030504040204" pitchFamily="50" charset="-128"/>
              </a:rPr>
              <a:t>M</a:t>
            </a:r>
            <a:r>
              <a:rPr lang="ja-JP" altLang="en-US" sz="1600" dirty="0">
                <a:latin typeface="メイリオ" panose="020B0604030504040204" pitchFamily="50" charset="-128"/>
                <a:ea typeface="メイリオ" panose="020B0604030504040204" pitchFamily="50" charset="-128"/>
              </a:rPr>
              <a:t>箱と同じように計算結果などを記録するレジスタという箱があります。また命令処理部はメモリの中を読み取ってどのように動くか判断します。</a:t>
            </a:r>
            <a:br>
              <a:rPr lang="ja-JP" altLang="en-US"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上記のようなメモリのパターンがあると、最終的に</a:t>
            </a:r>
            <a:r>
              <a:rPr lang="en-US" altLang="ja-JP" sz="1600" dirty="0">
                <a:latin typeface="メイリオ" panose="020B0604030504040204" pitchFamily="50" charset="-128"/>
                <a:ea typeface="メイリオ" panose="020B0604030504040204" pitchFamily="50" charset="-128"/>
              </a:rPr>
              <a:t>GR1</a:t>
            </a:r>
            <a:r>
              <a:rPr lang="ja-JP" altLang="en-US" sz="1600" dirty="0">
                <a:latin typeface="メイリオ" panose="020B0604030504040204" pitchFamily="50" charset="-128"/>
                <a:ea typeface="メイリオ" panose="020B0604030504040204" pitchFamily="50" charset="-128"/>
              </a:rPr>
              <a:t>に</a:t>
            </a:r>
            <a:r>
              <a:rPr lang="en-US" altLang="ja-JP" sz="1600" dirty="0">
                <a:latin typeface="メイリオ" panose="020B0604030504040204" pitchFamily="50" charset="-128"/>
                <a:ea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rPr>
              <a:t>が自動的にはいります。</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3097</TotalTime>
  <Words>2178</Words>
  <Application>Microsoft Office PowerPoint</Application>
  <PresentationFormat>画面に合わせる (4:3)</PresentationFormat>
  <Paragraphs>430</Paragraphs>
  <Slides>29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29</vt:i4>
      </vt:variant>
    </vt:vector>
  </HeadingPairs>
  <TitlesOfParts>
    <vt:vector size="35" baseType="lpstr">
      <vt:lpstr>ＭＳ Ｐゴシック</vt:lpstr>
      <vt:lpstr>ＭＳ Ｐ明朝</vt:lpstr>
      <vt:lpstr>ＭＳ ゴシック</vt:lpstr>
      <vt:lpstr>メイリオ</vt:lpstr>
      <vt:lpstr>Arial</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gohome8</cp:lastModifiedBy>
  <cp:revision>72</cp:revision>
  <cp:lastPrinted>1601-01-01T00:00:00Z</cp:lastPrinted>
  <dcterms:created xsi:type="dcterms:W3CDTF">2014-03-24T13:08:44Z</dcterms:created>
  <dcterms:modified xsi:type="dcterms:W3CDTF">2019-02-09T11:56:35Z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