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3" r:id="rId2"/>
    <p:sldId id="291" r:id="rId3"/>
    <p:sldId id="287" r:id="rId4"/>
    <p:sldId id="296" r:id="rId5"/>
    <p:sldId id="286" r:id="rId6"/>
    <p:sldId id="288" r:id="rId7"/>
    <p:sldId id="289" r:id="rId8"/>
    <p:sldId id="292" r:id="rId9"/>
    <p:sldId id="290" r:id="rId10"/>
    <p:sldId id="297" r:id="rId11"/>
    <p:sldId id="293" r:id="rId12"/>
    <p:sldId id="294" r:id="rId13"/>
    <p:sldId id="295" r:id="rId14"/>
  </p:sldIdLst>
  <p:sldSz cx="9144000" cy="6858000" type="screen4x3"/>
  <p:notesSz cx="7099300" cy="10234613"/>
  <p:defaultTextStyle>
    <a:defPPr>
      <a:defRPr lang="ja-JP"/>
    </a:defPPr>
    <a:lvl1pPr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0000"/>
    <a:srgbClr val="DDDDD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3" d="100"/>
          <a:sy n="63" d="100"/>
        </p:scale>
        <p:origin x="117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a:defRPr sz="1300"/>
            </a:lvl1pPr>
          </a:lstStyle>
          <a:p>
            <a:endParaRPr lang="en-US" altLang="ja-JP"/>
          </a:p>
        </p:txBody>
      </p:sp>
      <p:sp>
        <p:nvSpPr>
          <p:cNvPr id="13315"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en-US" altLang="ja-JP"/>
          </a:p>
        </p:txBody>
      </p:sp>
      <p:sp>
        <p:nvSpPr>
          <p:cNvPr id="1331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3318"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a:defRPr sz="1300"/>
            </a:lvl1pPr>
          </a:lstStyle>
          <a:p>
            <a:endParaRPr lang="en-US" altLang="ja-JP"/>
          </a:p>
        </p:txBody>
      </p:sp>
      <p:sp>
        <p:nvSpPr>
          <p:cNvPr id="13319"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39D3E1DD-1855-40EC-B4F2-B399AEDCBF23}"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EFD17A54-FE79-40E3-8923-9AE8081D1301}" type="slidenum">
              <a:rPr lang="en-US" altLang="ja-JP"/>
              <a:pPr/>
              <a:t>‹#›</a:t>
            </a:fld>
            <a:endParaRPr lang="en-US" altLang="ja-JP"/>
          </a:p>
        </p:txBody>
      </p:sp>
    </p:spTree>
    <p:extLst>
      <p:ext uri="{BB962C8B-B14F-4D97-AF65-F5344CB8AC3E}">
        <p14:creationId xmlns:p14="http://schemas.microsoft.com/office/powerpoint/2010/main" val="90921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1A116616-1329-4C20-A24C-3FB265F6AEBC}" type="slidenum">
              <a:rPr lang="en-US" altLang="ja-JP"/>
              <a:pPr/>
              <a:t>‹#›</a:t>
            </a:fld>
            <a:endParaRPr lang="en-US" altLang="ja-JP"/>
          </a:p>
        </p:txBody>
      </p:sp>
    </p:spTree>
    <p:extLst>
      <p:ext uri="{BB962C8B-B14F-4D97-AF65-F5344CB8AC3E}">
        <p14:creationId xmlns:p14="http://schemas.microsoft.com/office/powerpoint/2010/main" val="165255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0680EF05-8FA4-44FD-9732-F927C24D3FA3}" type="slidenum">
              <a:rPr lang="en-US" altLang="ja-JP"/>
              <a:pPr/>
              <a:t>‹#›</a:t>
            </a:fld>
            <a:endParaRPr lang="en-US" altLang="ja-JP"/>
          </a:p>
        </p:txBody>
      </p:sp>
    </p:spTree>
    <p:extLst>
      <p:ext uri="{BB962C8B-B14F-4D97-AF65-F5344CB8AC3E}">
        <p14:creationId xmlns:p14="http://schemas.microsoft.com/office/powerpoint/2010/main" val="335814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50766791-9E44-4D5D-84D2-CA44E8ABFEBA}" type="slidenum">
              <a:rPr lang="en-US" altLang="ja-JP"/>
              <a:pPr/>
              <a:t>‹#›</a:t>
            </a:fld>
            <a:endParaRPr lang="en-US" altLang="ja-JP"/>
          </a:p>
        </p:txBody>
      </p:sp>
    </p:spTree>
    <p:extLst>
      <p:ext uri="{BB962C8B-B14F-4D97-AF65-F5344CB8AC3E}">
        <p14:creationId xmlns:p14="http://schemas.microsoft.com/office/powerpoint/2010/main" val="3868540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90FE6E80-D8D4-418F-B1E2-44F29851FD7B}" type="slidenum">
              <a:rPr lang="en-US" altLang="ja-JP"/>
              <a:pPr/>
              <a:t>‹#›</a:t>
            </a:fld>
            <a:endParaRPr lang="en-US" altLang="ja-JP"/>
          </a:p>
        </p:txBody>
      </p:sp>
    </p:spTree>
    <p:extLst>
      <p:ext uri="{BB962C8B-B14F-4D97-AF65-F5344CB8AC3E}">
        <p14:creationId xmlns:p14="http://schemas.microsoft.com/office/powerpoint/2010/main" val="9191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89DA167E-36DC-449B-9FE3-E896DD7C58EA}" type="slidenum">
              <a:rPr lang="en-US" altLang="ja-JP"/>
              <a:pPr/>
              <a:t>‹#›</a:t>
            </a:fld>
            <a:endParaRPr lang="en-US" altLang="ja-JP"/>
          </a:p>
        </p:txBody>
      </p:sp>
    </p:spTree>
    <p:extLst>
      <p:ext uri="{BB962C8B-B14F-4D97-AF65-F5344CB8AC3E}">
        <p14:creationId xmlns:p14="http://schemas.microsoft.com/office/powerpoint/2010/main" val="128342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a:t>©Go Ota, 2014</a:t>
            </a:r>
          </a:p>
        </p:txBody>
      </p:sp>
      <p:sp>
        <p:nvSpPr>
          <p:cNvPr id="9" name="スライド番号プレースホルダー 8"/>
          <p:cNvSpPr>
            <a:spLocks noGrp="1"/>
          </p:cNvSpPr>
          <p:nvPr>
            <p:ph type="sldNum" sz="quarter" idx="12"/>
          </p:nvPr>
        </p:nvSpPr>
        <p:spPr/>
        <p:txBody>
          <a:bodyPr/>
          <a:lstStyle>
            <a:lvl1pPr>
              <a:defRPr/>
            </a:lvl1pPr>
          </a:lstStyle>
          <a:p>
            <a:fld id="{8B150203-31C9-43DE-9EC1-E54AE4979389}" type="slidenum">
              <a:rPr lang="en-US" altLang="ja-JP"/>
              <a:pPr/>
              <a:t>‹#›</a:t>
            </a:fld>
            <a:endParaRPr lang="en-US" altLang="ja-JP"/>
          </a:p>
        </p:txBody>
      </p:sp>
    </p:spTree>
    <p:extLst>
      <p:ext uri="{BB962C8B-B14F-4D97-AF65-F5344CB8AC3E}">
        <p14:creationId xmlns:p14="http://schemas.microsoft.com/office/powerpoint/2010/main" val="96172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a:t>©Go Ota, 2014</a:t>
            </a:r>
          </a:p>
        </p:txBody>
      </p:sp>
      <p:sp>
        <p:nvSpPr>
          <p:cNvPr id="5" name="スライド番号プレースホルダー 4"/>
          <p:cNvSpPr>
            <a:spLocks noGrp="1"/>
          </p:cNvSpPr>
          <p:nvPr>
            <p:ph type="sldNum" sz="quarter" idx="12"/>
          </p:nvPr>
        </p:nvSpPr>
        <p:spPr/>
        <p:txBody>
          <a:bodyPr/>
          <a:lstStyle>
            <a:lvl1pPr>
              <a:defRPr/>
            </a:lvl1pPr>
          </a:lstStyle>
          <a:p>
            <a:fld id="{ED62A731-253F-4B19-976D-7EA7B3125DD3}" type="slidenum">
              <a:rPr lang="en-US" altLang="ja-JP"/>
              <a:pPr/>
              <a:t>‹#›</a:t>
            </a:fld>
            <a:endParaRPr lang="en-US" altLang="ja-JP"/>
          </a:p>
        </p:txBody>
      </p:sp>
    </p:spTree>
    <p:extLst>
      <p:ext uri="{BB962C8B-B14F-4D97-AF65-F5344CB8AC3E}">
        <p14:creationId xmlns:p14="http://schemas.microsoft.com/office/powerpoint/2010/main" val="336126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a:t>©Go Ota, 2014</a:t>
            </a:r>
          </a:p>
        </p:txBody>
      </p:sp>
      <p:sp>
        <p:nvSpPr>
          <p:cNvPr id="4" name="スライド番号プレースホルダー 3"/>
          <p:cNvSpPr>
            <a:spLocks noGrp="1"/>
          </p:cNvSpPr>
          <p:nvPr>
            <p:ph type="sldNum" sz="quarter" idx="12"/>
          </p:nvPr>
        </p:nvSpPr>
        <p:spPr/>
        <p:txBody>
          <a:bodyPr/>
          <a:lstStyle>
            <a:lvl1pPr>
              <a:defRPr/>
            </a:lvl1pPr>
          </a:lstStyle>
          <a:p>
            <a:fld id="{57479B73-A815-4F21-92C6-61809DE83314}" type="slidenum">
              <a:rPr lang="en-US" altLang="ja-JP"/>
              <a:pPr/>
              <a:t>‹#›</a:t>
            </a:fld>
            <a:endParaRPr lang="en-US" altLang="ja-JP"/>
          </a:p>
        </p:txBody>
      </p:sp>
    </p:spTree>
    <p:extLst>
      <p:ext uri="{BB962C8B-B14F-4D97-AF65-F5344CB8AC3E}">
        <p14:creationId xmlns:p14="http://schemas.microsoft.com/office/powerpoint/2010/main" val="394658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B03A5713-61A0-4B11-A3E5-9568F80C627D}" type="slidenum">
              <a:rPr lang="en-US" altLang="ja-JP"/>
              <a:pPr/>
              <a:t>‹#›</a:t>
            </a:fld>
            <a:endParaRPr lang="en-US" altLang="ja-JP"/>
          </a:p>
        </p:txBody>
      </p:sp>
    </p:spTree>
    <p:extLst>
      <p:ext uri="{BB962C8B-B14F-4D97-AF65-F5344CB8AC3E}">
        <p14:creationId xmlns:p14="http://schemas.microsoft.com/office/powerpoint/2010/main" val="2356455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00501AEA-D94B-4DDF-B8AC-984445C0C451}" type="slidenum">
              <a:rPr lang="en-US" altLang="ja-JP"/>
              <a:pPr/>
              <a:t>‹#›</a:t>
            </a:fld>
            <a:endParaRPr lang="en-US" altLang="ja-JP"/>
          </a:p>
        </p:txBody>
      </p:sp>
    </p:spTree>
    <p:extLst>
      <p:ext uri="{BB962C8B-B14F-4D97-AF65-F5344CB8AC3E}">
        <p14:creationId xmlns:p14="http://schemas.microsoft.com/office/powerpoint/2010/main" val="35599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r>
              <a:rPr lang="en-US" altLang="ja-JP"/>
              <a:t>©Go Ota, 2014</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ABDDDF70-51DA-48E8-B03B-E0CBBF17941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4FAFF6C-73AB-4A99-8CA0-CD8395AE7C10}" type="slidenum">
              <a:rPr lang="en-US" altLang="ja-JP" sz="1400" smtClean="0"/>
              <a:pPr>
                <a:spcBef>
                  <a:spcPct val="0"/>
                </a:spcBef>
                <a:buFontTx/>
                <a:buNone/>
              </a:pPr>
              <a:t>1</a:t>
            </a:fld>
            <a:endParaRPr lang="en-US" altLang="ja-JP" sz="1400" smtClean="0"/>
          </a:p>
        </p:txBody>
      </p:sp>
      <p:sp>
        <p:nvSpPr>
          <p:cNvPr id="4099" name="Rectangle 2"/>
          <p:cNvSpPr>
            <a:spLocks noGrp="1" noChangeArrowheads="1"/>
          </p:cNvSpPr>
          <p:nvPr>
            <p:ph type="ctrTitle"/>
          </p:nvPr>
        </p:nvSpPr>
        <p:spPr>
          <a:xfrm>
            <a:off x="228600" y="381000"/>
            <a:ext cx="8629650" cy="612775"/>
          </a:xfrm>
        </p:spPr>
        <p:txBody>
          <a:bodyPr/>
          <a:lstStyle/>
          <a:p>
            <a:pPr algn="l" eaLnBrk="1" hangingPunct="1"/>
            <a:r>
              <a:rPr lang="ja-JP" altLang="en-US" sz="3200" dirty="0">
                <a:ea typeface="メイリオ" panose="020B0604030504040204" pitchFamily="50" charset="-128"/>
              </a:rPr>
              <a:t>情報の授業</a:t>
            </a:r>
            <a:endParaRPr lang="ja-JP" altLang="en-US" sz="2800" dirty="0" smtClean="0">
              <a:ea typeface="メイリオ" panose="020B0604030504040204" pitchFamily="50" charset="-128"/>
            </a:endParaRPr>
          </a:p>
        </p:txBody>
      </p:sp>
      <p:sp>
        <p:nvSpPr>
          <p:cNvPr id="4101" name="Text Box 4"/>
          <p:cNvSpPr txBox="1">
            <a:spLocks noChangeArrowheads="1"/>
          </p:cNvSpPr>
          <p:nvPr/>
        </p:nvSpPr>
        <p:spPr bwMode="auto">
          <a:xfrm>
            <a:off x="400050" y="1028700"/>
            <a:ext cx="8458200" cy="289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lnSpc>
                <a:spcPct val="120000"/>
              </a:lnSpc>
              <a:spcBef>
                <a:spcPct val="0"/>
              </a:spcBef>
              <a:buFontTx/>
              <a:buNone/>
            </a:pPr>
            <a:r>
              <a:rPr lang="ja-JP" altLang="en-US" sz="2800" dirty="0">
                <a:latin typeface="メイリオ" panose="020B0604030504040204" pitchFamily="50" charset="-128"/>
                <a:ea typeface="メイリオ" panose="020B0604030504040204" pitchFamily="50" charset="-128"/>
              </a:rPr>
              <a:t>アプリ等を活用した勉強方法の改善</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計画</a:t>
            </a:r>
            <a:r>
              <a:rPr lang="en-US" altLang="ja-JP" sz="2800" dirty="0" smtClean="0">
                <a:latin typeface="メイリオ" panose="020B0604030504040204" pitchFamily="50" charset="-128"/>
                <a:ea typeface="メイリオ" panose="020B0604030504040204" pitchFamily="50" charset="-128"/>
              </a:rPr>
              <a:t>)</a:t>
            </a:r>
            <a:endParaRPr lang="ja-JP" altLang="en-US" sz="2800" dirty="0" smtClean="0">
              <a:latin typeface="メイリオ" panose="020B0604030504040204" pitchFamily="50" charset="-128"/>
              <a:ea typeface="メイリオ" panose="020B0604030504040204" pitchFamily="50" charset="-128"/>
            </a:endParaRPr>
          </a:p>
          <a:p>
            <a:pPr algn="l" eaLnBrk="1" hangingPunct="1">
              <a:lnSpc>
                <a:spcPct val="120000"/>
              </a:lnSpc>
              <a:spcBef>
                <a:spcPct val="0"/>
              </a:spcBef>
              <a:buFontTx/>
              <a:buNone/>
            </a:pPr>
            <a:r>
              <a:rPr lang="ja-JP" altLang="en-US" sz="2400" dirty="0" smtClean="0">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R-PDCA</a:t>
            </a:r>
            <a:r>
              <a:rPr lang="ja-JP" altLang="en-US" sz="2400" dirty="0" smtClean="0">
                <a:latin typeface="メイリオ" panose="020B0604030504040204" pitchFamily="50" charset="-128"/>
                <a:ea typeface="メイリオ" panose="020B0604030504040204" pitchFamily="50" charset="-128"/>
              </a:rPr>
              <a:t>サイクル</a:t>
            </a:r>
          </a:p>
          <a:p>
            <a:pPr algn="l" eaLnBrk="1" hangingPunct="1">
              <a:lnSpc>
                <a:spcPct val="120000"/>
              </a:lnSpc>
              <a:spcBef>
                <a:spcPct val="0"/>
              </a:spcBef>
              <a:buFontTx/>
              <a:buNone/>
            </a:pPr>
            <a:r>
              <a:rPr lang="ja-JP" altLang="en-US" sz="2400" dirty="0" smtClean="0">
                <a:latin typeface="メイリオ" panose="020B0604030504040204" pitchFamily="50" charset="-128"/>
                <a:ea typeface="メイリオ" panose="020B0604030504040204" pitchFamily="50" charset="-128"/>
              </a:rPr>
              <a:t>・</a:t>
            </a:r>
            <a:r>
              <a:rPr lang="ja-JP" altLang="en-US" sz="2400" dirty="0">
                <a:ea typeface="メイリオ" panose="020B0604030504040204" pitchFamily="50" charset="-128"/>
              </a:rPr>
              <a:t>アプリを活用した勉強方法の改善 </a:t>
            </a:r>
            <a:r>
              <a:rPr lang="ja-JP" altLang="en-US" sz="2400" dirty="0" smtClean="0">
                <a:ea typeface="メイリオ" panose="020B0604030504040204" pitchFamily="50" charset="-128"/>
              </a:rPr>
              <a:t>計画書</a:t>
            </a:r>
          </a:p>
          <a:p>
            <a:pPr algn="l">
              <a:lnSpc>
                <a:spcPct val="120000"/>
              </a:lnSpc>
              <a:spcBef>
                <a:spcPct val="0"/>
              </a:spcBef>
              <a:buNone/>
            </a:pPr>
            <a:r>
              <a:rPr lang="ja-JP" altLang="en-US" sz="2400" dirty="0" smtClean="0">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スケジュール</a:t>
            </a: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工程を</a:t>
            </a:r>
            <a:r>
              <a:rPr lang="ja-JP" altLang="en-US" sz="2400" dirty="0" smtClean="0">
                <a:latin typeface="メイリオ" panose="020B0604030504040204" pitchFamily="50" charset="-128"/>
                <a:ea typeface="メイリオ" panose="020B0604030504040204" pitchFamily="50" charset="-128"/>
              </a:rPr>
              <a:t>作る</a:t>
            </a:r>
            <a:endParaRPr lang="en-US" altLang="ja-JP" sz="2400" dirty="0" smtClean="0">
              <a:latin typeface="メイリオ" panose="020B0604030504040204" pitchFamily="50" charset="-128"/>
              <a:ea typeface="メイリオ" panose="020B0604030504040204" pitchFamily="50" charset="-128"/>
            </a:endParaRPr>
          </a:p>
          <a:p>
            <a:pPr algn="l">
              <a:lnSpc>
                <a:spcPct val="120000"/>
              </a:lnSpc>
              <a:spcBef>
                <a:spcPct val="0"/>
              </a:spcBef>
              <a:buNone/>
            </a:pPr>
            <a:r>
              <a:rPr lang="ja-JP" altLang="en-US"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補足</a:t>
            </a:r>
            <a:r>
              <a:rPr lang="en-US" altLang="ja-JP" sz="2400" dirty="0">
                <a:latin typeface="メイリオ" panose="020B0604030504040204" pitchFamily="50" charset="-128"/>
                <a:ea typeface="メイリオ" panose="020B0604030504040204" pitchFamily="50" charset="-128"/>
              </a:rPr>
              <a:t>:PC/</a:t>
            </a:r>
            <a:r>
              <a:rPr lang="ja-JP" altLang="en-US" sz="2400" dirty="0">
                <a:latin typeface="メイリオ" panose="020B0604030504040204" pitchFamily="50" charset="-128"/>
                <a:ea typeface="メイリオ" panose="020B0604030504040204" pitchFamily="50" charset="-128"/>
              </a:rPr>
              <a:t>スマホの総合環境</a:t>
            </a:r>
          </a:p>
          <a:p>
            <a:pPr algn="l">
              <a:lnSpc>
                <a:spcPct val="120000"/>
              </a:lnSpc>
              <a:spcBef>
                <a:spcPct val="0"/>
              </a:spcBef>
              <a:buNone/>
            </a:pPr>
            <a:endParaRPr lang="en-US" altLang="ja-JP" sz="2800" dirty="0" smtClean="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5562600" y="2847954"/>
            <a:ext cx="2667000" cy="3665876"/>
          </a:xfrm>
          <a:prstGeom prst="rect">
            <a:avLst/>
          </a:prstGeom>
        </p:spPr>
      </p:pic>
      <p:pic>
        <p:nvPicPr>
          <p:cNvPr id="6" name="図 5"/>
          <p:cNvPicPr/>
          <p:nvPr/>
        </p:nvPicPr>
        <p:blipFill>
          <a:blip r:embed="rId3">
            <a:extLst>
              <a:ext uri="{28A0092B-C50C-407E-A947-70E740481C1C}">
                <a14:useLocalDpi xmlns:a14="http://schemas.microsoft.com/office/drawing/2010/main" val="0"/>
              </a:ext>
            </a:extLst>
          </a:blip>
          <a:srcRect/>
          <a:stretch>
            <a:fillRect/>
          </a:stretch>
        </p:blipFill>
        <p:spPr bwMode="auto">
          <a:xfrm>
            <a:off x="400050" y="6086475"/>
            <a:ext cx="1383302" cy="510979"/>
          </a:xfrm>
          <a:prstGeom prst="rect">
            <a:avLst/>
          </a:prstGeom>
          <a:noFill/>
          <a:ln>
            <a:noFill/>
          </a:ln>
        </p:spPr>
      </p:pic>
      <p:sp>
        <p:nvSpPr>
          <p:cNvPr id="7" name="Rectangle 3"/>
          <p:cNvSpPr txBox="1">
            <a:spLocks noChangeArrowheads="1"/>
          </p:cNvSpPr>
          <p:nvPr/>
        </p:nvSpPr>
        <p:spPr bwMode="auto">
          <a:xfrm>
            <a:off x="1783352" y="6133904"/>
            <a:ext cx="1252537"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kumimoji="1" sz="2400" kern="1200">
                <a:solidFill>
                  <a:schemeClr val="tx1"/>
                </a:solidFill>
                <a:latin typeface="+mn-lt"/>
                <a:ea typeface="+mn-ea"/>
                <a:cs typeface="+mn-cs"/>
              </a:defRPr>
            </a:lvl1pPr>
            <a:lvl2pPr marL="457200" indent="0" algn="ctr" rtl="0" fontAlgn="base">
              <a:spcBef>
                <a:spcPct val="20000"/>
              </a:spcBef>
              <a:spcAft>
                <a:spcPct val="0"/>
              </a:spcAft>
              <a:buNone/>
              <a:defRPr kumimoji="1" sz="2000" kern="1200">
                <a:solidFill>
                  <a:schemeClr val="tx1"/>
                </a:solidFill>
                <a:latin typeface="+mn-lt"/>
                <a:ea typeface="+mn-ea"/>
                <a:cs typeface="+mn-cs"/>
              </a:defRPr>
            </a:lvl2pPr>
            <a:lvl3pPr marL="914400" indent="0" algn="ctr" rtl="0" fontAlgn="base">
              <a:spcBef>
                <a:spcPct val="20000"/>
              </a:spcBef>
              <a:spcAft>
                <a:spcPct val="0"/>
              </a:spcAft>
              <a:buNone/>
              <a:defRPr kumimoji="1" sz="1800" kern="1200">
                <a:solidFill>
                  <a:schemeClr val="tx1"/>
                </a:solidFill>
                <a:latin typeface="+mn-lt"/>
                <a:ea typeface="+mn-ea"/>
                <a:cs typeface="+mn-cs"/>
              </a:defRPr>
            </a:lvl3pPr>
            <a:lvl4pPr marL="1371600" indent="0" algn="ctr" rtl="0" fontAlgn="base">
              <a:spcBef>
                <a:spcPct val="20000"/>
              </a:spcBef>
              <a:spcAft>
                <a:spcPct val="0"/>
              </a:spcAft>
              <a:buNone/>
              <a:defRPr kumimoji="1" sz="1600" kern="1200">
                <a:solidFill>
                  <a:schemeClr val="tx1"/>
                </a:solidFill>
                <a:latin typeface="+mn-lt"/>
                <a:ea typeface="+mn-ea"/>
                <a:cs typeface="+mn-cs"/>
              </a:defRPr>
            </a:lvl4pPr>
            <a:lvl5pPr marL="1828800" indent="0" algn="ctr" rtl="0" fontAlgn="base">
              <a:spcBef>
                <a:spcPct val="20000"/>
              </a:spcBef>
              <a:spcAft>
                <a:spcPct val="0"/>
              </a:spcAft>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20000"/>
              </a:lnSpc>
            </a:pPr>
            <a:r>
              <a:rPr lang="en-US" altLang="ja-JP" sz="2000" dirty="0" err="1" smtClean="0">
                <a:latin typeface="メイリオ" panose="020B0604030504040204" pitchFamily="50" charset="-128"/>
                <a:ea typeface="メイリオ" panose="020B0604030504040204" pitchFamily="50" charset="-128"/>
              </a:rPr>
              <a:t>Go.Ota</a:t>
            </a:r>
            <a:r>
              <a:rPr lang="ja-JP" altLang="en-US" dirty="0" smtClean="0">
                <a:latin typeface="メイリオ" panose="020B0604030504040204" pitchFamily="50" charset="-128"/>
                <a:ea typeface="メイリオ" panose="020B0604030504040204" pitchFamily="50" charset="-128"/>
              </a:rPr>
              <a:t> </a:t>
            </a:r>
            <a:endParaRPr lang="en-US" altLang="ja-JP"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88084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3160915" y="1625465"/>
            <a:ext cx="4562475" cy="3933825"/>
          </a:xfrm>
          <a:prstGeom prst="rect">
            <a:avLst/>
          </a:prstGeom>
        </p:spPr>
      </p:pic>
      <p:pic>
        <p:nvPicPr>
          <p:cNvPr id="5" name="図 4"/>
          <p:cNvPicPr>
            <a:picLocks noChangeAspect="1"/>
          </p:cNvPicPr>
          <p:nvPr/>
        </p:nvPicPr>
        <p:blipFill>
          <a:blip r:embed="rId3"/>
          <a:stretch>
            <a:fillRect/>
          </a:stretch>
        </p:blipFill>
        <p:spPr>
          <a:xfrm>
            <a:off x="381000" y="1091423"/>
            <a:ext cx="2781300" cy="3238500"/>
          </a:xfrm>
          <a:prstGeom prst="rect">
            <a:avLst/>
          </a:prstGeom>
        </p:spPr>
      </p:pic>
      <p:sp>
        <p:nvSpPr>
          <p:cNvPr id="91138" name="Text Box 2"/>
          <p:cNvSpPr txBox="1">
            <a:spLocks noChangeArrowheads="1"/>
          </p:cNvSpPr>
          <p:nvPr/>
        </p:nvSpPr>
        <p:spPr bwMode="auto">
          <a:xfrm>
            <a:off x="381000" y="290513"/>
            <a:ext cx="79406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Word</a:t>
            </a: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の基本操作</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表</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en-US" altLang="ja-JP" sz="2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 name="線吹き出し 1 (枠付き) 2"/>
          <p:cNvSpPr/>
          <p:nvPr/>
        </p:nvSpPr>
        <p:spPr bwMode="auto">
          <a:xfrm>
            <a:off x="609600" y="1766368"/>
            <a:ext cx="609600" cy="712210"/>
          </a:xfrm>
          <a:prstGeom prst="borderCallout1">
            <a:avLst>
              <a:gd name="adj1" fmla="val -10147"/>
              <a:gd name="adj2" fmla="val 46682"/>
              <a:gd name="adj3" fmla="val -88232"/>
              <a:gd name="adj4" fmla="val 530633"/>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 name="テキスト ボックス 3"/>
          <p:cNvSpPr txBox="1"/>
          <p:nvPr/>
        </p:nvSpPr>
        <p:spPr>
          <a:xfrm>
            <a:off x="5913769" y="787656"/>
            <a:ext cx="312420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細かい指定が可能</a:t>
            </a:r>
            <a:endPar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3" name="線吹き出し 1 (枠付き) 12"/>
          <p:cNvSpPr/>
          <p:nvPr/>
        </p:nvSpPr>
        <p:spPr bwMode="auto">
          <a:xfrm>
            <a:off x="5067993" y="4215623"/>
            <a:ext cx="1630595" cy="228600"/>
          </a:xfrm>
          <a:prstGeom prst="borderCallout1">
            <a:avLst>
              <a:gd name="adj1" fmla="val -10147"/>
              <a:gd name="adj2" fmla="val 46682"/>
              <a:gd name="adj3" fmla="val -1244596"/>
              <a:gd name="adj4" fmla="val 106483"/>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線吹き出し 1 (枠付き) 13"/>
          <p:cNvSpPr/>
          <p:nvPr/>
        </p:nvSpPr>
        <p:spPr bwMode="auto">
          <a:xfrm>
            <a:off x="6792320" y="4837436"/>
            <a:ext cx="931069" cy="453308"/>
          </a:xfrm>
          <a:prstGeom prst="borderCallout1">
            <a:avLst>
              <a:gd name="adj1" fmla="val 112058"/>
              <a:gd name="adj2" fmla="val 51452"/>
              <a:gd name="adj3" fmla="val 193545"/>
              <a:gd name="adj4" fmla="val 78485"/>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線吹き出し 1 (枠付き) 14"/>
          <p:cNvSpPr/>
          <p:nvPr/>
        </p:nvSpPr>
        <p:spPr bwMode="auto">
          <a:xfrm>
            <a:off x="6108771" y="5156471"/>
            <a:ext cx="683548" cy="268546"/>
          </a:xfrm>
          <a:prstGeom prst="borderCallout1">
            <a:avLst>
              <a:gd name="adj1" fmla="val 82717"/>
              <a:gd name="adj2" fmla="val -9259"/>
              <a:gd name="adj3" fmla="val 241223"/>
              <a:gd name="adj4" fmla="val -260784"/>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テキスト ボックス 15"/>
          <p:cNvSpPr txBox="1"/>
          <p:nvPr/>
        </p:nvSpPr>
        <p:spPr>
          <a:xfrm>
            <a:off x="2651660" y="5885991"/>
            <a:ext cx="312420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塗りつぶしと罫線</a:t>
            </a:r>
            <a:endPar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7" name="テキスト ボックス 16"/>
          <p:cNvSpPr txBox="1"/>
          <p:nvPr/>
        </p:nvSpPr>
        <p:spPr>
          <a:xfrm>
            <a:off x="6450545" y="5886571"/>
            <a:ext cx="1947529"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挿入と削除</a:t>
            </a:r>
            <a:endPar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439435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左右矢印 34"/>
          <p:cNvSpPr/>
          <p:nvPr/>
        </p:nvSpPr>
        <p:spPr bwMode="auto">
          <a:xfrm>
            <a:off x="5344084" y="4523991"/>
            <a:ext cx="1981200" cy="292090"/>
          </a:xfrm>
          <a:prstGeom prst="leftRight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50" charset="-128"/>
            </a:endParaRPr>
          </a:p>
        </p:txBody>
      </p:sp>
      <p:pic>
        <p:nvPicPr>
          <p:cNvPr id="29" name="図 28"/>
          <p:cNvPicPr>
            <a:picLocks noChangeAspect="1"/>
          </p:cNvPicPr>
          <p:nvPr/>
        </p:nvPicPr>
        <p:blipFill>
          <a:blip r:embed="rId2"/>
          <a:stretch>
            <a:fillRect/>
          </a:stretch>
        </p:blipFill>
        <p:spPr>
          <a:xfrm>
            <a:off x="4724399" y="2895600"/>
            <a:ext cx="1875397" cy="2970049"/>
          </a:xfrm>
          <a:prstGeom prst="rect">
            <a:avLst/>
          </a:prstGeom>
        </p:spPr>
      </p:pic>
      <p:sp>
        <p:nvSpPr>
          <p:cNvPr id="26" name="左右矢印 25"/>
          <p:cNvSpPr/>
          <p:nvPr/>
        </p:nvSpPr>
        <p:spPr bwMode="auto">
          <a:xfrm>
            <a:off x="2743199" y="3091312"/>
            <a:ext cx="1981200" cy="292090"/>
          </a:xfrm>
          <a:prstGeom prst="leftRight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40962" name="Text Box 2"/>
          <p:cNvSpPr txBox="1">
            <a:spLocks noChangeArrowheads="1"/>
          </p:cNvSpPr>
          <p:nvPr/>
        </p:nvSpPr>
        <p:spPr bwMode="auto">
          <a:xfrm>
            <a:off x="457200" y="304800"/>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補足</a:t>
            </a:r>
            <a:r>
              <a:rPr lang="en-US" altLang="ja-JP" sz="2800" dirty="0" smtClean="0">
                <a:latin typeface="メイリオ" panose="020B0604030504040204" pitchFamily="50" charset="-128"/>
                <a:ea typeface="メイリオ" panose="020B0604030504040204" pitchFamily="50" charset="-128"/>
              </a:rPr>
              <a:t>:PC</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スマホの総合環境</a:t>
            </a:r>
            <a:endParaRPr lang="ja-JP" altLang="en-US" sz="2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304800" y="1181837"/>
            <a:ext cx="2286000" cy="2487706"/>
          </a:xfrm>
          <a:prstGeom prst="rect">
            <a:avLst/>
          </a:prstGeom>
        </p:spPr>
      </p:pic>
      <p:pic>
        <p:nvPicPr>
          <p:cNvPr id="11" name="図 10"/>
          <p:cNvPicPr>
            <a:picLocks noChangeAspect="1"/>
          </p:cNvPicPr>
          <p:nvPr/>
        </p:nvPicPr>
        <p:blipFill>
          <a:blip r:embed="rId4"/>
          <a:stretch>
            <a:fillRect/>
          </a:stretch>
        </p:blipFill>
        <p:spPr>
          <a:xfrm>
            <a:off x="286597" y="3669543"/>
            <a:ext cx="987282" cy="932154"/>
          </a:xfrm>
          <a:prstGeom prst="rect">
            <a:avLst/>
          </a:prstGeom>
        </p:spPr>
      </p:pic>
      <p:pic>
        <p:nvPicPr>
          <p:cNvPr id="15" name="図 14"/>
          <p:cNvPicPr>
            <a:picLocks noChangeAspect="1"/>
          </p:cNvPicPr>
          <p:nvPr/>
        </p:nvPicPr>
        <p:blipFill>
          <a:blip r:embed="rId5"/>
          <a:stretch>
            <a:fillRect/>
          </a:stretch>
        </p:blipFill>
        <p:spPr>
          <a:xfrm>
            <a:off x="1356103" y="3669543"/>
            <a:ext cx="988075" cy="944880"/>
          </a:xfrm>
          <a:prstGeom prst="rect">
            <a:avLst/>
          </a:prstGeom>
        </p:spPr>
      </p:pic>
      <p:pic>
        <p:nvPicPr>
          <p:cNvPr id="22" name="図 21"/>
          <p:cNvPicPr>
            <a:picLocks noChangeAspect="1"/>
          </p:cNvPicPr>
          <p:nvPr/>
        </p:nvPicPr>
        <p:blipFill>
          <a:blip r:embed="rId6"/>
          <a:stretch>
            <a:fillRect/>
          </a:stretch>
        </p:blipFill>
        <p:spPr>
          <a:xfrm>
            <a:off x="3124200" y="2748501"/>
            <a:ext cx="1219200" cy="825190"/>
          </a:xfrm>
          <a:prstGeom prst="rect">
            <a:avLst/>
          </a:prstGeom>
        </p:spPr>
      </p:pic>
      <p:pic>
        <p:nvPicPr>
          <p:cNvPr id="25" name="図 24"/>
          <p:cNvPicPr>
            <a:picLocks noChangeAspect="1"/>
          </p:cNvPicPr>
          <p:nvPr/>
        </p:nvPicPr>
        <p:blipFill>
          <a:blip r:embed="rId7"/>
          <a:stretch>
            <a:fillRect/>
          </a:stretch>
        </p:blipFill>
        <p:spPr>
          <a:xfrm>
            <a:off x="2897981" y="3573691"/>
            <a:ext cx="1671637" cy="395702"/>
          </a:xfrm>
          <a:prstGeom prst="rect">
            <a:avLst/>
          </a:prstGeom>
        </p:spPr>
      </p:pic>
      <p:pic>
        <p:nvPicPr>
          <p:cNvPr id="27" name="図 26"/>
          <p:cNvPicPr>
            <a:picLocks noChangeAspect="1"/>
          </p:cNvPicPr>
          <p:nvPr/>
        </p:nvPicPr>
        <p:blipFill>
          <a:blip r:embed="rId8"/>
          <a:stretch>
            <a:fillRect/>
          </a:stretch>
        </p:blipFill>
        <p:spPr>
          <a:xfrm>
            <a:off x="4876800" y="828020"/>
            <a:ext cx="1457884" cy="1920481"/>
          </a:xfrm>
          <a:prstGeom prst="rect">
            <a:avLst/>
          </a:prstGeom>
        </p:spPr>
      </p:pic>
      <p:sp>
        <p:nvSpPr>
          <p:cNvPr id="28" name="テキスト ボックス 27"/>
          <p:cNvSpPr txBox="1"/>
          <p:nvPr/>
        </p:nvSpPr>
        <p:spPr>
          <a:xfrm>
            <a:off x="2725177" y="4057686"/>
            <a:ext cx="2362201" cy="1877437"/>
          </a:xfrm>
          <a:prstGeom prst="rect">
            <a:avLst/>
          </a:prstGeom>
          <a:noFill/>
        </p:spPr>
        <p:txBody>
          <a:bodyPr wrap="square" rtlCol="0">
            <a:spAutoFit/>
          </a:bodyPr>
          <a:lstStyle/>
          <a:p>
            <a:pPr algn="l"/>
            <a:r>
              <a:rPr kumimoji="1" lang="ja-JP" altLang="en-US" sz="2800" dirty="0" smtClean="0">
                <a:latin typeface="メイリオ" panose="020B0604030504040204" pitchFamily="50" charset="-128"/>
                <a:ea typeface="メイリオ" panose="020B0604030504040204" pitchFamily="50" charset="-128"/>
              </a:rPr>
              <a:t>クラウド・</a:t>
            </a:r>
          </a:p>
          <a:p>
            <a:pPr algn="l"/>
            <a:r>
              <a:rPr lang="ja-JP" altLang="en-US" sz="2800" dirty="0" smtClean="0">
                <a:latin typeface="メイリオ" panose="020B0604030504040204" pitchFamily="50" charset="-128"/>
                <a:ea typeface="メイリオ" panose="020B0604030504040204" pitchFamily="50" charset="-128"/>
              </a:rPr>
              <a:t>ストレージ</a:t>
            </a:r>
            <a:br>
              <a:rPr lang="ja-JP" altLang="en-US" sz="2800" dirty="0" smtClean="0">
                <a:latin typeface="メイリオ" panose="020B0604030504040204" pitchFamily="50" charset="-128"/>
                <a:ea typeface="メイリオ" panose="020B0604030504040204" pitchFamily="50" charset="-128"/>
              </a:rPr>
            </a:br>
            <a:r>
              <a:rPr lang="en-US" altLang="ja-JP" sz="2000" dirty="0" err="1" smtClean="0">
                <a:latin typeface="メイリオ" panose="020B0604030504040204" pitchFamily="50" charset="-128"/>
                <a:ea typeface="メイリオ" panose="020B0604030504040204" pitchFamily="50" charset="-128"/>
              </a:rPr>
              <a:t>OneDirve</a:t>
            </a:r>
            <a:r>
              <a:rPr lang="en-US" altLang="ja-JP" sz="2000" dirty="0" smtClean="0">
                <a:latin typeface="メイリオ" panose="020B0604030504040204" pitchFamily="50" charset="-128"/>
                <a:ea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Google </a:t>
            </a:r>
            <a:r>
              <a:rPr lang="en-US" altLang="ja-JP" sz="2000" dirty="0" err="1" smtClean="0">
                <a:latin typeface="メイリオ" panose="020B0604030504040204" pitchFamily="50" charset="-128"/>
                <a:ea typeface="メイリオ" panose="020B0604030504040204" pitchFamily="50" charset="-128"/>
              </a:rPr>
              <a:t>Dirve</a:t>
            </a:r>
            <a:endParaRPr lang="en-US" altLang="ja-JP" sz="2000" dirty="0" smtClean="0">
              <a:latin typeface="メイリオ" panose="020B0604030504040204" pitchFamily="50" charset="-128"/>
              <a:ea typeface="メイリオ" panose="020B0604030504040204" pitchFamily="50" charset="-128"/>
            </a:endParaRPr>
          </a:p>
          <a:p>
            <a:pPr algn="l"/>
            <a:r>
              <a:rPr kumimoji="1" lang="en-US" altLang="ja-JP" sz="2000" dirty="0" smtClean="0">
                <a:latin typeface="メイリオ" panose="020B0604030504040204" pitchFamily="50" charset="-128"/>
                <a:ea typeface="メイリオ" panose="020B0604030504040204" pitchFamily="50" charset="-128"/>
              </a:rPr>
              <a:t>iCloud</a:t>
            </a:r>
            <a:endParaRPr kumimoji="1" lang="ja-JP" altLang="en-US" sz="2000" dirty="0" smtClean="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6438899" y="1181837"/>
            <a:ext cx="2362201" cy="523220"/>
          </a:xfrm>
          <a:prstGeom prst="rect">
            <a:avLst/>
          </a:prstGeom>
          <a:noFill/>
        </p:spPr>
        <p:txBody>
          <a:bodyPr wrap="square" rtlCol="0">
            <a:spAutoFit/>
          </a:bodyPr>
          <a:lstStyle/>
          <a:p>
            <a:pPr algn="l"/>
            <a:r>
              <a:rPr kumimoji="1" lang="ja-JP" altLang="en-US" sz="2800" dirty="0" smtClean="0">
                <a:latin typeface="メイリオ" panose="020B0604030504040204" pitchFamily="50" charset="-128"/>
                <a:ea typeface="メイリオ" panose="020B0604030504040204" pitchFamily="50" charset="-128"/>
              </a:rPr>
              <a:t>自宅</a:t>
            </a:r>
            <a:r>
              <a:rPr kumimoji="1" lang="en-US" altLang="ja-JP" sz="2800" dirty="0" smtClean="0">
                <a:latin typeface="メイリオ" panose="020B0604030504040204" pitchFamily="50" charset="-128"/>
                <a:ea typeface="メイリオ" panose="020B0604030504040204" pitchFamily="50" charset="-128"/>
              </a:rPr>
              <a:t>PC</a:t>
            </a:r>
            <a:endParaRPr kumimoji="1" lang="ja-JP" altLang="en-US" sz="2800" dirty="0" smtClean="0">
              <a:latin typeface="メイリオ" panose="020B0604030504040204" pitchFamily="50" charset="-128"/>
              <a:ea typeface="メイリオ" panose="020B0604030504040204" pitchFamily="50" charset="-128"/>
            </a:endParaRPr>
          </a:p>
        </p:txBody>
      </p:sp>
      <p:pic>
        <p:nvPicPr>
          <p:cNvPr id="31" name="図 30"/>
          <p:cNvPicPr>
            <a:picLocks noChangeAspect="1"/>
          </p:cNvPicPr>
          <p:nvPr/>
        </p:nvPicPr>
        <p:blipFill>
          <a:blip r:embed="rId9"/>
          <a:stretch>
            <a:fillRect/>
          </a:stretch>
        </p:blipFill>
        <p:spPr>
          <a:xfrm>
            <a:off x="4709845" y="5838878"/>
            <a:ext cx="791109" cy="795362"/>
          </a:xfrm>
          <a:prstGeom prst="rect">
            <a:avLst/>
          </a:prstGeom>
        </p:spPr>
      </p:pic>
      <p:pic>
        <p:nvPicPr>
          <p:cNvPr id="32" name="図 31"/>
          <p:cNvPicPr>
            <a:picLocks noChangeAspect="1"/>
          </p:cNvPicPr>
          <p:nvPr/>
        </p:nvPicPr>
        <p:blipFill>
          <a:blip r:embed="rId10"/>
          <a:stretch>
            <a:fillRect/>
          </a:stretch>
        </p:blipFill>
        <p:spPr>
          <a:xfrm>
            <a:off x="5800158" y="5838878"/>
            <a:ext cx="799638" cy="795362"/>
          </a:xfrm>
          <a:prstGeom prst="rect">
            <a:avLst/>
          </a:prstGeom>
        </p:spPr>
      </p:pic>
      <p:pic>
        <p:nvPicPr>
          <p:cNvPr id="33" name="図 32"/>
          <p:cNvPicPr>
            <a:picLocks noChangeAspect="1"/>
          </p:cNvPicPr>
          <p:nvPr/>
        </p:nvPicPr>
        <p:blipFill>
          <a:blip r:embed="rId11"/>
          <a:stretch>
            <a:fillRect/>
          </a:stretch>
        </p:blipFill>
        <p:spPr>
          <a:xfrm>
            <a:off x="7486306" y="4194827"/>
            <a:ext cx="740291" cy="1000241"/>
          </a:xfrm>
          <a:prstGeom prst="rect">
            <a:avLst/>
          </a:prstGeom>
        </p:spPr>
      </p:pic>
      <p:sp>
        <p:nvSpPr>
          <p:cNvPr id="36" name="テキスト ボックス 35"/>
          <p:cNvSpPr txBox="1"/>
          <p:nvPr/>
        </p:nvSpPr>
        <p:spPr>
          <a:xfrm>
            <a:off x="7152588" y="5388595"/>
            <a:ext cx="1648512" cy="954107"/>
          </a:xfrm>
          <a:prstGeom prst="rect">
            <a:avLst/>
          </a:prstGeom>
          <a:noFill/>
        </p:spPr>
        <p:txBody>
          <a:bodyPr wrap="square" rtlCol="0">
            <a:spAutoFit/>
          </a:bodyPr>
          <a:lstStyle/>
          <a:p>
            <a:pPr algn="l"/>
            <a:r>
              <a:rPr lang="ja-JP" altLang="en-US" sz="2800" dirty="0" smtClean="0">
                <a:latin typeface="メイリオ" panose="020B0604030504040204" pitchFamily="50" charset="-128"/>
                <a:ea typeface="メイリオ" panose="020B0604030504040204" pitchFamily="50" charset="-128"/>
              </a:rPr>
              <a:t>コンビニ</a:t>
            </a:r>
            <a:br>
              <a:rPr lang="ja-JP" altLang="en-US" sz="2800" dirty="0" smtClean="0">
                <a:latin typeface="メイリオ" panose="020B0604030504040204" pitchFamily="50" charset="-128"/>
                <a:ea typeface="メイリオ" panose="020B0604030504040204" pitchFamily="50" charset="-128"/>
              </a:rPr>
            </a:br>
            <a:r>
              <a:rPr lang="ja-JP" altLang="en-US" sz="2800" dirty="0" smtClean="0">
                <a:latin typeface="メイリオ" panose="020B0604030504040204" pitchFamily="50" charset="-128"/>
                <a:ea typeface="メイリオ" panose="020B0604030504040204" pitchFamily="50" charset="-128"/>
              </a:rPr>
              <a:t>印刷</a:t>
            </a:r>
            <a:endParaRPr kumimoji="1" lang="ja-JP" altLang="en-US" sz="28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09933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57200" y="304800"/>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OneDrive</a:t>
            </a:r>
            <a:r>
              <a:rPr lang="ja-JP" altLang="en-US" sz="2800" dirty="0" smtClean="0">
                <a:latin typeface="メイリオ" panose="020B0604030504040204" pitchFamily="50" charset="-128"/>
                <a:ea typeface="メイリオ" panose="020B0604030504040204" pitchFamily="50" charset="-128"/>
              </a:rPr>
              <a:t>の利用</a:t>
            </a:r>
            <a:endParaRPr lang="ja-JP" altLang="en-US" sz="2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457200" y="990600"/>
            <a:ext cx="7379936" cy="3071813"/>
          </a:xfrm>
          <a:prstGeom prst="rect">
            <a:avLst/>
          </a:prstGeom>
        </p:spPr>
      </p:pic>
      <p:sp>
        <p:nvSpPr>
          <p:cNvPr id="20" name="テキスト ボックス 19"/>
          <p:cNvSpPr txBox="1"/>
          <p:nvPr/>
        </p:nvSpPr>
        <p:spPr>
          <a:xfrm>
            <a:off x="1981200" y="4572000"/>
            <a:ext cx="6477000" cy="1384995"/>
          </a:xfrm>
          <a:prstGeom prst="rect">
            <a:avLst/>
          </a:prstGeom>
          <a:noFill/>
        </p:spPr>
        <p:txBody>
          <a:bodyPr wrap="square" rtlCol="0">
            <a:spAutoFit/>
          </a:bodyPr>
          <a:lstStyle/>
          <a:p>
            <a:pPr algn="l"/>
            <a:r>
              <a:rPr lang="ja-JP" altLang="en-US" sz="2800" dirty="0" smtClean="0">
                <a:solidFill>
                  <a:srgbClr val="FF0000"/>
                </a:solidFill>
                <a:latin typeface="メイリオ" panose="020B0604030504040204" pitchFamily="50" charset="-128"/>
                <a:ea typeface="メイリオ" panose="020B0604030504040204" pitchFamily="50" charset="-128"/>
              </a:rPr>
              <a:t>・無料版を使用すること</a:t>
            </a:r>
          </a:p>
          <a:p>
            <a:pPr algn="l"/>
            <a:r>
              <a:rPr lang="ja-JP" altLang="en-US" sz="2800" dirty="0">
                <a:latin typeface="メイリオ" panose="020B0604030504040204" pitchFamily="50" charset="-128"/>
                <a:ea typeface="メイリオ" panose="020B0604030504040204" pitchFamily="50" charset="-128"/>
              </a:rPr>
              <a:t>　容量</a:t>
            </a:r>
            <a:r>
              <a:rPr lang="ja-JP" altLang="en-US" sz="2800" dirty="0" smtClean="0">
                <a:latin typeface="メイリオ" panose="020B0604030504040204" pitchFamily="50" charset="-128"/>
                <a:ea typeface="メイリオ" panose="020B0604030504040204" pitchFamily="50" charset="-128"/>
              </a:rPr>
              <a:t>は</a:t>
            </a:r>
            <a:r>
              <a:rPr lang="en-US" altLang="ja-JP" sz="2800" dirty="0" smtClean="0">
                <a:latin typeface="メイリオ" panose="020B0604030504040204" pitchFamily="50" charset="-128"/>
                <a:ea typeface="メイリオ" panose="020B0604030504040204" pitchFamily="50" charset="-128"/>
              </a:rPr>
              <a:t>5GB</a:t>
            </a:r>
          </a:p>
          <a:p>
            <a:pPr algn="l"/>
            <a:r>
              <a:rPr kumimoji="1" lang="en-US" altLang="ja-JP" sz="2800" dirty="0">
                <a:latin typeface="メイリオ" panose="020B0604030504040204" pitchFamily="50" charset="-128"/>
                <a:ea typeface="メイリオ" panose="020B0604030504040204" pitchFamily="50" charset="-128"/>
              </a:rPr>
              <a:t> </a:t>
            </a:r>
            <a:r>
              <a:rPr kumimoji="1" lang="en-US" altLang="ja-JP" sz="2800" dirty="0" smtClean="0">
                <a:latin typeface="メイリオ" panose="020B0604030504040204" pitchFamily="50" charset="-128"/>
                <a:ea typeface="メイリオ" panose="020B0604030504040204" pitchFamily="50" charset="-128"/>
              </a:rPr>
              <a:t>  Word/Excel/</a:t>
            </a:r>
            <a:r>
              <a:rPr kumimoji="1" lang="ja-JP" altLang="en-US" sz="2800" dirty="0" smtClean="0">
                <a:latin typeface="メイリオ" panose="020B0604030504040204" pitchFamily="50" charset="-128"/>
                <a:ea typeface="メイリオ" panose="020B0604030504040204" pitchFamily="50" charset="-128"/>
              </a:rPr>
              <a:t>パワポと親和性が高い</a:t>
            </a:r>
          </a:p>
        </p:txBody>
      </p:sp>
    </p:spTree>
    <p:extLst>
      <p:ext uri="{BB962C8B-B14F-4D97-AF65-F5344CB8AC3E}">
        <p14:creationId xmlns:p14="http://schemas.microsoft.com/office/powerpoint/2010/main" val="635778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57200" y="304800"/>
            <a:ext cx="4343400" cy="720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Word/Excel/</a:t>
            </a:r>
            <a:r>
              <a:rPr lang="ja-JP" altLang="en-US" sz="2800" dirty="0" smtClean="0">
                <a:latin typeface="メイリオ" panose="020B0604030504040204" pitchFamily="50" charset="-128"/>
                <a:ea typeface="メイリオ" panose="020B0604030504040204" pitchFamily="50" charset="-128"/>
              </a:rPr>
              <a:t>パワポでの</a:t>
            </a:r>
            <a:r>
              <a:rPr lang="en-US" altLang="ja-JP" sz="2800" dirty="0" smtClean="0">
                <a:latin typeface="メイリオ" panose="020B0604030504040204" pitchFamily="50" charset="-128"/>
                <a:ea typeface="メイリオ" panose="020B0604030504040204" pitchFamily="50" charset="-128"/>
              </a:rPr>
              <a:t>pdf</a:t>
            </a:r>
            <a:r>
              <a:rPr lang="ja-JP" altLang="en-US" sz="2800" dirty="0" smtClean="0">
                <a:latin typeface="メイリオ" panose="020B0604030504040204" pitchFamily="50" charset="-128"/>
                <a:ea typeface="メイリオ" panose="020B0604030504040204" pitchFamily="50" charset="-128"/>
              </a:rPr>
              <a:t>出力</a:t>
            </a:r>
          </a:p>
          <a:p>
            <a:pPr algn="l">
              <a:spcBef>
                <a:spcPct val="50000"/>
              </a:spcBef>
            </a:pPr>
            <a:r>
              <a:rPr lang="ja-JP" altLang="en-US" sz="2800" dirty="0" smtClean="0">
                <a:latin typeface="メイリオ" panose="020B0604030504040204" pitchFamily="50" charset="-128"/>
                <a:ea typeface="メイリオ" panose="020B0604030504040204" pitchFamily="50" charset="-128"/>
              </a:rPr>
              <a:t>◎</a:t>
            </a:r>
            <a:r>
              <a:rPr lang="en-US" altLang="ja-JP" sz="2800" dirty="0" err="1" smtClean="0">
                <a:latin typeface="メイリオ" panose="020B0604030504040204" pitchFamily="50" charset="-128"/>
                <a:ea typeface="メイリオ" panose="020B0604030504040204" pitchFamily="50" charset="-128"/>
              </a:rPr>
              <a:t>Word:pdf</a:t>
            </a:r>
            <a:r>
              <a:rPr lang="ja-JP" altLang="en-US" sz="2800" dirty="0" smtClean="0">
                <a:latin typeface="メイリオ" panose="020B0604030504040204" pitchFamily="50" charset="-128"/>
                <a:ea typeface="メイリオ" panose="020B0604030504040204" pitchFamily="50" charset="-128"/>
              </a:rPr>
              <a:t>として保存が可能</a:t>
            </a:r>
          </a:p>
          <a:p>
            <a:pPr algn="l">
              <a:spcBef>
                <a:spcPct val="50000"/>
              </a:spcBef>
            </a:pPr>
            <a:r>
              <a:rPr lang="ja-JP" altLang="en-US" sz="2800" dirty="0" smtClean="0">
                <a:latin typeface="メイリオ" panose="020B0604030504040204" pitchFamily="50" charset="-128"/>
                <a:ea typeface="メイリオ" panose="020B0604030504040204" pitchFamily="50" charset="-128"/>
              </a:rPr>
              <a:t>◎</a:t>
            </a:r>
            <a:r>
              <a:rPr lang="en-US" altLang="ja-JP" sz="2800" dirty="0" smtClean="0">
                <a:latin typeface="メイリオ" panose="020B0604030504040204" pitchFamily="50" charset="-128"/>
                <a:ea typeface="メイリオ" panose="020B0604030504040204" pitchFamily="50" charset="-128"/>
              </a:rPr>
              <a:t>Word/Excel/</a:t>
            </a:r>
            <a:r>
              <a:rPr lang="ja-JP" altLang="en-US" sz="2800" dirty="0" smtClean="0">
                <a:latin typeface="メイリオ" panose="020B0604030504040204" pitchFamily="50" charset="-128"/>
                <a:ea typeface="メイリオ" panose="020B0604030504040204" pitchFamily="50" charset="-128"/>
              </a:rPr>
              <a:t>パワポ</a:t>
            </a: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プリンターとして</a:t>
            </a:r>
            <a:r>
              <a:rPr lang="en-US" altLang="ja-JP" sz="2800" dirty="0" smtClean="0">
                <a:latin typeface="メイリオ" panose="020B0604030504040204" pitchFamily="50" charset="-128"/>
                <a:ea typeface="メイリオ" panose="020B0604030504040204" pitchFamily="50" charset="-128"/>
              </a:rPr>
              <a:t>pdf</a:t>
            </a:r>
            <a:r>
              <a:rPr lang="ja-JP" altLang="en-US" sz="2800" dirty="0" smtClean="0">
                <a:latin typeface="メイリオ" panose="020B0604030504040204" pitchFamily="50" charset="-128"/>
                <a:ea typeface="メイリオ" panose="020B0604030504040204" pitchFamily="50" charset="-128"/>
              </a:rPr>
              <a:t>を指定する。</a:t>
            </a:r>
          </a:p>
          <a:p>
            <a:pPr algn="l">
              <a:spcBef>
                <a:spcPct val="50000"/>
              </a:spcBef>
            </a:pPr>
            <a:r>
              <a:rPr lang="ja-JP" altLang="en-US" sz="2800" dirty="0" smtClean="0">
                <a:latin typeface="メイリオ" panose="020B0604030504040204" pitchFamily="50" charset="-128"/>
                <a:ea typeface="メイリオ" panose="020B0604030504040204" pitchFamily="50" charset="-128"/>
              </a:rPr>
              <a:t>◎スマホ版</a:t>
            </a:r>
            <a:r>
              <a:rPr lang="en-US" altLang="ja-JP" sz="2800" dirty="0" smtClean="0">
                <a:latin typeface="メイリオ" panose="020B0604030504040204" pitchFamily="50" charset="-128"/>
                <a:ea typeface="メイリオ" panose="020B0604030504040204" pitchFamily="50" charset="-128"/>
              </a:rPr>
              <a:t>Word/Excel:</a:t>
            </a:r>
            <a:br>
              <a:rPr lang="en-US" altLang="ja-JP" sz="2800" dirty="0" smtClean="0">
                <a:latin typeface="メイリオ" panose="020B0604030504040204" pitchFamily="50" charset="-128"/>
                <a:ea typeface="メイリオ" panose="020B0604030504040204" pitchFamily="50" charset="-128"/>
              </a:rPr>
            </a:br>
            <a:r>
              <a:rPr lang="ja-JP" altLang="en-US" sz="2800" dirty="0" smtClean="0">
                <a:latin typeface="メイリオ" panose="020B0604030504040204" pitchFamily="50" charset="-128"/>
                <a:ea typeface="メイリオ" panose="020B0604030504040204" pitchFamily="50" charset="-128"/>
              </a:rPr>
              <a:t>他への共有で変換する。</a:t>
            </a:r>
            <a:endParaRPr lang="en-US" altLang="ja-JP" sz="2800" dirty="0" smtClean="0">
              <a:latin typeface="メイリオ" panose="020B0604030504040204" pitchFamily="50" charset="-128"/>
              <a:ea typeface="メイリオ" panose="020B0604030504040204" pitchFamily="50" charset="-128"/>
            </a:endParaRPr>
          </a:p>
          <a:p>
            <a:pPr algn="l">
              <a:spcBef>
                <a:spcPct val="50000"/>
              </a:spcBef>
            </a:pPr>
            <a:endParaRPr lang="en-US" altLang="ja-JP" sz="2800" dirty="0" smtClean="0">
              <a:latin typeface="メイリオ" panose="020B0604030504040204" pitchFamily="50" charset="-128"/>
              <a:ea typeface="メイリオ" panose="020B0604030504040204" pitchFamily="50" charset="-128"/>
            </a:endParaRPr>
          </a:p>
          <a:p>
            <a:pPr algn="l">
              <a:spcBef>
                <a:spcPct val="50000"/>
              </a:spcBef>
            </a:pPr>
            <a:endParaRPr lang="ja-JP" altLang="en-US" sz="2800" dirty="0">
              <a:latin typeface="メイリオ" panose="020B0604030504040204" pitchFamily="50" charset="-128"/>
              <a:ea typeface="メイリオ" panose="020B0604030504040204" pitchFamily="50" charset="-128"/>
            </a:endParaRPr>
          </a:p>
          <a:p>
            <a:pPr algn="l">
              <a:spcBef>
                <a:spcPct val="50000"/>
              </a:spcBef>
            </a:pPr>
            <a:endParaRPr lang="ja-JP" altLang="en-US" sz="2800" dirty="0">
              <a:latin typeface="メイリオ" panose="020B0604030504040204" pitchFamily="50" charset="-128"/>
              <a:ea typeface="メイリオ" panose="020B0604030504040204" pitchFamily="50" charset="-128"/>
            </a:endParaRPr>
          </a:p>
          <a:p>
            <a:pPr algn="l">
              <a:spcBef>
                <a:spcPct val="50000"/>
              </a:spcBef>
            </a:pPr>
            <a:endParaRPr lang="ja-JP" altLang="en-US" sz="2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5273433" y="207578"/>
            <a:ext cx="3080695" cy="1647415"/>
          </a:xfrm>
          <a:prstGeom prst="rect">
            <a:avLst/>
          </a:prstGeom>
        </p:spPr>
      </p:pic>
      <p:pic>
        <p:nvPicPr>
          <p:cNvPr id="4" name="図 3"/>
          <p:cNvPicPr>
            <a:picLocks noChangeAspect="1"/>
          </p:cNvPicPr>
          <p:nvPr/>
        </p:nvPicPr>
        <p:blipFill>
          <a:blip r:embed="rId3"/>
          <a:stretch>
            <a:fillRect/>
          </a:stretch>
        </p:blipFill>
        <p:spPr>
          <a:xfrm>
            <a:off x="5287515" y="2133600"/>
            <a:ext cx="3052530" cy="2627386"/>
          </a:xfrm>
          <a:prstGeom prst="rect">
            <a:avLst/>
          </a:prstGeom>
        </p:spPr>
      </p:pic>
      <p:pic>
        <p:nvPicPr>
          <p:cNvPr id="5" name="図 4"/>
          <p:cNvPicPr>
            <a:picLocks noChangeAspect="1"/>
          </p:cNvPicPr>
          <p:nvPr/>
        </p:nvPicPr>
        <p:blipFill>
          <a:blip r:embed="rId4"/>
          <a:stretch>
            <a:fillRect/>
          </a:stretch>
        </p:blipFill>
        <p:spPr>
          <a:xfrm>
            <a:off x="5211764" y="5122976"/>
            <a:ext cx="3156895" cy="1629648"/>
          </a:xfrm>
          <a:prstGeom prst="rect">
            <a:avLst/>
          </a:prstGeom>
        </p:spPr>
      </p:pic>
      <p:sp>
        <p:nvSpPr>
          <p:cNvPr id="6" name="下矢印 5"/>
          <p:cNvSpPr/>
          <p:nvPr/>
        </p:nvSpPr>
        <p:spPr bwMode="auto">
          <a:xfrm>
            <a:off x="6400800" y="1981200"/>
            <a:ext cx="412980" cy="381000"/>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9" name="下矢印 8"/>
          <p:cNvSpPr/>
          <p:nvPr/>
        </p:nvSpPr>
        <p:spPr bwMode="auto">
          <a:xfrm>
            <a:off x="6583721" y="4722886"/>
            <a:ext cx="412980" cy="381000"/>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014924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57200" y="304800"/>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試験で点がとれるかもしれない人</a:t>
            </a:r>
            <a:endParaRPr lang="ja-JP" altLang="en-US" sz="28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685800" y="1112520"/>
            <a:ext cx="2895600" cy="461665"/>
          </a:xfrm>
          <a:prstGeom prst="rect">
            <a:avLst/>
          </a:prstGeom>
          <a:noFill/>
          <a:ln w="12700">
            <a:solidFill>
              <a:schemeClr val="tx1"/>
            </a:solidFill>
          </a:ln>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天才タイプ</a:t>
            </a:r>
            <a:endParaRPr kumimoji="1" lang="ja-JP" altLang="en-US" sz="24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4267200" y="1112520"/>
            <a:ext cx="3352800" cy="461665"/>
          </a:xfrm>
          <a:prstGeom prst="rect">
            <a:avLst/>
          </a:prstGeom>
          <a:noFill/>
          <a:ln w="12700">
            <a:solidFill>
              <a:schemeClr val="tx1"/>
            </a:solidFill>
          </a:ln>
        </p:spPr>
        <p:txBody>
          <a:bodyPr wrap="square" rtlCol="0">
            <a:spAutoFit/>
          </a:bodyPr>
          <a:lstStyle/>
          <a:p>
            <a:pPr algn="l"/>
            <a:r>
              <a:rPr lang="ja-JP" altLang="en-US" sz="2400" dirty="0">
                <a:latin typeface="メイリオ" panose="020B0604030504040204" pitchFamily="50" charset="-128"/>
                <a:ea typeface="メイリオ" panose="020B0604030504040204" pitchFamily="50" charset="-128"/>
              </a:rPr>
              <a:t>記憶</a:t>
            </a:r>
            <a:r>
              <a:rPr lang="ja-JP" altLang="en-US" sz="2400" dirty="0" smtClean="0">
                <a:latin typeface="メイリオ" panose="020B0604030504040204" pitchFamily="50" charset="-128"/>
                <a:ea typeface="メイリオ" panose="020B0604030504040204" pitchFamily="50" charset="-128"/>
              </a:rPr>
              <a:t>力が異常に良い</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267200" y="1798320"/>
            <a:ext cx="3352800" cy="461665"/>
          </a:xfrm>
          <a:prstGeom prst="rect">
            <a:avLst/>
          </a:prstGeom>
          <a:noFill/>
          <a:ln w="12700">
            <a:solidFill>
              <a:schemeClr val="tx1"/>
            </a:solidFill>
          </a:ln>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認知能力が異常に高い</a:t>
            </a:r>
            <a:endParaRPr kumimoji="1" lang="ja-JP" altLang="en-US" sz="24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685800" y="2425883"/>
            <a:ext cx="2895600" cy="830997"/>
          </a:xfrm>
          <a:prstGeom prst="rect">
            <a:avLst/>
          </a:prstGeom>
          <a:noFill/>
          <a:ln w="12700">
            <a:solidFill>
              <a:schemeClr val="tx1"/>
            </a:solidFill>
          </a:ln>
        </p:spPr>
        <p:txBody>
          <a:bodyPr wrap="square" rtlCol="0">
            <a:spAutoFit/>
          </a:bodyPr>
          <a:lstStyle/>
          <a:p>
            <a:pPr algn="l"/>
            <a:r>
              <a:rPr lang="ja-JP" altLang="en-US" sz="2400" dirty="0">
                <a:latin typeface="メイリオ" panose="020B0604030504040204" pitchFamily="50" charset="-128"/>
                <a:ea typeface="メイリオ" panose="020B0604030504040204" pitchFamily="50" charset="-128"/>
              </a:rPr>
              <a:t>勉強</a:t>
            </a:r>
            <a:r>
              <a:rPr lang="ja-JP" altLang="en-US" sz="2400" dirty="0" smtClean="0">
                <a:latin typeface="メイリオ" panose="020B0604030504040204" pitchFamily="50" charset="-128"/>
                <a:ea typeface="メイリオ" panose="020B0604030504040204" pitchFamily="50" charset="-128"/>
              </a:rPr>
              <a:t>の仕方を知っている</a:t>
            </a:r>
            <a:endParaRPr kumimoji="1" lang="ja-JP" altLang="en-US" sz="24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4267200" y="2425883"/>
            <a:ext cx="3352800" cy="830997"/>
          </a:xfrm>
          <a:prstGeom prst="rect">
            <a:avLst/>
          </a:prstGeom>
          <a:noFill/>
          <a:ln w="12700">
            <a:solidFill>
              <a:schemeClr val="tx1"/>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効果的な勉強方法を考えられる</a:t>
            </a:r>
            <a:endParaRPr kumimoji="1" lang="ja-JP" altLang="en-US" sz="24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4267200" y="3505200"/>
            <a:ext cx="3352800" cy="830997"/>
          </a:xfrm>
          <a:prstGeom prst="rect">
            <a:avLst/>
          </a:prstGeom>
          <a:solidFill>
            <a:srgbClr val="FF7C80"/>
          </a:solidFill>
          <a:ln w="12700">
            <a:solidFill>
              <a:schemeClr val="tx1"/>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勉強の計画を立てて、確実に実行する</a:t>
            </a:r>
            <a:endParaRPr kumimoji="1" lang="ja-JP" altLang="en-US" sz="24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85800" y="4724400"/>
            <a:ext cx="2895600" cy="461665"/>
          </a:xfrm>
          <a:prstGeom prst="rect">
            <a:avLst/>
          </a:prstGeom>
          <a:noFill/>
          <a:ln w="12700">
            <a:solidFill>
              <a:schemeClr val="tx1"/>
            </a:solidFill>
          </a:ln>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お金持ち</a:t>
            </a:r>
            <a:endParaRPr kumimoji="1" lang="ja-JP" altLang="en-US" sz="2400" dirty="0">
              <a:latin typeface="メイリオ" panose="020B0604030504040204" pitchFamily="50" charset="-128"/>
              <a:ea typeface="メイリオ" panose="020B0604030504040204" pitchFamily="50" charset="-128"/>
            </a:endParaRPr>
          </a:p>
        </p:txBody>
      </p:sp>
      <p:cxnSp>
        <p:nvCxnSpPr>
          <p:cNvPr id="4" name="直線コネクタ 3"/>
          <p:cNvCxnSpPr>
            <a:endCxn id="2" idx="1"/>
          </p:cNvCxnSpPr>
          <p:nvPr/>
        </p:nvCxnSpPr>
        <p:spPr bwMode="auto">
          <a:xfrm>
            <a:off x="304800" y="1343352"/>
            <a:ext cx="381000" cy="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a:off x="304800" y="2776209"/>
            <a:ext cx="381000" cy="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p:cNvCxnSpPr/>
          <p:nvPr/>
        </p:nvCxnSpPr>
        <p:spPr bwMode="auto">
          <a:xfrm>
            <a:off x="304800" y="4955231"/>
            <a:ext cx="381000" cy="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p:cNvCxnSpPr/>
          <p:nvPr/>
        </p:nvCxnSpPr>
        <p:spPr bwMode="auto">
          <a:xfrm>
            <a:off x="304800" y="1343352"/>
            <a:ext cx="0" cy="361187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a:stCxn id="2" idx="3"/>
            <a:endCxn id="5" idx="1"/>
          </p:cNvCxnSpPr>
          <p:nvPr/>
        </p:nvCxnSpPr>
        <p:spPr bwMode="auto">
          <a:xfrm>
            <a:off x="3581400" y="1343353"/>
            <a:ext cx="685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コネクタ 18"/>
          <p:cNvCxnSpPr/>
          <p:nvPr/>
        </p:nvCxnSpPr>
        <p:spPr bwMode="auto">
          <a:xfrm>
            <a:off x="3581400" y="2776209"/>
            <a:ext cx="685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3878580" y="2048857"/>
            <a:ext cx="381000" cy="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3886200" y="3911304"/>
            <a:ext cx="381000" cy="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p:cNvCxnSpPr/>
          <p:nvPr/>
        </p:nvCxnSpPr>
        <p:spPr bwMode="auto">
          <a:xfrm>
            <a:off x="3924300" y="1343352"/>
            <a:ext cx="0" cy="70550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3886200" y="2776209"/>
            <a:ext cx="0" cy="114448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テキスト ボックス 22"/>
          <p:cNvSpPr txBox="1"/>
          <p:nvPr/>
        </p:nvSpPr>
        <p:spPr>
          <a:xfrm>
            <a:off x="5029200" y="4493566"/>
            <a:ext cx="3429000" cy="461665"/>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自己調整学習能力</a:t>
            </a:r>
          </a:p>
        </p:txBody>
      </p:sp>
    </p:spTree>
    <p:extLst>
      <p:ext uri="{BB962C8B-B14F-4D97-AF65-F5344CB8AC3E}">
        <p14:creationId xmlns:p14="http://schemas.microsoft.com/office/powerpoint/2010/main" val="133786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57200" y="304800"/>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アプリでの学習方法</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英語を例に</a:t>
            </a:r>
            <a:r>
              <a:rPr lang="en-US" altLang="ja-JP" sz="2800" dirty="0" smtClean="0">
                <a:latin typeface="メイリオ" panose="020B0604030504040204" pitchFamily="50" charset="-128"/>
                <a:ea typeface="メイリオ" panose="020B0604030504040204" pitchFamily="50" charset="-128"/>
              </a:rPr>
              <a:t>)</a:t>
            </a:r>
            <a:endParaRPr lang="ja-JP" altLang="en-US" sz="2800" dirty="0">
              <a:latin typeface="メイリオ" panose="020B0604030504040204" pitchFamily="50" charset="-128"/>
              <a:ea typeface="メイリオ" panose="020B0604030504040204" pitchFamily="50" charset="-128"/>
            </a:endParaRPr>
          </a:p>
        </p:txBody>
      </p:sp>
      <p:graphicFrame>
        <p:nvGraphicFramePr>
          <p:cNvPr id="41057" name="Group 97"/>
          <p:cNvGraphicFramePr>
            <a:graphicFrameLocks noGrp="1"/>
          </p:cNvGraphicFramePr>
          <p:nvPr>
            <p:extLst>
              <p:ext uri="{D42A27DB-BD31-4B8C-83A1-F6EECF244321}">
                <p14:modId xmlns:p14="http://schemas.microsoft.com/office/powerpoint/2010/main" val="4043531833"/>
              </p:ext>
            </p:extLst>
          </p:nvPr>
        </p:nvGraphicFramePr>
        <p:xfrm>
          <a:off x="304800" y="1066800"/>
          <a:ext cx="8342312" cy="3822192"/>
        </p:xfrm>
        <a:graphic>
          <a:graphicData uri="http://schemas.openxmlformats.org/drawingml/2006/table">
            <a:tbl>
              <a:tblPr/>
              <a:tblGrid>
                <a:gridCol w="1905000">
                  <a:extLst>
                    <a:ext uri="{9D8B030D-6E8A-4147-A177-3AD203B41FA5}">
                      <a16:colId xmlns:a16="http://schemas.microsoft.com/office/drawing/2014/main" val="3621649398"/>
                    </a:ext>
                  </a:extLst>
                </a:gridCol>
                <a:gridCol w="2590800">
                  <a:extLst>
                    <a:ext uri="{9D8B030D-6E8A-4147-A177-3AD203B41FA5}">
                      <a16:colId xmlns:a16="http://schemas.microsoft.com/office/drawing/2014/main" val="2825056675"/>
                    </a:ext>
                  </a:extLst>
                </a:gridCol>
                <a:gridCol w="3846512">
                  <a:extLst>
                    <a:ext uri="{9D8B030D-6E8A-4147-A177-3AD203B41FA5}">
                      <a16:colId xmlns:a16="http://schemas.microsoft.com/office/drawing/2014/main" val="2694169994"/>
                    </a:ext>
                  </a:extLst>
                </a:gridCol>
              </a:tblGrid>
              <a:tr h="261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方法</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詳細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目標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423602313"/>
                  </a:ext>
                </a:extLst>
              </a:tr>
              <a:tr h="261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英単語暗記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英熟語暗記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単語の英語・日本語を暗記する。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・日々の学習量</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時間</a:t>
                      </a:r>
                      <a:b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・暗記した単語数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3057925"/>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短文</a:t>
                      </a:r>
                      <a:r>
                        <a:rPr kumimoji="1" lang="en-US" altLang="ja-JP"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フレーズ</a:t>
                      </a:r>
                      <a:r>
                        <a:rPr kumimoji="1" lang="en-US" altLang="ja-JP"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暗記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短文の英語を暗記する。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・日々の学習量</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時間</a:t>
                      </a:r>
                      <a:b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・暗記したフレーズ数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4583940"/>
                  </a:ext>
                </a:extLst>
              </a:tr>
              <a:tr h="261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音読</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リスニング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音読する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ヒアリングする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・日々の学習量・時間</a:t>
                      </a:r>
                      <a:b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・各レッスンの理解度</a:t>
                      </a:r>
                      <a:b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・各レッスンの暗記状況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0923503"/>
                  </a:ext>
                </a:extLst>
              </a:tr>
              <a:tr h="261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授業ビデオ</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見る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・日々の学習量・時間</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6564159"/>
                  </a:ext>
                </a:extLst>
              </a:tr>
            </a:tbl>
          </a:graphicData>
        </a:graphic>
      </p:graphicFrame>
      <p:sp>
        <p:nvSpPr>
          <p:cNvPr id="8" name="テキスト ボックス 7"/>
          <p:cNvSpPr txBox="1"/>
          <p:nvPr/>
        </p:nvSpPr>
        <p:spPr>
          <a:xfrm>
            <a:off x="838200" y="5334000"/>
            <a:ext cx="6781800" cy="830997"/>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ゲームと同じで、お金持ちじゃなくても、無料でいろいろな手段が手に入るようになりました。</a:t>
            </a:r>
          </a:p>
        </p:txBody>
      </p:sp>
    </p:spTree>
    <p:extLst>
      <p:ext uri="{BB962C8B-B14F-4D97-AF65-F5344CB8AC3E}">
        <p14:creationId xmlns:p14="http://schemas.microsoft.com/office/powerpoint/2010/main" val="987760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a:spLocks noGrp="1"/>
          </p:cNvSpPr>
          <p:nvPr>
            <p:ph type="sldNum" sz="quarter" idx="12"/>
          </p:nvPr>
        </p:nvSpPr>
        <p:spPr/>
        <p:txBody>
          <a:bodyPr/>
          <a:lstStyle/>
          <a:p>
            <a:fld id="{29BAA429-4C41-4106-A4CE-C42D79842F18}" type="slidenum">
              <a:rPr lang="en-US" altLang="ja-JP"/>
              <a:pPr/>
              <a:t>4</a:t>
            </a:fld>
            <a:endParaRPr lang="en-US" altLang="ja-JP"/>
          </a:p>
        </p:txBody>
      </p:sp>
      <p:sp>
        <p:nvSpPr>
          <p:cNvPr id="31748" name="Text Box 4"/>
          <p:cNvSpPr txBox="1">
            <a:spLocks noChangeArrowheads="1"/>
          </p:cNvSpPr>
          <p:nvPr/>
        </p:nvSpPr>
        <p:spPr bwMode="auto">
          <a:xfrm>
            <a:off x="457200" y="304800"/>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PDCA</a:t>
            </a:r>
            <a:r>
              <a:rPr lang="ja-JP" altLang="en-US" sz="2800" dirty="0" smtClean="0">
                <a:latin typeface="メイリオ" panose="020B0604030504040204" pitchFamily="50" charset="-128"/>
                <a:ea typeface="メイリオ" panose="020B0604030504040204" pitchFamily="50" charset="-128"/>
              </a:rPr>
              <a:t>サイクル　</a:t>
            </a:r>
            <a:r>
              <a:rPr lang="en-US" altLang="ja-JP" sz="2800" dirty="0" smtClean="0">
                <a:latin typeface="メイリオ" panose="020B0604030504040204" pitchFamily="50" charset="-128"/>
                <a:ea typeface="メイリオ" panose="020B0604030504040204" pitchFamily="50" charset="-128"/>
              </a:rPr>
              <a:t>-&gt; R-PDCA</a:t>
            </a:r>
            <a:r>
              <a:rPr lang="ja-JP" altLang="en-US" sz="2800" dirty="0" smtClean="0">
                <a:latin typeface="メイリオ" panose="020B0604030504040204" pitchFamily="50" charset="-128"/>
                <a:ea typeface="メイリオ" panose="020B0604030504040204" pitchFamily="50" charset="-128"/>
              </a:rPr>
              <a:t>サイクル</a:t>
            </a:r>
            <a:endParaRPr lang="ja-JP" altLang="en-US" sz="2800" dirty="0">
              <a:latin typeface="メイリオ" panose="020B0604030504040204" pitchFamily="50" charset="-128"/>
              <a:ea typeface="メイリオ" panose="020B0604030504040204" pitchFamily="50" charset="-128"/>
            </a:endParaRPr>
          </a:p>
        </p:txBody>
      </p:sp>
      <p:pic>
        <p:nvPicPr>
          <p:cNvPr id="31819" name="Picture 75" descr="A19_Fi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066800"/>
            <a:ext cx="3645065" cy="2590800"/>
          </a:xfrm>
          <a:prstGeom prst="rect">
            <a:avLst/>
          </a:prstGeom>
          <a:noFill/>
          <a:extLst>
            <a:ext uri="{909E8E84-426E-40DD-AFC4-6F175D3DCCD1}">
              <a14:hiddenFill xmlns:a14="http://schemas.microsoft.com/office/drawing/2010/main">
                <a:solidFill>
                  <a:srgbClr val="FFFFFF"/>
                </a:solidFill>
              </a14:hiddenFill>
            </a:ext>
          </a:extLst>
        </p:spPr>
      </p:pic>
      <p:sp>
        <p:nvSpPr>
          <p:cNvPr id="31820" name="Text Box 76"/>
          <p:cNvSpPr txBox="1">
            <a:spLocks noChangeArrowheads="1"/>
          </p:cNvSpPr>
          <p:nvPr/>
        </p:nvSpPr>
        <p:spPr bwMode="auto">
          <a:xfrm>
            <a:off x="533400" y="3906421"/>
            <a:ext cx="6019800" cy="286232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marL="800100" indent="-342900">
              <a:defRPr kumimoji="1">
                <a:solidFill>
                  <a:schemeClr val="tx1"/>
                </a:solidFill>
                <a:latin typeface="Arial" panose="020B0604020202020204" pitchFamily="34" charset="0"/>
                <a:ea typeface="ＭＳ Ｐゴシック" panose="020B0600070205080204" pitchFamily="50" charset="-128"/>
              </a:defRPr>
            </a:lvl2pPr>
            <a:lvl3pPr marL="1257300" indent="-342900">
              <a:defRPr kumimoji="1">
                <a:solidFill>
                  <a:schemeClr val="tx1"/>
                </a:solidFill>
                <a:latin typeface="Arial" panose="020B0604020202020204" pitchFamily="34" charset="0"/>
                <a:ea typeface="ＭＳ Ｐゴシック" panose="020B0600070205080204" pitchFamily="50" charset="-128"/>
              </a:defRPr>
            </a:lvl3pPr>
            <a:lvl4pPr marL="1714500" indent="-342900">
              <a:defRPr kumimoji="1">
                <a:solidFill>
                  <a:schemeClr val="tx1"/>
                </a:solidFill>
                <a:latin typeface="Arial" panose="020B0604020202020204" pitchFamily="34" charset="0"/>
                <a:ea typeface="ＭＳ Ｐゴシック" panose="020B0600070205080204" pitchFamily="50" charset="-128"/>
              </a:defRPr>
            </a:lvl4pPr>
            <a:lvl5pPr marL="2171700" indent="-342900">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a:r>
              <a:rPr lang="en-US" altLang="ja-JP" b="1" dirty="0" smtClean="0"/>
              <a:t>Research</a:t>
            </a:r>
            <a:r>
              <a:rPr lang="en-US" altLang="ja-JP" b="1" dirty="0"/>
              <a:t>(</a:t>
            </a:r>
            <a:r>
              <a:rPr lang="ja-JP" altLang="en-US" b="1" dirty="0" smtClean="0"/>
              <a:t>実態</a:t>
            </a:r>
            <a:r>
              <a:rPr lang="ja-JP" altLang="en-US" b="1" dirty="0"/>
              <a:t>調査・診断</a:t>
            </a:r>
            <a:r>
              <a:rPr lang="ja-JP" altLang="en-US" b="1" dirty="0" smtClean="0"/>
              <a:t>） </a:t>
            </a:r>
            <a:r>
              <a:rPr lang="en-US" altLang="ja-JP" b="1" dirty="0" smtClean="0"/>
              <a:t>:</a:t>
            </a:r>
            <a:r>
              <a:rPr lang="en-US" altLang="ja-JP" dirty="0" smtClean="0"/>
              <a:t> </a:t>
            </a:r>
            <a:r>
              <a:rPr lang="ja-JP" altLang="en-US" dirty="0" smtClean="0"/>
              <a:t>現状や、その問題点を明らかにする。</a:t>
            </a:r>
            <a:endParaRPr lang="en-US" altLang="ja-JP" b="1" dirty="0">
              <a:latin typeface="メイリオ" panose="020B0604030504040204" pitchFamily="50" charset="-128"/>
              <a:ea typeface="メイリオ" panose="020B0604030504040204" pitchFamily="50" charset="-128"/>
            </a:endParaRPr>
          </a:p>
          <a:p>
            <a:pPr algn="l"/>
            <a:r>
              <a:rPr lang="en-US" altLang="ja-JP" b="1" dirty="0" smtClean="0">
                <a:latin typeface="メイリオ" panose="020B0604030504040204" pitchFamily="50" charset="-128"/>
                <a:ea typeface="メイリオ" panose="020B0604030504040204" pitchFamily="50" charset="-128"/>
              </a:rPr>
              <a:t>Plan</a:t>
            </a:r>
            <a:r>
              <a:rPr lang="ja-JP" altLang="en-US" b="1" dirty="0">
                <a:latin typeface="メイリオ" panose="020B0604030504040204" pitchFamily="50" charset="-128"/>
                <a:ea typeface="メイリオ" panose="020B0604030504040204" pitchFamily="50" charset="-128"/>
              </a:rPr>
              <a:t>（計画）</a:t>
            </a:r>
            <a:r>
              <a:rPr lang="ja-JP" altLang="en-US" dirty="0">
                <a:latin typeface="メイリオ" panose="020B0604030504040204" pitchFamily="50" charset="-128"/>
                <a:ea typeface="メイリオ" panose="020B0604030504040204" pitchFamily="50" charset="-128"/>
              </a:rPr>
              <a:t>：過去の経験や現在の状況をもとに目的を達成するための活動の内容、スケジュールと成果、使用リソースなどの計画を作成する。</a:t>
            </a:r>
          </a:p>
          <a:p>
            <a:pPr algn="l"/>
            <a:r>
              <a:rPr lang="en-US" altLang="ja-JP" b="1" dirty="0">
                <a:latin typeface="メイリオ" panose="020B0604030504040204" pitchFamily="50" charset="-128"/>
                <a:ea typeface="メイリオ" panose="020B0604030504040204" pitchFamily="50" charset="-128"/>
              </a:rPr>
              <a:t>Do</a:t>
            </a:r>
            <a:r>
              <a:rPr lang="ja-JP" altLang="en-US" b="1" dirty="0">
                <a:latin typeface="メイリオ" panose="020B0604030504040204" pitchFamily="50" charset="-128"/>
                <a:ea typeface="メイリオ" panose="020B0604030504040204" pitchFamily="50" charset="-128"/>
              </a:rPr>
              <a:t>（実施・実行）</a:t>
            </a:r>
            <a:r>
              <a:rPr lang="ja-JP" altLang="en-US" dirty="0">
                <a:latin typeface="メイリオ" panose="020B0604030504040204" pitchFamily="50" charset="-128"/>
                <a:ea typeface="メイリオ" panose="020B0604030504040204" pitchFamily="50" charset="-128"/>
              </a:rPr>
              <a:t>：計画に沿って活動を行う</a:t>
            </a:r>
          </a:p>
          <a:p>
            <a:pPr algn="l"/>
            <a:r>
              <a:rPr lang="en-US" altLang="ja-JP" b="1" dirty="0">
                <a:latin typeface="メイリオ" panose="020B0604030504040204" pitchFamily="50" charset="-128"/>
                <a:ea typeface="メイリオ" panose="020B0604030504040204" pitchFamily="50" charset="-128"/>
              </a:rPr>
              <a:t>Check</a:t>
            </a:r>
            <a:r>
              <a:rPr lang="ja-JP" altLang="en-US" b="1" dirty="0">
                <a:latin typeface="メイリオ" panose="020B0604030504040204" pitchFamily="50" charset="-128"/>
                <a:ea typeface="メイリオ" panose="020B0604030504040204" pitchFamily="50" charset="-128"/>
              </a:rPr>
              <a:t>（点検・評価）</a:t>
            </a:r>
            <a:r>
              <a:rPr lang="ja-JP" altLang="en-US" dirty="0">
                <a:latin typeface="メイリオ" panose="020B0604030504040204" pitchFamily="50" charset="-128"/>
                <a:ea typeface="メイリオ" panose="020B0604030504040204" pitchFamily="50" charset="-128"/>
              </a:rPr>
              <a:t>：活動と成果が沿っているかどうかを確認する</a:t>
            </a:r>
          </a:p>
          <a:p>
            <a:pPr algn="l"/>
            <a:r>
              <a:rPr lang="en-US" altLang="ja-JP" b="1" dirty="0">
                <a:latin typeface="メイリオ" panose="020B0604030504040204" pitchFamily="50" charset="-128"/>
                <a:ea typeface="メイリオ" panose="020B0604030504040204" pitchFamily="50" charset="-128"/>
              </a:rPr>
              <a:t>Act</a:t>
            </a:r>
            <a:r>
              <a:rPr lang="ja-JP" altLang="en-US" b="1" dirty="0">
                <a:latin typeface="メイリオ" panose="020B0604030504040204" pitchFamily="50" charset="-128"/>
                <a:ea typeface="メイリオ" panose="020B0604030504040204" pitchFamily="50" charset="-128"/>
              </a:rPr>
              <a:t>（処置・改善）</a:t>
            </a:r>
            <a:r>
              <a:rPr lang="ja-JP" altLang="en-US" dirty="0">
                <a:latin typeface="メイリオ" panose="020B0604030504040204" pitchFamily="50" charset="-128"/>
                <a:ea typeface="メイリオ" panose="020B0604030504040204" pitchFamily="50" charset="-128"/>
              </a:rPr>
              <a:t>：活動と成果が計画に沿っていない部分を調べて処置をする</a:t>
            </a:r>
          </a:p>
        </p:txBody>
      </p:sp>
      <p:pic>
        <p:nvPicPr>
          <p:cNvPr id="31821" name="Picture 7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038600"/>
            <a:ext cx="1343025" cy="2371725"/>
          </a:xfrm>
          <a:prstGeom prst="rect">
            <a:avLst/>
          </a:prstGeom>
          <a:noFill/>
          <a:extLst>
            <a:ext uri="{909E8E84-426E-40DD-AFC4-6F175D3DCCD1}">
              <a14:hiddenFill xmlns:a14="http://schemas.microsoft.com/office/drawing/2010/main">
                <a:solidFill>
                  <a:srgbClr val="FFFFFF"/>
                </a:solidFill>
              </a14:hiddenFill>
            </a:ext>
          </a:extLst>
        </p:spPr>
      </p:pic>
      <p:sp>
        <p:nvSpPr>
          <p:cNvPr id="31822" name="AutoShape 78"/>
          <p:cNvSpPr>
            <a:spLocks noChangeArrowheads="1"/>
          </p:cNvSpPr>
          <p:nvPr/>
        </p:nvSpPr>
        <p:spPr bwMode="auto">
          <a:xfrm>
            <a:off x="5029200" y="1600200"/>
            <a:ext cx="3429000" cy="2057400"/>
          </a:xfrm>
          <a:prstGeom prst="wedgeRectCallout">
            <a:avLst>
              <a:gd name="adj1" fmla="val 18472"/>
              <a:gd name="adj2" fmla="val 6321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altLang="ja-JP" sz="16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世の中で仕事を進めたり、個人的に何か実行する時、初めに計画を立てると思います。</a:t>
            </a:r>
            <a:br>
              <a:rPr lang="ja-JP" altLang="en-US"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　最後に間違いなく目標に達成するために、よく</a:t>
            </a:r>
            <a:r>
              <a:rPr lang="en-US" altLang="ja-JP" dirty="0">
                <a:latin typeface="メイリオ" panose="020B0604030504040204" pitchFamily="50" charset="-128"/>
                <a:ea typeface="メイリオ" panose="020B0604030504040204" pitchFamily="50" charset="-128"/>
              </a:rPr>
              <a:t>PDCA</a:t>
            </a:r>
            <a:r>
              <a:rPr lang="ja-JP" altLang="en-US" dirty="0">
                <a:latin typeface="メイリオ" panose="020B0604030504040204" pitchFamily="50" charset="-128"/>
                <a:ea typeface="メイリオ" panose="020B0604030504040204" pitchFamily="50" charset="-128"/>
              </a:rPr>
              <a:t>サイクルというものが使われています</a:t>
            </a:r>
            <a:r>
              <a:rPr lang="ja-JP" altLang="en-US" dirty="0" smtClean="0">
                <a:latin typeface="メイリオ" panose="020B0604030504040204" pitchFamily="50" charset="-128"/>
                <a:ea typeface="メイリオ" panose="020B0604030504040204" pitchFamily="50" charset="-128"/>
              </a:rPr>
              <a:t>。</a:t>
            </a:r>
            <a:endParaRPr lang="ja-JP" altLang="en-US" dirty="0">
              <a:latin typeface="メイリオ" panose="020B0604030504040204" pitchFamily="50" charset="-128"/>
              <a:ea typeface="メイリオ" panose="020B0604030504040204" pitchFamily="50" charset="-128"/>
            </a:endParaRPr>
          </a:p>
        </p:txBody>
      </p:sp>
      <p:sp>
        <p:nvSpPr>
          <p:cNvPr id="3" name="楕円 2"/>
          <p:cNvSpPr/>
          <p:nvPr/>
        </p:nvSpPr>
        <p:spPr bwMode="auto">
          <a:xfrm>
            <a:off x="685800" y="817979"/>
            <a:ext cx="1752600" cy="494556"/>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 name="テキスト ボックス 1"/>
          <p:cNvSpPr txBox="1"/>
          <p:nvPr/>
        </p:nvSpPr>
        <p:spPr>
          <a:xfrm>
            <a:off x="762000" y="878672"/>
            <a:ext cx="1676400" cy="369332"/>
          </a:xfrm>
          <a:prstGeom prst="rect">
            <a:avLst/>
          </a:prstGeom>
          <a:noFill/>
        </p:spPr>
        <p:txBody>
          <a:bodyPr wrap="square" rtlCol="0">
            <a:spAutoFit/>
          </a:bodyPr>
          <a:lstStyle/>
          <a:p>
            <a:r>
              <a:rPr kumimoji="1" lang="en-US" altLang="ja-JP" b="1" dirty="0" smtClean="0"/>
              <a:t>Research</a:t>
            </a:r>
            <a:endParaRPr kumimoji="1" lang="ja-JP" altLang="en-US" b="1" dirty="0"/>
          </a:p>
        </p:txBody>
      </p:sp>
      <p:sp>
        <p:nvSpPr>
          <p:cNvPr id="4" name="下矢印 3"/>
          <p:cNvSpPr/>
          <p:nvPr/>
        </p:nvSpPr>
        <p:spPr bwMode="auto">
          <a:xfrm rot="17609336">
            <a:off x="2461016" y="1091075"/>
            <a:ext cx="269155" cy="225822"/>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1358847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4FAFF6C-73AB-4A99-8CA0-CD8395AE7C10}" type="slidenum">
              <a:rPr lang="en-US" altLang="ja-JP" sz="1400" smtClean="0"/>
              <a:pPr>
                <a:spcBef>
                  <a:spcPct val="0"/>
                </a:spcBef>
                <a:buFontTx/>
                <a:buNone/>
              </a:pPr>
              <a:t>5</a:t>
            </a:fld>
            <a:endParaRPr lang="en-US" altLang="ja-JP" sz="1400" smtClean="0"/>
          </a:p>
        </p:txBody>
      </p:sp>
      <p:sp>
        <p:nvSpPr>
          <p:cNvPr id="4099" name="Rectangle 2"/>
          <p:cNvSpPr>
            <a:spLocks noGrp="1" noChangeArrowheads="1"/>
          </p:cNvSpPr>
          <p:nvPr>
            <p:ph type="ctrTitle"/>
          </p:nvPr>
        </p:nvSpPr>
        <p:spPr>
          <a:xfrm>
            <a:off x="384320" y="271318"/>
            <a:ext cx="7772400" cy="612775"/>
          </a:xfrm>
        </p:spPr>
        <p:txBody>
          <a:bodyPr/>
          <a:lstStyle/>
          <a:p>
            <a:pPr algn="l" eaLnBrk="1" hangingPunct="1"/>
            <a:r>
              <a:rPr lang="ja-JP" altLang="en-US" sz="2800" dirty="0" smtClean="0">
                <a:ea typeface="メイリオ" panose="020B0604030504040204" pitchFamily="50" charset="-128"/>
              </a:rPr>
              <a:t>アプリ</a:t>
            </a:r>
            <a:r>
              <a:rPr lang="ja-JP" altLang="en-US" sz="2800" dirty="0">
                <a:ea typeface="メイリオ" panose="020B0604030504040204" pitchFamily="50" charset="-128"/>
              </a:rPr>
              <a:t>を活用した勉強方法の</a:t>
            </a:r>
            <a:r>
              <a:rPr lang="ja-JP" altLang="en-US" sz="2800" dirty="0" smtClean="0">
                <a:ea typeface="メイリオ" panose="020B0604030504040204" pitchFamily="50" charset="-128"/>
              </a:rPr>
              <a:t>改善 </a:t>
            </a:r>
            <a:r>
              <a:rPr lang="ja-JP" altLang="en-US" sz="2800" dirty="0">
                <a:ea typeface="メイリオ" panose="020B0604030504040204" pitchFamily="50" charset="-128"/>
              </a:rPr>
              <a:t>計画書</a:t>
            </a:r>
            <a:endParaRPr lang="ja-JP" altLang="en-US" sz="2800" dirty="0" smtClean="0">
              <a:ea typeface="メイリオ" panose="020B0604030504040204" pitchFamily="50" charset="-128"/>
            </a:endParaRPr>
          </a:p>
        </p:txBody>
      </p:sp>
      <p:sp>
        <p:nvSpPr>
          <p:cNvPr id="4103" name="Rectangle 7"/>
          <p:cNvSpPr>
            <a:spLocks noChangeArrowheads="1"/>
          </p:cNvSpPr>
          <p:nvPr/>
        </p:nvSpPr>
        <p:spPr bwMode="auto">
          <a:xfrm>
            <a:off x="1944688" y="2435225"/>
            <a:ext cx="6913562"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990600" indent="-5334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371600" indent="-4572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752600" indent="-3810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209800" indent="-3810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6670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31242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5814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40386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buFontTx/>
              <a:buNone/>
            </a:pPr>
            <a:endParaRPr lang="en-US" altLang="ja-JP" sz="2400">
              <a:latin typeface="メイリオ" panose="020B0604030504040204" pitchFamily="50" charset="-128"/>
              <a:ea typeface="メイリオ" panose="020B0604030504040204" pitchFamily="50" charset="-128"/>
            </a:endParaRPr>
          </a:p>
        </p:txBody>
      </p:sp>
      <p:cxnSp>
        <p:nvCxnSpPr>
          <p:cNvPr id="6" name="直線コネクタ 5"/>
          <p:cNvCxnSpPr>
            <a:stCxn id="7" idx="2"/>
            <a:endCxn id="10" idx="2"/>
          </p:cNvCxnSpPr>
          <p:nvPr/>
        </p:nvCxnSpPr>
        <p:spPr bwMode="auto">
          <a:xfrm flipH="1">
            <a:off x="1925012" y="1818620"/>
            <a:ext cx="19676" cy="2510770"/>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p:cNvSpPr txBox="1"/>
          <p:nvPr/>
        </p:nvSpPr>
        <p:spPr>
          <a:xfrm>
            <a:off x="537392" y="1295400"/>
            <a:ext cx="2814592" cy="523220"/>
          </a:xfrm>
          <a:prstGeom prst="rect">
            <a:avLst/>
          </a:prstGeom>
          <a:solidFill>
            <a:schemeClr val="bg1"/>
          </a:solidFill>
          <a:ln w="19050">
            <a:solidFill>
              <a:schemeClr val="tx1"/>
            </a:solidFill>
          </a:ln>
        </p:spPr>
        <p:txBody>
          <a:bodyPr wrap="square" rtlCol="0">
            <a:spAutoFit/>
          </a:bodyPr>
          <a:lstStyle/>
          <a:p>
            <a:pPr algn="l"/>
            <a:r>
              <a:rPr lang="en-US" altLang="ja-JP" sz="2800" dirty="0" smtClean="0">
                <a:latin typeface="メイリオ" panose="020B0604030504040204" pitchFamily="50" charset="-128"/>
                <a:ea typeface="メイリオ" panose="020B0604030504040204" pitchFamily="50" charset="-128"/>
              </a:rPr>
              <a:t>1. </a:t>
            </a:r>
            <a:r>
              <a:rPr lang="ja-JP" altLang="en-US" sz="2800" dirty="0" smtClean="0">
                <a:latin typeface="メイリオ" panose="020B0604030504040204" pitchFamily="50" charset="-128"/>
                <a:ea typeface="メイリオ" panose="020B0604030504040204" pitchFamily="50" charset="-128"/>
              </a:rPr>
              <a:t>現状分析</a:t>
            </a:r>
            <a:endParaRPr kumimoji="1" lang="ja-JP" altLang="en-US" sz="2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52633" y="2143125"/>
            <a:ext cx="2804160" cy="523220"/>
          </a:xfrm>
          <a:prstGeom prst="rect">
            <a:avLst/>
          </a:prstGeom>
          <a:solidFill>
            <a:schemeClr val="bg1"/>
          </a:solidFill>
          <a:ln w="19050">
            <a:solidFill>
              <a:schemeClr val="tx1"/>
            </a:solidFill>
          </a:ln>
        </p:spPr>
        <p:txBody>
          <a:bodyPr wrap="square" rtlCol="0">
            <a:spAutoFit/>
          </a:bodyPr>
          <a:lstStyle/>
          <a:p>
            <a:pPr algn="l"/>
            <a:r>
              <a:rPr kumimoji="1" lang="en-US" altLang="ja-JP" sz="2800" dirty="0" smtClean="0">
                <a:latin typeface="メイリオ" panose="020B0604030504040204" pitchFamily="50" charset="-128"/>
                <a:ea typeface="メイリオ" panose="020B0604030504040204" pitchFamily="50" charset="-128"/>
              </a:rPr>
              <a:t>2. </a:t>
            </a:r>
            <a:r>
              <a:rPr kumimoji="1" lang="ja-JP" altLang="en-US" sz="2800" dirty="0" smtClean="0">
                <a:latin typeface="メイリオ" panose="020B0604030504040204" pitchFamily="50" charset="-128"/>
                <a:ea typeface="メイリオ" panose="020B0604030504040204" pitchFamily="50" charset="-128"/>
              </a:rPr>
              <a:t>問題点</a:t>
            </a:r>
            <a:endParaRPr kumimoji="1" lang="ja-JP" altLang="en-US" sz="28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52633" y="2990850"/>
            <a:ext cx="2804159" cy="523220"/>
          </a:xfrm>
          <a:prstGeom prst="rect">
            <a:avLst/>
          </a:prstGeom>
          <a:solidFill>
            <a:srgbClr val="FFFF00"/>
          </a:solidFill>
          <a:ln w="19050">
            <a:solidFill>
              <a:schemeClr val="tx1"/>
            </a:solidFill>
          </a:ln>
        </p:spPr>
        <p:txBody>
          <a:bodyPr wrap="square" rtlCol="0">
            <a:spAutoFit/>
          </a:bodyPr>
          <a:lstStyle/>
          <a:p>
            <a:pPr algn="l"/>
            <a:r>
              <a:rPr lang="en-US" altLang="ja-JP" sz="2800" dirty="0" smtClean="0">
                <a:latin typeface="メイリオ" panose="020B0604030504040204" pitchFamily="50" charset="-128"/>
                <a:ea typeface="メイリオ" panose="020B0604030504040204" pitchFamily="50" charset="-128"/>
              </a:rPr>
              <a:t>3. </a:t>
            </a:r>
            <a:r>
              <a:rPr lang="ja-JP" altLang="en-US" sz="2800" dirty="0">
                <a:latin typeface="メイリオ" panose="020B0604030504040204" pitchFamily="50" charset="-128"/>
                <a:ea typeface="メイリオ" panose="020B0604030504040204" pitchFamily="50" charset="-128"/>
              </a:rPr>
              <a:t>計画</a:t>
            </a:r>
          </a:p>
        </p:txBody>
      </p:sp>
      <p:sp>
        <p:nvSpPr>
          <p:cNvPr id="10" name="テキスト ボックス 9"/>
          <p:cNvSpPr txBox="1"/>
          <p:nvPr/>
        </p:nvSpPr>
        <p:spPr>
          <a:xfrm>
            <a:off x="507478" y="3806170"/>
            <a:ext cx="2835067" cy="523220"/>
          </a:xfrm>
          <a:prstGeom prst="rect">
            <a:avLst/>
          </a:prstGeom>
          <a:solidFill>
            <a:schemeClr val="bg1"/>
          </a:solidFill>
          <a:ln w="19050">
            <a:solidFill>
              <a:schemeClr val="tx1"/>
            </a:solidFill>
          </a:ln>
        </p:spPr>
        <p:txBody>
          <a:bodyPr wrap="square" rtlCol="0">
            <a:spAutoFit/>
          </a:bodyPr>
          <a:lstStyle/>
          <a:p>
            <a:pPr algn="l"/>
            <a:r>
              <a:rPr kumimoji="1" lang="en-US" altLang="ja-JP" sz="2800" dirty="0" smtClean="0">
                <a:latin typeface="メイリオ" panose="020B0604030504040204" pitchFamily="50" charset="-128"/>
                <a:ea typeface="メイリオ" panose="020B0604030504040204" pitchFamily="50" charset="-128"/>
              </a:rPr>
              <a:t>4.</a:t>
            </a:r>
            <a:r>
              <a:rPr kumimoji="1" lang="ja-JP" altLang="en-US" sz="2800" dirty="0" smtClean="0">
                <a:latin typeface="メイリオ" panose="020B0604030504040204" pitchFamily="50" charset="-128"/>
                <a:ea typeface="メイリオ" panose="020B0604030504040204" pitchFamily="50" charset="-128"/>
              </a:rPr>
              <a:t>評価方法</a:t>
            </a:r>
            <a:endParaRPr kumimoji="1" lang="ja-JP" altLang="en-US" sz="2800" dirty="0">
              <a:latin typeface="メイリオ" panose="020B0604030504040204" pitchFamily="50" charset="-128"/>
              <a:ea typeface="メイリオ" panose="020B0604030504040204" pitchFamily="50" charset="-128"/>
            </a:endParaRPr>
          </a:p>
        </p:txBody>
      </p:sp>
      <p:cxnSp>
        <p:nvCxnSpPr>
          <p:cNvPr id="12" name="直線コネクタ 11"/>
          <p:cNvCxnSpPr>
            <a:stCxn id="13" idx="2"/>
            <a:endCxn id="15" idx="2"/>
          </p:cNvCxnSpPr>
          <p:nvPr/>
        </p:nvCxnSpPr>
        <p:spPr bwMode="auto">
          <a:xfrm>
            <a:off x="6057480" y="2663200"/>
            <a:ext cx="8041" cy="1695450"/>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p:cNvSpPr txBox="1"/>
          <p:nvPr/>
        </p:nvSpPr>
        <p:spPr>
          <a:xfrm>
            <a:off x="4114800" y="2139980"/>
            <a:ext cx="3885359" cy="523220"/>
          </a:xfrm>
          <a:prstGeom prst="rect">
            <a:avLst/>
          </a:prstGeom>
          <a:solidFill>
            <a:srgbClr val="FFFF00"/>
          </a:solidFill>
          <a:ln w="19050">
            <a:solidFill>
              <a:schemeClr val="tx1"/>
            </a:solidFill>
          </a:ln>
        </p:spPr>
        <p:txBody>
          <a:bodyPr wrap="square" rtlCol="0">
            <a:spAutoFit/>
          </a:bodyPr>
          <a:lstStyle/>
          <a:p>
            <a:pPr algn="l"/>
            <a:r>
              <a:rPr lang="ja-JP" altLang="en-US" sz="2800" dirty="0" smtClean="0">
                <a:latin typeface="メイリオ" panose="020B0604030504040204" pitchFamily="50" charset="-128"/>
                <a:ea typeface="メイリオ" panose="020B0604030504040204" pitchFamily="50" charset="-128"/>
              </a:rPr>
              <a:t>使用アプリ</a:t>
            </a:r>
          </a:p>
        </p:txBody>
      </p:sp>
      <p:sp>
        <p:nvSpPr>
          <p:cNvPr id="14" name="テキスト ボックス 13"/>
          <p:cNvSpPr txBox="1"/>
          <p:nvPr/>
        </p:nvSpPr>
        <p:spPr>
          <a:xfrm>
            <a:off x="4130041" y="2987705"/>
            <a:ext cx="3870959" cy="523220"/>
          </a:xfrm>
          <a:prstGeom prst="rect">
            <a:avLst/>
          </a:prstGeom>
          <a:solidFill>
            <a:srgbClr val="FFFF00"/>
          </a:solidFill>
          <a:ln w="19050">
            <a:solidFill>
              <a:schemeClr val="tx1"/>
            </a:solidFill>
          </a:ln>
        </p:spPr>
        <p:txBody>
          <a:bodyPr wrap="square" rtlCol="0">
            <a:spAutoFit/>
          </a:bodyPr>
          <a:lstStyle/>
          <a:p>
            <a:pPr algn="l"/>
            <a:r>
              <a:rPr kumimoji="1" lang="ja-JP" altLang="en-US" sz="2800" dirty="0" smtClean="0">
                <a:latin typeface="メイリオ" panose="020B0604030504040204" pitchFamily="50" charset="-128"/>
                <a:ea typeface="メイリオ" panose="020B0604030504040204" pitchFamily="50" charset="-128"/>
              </a:rPr>
              <a:t>目標</a:t>
            </a:r>
            <a:endParaRPr kumimoji="1" lang="ja-JP" altLang="en-US" sz="28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130042" y="3835430"/>
            <a:ext cx="3870958" cy="523220"/>
          </a:xfrm>
          <a:prstGeom prst="rect">
            <a:avLst/>
          </a:prstGeom>
          <a:solidFill>
            <a:srgbClr val="FFFF00"/>
          </a:solidFill>
          <a:ln w="19050">
            <a:solidFill>
              <a:schemeClr val="tx1"/>
            </a:solidFill>
          </a:ln>
        </p:spPr>
        <p:txBody>
          <a:bodyPr wrap="square" rtlCol="0">
            <a:spAutoFit/>
          </a:bodyPr>
          <a:lstStyle/>
          <a:p>
            <a:pPr algn="l"/>
            <a:r>
              <a:rPr lang="ja-JP" altLang="en-US" sz="2800" dirty="0" smtClean="0">
                <a:latin typeface="メイリオ" panose="020B0604030504040204" pitchFamily="50" charset="-128"/>
                <a:ea typeface="メイリオ" panose="020B0604030504040204" pitchFamily="50" charset="-128"/>
              </a:rPr>
              <a:t>使用方法</a:t>
            </a:r>
            <a:endParaRPr lang="ja-JP" altLang="en-US" sz="2800" dirty="0">
              <a:latin typeface="メイリオ" panose="020B0604030504040204" pitchFamily="50" charset="-128"/>
              <a:ea typeface="メイリオ" panose="020B0604030504040204" pitchFamily="50" charset="-128"/>
            </a:endParaRPr>
          </a:p>
        </p:txBody>
      </p:sp>
      <p:sp>
        <p:nvSpPr>
          <p:cNvPr id="4" name="左中かっこ 3"/>
          <p:cNvSpPr/>
          <p:nvPr/>
        </p:nvSpPr>
        <p:spPr bwMode="auto">
          <a:xfrm>
            <a:off x="3581401" y="2286000"/>
            <a:ext cx="305968" cy="2819400"/>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6" name="テキスト ボックス 15"/>
          <p:cNvSpPr txBox="1"/>
          <p:nvPr/>
        </p:nvSpPr>
        <p:spPr>
          <a:xfrm>
            <a:off x="4213122" y="4911130"/>
            <a:ext cx="3787878" cy="523220"/>
          </a:xfrm>
          <a:prstGeom prst="rect">
            <a:avLst/>
          </a:prstGeom>
          <a:solidFill>
            <a:srgbClr val="FFFF00"/>
          </a:solidFill>
          <a:ln w="19050">
            <a:solidFill>
              <a:schemeClr val="tx1"/>
            </a:solidFill>
          </a:ln>
        </p:spPr>
        <p:txBody>
          <a:bodyPr wrap="square" rtlCol="0">
            <a:spAutoFit/>
          </a:bodyPr>
          <a:lstStyle/>
          <a:p>
            <a:pPr algn="l"/>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別紙</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スケジュール表</a:t>
            </a:r>
            <a:endParaRPr lang="ja-JP" altLang="en-US"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4390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スライド番号プレースホルダー 3"/>
          <p:cNvSpPr>
            <a:spLocks noGrp="1"/>
          </p:cNvSpPr>
          <p:nvPr>
            <p:ph type="sldNum" sz="quarter" idx="12"/>
          </p:nvPr>
        </p:nvSpPr>
        <p:spPr/>
        <p:txBody>
          <a:bodyPr/>
          <a:lstStyle/>
          <a:p>
            <a:fld id="{23DFC938-AA01-42D7-B430-6AAD19156A35}" type="slidenum">
              <a:rPr lang="en-US" altLang="ja-JP"/>
              <a:pPr/>
              <a:t>6</a:t>
            </a:fld>
            <a:endParaRPr lang="en-US" altLang="ja-JP"/>
          </a:p>
        </p:txBody>
      </p:sp>
      <p:sp>
        <p:nvSpPr>
          <p:cNvPr id="41986" name="Text Box 2"/>
          <p:cNvSpPr txBox="1">
            <a:spLocks noChangeArrowheads="1"/>
          </p:cNvSpPr>
          <p:nvPr/>
        </p:nvSpPr>
        <p:spPr bwMode="auto">
          <a:xfrm>
            <a:off x="304801" y="205443"/>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3.</a:t>
            </a:r>
            <a:r>
              <a:rPr lang="ja-JP" altLang="en-US" sz="2800" dirty="0" smtClean="0">
                <a:latin typeface="メイリオ" panose="020B0604030504040204" pitchFamily="50" charset="-128"/>
                <a:ea typeface="メイリオ" panose="020B0604030504040204" pitchFamily="50" charset="-128"/>
              </a:rPr>
              <a:t>計画 </a:t>
            </a:r>
            <a:r>
              <a:rPr lang="en-US" altLang="ja-JP" sz="2800" dirty="0" smtClean="0">
                <a:latin typeface="メイリオ" panose="020B0604030504040204" pitchFamily="50" charset="-128"/>
                <a:ea typeface="メイリオ" panose="020B0604030504040204" pitchFamily="50" charset="-128"/>
              </a:rPr>
              <a:t>(Word</a:t>
            </a:r>
            <a:r>
              <a:rPr lang="ja-JP" altLang="en-US" sz="2800" dirty="0" smtClean="0">
                <a:latin typeface="メイリオ" panose="020B0604030504040204" pitchFamily="50" charset="-128"/>
                <a:ea typeface="メイリオ" panose="020B0604030504040204" pitchFamily="50" charset="-128"/>
              </a:rPr>
              <a:t>の表で作成してみよう</a:t>
            </a:r>
            <a:r>
              <a:rPr lang="en-US" altLang="ja-JP" sz="2800" dirty="0" smtClean="0">
                <a:latin typeface="メイリオ" panose="020B0604030504040204" pitchFamily="50" charset="-128"/>
                <a:ea typeface="メイリオ" panose="020B0604030504040204" pitchFamily="50" charset="-128"/>
              </a:rPr>
              <a:t>)</a:t>
            </a:r>
            <a:endParaRPr lang="en-US" altLang="ja-JP" sz="2800" dirty="0">
              <a:latin typeface="メイリオ" panose="020B0604030504040204" pitchFamily="50" charset="-128"/>
              <a:ea typeface="メイリオ" panose="020B0604030504040204" pitchFamily="50" charset="-128"/>
            </a:endParaRPr>
          </a:p>
        </p:txBody>
      </p:sp>
      <p:graphicFrame>
        <p:nvGraphicFramePr>
          <p:cNvPr id="42161" name="Group 177"/>
          <p:cNvGraphicFramePr>
            <a:graphicFrameLocks noGrp="1"/>
          </p:cNvGraphicFramePr>
          <p:nvPr>
            <p:extLst>
              <p:ext uri="{D42A27DB-BD31-4B8C-83A1-F6EECF244321}">
                <p14:modId xmlns:p14="http://schemas.microsoft.com/office/powerpoint/2010/main" val="2769984282"/>
              </p:ext>
            </p:extLst>
          </p:nvPr>
        </p:nvGraphicFramePr>
        <p:xfrm>
          <a:off x="304800" y="972344"/>
          <a:ext cx="8382000" cy="5029200"/>
        </p:xfrm>
        <a:graphic>
          <a:graphicData uri="http://schemas.openxmlformats.org/drawingml/2006/table">
            <a:tbl>
              <a:tblPr/>
              <a:tblGrid>
                <a:gridCol w="1878519">
                  <a:extLst>
                    <a:ext uri="{9D8B030D-6E8A-4147-A177-3AD203B41FA5}">
                      <a16:colId xmlns:a16="http://schemas.microsoft.com/office/drawing/2014/main" val="3091353950"/>
                    </a:ext>
                  </a:extLst>
                </a:gridCol>
                <a:gridCol w="6503481">
                  <a:extLst>
                    <a:ext uri="{9D8B030D-6E8A-4147-A177-3AD203B41FA5}">
                      <a16:colId xmlns:a16="http://schemas.microsoft.com/office/drawing/2014/main" val="4199139993"/>
                    </a:ext>
                  </a:extLst>
                </a:gridCol>
              </a:tblGrid>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計画名</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4633697"/>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使用アプリ</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教材</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522981"/>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アプリ</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教材選定理由</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304912"/>
                  </a:ext>
                </a:extLst>
              </a:tr>
              <a:tr h="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目標</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学習量</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b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学習した結果の目標</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現状値が必要</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0497765"/>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期間</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2018</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年</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6</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月</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xx</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日</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(x)</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8</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月</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31</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日</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金</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endPar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8759152"/>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実施方法</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
                      </a:r>
                      <a:b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b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学習方法</a:t>
                      </a:r>
                      <a:r>
                        <a:rPr kumimoji="1" lang="en-US" altLang="ja-JP"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endParaRPr kumimoji="1" lang="ja-JP" altLang="en-US" sz="24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一回の学習の仕方</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いつ学習するか　時刻</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イベント</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9159425"/>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スケジュール</a:t>
                      </a:r>
                      <a:endParaRPr kumimoji="1" lang="ja-JP" altLang="en-US" sz="24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スケジュール表は</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Excel</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で作成</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9153737"/>
                  </a:ext>
                </a:extLst>
              </a:tr>
            </a:tbl>
          </a:graphicData>
        </a:graphic>
      </p:graphicFrame>
    </p:spTree>
    <p:extLst>
      <p:ext uri="{BB962C8B-B14F-4D97-AF65-F5344CB8AC3E}">
        <p14:creationId xmlns:p14="http://schemas.microsoft.com/office/powerpoint/2010/main" val="2079777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スライド番号プレースホルダー 3"/>
          <p:cNvSpPr>
            <a:spLocks noGrp="1"/>
          </p:cNvSpPr>
          <p:nvPr>
            <p:ph type="sldNum" sz="quarter" idx="12"/>
          </p:nvPr>
        </p:nvSpPr>
        <p:spPr/>
        <p:txBody>
          <a:bodyPr/>
          <a:lstStyle/>
          <a:p>
            <a:fld id="{077ED58B-0F2D-4C8C-A7E1-DF26D747838F}" type="slidenum">
              <a:rPr lang="en-US" altLang="ja-JP"/>
              <a:pPr/>
              <a:t>7</a:t>
            </a:fld>
            <a:endParaRPr lang="en-US" altLang="ja-JP"/>
          </a:p>
        </p:txBody>
      </p:sp>
      <p:sp>
        <p:nvSpPr>
          <p:cNvPr id="43010" name="Text Box 2"/>
          <p:cNvSpPr txBox="1">
            <a:spLocks noChangeArrowheads="1"/>
          </p:cNvSpPr>
          <p:nvPr/>
        </p:nvSpPr>
        <p:spPr bwMode="auto">
          <a:xfrm>
            <a:off x="363379" y="357843"/>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評価方法</a:t>
            </a:r>
            <a:r>
              <a:rPr lang="ja-JP" altLang="en-US" sz="2800" dirty="0">
                <a:latin typeface="メイリオ" panose="020B0604030504040204" pitchFamily="50" charset="-128"/>
                <a:ea typeface="メイリオ" panose="020B0604030504040204" pitchFamily="50" charset="-128"/>
              </a:rPr>
              <a:t>　</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実施の</a:t>
            </a:r>
            <a:r>
              <a:rPr lang="ja-JP" altLang="en-US" sz="2800" dirty="0">
                <a:latin typeface="メイリオ" panose="020B0604030504040204" pitchFamily="50" charset="-128"/>
                <a:ea typeface="メイリオ" panose="020B0604030504040204" pitchFamily="50" charset="-128"/>
              </a:rPr>
              <a:t>確認</a:t>
            </a:r>
            <a:r>
              <a:rPr lang="en-US" altLang="ja-JP" sz="2800" dirty="0">
                <a:latin typeface="メイリオ" panose="020B0604030504040204" pitchFamily="50" charset="-128"/>
                <a:ea typeface="メイリオ" panose="020B0604030504040204" pitchFamily="50" charset="-128"/>
              </a:rPr>
              <a:t>)</a:t>
            </a:r>
          </a:p>
        </p:txBody>
      </p:sp>
      <p:sp>
        <p:nvSpPr>
          <p:cNvPr id="43132" name="Text Box 124"/>
          <p:cNvSpPr txBox="1">
            <a:spLocks noChangeArrowheads="1"/>
          </p:cNvSpPr>
          <p:nvPr/>
        </p:nvSpPr>
        <p:spPr bwMode="auto">
          <a:xfrm>
            <a:off x="332899" y="3429000"/>
            <a:ext cx="8549640" cy="2677656"/>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885825" indent="-342900">
              <a:defRPr kumimoji="1">
                <a:solidFill>
                  <a:schemeClr val="tx1"/>
                </a:solidFill>
                <a:latin typeface="Arial" panose="020B0604020202020204" pitchFamily="34" charset="0"/>
                <a:ea typeface="ＭＳ Ｐゴシック" panose="020B0600070205080204" pitchFamily="50" charset="-128"/>
              </a:defRPr>
            </a:lvl2pPr>
            <a:lvl3pPr marL="1408113" indent="-342900">
              <a:defRPr kumimoji="1">
                <a:solidFill>
                  <a:schemeClr val="tx1"/>
                </a:solidFill>
                <a:latin typeface="Arial" panose="020B0604020202020204" pitchFamily="34" charset="0"/>
                <a:ea typeface="ＭＳ Ｐゴシック" panose="020B0600070205080204" pitchFamily="50" charset="-128"/>
              </a:defRPr>
            </a:lvl3pPr>
            <a:lvl4pPr marL="1930400" indent="-342900">
              <a:defRPr kumimoji="1">
                <a:solidFill>
                  <a:schemeClr val="tx1"/>
                </a:solidFill>
                <a:latin typeface="Arial" panose="020B0604020202020204" pitchFamily="34" charset="0"/>
                <a:ea typeface="ＭＳ Ｐゴシック" panose="020B0600070205080204" pitchFamily="50" charset="-128"/>
              </a:defRPr>
            </a:lvl4pPr>
            <a:lvl5pPr marL="2452688" indent="-342900">
              <a:defRPr kumimoji="1">
                <a:solidFill>
                  <a:schemeClr val="tx1"/>
                </a:solidFill>
                <a:latin typeface="Arial" panose="020B0604020202020204" pitchFamily="34" charset="0"/>
                <a:ea typeface="ＭＳ Ｐゴシック" panose="020B0600070205080204" pitchFamily="50" charset="-128"/>
              </a:defRPr>
            </a:lvl5pPr>
            <a:lvl6pPr marL="2909888"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7088"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24288"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81488"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a:r>
              <a:rPr lang="ja-JP" altLang="en-US" sz="2400" dirty="0"/>
              <a:t>計画の実現性の確認のポイント</a:t>
            </a:r>
            <a:br>
              <a:rPr lang="ja-JP" altLang="en-US" sz="2400" dirty="0"/>
            </a:br>
            <a:r>
              <a:rPr lang="en-US" altLang="ja-JP" sz="2400" dirty="0"/>
              <a:t>1. </a:t>
            </a:r>
            <a:r>
              <a:rPr lang="ja-JP" altLang="en-US" sz="2400" dirty="0"/>
              <a:t>人的リソースが的確に考えられているか</a:t>
            </a:r>
            <a:br>
              <a:rPr lang="ja-JP" altLang="en-US" sz="2400" dirty="0"/>
            </a:br>
            <a:r>
              <a:rPr lang="ja-JP" altLang="en-US" sz="2400" dirty="0"/>
              <a:t> </a:t>
            </a:r>
            <a:r>
              <a:rPr lang="en-US" altLang="ja-JP" sz="2400" dirty="0"/>
              <a:t>1</a:t>
            </a:r>
            <a:r>
              <a:rPr lang="ja-JP" altLang="en-US" sz="2400" dirty="0"/>
              <a:t>日にできる適切な作業量になっているか</a:t>
            </a:r>
            <a:br>
              <a:rPr lang="ja-JP" altLang="en-US" sz="2400" dirty="0"/>
            </a:br>
            <a:r>
              <a:rPr lang="en-US" altLang="ja-JP" sz="2400" dirty="0"/>
              <a:t>2. </a:t>
            </a:r>
            <a:r>
              <a:rPr lang="ja-JP" altLang="en-US" sz="2400" dirty="0"/>
              <a:t>作業が具体的に考えられているか</a:t>
            </a:r>
            <a:br>
              <a:rPr lang="ja-JP" altLang="en-US" sz="2400" dirty="0"/>
            </a:br>
            <a:r>
              <a:rPr lang="ja-JP" altLang="en-US" sz="2400" dirty="0"/>
              <a:t>　明確な成果や具体的な内容で作業が考えられているか</a:t>
            </a:r>
            <a:br>
              <a:rPr lang="ja-JP" altLang="en-US" sz="2400" dirty="0"/>
            </a:br>
            <a:r>
              <a:rPr lang="en-US" altLang="ja-JP" sz="2400" dirty="0"/>
              <a:t>3. </a:t>
            </a:r>
            <a:r>
              <a:rPr lang="ja-JP" altLang="en-US" sz="2400" dirty="0"/>
              <a:t>客観的な進捗把握ができるか</a:t>
            </a:r>
            <a:br>
              <a:rPr lang="ja-JP" altLang="en-US" sz="2400" dirty="0"/>
            </a:br>
            <a:r>
              <a:rPr lang="ja-JP" altLang="en-US" sz="2400" dirty="0"/>
              <a:t>　数量的又は具体的な成果物で客観的に進捗が把握できるか。</a:t>
            </a:r>
          </a:p>
        </p:txBody>
      </p:sp>
      <p:sp>
        <p:nvSpPr>
          <p:cNvPr id="2" name="テキスト ボックス 1"/>
          <p:cNvSpPr txBox="1"/>
          <p:nvPr/>
        </p:nvSpPr>
        <p:spPr>
          <a:xfrm>
            <a:off x="609600" y="1143000"/>
            <a:ext cx="7391400" cy="830997"/>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・日々の学習をやっているかどう確認するか</a:t>
            </a:r>
            <a:br>
              <a:rPr kumimoji="1" lang="ja-JP" altLang="en-US" sz="2400" dirty="0" smtClean="0">
                <a:latin typeface="メイリオ" panose="020B0604030504040204" pitchFamily="50" charset="-128"/>
                <a:ea typeface="メイリオ" panose="020B0604030504040204" pitchFamily="50" charset="-128"/>
              </a:rPr>
            </a:br>
            <a:r>
              <a:rPr kumimoji="1" lang="ja-JP" altLang="en-US" sz="2400" dirty="0" smtClean="0">
                <a:latin typeface="メイリオ" panose="020B0604030504040204" pitchFamily="50" charset="-128"/>
                <a:ea typeface="メイリオ" panose="020B0604030504040204" pitchFamily="50" charset="-128"/>
              </a:rPr>
              <a:t>・学習の計画の見直しを入れる。</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4456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381000" y="290513"/>
            <a:ext cx="79406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algn="l">
              <a:spcBef>
                <a:spcPct val="50000"/>
              </a:spcBef>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補足</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lang="ja-JP" altLang="en-US" sz="2800" dirty="0" smtClean="0">
                <a:solidFill>
                  <a:srgbClr val="000000"/>
                </a:solidFill>
                <a:latin typeface="メイリオ" panose="020B0604030504040204" pitchFamily="50" charset="-128"/>
                <a:ea typeface="メイリオ" panose="020B0604030504040204" pitchFamily="50" charset="-128"/>
              </a:rPr>
              <a:t>スマホアプリ</a:t>
            </a:r>
            <a:r>
              <a:rPr lang="ja-JP" altLang="en-US" sz="2800" dirty="0">
                <a:solidFill>
                  <a:srgbClr val="000000"/>
                </a:solidFill>
                <a:latin typeface="メイリオ" panose="020B0604030504040204" pitchFamily="50" charset="-128"/>
                <a:ea typeface="メイリオ" panose="020B0604030504040204" pitchFamily="50" charset="-128"/>
              </a:rPr>
              <a:t>を活用した勉強方法の</a:t>
            </a:r>
            <a:r>
              <a:rPr lang="ja-JP" altLang="en-US" sz="2800" dirty="0" smtClean="0">
                <a:solidFill>
                  <a:srgbClr val="000000"/>
                </a:solidFill>
                <a:latin typeface="メイリオ" panose="020B0604030504040204" pitchFamily="50" charset="-128"/>
                <a:ea typeface="メイリオ" panose="020B0604030504040204" pitchFamily="50" charset="-128"/>
              </a:rPr>
              <a:t>改善</a:t>
            </a:r>
            <a:endParaRPr kumimoji="1" lang="en-US" altLang="ja-JP" sz="2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1" name="テキスト ボックス 10"/>
          <p:cNvSpPr txBox="1"/>
          <p:nvPr/>
        </p:nvSpPr>
        <p:spPr>
          <a:xfrm>
            <a:off x="533400" y="828973"/>
            <a:ext cx="8153400" cy="4524315"/>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◎毎回のチェックの記入方法について。</a:t>
            </a:r>
          </a:p>
          <a:p>
            <a:pPr algn="l"/>
            <a:endParaRPr lang="en-US" altLang="ja-JP" sz="2400" dirty="0" smtClean="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方法</a:t>
            </a:r>
            <a:r>
              <a:rPr lang="en-US" altLang="ja-JP" sz="2400" dirty="0" smtClean="0">
                <a:latin typeface="メイリオ" panose="020B0604030504040204" pitchFamily="50" charset="-128"/>
                <a:ea typeface="メイリオ" panose="020B0604030504040204" pitchFamily="50" charset="-128"/>
              </a:rPr>
              <a:t>1: </a:t>
            </a:r>
            <a:r>
              <a:rPr lang="ja-JP" altLang="en-US" sz="2400" dirty="0" smtClean="0">
                <a:latin typeface="メイリオ" panose="020B0604030504040204" pitchFamily="50" charset="-128"/>
                <a:ea typeface="メイリオ" panose="020B0604030504040204" pitchFamily="50" charset="-128"/>
              </a:rPr>
              <a:t>スケジュール表を印刷して、毎回の実施の有無を記録する。</a:t>
            </a:r>
          </a:p>
          <a:p>
            <a:pPr algn="l"/>
            <a:endParaRPr kumimoji="1" lang="ja-JP" altLang="en-US" sz="2400" dirty="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方法</a:t>
            </a:r>
            <a:r>
              <a:rPr lang="en-US" altLang="ja-JP" sz="2400" dirty="0" smtClean="0">
                <a:latin typeface="メイリオ" panose="020B0604030504040204" pitchFamily="50" charset="-128"/>
                <a:ea typeface="メイリオ" panose="020B0604030504040204" pitchFamily="50" charset="-128"/>
              </a:rPr>
              <a:t>2: Excel</a:t>
            </a:r>
            <a:r>
              <a:rPr lang="ja-JP" altLang="en-US" sz="2400" dirty="0" smtClean="0">
                <a:latin typeface="メイリオ" panose="020B0604030504040204" pitchFamily="50" charset="-128"/>
                <a:ea typeface="メイリオ" panose="020B0604030504040204" pitchFamily="50" charset="-128"/>
              </a:rPr>
              <a:t>ファイルをスマホに持ってきて、スマホ用</a:t>
            </a:r>
            <a:r>
              <a:rPr lang="en-US" altLang="ja-JP" sz="2400" dirty="0" smtClean="0">
                <a:latin typeface="メイリオ" panose="020B0604030504040204" pitchFamily="50" charset="-128"/>
                <a:ea typeface="メイリオ" panose="020B0604030504040204" pitchFamily="50" charset="-128"/>
              </a:rPr>
              <a:t>Excel</a:t>
            </a:r>
            <a:r>
              <a:rPr lang="ja-JP" altLang="en-US" sz="2400" dirty="0" smtClean="0">
                <a:latin typeface="メイリオ" panose="020B0604030504040204" pitchFamily="50" charset="-128"/>
                <a:ea typeface="メイリオ" panose="020B0604030504040204" pitchFamily="50" charset="-128"/>
              </a:rPr>
              <a:t>で記入する。</a:t>
            </a:r>
            <a:endParaRPr lang="en-US" altLang="ja-JP" sz="2400" dirty="0" smtClean="0">
              <a:latin typeface="メイリオ" panose="020B0604030504040204" pitchFamily="50" charset="-128"/>
              <a:ea typeface="メイリオ" panose="020B0604030504040204" pitchFamily="50" charset="-128"/>
            </a:endParaRPr>
          </a:p>
          <a:p>
            <a:pPr algn="l"/>
            <a:endParaRPr kumimoji="1" lang="en-US" altLang="ja-JP" sz="2400" dirty="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◎スケジュール見直しチェックポイント</a:t>
            </a:r>
            <a:br>
              <a:rPr lang="ja-JP" altLang="en-US" sz="2400" dirty="0" smtClean="0">
                <a:latin typeface="メイリオ" panose="020B0604030504040204" pitchFamily="50" charset="-128"/>
                <a:ea typeface="メイリオ" panose="020B0604030504040204" pitchFamily="50" charset="-128"/>
              </a:rPr>
            </a:br>
            <a:r>
              <a:rPr lang="ja-JP" altLang="en-US" sz="2400" dirty="0" smtClean="0">
                <a:latin typeface="メイリオ" panose="020B0604030504040204" pitchFamily="50" charset="-128"/>
                <a:ea typeface="メイリオ" panose="020B0604030504040204" pitchFamily="50" charset="-128"/>
              </a:rPr>
              <a:t>・実施期間中に一回は行う。スケジュールに記載</a:t>
            </a:r>
          </a:p>
          <a:p>
            <a:pPr algn="l"/>
            <a:r>
              <a:rPr kumimoji="1" lang="ja-JP" altLang="en-US" sz="2400" dirty="0" smtClean="0">
                <a:latin typeface="メイリオ" panose="020B0604030504040204" pitchFamily="50" charset="-128"/>
                <a:ea typeface="メイリオ" panose="020B0604030504040204" pitchFamily="50" charset="-128"/>
              </a:rPr>
              <a:t>・実施状況に応じて、実施方法を見直し</a:t>
            </a:r>
          </a:p>
          <a:p>
            <a:pPr algn="l"/>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回数・時間・タイミング・イベント</a:t>
            </a:r>
            <a:endParaRPr kumimoji="1" lang="ja-JP" altLang="en-US" sz="2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1141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スライド番号プレースホルダー 3"/>
          <p:cNvSpPr>
            <a:spLocks noGrp="1"/>
          </p:cNvSpPr>
          <p:nvPr>
            <p:ph type="sldNum" sz="quarter" idx="12"/>
          </p:nvPr>
        </p:nvSpPr>
        <p:spPr/>
        <p:txBody>
          <a:bodyPr/>
          <a:lstStyle/>
          <a:p>
            <a:fld id="{9F029CFD-B5E8-4FCC-AB02-967F77127C14}" type="slidenum">
              <a:rPr lang="en-US" altLang="ja-JP"/>
              <a:pPr/>
              <a:t>9</a:t>
            </a:fld>
            <a:endParaRPr lang="en-US" altLang="ja-JP"/>
          </a:p>
        </p:txBody>
      </p:sp>
      <p:sp>
        <p:nvSpPr>
          <p:cNvPr id="44034" name="Text Box 2"/>
          <p:cNvSpPr txBox="1">
            <a:spLocks noChangeArrowheads="1"/>
          </p:cNvSpPr>
          <p:nvPr/>
        </p:nvSpPr>
        <p:spPr bwMode="auto">
          <a:xfrm>
            <a:off x="437198" y="254655"/>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スケジュール</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工程を作る</a:t>
            </a:r>
          </a:p>
        </p:txBody>
      </p:sp>
      <p:graphicFrame>
        <p:nvGraphicFramePr>
          <p:cNvPr id="44427" name="Group 395"/>
          <p:cNvGraphicFramePr>
            <a:graphicFrameLocks noGrp="1"/>
          </p:cNvGraphicFramePr>
          <p:nvPr>
            <p:extLst>
              <p:ext uri="{D42A27DB-BD31-4B8C-83A1-F6EECF244321}">
                <p14:modId xmlns:p14="http://schemas.microsoft.com/office/powerpoint/2010/main" val="737392523"/>
              </p:ext>
            </p:extLst>
          </p:nvPr>
        </p:nvGraphicFramePr>
        <p:xfrm>
          <a:off x="725488" y="777875"/>
          <a:ext cx="6294437" cy="3352800"/>
        </p:xfrm>
        <a:graphic>
          <a:graphicData uri="http://schemas.openxmlformats.org/drawingml/2006/table">
            <a:tbl>
              <a:tblPr/>
              <a:tblGrid>
                <a:gridCol w="868362">
                  <a:extLst>
                    <a:ext uri="{9D8B030D-6E8A-4147-A177-3AD203B41FA5}">
                      <a16:colId xmlns:a16="http://schemas.microsoft.com/office/drawing/2014/main" val="3268909448"/>
                    </a:ext>
                  </a:extLst>
                </a:gridCol>
                <a:gridCol w="260350">
                  <a:extLst>
                    <a:ext uri="{9D8B030D-6E8A-4147-A177-3AD203B41FA5}">
                      <a16:colId xmlns:a16="http://schemas.microsoft.com/office/drawing/2014/main" val="2438279775"/>
                    </a:ext>
                  </a:extLst>
                </a:gridCol>
                <a:gridCol w="1597025">
                  <a:extLst>
                    <a:ext uri="{9D8B030D-6E8A-4147-A177-3AD203B41FA5}">
                      <a16:colId xmlns:a16="http://schemas.microsoft.com/office/drawing/2014/main" val="1740249317"/>
                    </a:ext>
                  </a:extLst>
                </a:gridCol>
                <a:gridCol w="1597025">
                  <a:extLst>
                    <a:ext uri="{9D8B030D-6E8A-4147-A177-3AD203B41FA5}">
                      <a16:colId xmlns:a16="http://schemas.microsoft.com/office/drawing/2014/main" val="4223270526"/>
                    </a:ext>
                  </a:extLst>
                </a:gridCol>
                <a:gridCol w="1971675">
                  <a:extLst>
                    <a:ext uri="{9D8B030D-6E8A-4147-A177-3AD203B41FA5}">
                      <a16:colId xmlns:a16="http://schemas.microsoft.com/office/drawing/2014/main" val="1351809520"/>
                    </a:ext>
                  </a:extLst>
                </a:gridCol>
              </a:tblGrid>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年月</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予定</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実績</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備考</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8D8D8"/>
                    </a:solidFill>
                  </a:tcPr>
                </a:tc>
                <a:extLst>
                  <a:ext uri="{0D108BD9-81ED-4DB2-BD59-A6C34878D82A}">
                    <a16:rowId xmlns:a16="http://schemas.microsoft.com/office/drawing/2014/main" val="966176470"/>
                  </a:ext>
                </a:extLst>
              </a:tr>
              <a:tr h="2317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2500866"/>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2</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4"/>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88828814"/>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火</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2764251"/>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4</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水</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338242"/>
                  </a:ext>
                </a:extLst>
              </a:tr>
              <a:tr h="2317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5</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木</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724382"/>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金</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9156304"/>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7</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土</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600459"/>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8</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3444016"/>
                  </a:ext>
                </a:extLst>
              </a:tr>
              <a:tr h="2317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9</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72925845"/>
                  </a:ext>
                </a:extLst>
              </a:tr>
              <a:tr h="2301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6</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月</a:t>
                      </a: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日</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火</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a:t>
                      </a: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分英単語学習</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1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1205946"/>
                  </a:ext>
                </a:extLst>
              </a:tr>
            </a:tbl>
          </a:graphicData>
        </a:graphic>
      </p:graphicFrame>
      <p:pic>
        <p:nvPicPr>
          <p:cNvPr id="44428" name="Picture 3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5238" y="3863975"/>
            <a:ext cx="1257300" cy="2352675"/>
          </a:xfrm>
          <a:prstGeom prst="rect">
            <a:avLst/>
          </a:prstGeom>
          <a:noFill/>
          <a:extLst>
            <a:ext uri="{909E8E84-426E-40DD-AFC4-6F175D3DCCD1}">
              <a14:hiddenFill xmlns:a14="http://schemas.microsoft.com/office/drawing/2010/main">
                <a:solidFill>
                  <a:srgbClr val="FFFFFF"/>
                </a:solidFill>
              </a14:hiddenFill>
            </a:ext>
          </a:extLst>
        </p:spPr>
      </p:pic>
      <p:sp>
        <p:nvSpPr>
          <p:cNvPr id="44430" name="Line 398"/>
          <p:cNvSpPr>
            <a:spLocks noChangeShapeType="1"/>
          </p:cNvSpPr>
          <p:nvPr/>
        </p:nvSpPr>
        <p:spPr bwMode="auto">
          <a:xfrm flipV="1">
            <a:off x="609600" y="3468688"/>
            <a:ext cx="6518275" cy="60960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メイリオ" panose="020B0604030504040204" pitchFamily="50" charset="-128"/>
              <a:ea typeface="メイリオ" panose="020B0604030504040204" pitchFamily="50" charset="-128"/>
            </a:endParaRPr>
          </a:p>
        </p:txBody>
      </p:sp>
      <p:sp>
        <p:nvSpPr>
          <p:cNvPr id="44431" name="AutoShape 399"/>
          <p:cNvSpPr>
            <a:spLocks noChangeArrowheads="1"/>
          </p:cNvSpPr>
          <p:nvPr/>
        </p:nvSpPr>
        <p:spPr bwMode="auto">
          <a:xfrm flipH="1">
            <a:off x="276225" y="3513138"/>
            <a:ext cx="6892925" cy="609600"/>
          </a:xfrm>
          <a:prstGeom prst="rtTriangle">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44429" name="AutoShape 397"/>
          <p:cNvSpPr>
            <a:spLocks noChangeArrowheads="1"/>
          </p:cNvSpPr>
          <p:nvPr/>
        </p:nvSpPr>
        <p:spPr bwMode="auto">
          <a:xfrm>
            <a:off x="1885950" y="4194175"/>
            <a:ext cx="5299075" cy="2147888"/>
          </a:xfrm>
          <a:prstGeom prst="wedgeRectCallout">
            <a:avLst>
              <a:gd name="adj1" fmla="val 57338"/>
              <a:gd name="adj2" fmla="val -163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ja-JP" altLang="en-US" sz="1600" dirty="0">
                <a:latin typeface="メイリオ" panose="020B0604030504040204" pitchFamily="50" charset="-128"/>
                <a:ea typeface="メイリオ" panose="020B0604030504040204" pitchFamily="50" charset="-128"/>
              </a:rPr>
              <a:t>計画の一項目としてスケジュール・工程を作成します。</a:t>
            </a:r>
            <a:r>
              <a:rPr lang="ja-JP" altLang="en-US" sz="2000" dirty="0">
                <a:latin typeface="メイリオ" panose="020B0604030504040204" pitchFamily="50" charset="-128"/>
                <a:ea typeface="メイリオ" panose="020B0604030504040204" pitchFamily="50" charset="-128"/>
              </a:rPr>
              <a:t>ここでは、予定の内容がすべて同じですが、具体的にどんな学習するか記入した方がいいでしょう。</a:t>
            </a:r>
            <a:br>
              <a:rPr lang="ja-JP" altLang="en-US" sz="2000" dirty="0">
                <a:latin typeface="メイリオ" panose="020B0604030504040204" pitchFamily="50" charset="-128"/>
                <a:ea typeface="メイリオ" panose="020B0604030504040204" pitchFamily="50" charset="-128"/>
              </a:rPr>
            </a:br>
            <a:r>
              <a:rPr lang="ja-JP" altLang="en-US" sz="2000" dirty="0">
                <a:latin typeface="メイリオ" panose="020B0604030504040204" pitchFamily="50" charset="-128"/>
                <a:ea typeface="メイリオ" panose="020B0604030504040204" pitchFamily="50" charset="-128"/>
              </a:rPr>
              <a:t>また、スケジュール表には実績を各場所を同時に作って、作業を開始したら実際にできたかなど記入していきます</a:t>
            </a:r>
            <a:r>
              <a:rPr lang="ja-JP" altLang="en-US" sz="2000" dirty="0" smtClean="0">
                <a:latin typeface="メイリオ" panose="020B0604030504040204" pitchFamily="50" charset="-128"/>
                <a:ea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43277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algn="l">
          <a:defRPr sz="2400" dirty="0" smtClean="0">
            <a:latin typeface="メイリオ" panose="020B0604030504040204" pitchFamily="50" charset="-128"/>
            <a:ea typeface="メイリオ" panose="020B0604030504040204"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5284</TotalTime>
  <Words>714</Words>
  <Application>Microsoft Office PowerPoint</Application>
  <PresentationFormat>画面に合わせる (4:3)</PresentationFormat>
  <Paragraphs>146</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ＭＳ Ｐ明朝</vt:lpstr>
      <vt:lpstr>メイリオ</vt:lpstr>
      <vt:lpstr>Arial</vt:lpstr>
      <vt:lpstr>標準デザイン</vt:lpstr>
      <vt:lpstr>情報の授業</vt:lpstr>
      <vt:lpstr>PowerPoint プレゼンテーション</vt:lpstr>
      <vt:lpstr>PowerPoint プレゼンテーション</vt:lpstr>
      <vt:lpstr>PowerPoint プレゼンテーション</vt:lpstr>
      <vt:lpstr>アプリを活用した勉強方法の改善 計画書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gohome8</cp:lastModifiedBy>
  <cp:revision>164</cp:revision>
  <cp:lastPrinted>2018-06-04T08:39:08Z</cp:lastPrinted>
  <dcterms:created xsi:type="dcterms:W3CDTF">2014-03-24T13:08:44Z</dcterms:created>
  <dcterms:modified xsi:type="dcterms:W3CDTF">2019-02-09T04:49:37Z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