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4" r:id="rId4"/>
    <p:sldId id="257" r:id="rId5"/>
    <p:sldId id="266" r:id="rId6"/>
    <p:sldId id="267" r:id="rId7"/>
    <p:sldId id="265" r:id="rId8"/>
    <p:sldId id="258" r:id="rId9"/>
    <p:sldId id="268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69AD-D535-4442-959C-49FEFC282E87}" type="datetimeFigureOut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1B3D-876D-4261-B402-ECCBBE1ED7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A1B3D-876D-4261-B402-ECCBBE1ED7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5B4A-CA37-4132-B168-3288975EC851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06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165C-CCD2-4AB7-86D2-D32F00FCEBE9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DBE-8064-4640-BA66-6164A751E770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6CC-3FB8-48AD-9D00-3EFD2E845DFA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BF1E-497E-46AE-9224-27F9086B88CA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83C-20CE-4466-86BD-19F92A95811C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6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4E4D-3B04-4B73-9423-392FD7E7502E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DF83-A931-4B7C-9581-BF2AB541454A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B95-5CD5-4B88-877B-8821C650E099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3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4367-1B72-4267-9048-56D510052357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98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F909-9D85-4CDF-9451-F4578A7007B7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5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4BEF-3678-4C7F-BEDA-82034AE3E61B}" type="datetime1">
              <a:rPr kumimoji="1" lang="ja-JP" altLang="en-US" smtClean="0"/>
              <a:t>2020/4/4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7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5.mp3"/><Relationship Id="rId9" Type="http://schemas.openxmlformats.org/officeDocument/2006/relationships/image" Target="../media/image4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1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0.png"/><Relationship Id="rId2" Type="http://schemas.openxmlformats.org/officeDocument/2006/relationships/audio" Target="../media/media6.mp3"/><Relationship Id="rId16" Type="http://schemas.openxmlformats.org/officeDocument/2006/relationships/image" Target="../media/image1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9.png"/><Relationship Id="rId5" Type="http://schemas.microsoft.com/office/2007/relationships/media" Target="../media/media8.mp3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microsoft.com/office/2007/relationships/media" Target="../media/media11.mp3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audio" Target="../media/media11.mp3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3.mp3"/><Relationship Id="rId7" Type="http://schemas.openxmlformats.org/officeDocument/2006/relationships/image" Target="../media/image20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5.mp3"/><Relationship Id="rId7" Type="http://schemas.openxmlformats.org/officeDocument/2006/relationships/audio" Target="../media/audio5.wav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audio4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audio" Target="../media/media15.mp3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2.png"/><Relationship Id="rId3" Type="http://schemas.microsoft.com/office/2007/relationships/media" Target="../media/media17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27.png"/><Relationship Id="rId5" Type="http://schemas.microsoft.com/office/2007/relationships/media" Target="../media/media18.mp3"/><Relationship Id="rId10" Type="http://schemas.openxmlformats.org/officeDocument/2006/relationships/image" Target="../media/image26.png"/><Relationship Id="rId4" Type="http://schemas.openxmlformats.org/officeDocument/2006/relationships/audio" Target="../media/media17.mp3"/><Relationship Id="rId9" Type="http://schemas.openxmlformats.org/officeDocument/2006/relationships/image" Target="../media/image25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microsoft.com/office/2007/relationships/media" Target="../media/media20.mp3"/><Relationship Id="rId7" Type="http://schemas.openxmlformats.org/officeDocument/2006/relationships/slideLayout" Target="../slideLayouts/slideLayout7.xml"/><Relationship Id="rId12" Type="http://schemas.microsoft.com/office/2007/relationships/hdphoto" Target="../media/hdphoto3.wdp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image" Target="../media/image30.png"/><Relationship Id="rId5" Type="http://schemas.microsoft.com/office/2007/relationships/media" Target="../media/media21.mp3"/><Relationship Id="rId1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audio" Target="../media/media20.mp3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3.mp3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34335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076" y="399012"/>
            <a:ext cx="639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100%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動画教材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Forest_Mo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18235" y="267223"/>
            <a:ext cx="609600" cy="609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178" y="2711295"/>
            <a:ext cx="4495800" cy="3419475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12" name="角丸四角形吹き出し 11"/>
          <p:cNvSpPr/>
          <p:nvPr/>
        </p:nvSpPr>
        <p:spPr>
          <a:xfrm>
            <a:off x="5018235" y="1496291"/>
            <a:ext cx="3377620" cy="1215004"/>
          </a:xfrm>
          <a:prstGeom prst="wedgeRoundRectCallout">
            <a:avLst>
              <a:gd name="adj1" fmla="val -10004"/>
              <a:gd name="adj2" fmla="val 6562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オンライン教育どうしよう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0637759">
            <a:off x="1274659" y="2754559"/>
            <a:ext cx="4862945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パワポだけで動画教材を作ってみよう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概要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20489" y="5538301"/>
            <a:ext cx="405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このビデオも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PowerPoint</a:t>
            </a:r>
            <a:r>
              <a:rPr kumimoji="1"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だけで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作成しています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speech_A000_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27835" y="5954395"/>
            <a:ext cx="609600" cy="609600"/>
          </a:xfrm>
          <a:prstGeom prst="rect">
            <a:avLst/>
          </a:prstGeom>
        </p:spPr>
      </p:pic>
      <p:pic>
        <p:nvPicPr>
          <p:cNvPr id="4" name="speech_A000_0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38737" y="5934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4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71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471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211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" y="244476"/>
            <a:ext cx="8636000" cy="6477000"/>
          </a:xfrm>
          <a:prstGeom prst="rect">
            <a:avLst/>
          </a:prstGeom>
        </p:spPr>
      </p:pic>
      <p:sp>
        <p:nvSpPr>
          <p:cNvPr id="8" name="フローチャート: 和接合 7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7" y="5750560"/>
            <a:ext cx="1467245" cy="605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848255" y="5750560"/>
            <a:ext cx="163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/>
              <a:t>Go.Ota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8989" y="514428"/>
            <a:ext cx="4957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100%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動画作ってみてね</a:t>
            </a:r>
            <a:endParaRPr kumimoji="1" lang="ja-JP" altLang="en-US" sz="4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60145" y="3165301"/>
            <a:ext cx="102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高校「情報科」の教材・指導案作ってみました。</a:t>
            </a:r>
            <a:endParaRPr lang="ja-JP" altLang="en-US" sz="32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http</a:t>
            </a:r>
            <a:r>
              <a:rPr lang="en-US" altLang="ja-JP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://beyondbb.jp/</a:t>
            </a:r>
            <a:endParaRPr kumimoji="1" lang="ja-JP" altLang="en-US" sz="4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39155"/>
              </p:ext>
            </p:extLst>
          </p:nvPr>
        </p:nvGraphicFramePr>
        <p:xfrm>
          <a:off x="1702477" y="2215876"/>
          <a:ext cx="57841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453">
                  <a:extLst>
                    <a:ext uri="{9D8B030D-6E8A-4147-A177-3AD203B41FA5}">
                      <a16:colId xmlns:a16="http://schemas.microsoft.com/office/drawing/2014/main" val="4121708521"/>
                    </a:ext>
                  </a:extLst>
                </a:gridCol>
                <a:gridCol w="1420720">
                  <a:extLst>
                    <a:ext uri="{9D8B030D-6E8A-4147-A177-3AD203B41FA5}">
                      <a16:colId xmlns:a16="http://schemas.microsoft.com/office/drawing/2014/main" val="817472830"/>
                    </a:ext>
                  </a:extLst>
                </a:gridCol>
              </a:tblGrid>
              <a:tr h="48857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高校　情報科　教材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検索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2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大学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39" y="3923264"/>
            <a:ext cx="2681367" cy="23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14160" y="6506311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367478"/>
            <a:ext cx="6172200" cy="612775"/>
          </a:xfrm>
        </p:spPr>
        <p:txBody>
          <a:bodyPr>
            <a:normAutofit/>
          </a:bodyPr>
          <a:lstStyle/>
          <a:p>
            <a:pPr algn="l" eaLnBrk="1" hangingPunct="1"/>
            <a:r>
              <a:rPr lang="ja-JP" altLang="en-US" sz="2800" dirty="0" smtClean="0">
                <a:ea typeface="メイリオ" panose="020B0604030504040204" pitchFamily="50" charset="-128"/>
              </a:rPr>
              <a:t>パワポだけで動画教材ができる</a:t>
            </a:r>
            <a:r>
              <a:rPr lang="ja-JP" altLang="en-US" sz="2800" dirty="0">
                <a:ea typeface="メイリオ" panose="020B0604030504040204" pitchFamily="50" charset="-128"/>
              </a:rPr>
              <a:t>背景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21" name="フローチャート: 和接合 20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61">
                        <a14:backgroundMark x1="17837" y1="91479" x2="17837" y2="91479"/>
                        <a14:backgroundMark x1="15939" y1="86216" x2="15939" y2="86216"/>
                        <a14:backgroundMark x1="23150" y1="84461" x2="23150" y2="84461"/>
                        <a14:backgroundMark x1="27894" y1="91479" x2="27894" y2="91479"/>
                        <a14:backgroundMark x1="35104" y1="97243" x2="35104" y2="97243"/>
                        <a14:backgroundMark x1="61290" y1="96241" x2="61290" y2="96241"/>
                        <a14:backgroundMark x1="55977" y1="97494" x2="55977" y2="97494"/>
                        <a14:backgroundMark x1="74194" y1="97243" x2="74194" y2="97243"/>
                        <a14:backgroundMark x1="86148" y1="98496" x2="86148" y2="98496"/>
                        <a14:backgroundMark x1="949" y1="42105" x2="949" y2="42105"/>
                        <a14:backgroundMark x1="1328" y1="33584" x2="1328" y2="33584"/>
                        <a14:backgroundMark x1="949" y1="60401" x2="949" y2="60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846" y="820493"/>
            <a:ext cx="3544696" cy="26837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333" y="927422"/>
            <a:ext cx="3062627" cy="26413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206" y="4526390"/>
            <a:ext cx="2613854" cy="16704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2846" y="3995704"/>
            <a:ext cx="3367279" cy="23273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169499" y="2145016"/>
            <a:ext cx="341887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パワポの充実した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画面切り替えと</a:t>
            </a:r>
            <a:b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アニメーションの機能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7882" y="2162366"/>
            <a:ext cx="3151969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実用的で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安価・無料の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音声合成機能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0248" y="5252392"/>
            <a:ext cx="340491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利用可能な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安価・無料の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イラスト素材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62472" y="5242094"/>
            <a:ext cx="341887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パワポの簡単な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ビデオ作成機能</a:t>
            </a: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>
          <a:xfrm rot="20079708">
            <a:off x="3895777" y="3430717"/>
            <a:ext cx="1596453" cy="159645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合格</a:t>
            </a:r>
            <a:endParaRPr kumimoji="1" lang="ja-JP" altLang="en-US" sz="4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speech_A000_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90607" y="303590"/>
            <a:ext cx="609600" cy="609600"/>
          </a:xfrm>
          <a:prstGeom prst="rect">
            <a:avLst/>
          </a:prstGeom>
        </p:spPr>
      </p:pic>
      <p:pic>
        <p:nvPicPr>
          <p:cNvPr id="9" name="speech_A000_0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77142" y="6018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135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135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635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13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63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ドー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635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73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20" grpId="0" animBg="1"/>
      <p:bldP spid="25" grpId="0" animBg="1"/>
      <p:bldP spid="26" grpId="0" animBg="1"/>
      <p:bldP spid="2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57" y="2185062"/>
            <a:ext cx="4115668" cy="17424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4" name="フローチャート: 和接合 13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3082" y="514428"/>
            <a:ext cx="535062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実用的で安価・無料の音声合成機能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65" y="1172578"/>
            <a:ext cx="4155908" cy="26367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5157" y="1172578"/>
            <a:ext cx="3888205" cy="1016915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424522" y="2047511"/>
            <a:ext cx="5492577" cy="1882422"/>
            <a:chOff x="3424522" y="2047511"/>
            <a:chExt cx="5492577" cy="188242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5157" y="2189110"/>
              <a:ext cx="4111942" cy="1740823"/>
            </a:xfrm>
            <a:prstGeom prst="rect">
              <a:avLst/>
            </a:prstGeom>
          </p:spPr>
        </p:pic>
        <p:sp>
          <p:nvSpPr>
            <p:cNvPr id="8" name="下矢印 7"/>
            <p:cNvSpPr/>
            <p:nvPr/>
          </p:nvSpPr>
          <p:spPr>
            <a:xfrm rot="18448045" flipH="1">
              <a:off x="4191349" y="1280684"/>
              <a:ext cx="286436" cy="18200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01873" y="4085353"/>
            <a:ext cx="4970741" cy="2715170"/>
            <a:chOff x="401873" y="4085353"/>
            <a:chExt cx="4970741" cy="271517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4149" y="4085353"/>
              <a:ext cx="2530308" cy="2257253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01873" y="6277303"/>
              <a:ext cx="4970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Mizuki</a:t>
              </a:r>
              <a:r>
                <a:rPr kumimoji="1" lang="ja-JP" altLang="en-US" sz="2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と</a:t>
              </a:r>
              <a:r>
                <a:rPr kumimoji="1" lang="en-US" altLang="ja-JP" sz="2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Takumi</a:t>
              </a:r>
              <a:r>
                <a:rPr kumimoji="1" lang="ja-JP" altLang="en-US" sz="2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のイメージ</a:t>
              </a:r>
              <a:endPara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079" y="4201034"/>
            <a:ext cx="2730390" cy="1918378"/>
          </a:xfrm>
          <a:prstGeom prst="rect">
            <a:avLst/>
          </a:prstGeom>
        </p:spPr>
      </p:pic>
      <p:pic>
        <p:nvPicPr>
          <p:cNvPr id="10" name="speech_A000_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49793" y="6037806"/>
            <a:ext cx="609600" cy="609600"/>
          </a:xfrm>
          <a:prstGeom prst="rect">
            <a:avLst/>
          </a:prstGeom>
        </p:spPr>
      </p:pic>
      <p:pic>
        <p:nvPicPr>
          <p:cNvPr id="16" name="speech_A000_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84629" y="6049080"/>
            <a:ext cx="609600" cy="609600"/>
          </a:xfrm>
          <a:prstGeom prst="rect">
            <a:avLst/>
          </a:prstGeom>
        </p:spPr>
      </p:pic>
      <p:pic>
        <p:nvPicPr>
          <p:cNvPr id="19" name="speech_A000_1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92542" y="6024511"/>
            <a:ext cx="609600" cy="609600"/>
          </a:xfrm>
          <a:prstGeom prst="rect">
            <a:avLst/>
          </a:prstGeom>
        </p:spPr>
      </p:pic>
      <p:pic>
        <p:nvPicPr>
          <p:cNvPr id="21" name="speech_A000_1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40436" y="4365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7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78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6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36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36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9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12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396043" y="6213478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フローチャート: 和接合 13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136" y="413013"/>
            <a:ext cx="678451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充実した画面切り替えとアニメーションの機能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61">
                        <a14:backgroundMark x1="17837" y1="91479" x2="17837" y2="91479"/>
                        <a14:backgroundMark x1="15939" y1="86216" x2="15939" y2="86216"/>
                        <a14:backgroundMark x1="23150" y1="84461" x2="23150" y2="84461"/>
                        <a14:backgroundMark x1="27894" y1="91479" x2="27894" y2="91479"/>
                        <a14:backgroundMark x1="35104" y1="97243" x2="35104" y2="97243"/>
                        <a14:backgroundMark x1="61290" y1="96241" x2="61290" y2="96241"/>
                        <a14:backgroundMark x1="55977" y1="97494" x2="55977" y2="97494"/>
                        <a14:backgroundMark x1="74194" y1="97243" x2="74194" y2="97243"/>
                        <a14:backgroundMark x1="86148" y1="98496" x2="86148" y2="98496"/>
                        <a14:backgroundMark x1="949" y1="42105" x2="949" y2="42105"/>
                        <a14:backgroundMark x1="1328" y1="33584" x2="1328" y2="33584"/>
                        <a14:backgroundMark x1="949" y1="60401" x2="949" y2="60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36" y="1111228"/>
            <a:ext cx="4592183" cy="34768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576" y="4004475"/>
            <a:ext cx="1104900" cy="18859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4507" y="4346873"/>
            <a:ext cx="1361599" cy="15681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003" y="4290225"/>
            <a:ext cx="1543050" cy="1600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397" y="4588042"/>
            <a:ext cx="1895475" cy="10858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98651" y="5890427"/>
            <a:ext cx="182699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開始効果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0327" y="5890426"/>
            <a:ext cx="182699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強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調効果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22003" y="5890425"/>
            <a:ext cx="182699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終了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47021" y="5854072"/>
            <a:ext cx="182699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軌道効果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857" y="1573285"/>
            <a:ext cx="3800475" cy="2552700"/>
          </a:xfrm>
          <a:prstGeom prst="rect">
            <a:avLst/>
          </a:prstGeom>
        </p:spPr>
      </p:pic>
      <p:pic>
        <p:nvPicPr>
          <p:cNvPr id="18" name="speech_A000_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34402" y="937454"/>
            <a:ext cx="609600" cy="609600"/>
          </a:xfrm>
          <a:prstGeom prst="rect">
            <a:avLst/>
          </a:prstGeom>
        </p:spPr>
      </p:pic>
      <p:pic>
        <p:nvPicPr>
          <p:cNvPr id="19" name="speech_A000_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77050" y="963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593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ye-shi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93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ye-shi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93"/>
                            </p:stCondLst>
                            <p:childTnLst>
                              <p:par>
                                <p:cTn id="2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ye-shi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593"/>
                            </p:stCondLst>
                            <p:childTnLst>
                              <p:par>
                                <p:cTn id="28" presetID="2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0.06302 -0.06551 0.09895 -0.15 0.07829 -0.18518 C 0.0559 -0.22315 -0.01389 -0.19699 -0.07709 -0.13148 C -0.14098 -0.06458 -0.21025 -0.04028 -0.23091 -0.07546 C -0.25209 -0.11111 -0.21702 -0.19421 -0.15296 -0.26088 C -0.08994 -0.32662 -0.054 -0.41111 -0.075 -0.44676 C -0.09566 -0.48217 -0.16615 -0.45602 -0.22934 -0.39074 C -0.29306 -0.32384 -0.36233 -0.29884 -0.38438 -0.3375 C -0.40521 -0.37291 -0.37032 -0.45532 -0.30625 -0.52222 C -0.24306 -0.58796 -0.17309 -0.61458 -0.15244 -0.57824 C -0.13004 -0.54097 -0.16615 -0.45602 -0.22934 -0.39074 C -0.29306 -0.32384 -0.32778 -0.24028 -0.3073 -0.20532 C -0.28594 -0.16944 -0.21702 -0.19421 -0.15296 -0.26088 C -0.08994 -0.32662 -0.01997 -0.35301 0.00104 -0.31713 C 0.02135 -0.28194 -0.01389 -0.19699 -0.07709 -0.13148 C -0.14098 -0.06458 -0.17587 0.01852 -0.15365 0.05648 C -0.13299 0.0919 -0.06407 0.0669 4.72222E-6 -2.59259E-6 Z " pathEditMode="relative" rAng="19320000" ptsTypes="AAAAAAAAAAAAAAAAA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-2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ye-shi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93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読み込み完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593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23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4" name="フローチャート: 和接合 13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701" y="499467"/>
            <a:ext cx="647912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利用可能な安価・無料のイラスト素材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80" y="1186418"/>
            <a:ext cx="4746584" cy="1813456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796715" y="3242788"/>
            <a:ext cx="6146430" cy="3296125"/>
            <a:chOff x="1796715" y="3242788"/>
            <a:chExt cx="6146430" cy="329612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1184" y="3328523"/>
              <a:ext cx="4214061" cy="3124654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1796715" y="3242788"/>
              <a:ext cx="6146430" cy="3296125"/>
              <a:chOff x="1796715" y="3242788"/>
              <a:chExt cx="6146430" cy="3296125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1796715" y="3242788"/>
                <a:ext cx="5374105" cy="3296125"/>
              </a:xfrm>
              <a:prstGeom prst="rect">
                <a:avLst/>
              </a:prstGeom>
              <a:noFill/>
              <a:ln w="31750" cmpd="dbl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76270" y="5831660"/>
                <a:ext cx="1666875" cy="695325"/>
              </a:xfrm>
              <a:prstGeom prst="rect">
                <a:avLst/>
              </a:prstGeom>
            </p:spPr>
          </p:pic>
        </p:grpSp>
      </p:grpSp>
      <p:pic>
        <p:nvPicPr>
          <p:cNvPr id="10" name="speech_A000_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86255" y="1186418"/>
            <a:ext cx="609600" cy="609600"/>
          </a:xfrm>
          <a:prstGeom prst="rect">
            <a:avLst/>
          </a:prstGeom>
        </p:spPr>
      </p:pic>
      <p:pic>
        <p:nvPicPr>
          <p:cNvPr id="13" name="speech_A000_1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86255" y="230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12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93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フローチャート: 和接合 13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1990" y="601962"/>
            <a:ext cx="535862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パワポの簡単なビデオ作成機能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76" y="1330695"/>
            <a:ext cx="5148012" cy="294172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855656" y="2801555"/>
            <a:ext cx="6672235" cy="3705225"/>
            <a:chOff x="1855656" y="2801555"/>
            <a:chExt cx="6672235" cy="370522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5656" y="4660120"/>
              <a:ext cx="4153860" cy="1489456"/>
            </a:xfrm>
            <a:prstGeom prst="rect">
              <a:avLst/>
            </a:prstGeom>
          </p:spPr>
        </p:pic>
        <p:sp>
          <p:nvSpPr>
            <p:cNvPr id="6" name="下矢印 5"/>
            <p:cNvSpPr/>
            <p:nvPr/>
          </p:nvSpPr>
          <p:spPr>
            <a:xfrm>
              <a:off x="3079982" y="4406055"/>
              <a:ext cx="485598" cy="5081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7166" y="2801555"/>
              <a:ext cx="1990725" cy="3705225"/>
            </a:xfrm>
            <a:prstGeom prst="rect">
              <a:avLst/>
            </a:prstGeom>
          </p:spPr>
        </p:pic>
      </p:grpSp>
      <p:pic>
        <p:nvPicPr>
          <p:cNvPr id="10" name="speech_A000_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37166" y="1107743"/>
            <a:ext cx="609600" cy="609600"/>
          </a:xfrm>
          <a:prstGeom prst="rect">
            <a:avLst/>
          </a:prstGeom>
        </p:spPr>
      </p:pic>
      <p:pic>
        <p:nvPicPr>
          <p:cNvPr id="11" name="speech_A000_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5144" y="1106100"/>
            <a:ext cx="609600" cy="6096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20705452">
            <a:off x="5852221" y="5348352"/>
            <a:ext cx="326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スマホでも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endParaRPr kumimoji="1" lang="ja-JP" altLang="en-US" sz="3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8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読み込み完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8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666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コンピュータが動き出す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666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フローチャート: 和接合 13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山登りをする夫婦・カップル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17" y="3782042"/>
            <a:ext cx="3179833" cy="25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ea typeface="メイリオ" panose="020B0604030504040204" pitchFamily="50" charset="-128"/>
              </a:rPr>
              <a:t>どこから始めますか</a:t>
            </a:r>
            <a:r>
              <a:rPr lang="en-US" altLang="ja-JP" sz="2800" dirty="0" smtClean="0">
                <a:ea typeface="メイリオ" panose="020B0604030504040204" pitchFamily="50" charset="-128"/>
              </a:rPr>
              <a:t>?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969" y="980253"/>
            <a:ext cx="2144779" cy="2083499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4054616" y="864723"/>
            <a:ext cx="4149032" cy="2603363"/>
            <a:chOff x="4054616" y="864723"/>
            <a:chExt cx="4149032" cy="260336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75649" y="1407583"/>
              <a:ext cx="3827999" cy="2060503"/>
            </a:xfrm>
            <a:prstGeom prst="rect">
              <a:avLst/>
            </a:prstGeom>
          </p:spPr>
        </p:pic>
        <p:grpSp>
          <p:nvGrpSpPr>
            <p:cNvPr id="10" name="グループ化 9"/>
            <p:cNvGrpSpPr/>
            <p:nvPr/>
          </p:nvGrpSpPr>
          <p:grpSpPr>
            <a:xfrm>
              <a:off x="4054616" y="864723"/>
              <a:ext cx="4149032" cy="2603363"/>
              <a:chOff x="4054616" y="864723"/>
              <a:chExt cx="4149032" cy="2603363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4375649" y="1407583"/>
                <a:ext cx="3827999" cy="2060503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054616" y="864723"/>
                <a:ext cx="3366514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kumimoji="1" lang="ja-JP" altLang="en-US" sz="36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録音スタイル</a:t>
                </a:r>
                <a:endParaRPr kumimoji="1" lang="ja-JP" altLang="en-US" sz="36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9" name="グループ化 8"/>
          <p:cNvGrpSpPr/>
          <p:nvPr/>
        </p:nvGrpSpPr>
        <p:grpSpPr>
          <a:xfrm>
            <a:off x="651624" y="3635835"/>
            <a:ext cx="4295054" cy="2684791"/>
            <a:chOff x="651624" y="3635835"/>
            <a:chExt cx="4295054" cy="268479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2"/>
            <a:srcRect b="13875"/>
            <a:stretch/>
          </p:blipFill>
          <p:spPr>
            <a:xfrm>
              <a:off x="943078" y="4249605"/>
              <a:ext cx="3712147" cy="2028408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2347" y="5001322"/>
              <a:ext cx="1478897" cy="1319304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943078" y="4260123"/>
              <a:ext cx="3712147" cy="206050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51624" y="3635835"/>
              <a:ext cx="4295054" cy="64633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+</a:t>
              </a:r>
              <a:r>
                <a:rPr kumimoji="1" lang="ja-JP" altLang="en-US" sz="3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音声合成スタイル</a:t>
              </a:r>
              <a:endPara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0" name="speech_A000_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28207" y="6051551"/>
            <a:ext cx="609600" cy="609600"/>
          </a:xfrm>
          <a:prstGeom prst="rect">
            <a:avLst/>
          </a:prstGeom>
        </p:spPr>
      </p:pic>
      <p:pic>
        <p:nvPicPr>
          <p:cNvPr id="8" name="speech_A000_2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18099" y="6063460"/>
            <a:ext cx="609600" cy="609600"/>
          </a:xfrm>
          <a:prstGeom prst="rect">
            <a:avLst/>
          </a:prstGeom>
        </p:spPr>
      </p:pic>
      <p:pic>
        <p:nvPicPr>
          <p:cNvPr id="12" name="speech_A000_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84076" y="6111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928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ヒュ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428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5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944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ヒュ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444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accent5">
                    <a:lumMod val="50000"/>
                  </a:schemeClr>
                </a:solidFill>
                <a:ea typeface="メイリオ" panose="020B0604030504040204" pitchFamily="50" charset="-128"/>
              </a:rPr>
              <a:t>おまけ</a:t>
            </a:r>
            <a:r>
              <a:rPr lang="en-US" altLang="ja-JP" sz="3200" dirty="0" smtClean="0">
                <a:solidFill>
                  <a:schemeClr val="accent5">
                    <a:lumMod val="50000"/>
                  </a:schemeClr>
                </a:solidFill>
                <a:ea typeface="メイリオ" panose="020B0604030504040204" pitchFamily="50" charset="-128"/>
              </a:rPr>
              <a:t>: </a:t>
            </a:r>
            <a:r>
              <a:rPr lang="ja-JP" altLang="en-US" sz="3200" dirty="0" smtClean="0">
                <a:ea typeface="メイリオ" panose="020B0604030504040204" pitchFamily="50" charset="-128"/>
              </a:rPr>
              <a:t>教材パッケージ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18" name="フローチャート: 和接合 17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574" y="1691981"/>
            <a:ext cx="1125574" cy="106417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41960" y="938095"/>
            <a:ext cx="729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ユニット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(45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分程度の授業相当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20899" y="1801099"/>
            <a:ext cx="622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分程度の教材ビデオ 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x 2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98247" y="2931694"/>
            <a:ext cx="4164313" cy="3607219"/>
            <a:chOff x="441960" y="2931694"/>
            <a:chExt cx="4164313" cy="3607219"/>
          </a:xfrm>
        </p:grpSpPr>
        <p:sp>
          <p:nvSpPr>
            <p:cNvPr id="22" name="十字形 21"/>
            <p:cNvSpPr/>
            <p:nvPr/>
          </p:nvSpPr>
          <p:spPr>
            <a:xfrm>
              <a:off x="1578466" y="2931694"/>
              <a:ext cx="513348" cy="497306"/>
            </a:xfrm>
            <a:prstGeom prst="plus">
              <a:avLst>
                <a:gd name="adj" fmla="val 379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61" b="90303" l="5128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582" y="3573790"/>
              <a:ext cx="1485714" cy="1571429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0829" y1="84932" x2="50829" y2="84932"/>
                          <a14:foregroundMark x1="35359" y1="80822" x2="35359" y2="80822"/>
                          <a14:foregroundMark x1="60221" y1="58447" x2="60221" y2="584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78466" y="3927415"/>
              <a:ext cx="842433" cy="1019297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2420899" y="3836898"/>
              <a:ext cx="2185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教科書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/>
              </a:r>
              <a:b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(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ページ指定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PDF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資料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5591" y="5217235"/>
              <a:ext cx="1255861" cy="1200618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2420899" y="5378070"/>
              <a:ext cx="2185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Web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小テスト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441960" y="3557128"/>
              <a:ext cx="4164313" cy="2981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728562" y="2931694"/>
            <a:ext cx="4164313" cy="3607219"/>
            <a:chOff x="4798743" y="2931694"/>
            <a:chExt cx="4164313" cy="3607219"/>
          </a:xfrm>
        </p:grpSpPr>
        <p:sp>
          <p:nvSpPr>
            <p:cNvPr id="31" name="十字形 30"/>
            <p:cNvSpPr/>
            <p:nvPr/>
          </p:nvSpPr>
          <p:spPr>
            <a:xfrm>
              <a:off x="5935249" y="2931694"/>
              <a:ext cx="513348" cy="497306"/>
            </a:xfrm>
            <a:prstGeom prst="plus">
              <a:avLst>
                <a:gd name="adj" fmla="val 379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61" b="90303" l="5128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55365" y="3573790"/>
              <a:ext cx="1485714" cy="1571429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0829" y1="84932" x2="50829" y2="84932"/>
                          <a14:foregroundMark x1="35359" y1="80822" x2="35359" y2="80822"/>
                          <a14:foregroundMark x1="60221" y1="58447" x2="60221" y2="584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5249" y="3927415"/>
              <a:ext cx="842433" cy="1019297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6777682" y="3836898"/>
              <a:ext cx="2185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教科書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/>
              </a:r>
              <a:b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(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ページ指定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PDF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資料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608218" y="5141882"/>
              <a:ext cx="2185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ワークシート又は</a:t>
              </a:r>
            </a:p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実習指示書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4798743" y="3557128"/>
              <a:ext cx="4164313" cy="2981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21893" y="4995958"/>
              <a:ext cx="1355369" cy="1372858"/>
            </a:xfrm>
            <a:prstGeom prst="rect">
              <a:avLst/>
            </a:prstGeom>
          </p:spPr>
        </p:pic>
      </p:grpSp>
      <p:pic>
        <p:nvPicPr>
          <p:cNvPr id="7" name="speech_A000_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55836" y="2400014"/>
            <a:ext cx="609600" cy="609600"/>
          </a:xfrm>
          <a:prstGeom prst="rect">
            <a:avLst/>
          </a:prstGeom>
        </p:spPr>
      </p:pic>
      <p:pic>
        <p:nvPicPr>
          <p:cNvPr id="8" name="speech_A000_2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86432" y="2335438"/>
            <a:ext cx="609600" cy="609600"/>
          </a:xfrm>
          <a:prstGeom prst="rect">
            <a:avLst/>
          </a:prstGeom>
        </p:spPr>
      </p:pic>
      <p:pic>
        <p:nvPicPr>
          <p:cNvPr id="9" name="speech_A000_2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33005" y="2322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67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178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29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792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902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sp>
        <p:nvSpPr>
          <p:cNvPr id="18" name="フローチャート: 和接合 17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78811" y="1055343"/>
            <a:ext cx="346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概要説明は終わり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0145" y="3165301"/>
            <a:ext cx="102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高校「情報科」の教材・指導案作ってみました。</a:t>
            </a:r>
            <a:endParaRPr lang="ja-JP" altLang="en-US" sz="32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http</a:t>
            </a:r>
            <a:r>
              <a:rPr lang="en-US" altLang="ja-JP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://beyondbb.jp/</a:t>
            </a:r>
            <a:endParaRPr kumimoji="1" lang="ja-JP" altLang="en-US" sz="4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73649"/>
              </p:ext>
            </p:extLst>
          </p:nvPr>
        </p:nvGraphicFramePr>
        <p:xfrm>
          <a:off x="1702477" y="2215876"/>
          <a:ext cx="57841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453">
                  <a:extLst>
                    <a:ext uri="{9D8B030D-6E8A-4147-A177-3AD203B41FA5}">
                      <a16:colId xmlns:a16="http://schemas.microsoft.com/office/drawing/2014/main" val="4121708521"/>
                    </a:ext>
                  </a:extLst>
                </a:gridCol>
                <a:gridCol w="1420720">
                  <a:extLst>
                    <a:ext uri="{9D8B030D-6E8A-4147-A177-3AD203B41FA5}">
                      <a16:colId xmlns:a16="http://schemas.microsoft.com/office/drawing/2014/main" val="817472830"/>
                    </a:ext>
                  </a:extLst>
                </a:gridCol>
              </a:tblGrid>
              <a:tr h="48857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高校　情報科　教材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検索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25115"/>
                  </a:ext>
                </a:extLst>
              </a:tr>
            </a:tbl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1023686" y="4658308"/>
            <a:ext cx="7491664" cy="1864562"/>
          </a:xfrm>
          <a:prstGeom prst="wedgeRoundRectCallout">
            <a:avLst>
              <a:gd name="adj1" fmla="val 19828"/>
              <a:gd name="adj2" fmla="val -63114"/>
              <a:gd name="adj3" fmla="val 1666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このサイトにパワポ動画</a:t>
            </a:r>
            <a:r>
              <a:rPr kumimoji="1"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教材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作成の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Tips(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テクニック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集やこのビデオの元に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なったパワポファイルなど置いてあります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speech_A000_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0607" y="860606"/>
            <a:ext cx="609600" cy="609600"/>
          </a:xfrm>
          <a:prstGeom prst="rect">
            <a:avLst/>
          </a:prstGeom>
        </p:spPr>
      </p:pic>
      <p:pic>
        <p:nvPicPr>
          <p:cNvPr id="13" name="speech_A000_2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3463" y="856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744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281</Words>
  <Application>Microsoft Office PowerPoint</Application>
  <PresentationFormat>画面に合わせる (4:3)</PresentationFormat>
  <Paragraphs>61</Paragraphs>
  <Slides>10</Slides>
  <Notes>1</Notes>
  <HiddenSlides>0</HiddenSlides>
  <MMClips>23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パワポだけで動画教材ができる背景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gohome8</dc:creator>
  <cp:lastModifiedBy>gohome8</cp:lastModifiedBy>
  <cp:revision>92</cp:revision>
  <dcterms:created xsi:type="dcterms:W3CDTF">2020-03-25T21:52:07Z</dcterms:created>
  <dcterms:modified xsi:type="dcterms:W3CDTF">2020-04-03T22:01:52Z</dcterms:modified>
</cp:coreProperties>
</file>