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8" r:id="rId3"/>
    <p:sldId id="269" r:id="rId4"/>
    <p:sldId id="272" r:id="rId5"/>
    <p:sldId id="270"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4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E69AD-D535-4442-959C-49FEFC282E87}" type="datetimeFigureOut">
              <a:rPr kumimoji="1" lang="ja-JP" altLang="en-US" smtClean="0"/>
              <a:t>2020/4/4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A1B3D-876D-4261-B402-ECCBBE1ED798}" type="slidenum">
              <a:rPr kumimoji="1" lang="ja-JP" altLang="en-US" smtClean="0"/>
              <a:t>‹#›</a:t>
            </a:fld>
            <a:endParaRPr kumimoji="1" lang="ja-JP" altLang="en-US"/>
          </a:p>
        </p:txBody>
      </p:sp>
    </p:spTree>
    <p:extLst>
      <p:ext uri="{BB962C8B-B14F-4D97-AF65-F5344CB8AC3E}">
        <p14:creationId xmlns:p14="http://schemas.microsoft.com/office/powerpoint/2010/main" val="19576332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8A1B3D-876D-4261-B402-ECCBBE1ED798}" type="slidenum">
              <a:rPr kumimoji="1" lang="ja-JP" altLang="en-US" smtClean="0"/>
              <a:t>1</a:t>
            </a:fld>
            <a:endParaRPr kumimoji="1" lang="ja-JP" altLang="en-US"/>
          </a:p>
        </p:txBody>
      </p:sp>
    </p:spTree>
    <p:extLst>
      <p:ext uri="{BB962C8B-B14F-4D97-AF65-F5344CB8AC3E}">
        <p14:creationId xmlns:p14="http://schemas.microsoft.com/office/powerpoint/2010/main" val="14805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B375B4A-CA37-4132-B168-3288975EC851}" type="datetime1">
              <a:rPr kumimoji="1" lang="ja-JP" altLang="en-US" smtClean="0"/>
              <a:t>2020/4/4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6650610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80165C-CCD2-4AB7-86D2-D32F00FCEBE9}" type="datetime1">
              <a:rPr kumimoji="1" lang="ja-JP" altLang="en-US" smtClean="0"/>
              <a:t>2020/4/4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34660492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A9A0DBE-8064-4640-BA66-6164A751E770}" type="datetime1">
              <a:rPr kumimoji="1" lang="ja-JP" altLang="en-US" smtClean="0"/>
              <a:t>2020/4/4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14798072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F1F56CC-3FB8-48AD-9D00-3EFD2E845DFA}" type="datetime1">
              <a:rPr kumimoji="1" lang="ja-JP" altLang="en-US" smtClean="0"/>
              <a:t>2020/4/4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3514889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F3BBF1E-497E-46AE-9224-27F9086B88CA}" type="datetime1">
              <a:rPr kumimoji="1" lang="ja-JP" altLang="en-US" smtClean="0"/>
              <a:t>2020/4/4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10289843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D28A83C-20CE-4466-86BD-19F92A95811C}" type="datetime1">
              <a:rPr kumimoji="1" lang="ja-JP" altLang="en-US" smtClean="0"/>
              <a:t>2020/4/4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630680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5BE4E4D-3B04-4B73-9423-392FD7E7502E}" type="datetime1">
              <a:rPr kumimoji="1" lang="ja-JP" altLang="en-US" smtClean="0"/>
              <a:t>2020/4/4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7882358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719DF83-A931-4B7C-9581-BF2AB541454A}" type="datetime1">
              <a:rPr kumimoji="1" lang="ja-JP" altLang="en-US" smtClean="0"/>
              <a:t>2020/4/4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3025062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70B95-5CD5-4B88-877B-8821C650E099}" type="datetime1">
              <a:rPr kumimoji="1" lang="ja-JP" altLang="en-US" smtClean="0"/>
              <a:t>2020/4/4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2281382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B04367-1B72-4267-9048-56D510052357}" type="datetime1">
              <a:rPr kumimoji="1" lang="ja-JP" altLang="en-US" smtClean="0"/>
              <a:t>2020/4/4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35079808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9BDF909-9D85-4CDF-9451-F4578A7007B7}" type="datetime1">
              <a:rPr kumimoji="1" lang="ja-JP" altLang="en-US" smtClean="0"/>
              <a:t>2020/4/4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22255577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4BEF-3678-4C7F-BEDA-82034AE3E61B}" type="datetime1">
              <a:rPr kumimoji="1" lang="ja-JP" altLang="en-US" smtClean="0"/>
              <a:t>2020/4/4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1D2F1-6E19-42EE-8015-FC358F6C8FF4}" type="slidenum">
              <a:rPr kumimoji="1" lang="ja-JP" altLang="en-US" smtClean="0"/>
              <a:t>‹#›</a:t>
            </a:fld>
            <a:endParaRPr kumimoji="1" lang="ja-JP" altLang="en-US"/>
          </a:p>
        </p:txBody>
      </p:sp>
    </p:spTree>
    <p:extLst>
      <p:ext uri="{BB962C8B-B14F-4D97-AF65-F5344CB8AC3E}">
        <p14:creationId xmlns:p14="http://schemas.microsoft.com/office/powerpoint/2010/main" val="136977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0"/>
    </mc:Choice>
    <mc:Fallback>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oundeffect-lab.info/"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07076" y="399012"/>
            <a:ext cx="6394502"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パワポ</a:t>
            </a:r>
            <a:r>
              <a:rPr kumimoji="1" lang="en-US" altLang="ja-JP" sz="2400" dirty="0" smtClean="0">
                <a:latin typeface="メイリオ" panose="020B0604030504040204" pitchFamily="50" charset="-128"/>
                <a:ea typeface="メイリオ" panose="020B0604030504040204" pitchFamily="50" charset="-128"/>
              </a:rPr>
              <a:t>100%</a:t>
            </a:r>
            <a:r>
              <a:rPr kumimoji="1" lang="ja-JP" altLang="en-US" sz="2400" dirty="0" smtClean="0">
                <a:latin typeface="メイリオ" panose="020B0604030504040204" pitchFamily="50" charset="-128"/>
                <a:ea typeface="メイリオ" panose="020B0604030504040204" pitchFamily="50" charset="-128"/>
              </a:rPr>
              <a:t>動画教材</a:t>
            </a:r>
            <a:endParaRPr kumimoji="1" lang="ja-JP" altLang="en-US" sz="2400" dirty="0">
              <a:latin typeface="メイリオ" panose="020B0604030504040204" pitchFamily="50" charset="-128"/>
              <a:ea typeface="メイリオ" panose="020B0604030504040204" pitchFamily="50" charset="-128"/>
            </a:endParaRPr>
          </a:p>
        </p:txBody>
      </p:sp>
      <p:sp>
        <p:nvSpPr>
          <p:cNvPr id="13" name="スライド番号プレースホルダー 12"/>
          <p:cNvSpPr>
            <a:spLocks noGrp="1"/>
          </p:cNvSpPr>
          <p:nvPr>
            <p:ph type="sldNum" sz="quarter" idx="12"/>
          </p:nvPr>
        </p:nvSpPr>
        <p:spPr>
          <a:xfrm>
            <a:off x="6901578" y="6361603"/>
            <a:ext cx="2057400" cy="365125"/>
          </a:xfrm>
        </p:spPr>
        <p:txBody>
          <a:bodyPr/>
          <a:lstStyle/>
          <a:p>
            <a:fld id="{4181D2F1-6E19-42EE-8015-FC358F6C8FF4}" type="slidenum">
              <a:rPr kumimoji="1" lang="ja-JP" altLang="en-US" sz="1800" smtClean="0">
                <a:solidFill>
                  <a:schemeClr val="tx1"/>
                </a:solidFill>
                <a:latin typeface="メイリオ" panose="020B0604030504040204" pitchFamily="50" charset="-128"/>
                <a:ea typeface="メイリオ" panose="020B0604030504040204" pitchFamily="50" charset="-128"/>
              </a:rPr>
              <a:t>1</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740706" y="2504806"/>
            <a:ext cx="4495800" cy="3419475"/>
          </a:xfrm>
          <a:prstGeom prst="rect">
            <a:avLst/>
          </a:prstGeom>
          <a:effectLst>
            <a:softEdge rad="330200"/>
          </a:effectLst>
        </p:spPr>
      </p:pic>
      <p:sp>
        <p:nvSpPr>
          <p:cNvPr id="12" name="角丸四角形吹き出し 11"/>
          <p:cNvSpPr/>
          <p:nvPr/>
        </p:nvSpPr>
        <p:spPr>
          <a:xfrm>
            <a:off x="5903494" y="1259689"/>
            <a:ext cx="2972273" cy="1215004"/>
          </a:xfrm>
          <a:prstGeom prst="wedgeRoundRectCallout">
            <a:avLst>
              <a:gd name="adj1" fmla="val -10004"/>
              <a:gd name="adj2" fmla="val 65622"/>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メイリオ" panose="020B0604030504040204" pitchFamily="50" charset="-128"/>
                <a:ea typeface="メイリオ" panose="020B0604030504040204" pitchFamily="50" charset="-128"/>
              </a:rPr>
              <a:t>オンライン教育</a:t>
            </a:r>
            <a:br>
              <a:rPr kumimoji="1" lang="ja-JP" altLang="en-US" sz="2800" dirty="0" smtClean="0">
                <a:solidFill>
                  <a:schemeClr val="tx1"/>
                </a:solidFill>
                <a:latin typeface="メイリオ" panose="020B0604030504040204" pitchFamily="50" charset="-128"/>
                <a:ea typeface="メイリオ" panose="020B0604030504040204" pitchFamily="50" charset="-128"/>
              </a:rPr>
            </a:br>
            <a:r>
              <a:rPr kumimoji="1" lang="ja-JP" altLang="en-US" sz="2800" dirty="0" smtClean="0">
                <a:solidFill>
                  <a:schemeClr val="tx1"/>
                </a:solidFill>
                <a:latin typeface="メイリオ" panose="020B0604030504040204" pitchFamily="50" charset="-128"/>
                <a:ea typeface="メイリオ" panose="020B0604030504040204" pitchFamily="50" charset="-128"/>
              </a:rPr>
              <a:t>どうしよう</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64602" y="1328582"/>
            <a:ext cx="4862945" cy="1077218"/>
          </a:xfrm>
          <a:prstGeom prst="rect">
            <a:avLst/>
          </a:prstGeom>
          <a:solidFill>
            <a:schemeClr val="bg1"/>
          </a:solidFill>
          <a:ln w="28575">
            <a:solidFill>
              <a:schemeClr val="accent5">
                <a:lumMod val="50000"/>
              </a:schemeClr>
            </a:solidFill>
          </a:ln>
        </p:spPr>
        <p:txBody>
          <a:bodyPr wrap="square" rtlCol="0">
            <a:spAutoFit/>
          </a:bodyPr>
          <a:lstStyle/>
          <a:p>
            <a:r>
              <a:rPr kumimoji="1" lang="ja-JP" altLang="en-US" sz="3200" dirty="0" smtClean="0">
                <a:latin typeface="メイリオ" panose="020B0604030504040204" pitchFamily="50" charset="-128"/>
                <a:ea typeface="メイリオ" panose="020B0604030504040204" pitchFamily="50" charset="-128"/>
              </a:rPr>
              <a:t>パワポだけで動画教材を作ってみよう</a:t>
            </a:r>
            <a:endParaRPr kumimoji="1" lang="ja-JP" altLang="en-US" sz="32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64602" y="2942598"/>
            <a:ext cx="5757645" cy="769441"/>
          </a:xfrm>
          <a:prstGeom prst="rect">
            <a:avLst/>
          </a:prstGeom>
          <a:noFill/>
          <a:ln w="28575">
            <a:noFill/>
          </a:ln>
        </p:spPr>
        <p:txBody>
          <a:bodyPr wrap="square" rtlCol="0">
            <a:spAutoFit/>
          </a:bodyPr>
          <a:lstStyle/>
          <a:p>
            <a:r>
              <a:rPr kumimoji="1" lang="en-US" altLang="ja-JP" sz="4400" dirty="0" smtClean="0">
                <a:solidFill>
                  <a:srgbClr val="FF0000"/>
                </a:solidFill>
                <a:latin typeface="メイリオ" panose="020B0604030504040204" pitchFamily="50" charset="-128"/>
                <a:ea typeface="メイリオ" panose="020B0604030504040204" pitchFamily="50" charset="-128"/>
              </a:rPr>
              <a:t>Tips(</a:t>
            </a:r>
            <a:r>
              <a:rPr kumimoji="1" lang="ja-JP" altLang="en-US" sz="4400" dirty="0" smtClean="0">
                <a:solidFill>
                  <a:srgbClr val="FF0000"/>
                </a:solidFill>
                <a:latin typeface="メイリオ" panose="020B0604030504040204" pitchFamily="50" charset="-128"/>
                <a:ea typeface="メイリオ" panose="020B0604030504040204" pitchFamily="50" charset="-128"/>
              </a:rPr>
              <a:t>テクニック集</a:t>
            </a:r>
            <a:r>
              <a:rPr kumimoji="1" lang="en-US" altLang="ja-JP" sz="4400" dirty="0" smtClean="0">
                <a:solidFill>
                  <a:srgbClr val="FF0000"/>
                </a:solidFill>
                <a:latin typeface="メイリオ" panose="020B0604030504040204" pitchFamily="50" charset="-128"/>
                <a:ea typeface="メイリオ" panose="020B0604030504040204" pitchFamily="50" charset="-128"/>
              </a:rPr>
              <a:t>)</a:t>
            </a:r>
            <a:endParaRPr kumimoji="1" lang="ja-JP" altLang="en-US" sz="4400"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071257" y="4028799"/>
            <a:ext cx="3418631" cy="1569660"/>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このスライドは通常のパワポで音声やアニメーション効果などは使っていません。</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1567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256239" y="6216969"/>
            <a:ext cx="2057400" cy="365125"/>
          </a:xfrm>
        </p:spPr>
        <p:txBody>
          <a:bodyPr/>
          <a:lstStyle/>
          <a:p>
            <a:fld id="{4181D2F1-6E19-42EE-8015-FC358F6C8FF4}" type="slidenum">
              <a:rPr kumimoji="1" lang="ja-JP" altLang="en-US" smtClean="0"/>
              <a:t>10</a:t>
            </a:fld>
            <a:endParaRPr kumimoji="1" lang="ja-JP" altLang="en-US"/>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884912" y="3709345"/>
            <a:ext cx="958050" cy="1635293"/>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2896735" y="1811887"/>
            <a:ext cx="1147975" cy="1322151"/>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5060088" y="1731983"/>
            <a:ext cx="1345660" cy="1395499"/>
          </a:xfrm>
          <a:prstGeom prst="rect">
            <a:avLst/>
          </a:prstGeom>
        </p:spPr>
      </p:pic>
      <p:sp>
        <p:nvSpPr>
          <p:cNvPr id="10" name="テキスト ボックス 9"/>
          <p:cNvSpPr txBox="1"/>
          <p:nvPr/>
        </p:nvSpPr>
        <p:spPr>
          <a:xfrm>
            <a:off x="461611" y="1147209"/>
            <a:ext cx="1826999" cy="584775"/>
          </a:xfrm>
          <a:prstGeom prst="rect">
            <a:avLst/>
          </a:prstGeom>
          <a:solidFill>
            <a:schemeClr val="bg1"/>
          </a:solidFill>
          <a:ln w="28575">
            <a:solidFill>
              <a:schemeClr val="accent5">
                <a:lumMod val="50000"/>
              </a:schemeClr>
            </a:solidFill>
          </a:ln>
        </p:spPr>
        <p:txBody>
          <a:bodyPr wrap="square" rtlCol="0">
            <a:spAutoFit/>
          </a:bodyPr>
          <a:lstStyle/>
          <a:p>
            <a:pPr algn="ctr"/>
            <a:r>
              <a:rPr kumimoji="1" lang="ja-JP" altLang="en-US" sz="3200" dirty="0" smtClean="0">
                <a:latin typeface="メイリオ" panose="020B0604030504040204" pitchFamily="50" charset="-128"/>
                <a:ea typeface="メイリオ" panose="020B0604030504040204" pitchFamily="50" charset="-128"/>
              </a:rPr>
              <a:t>開始効果</a:t>
            </a:r>
            <a:endParaRPr kumimoji="1" lang="ja-JP" altLang="en-US" sz="32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99440" y="1147209"/>
            <a:ext cx="1826999" cy="584775"/>
          </a:xfrm>
          <a:prstGeom prst="rect">
            <a:avLst/>
          </a:prstGeom>
          <a:solidFill>
            <a:schemeClr val="bg1"/>
          </a:solidFill>
          <a:ln w="28575">
            <a:solidFill>
              <a:schemeClr val="accent5">
                <a:lumMod val="50000"/>
              </a:schemeClr>
            </a:solidFill>
          </a:ln>
        </p:spPr>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強</a:t>
            </a:r>
            <a:r>
              <a:rPr kumimoji="1" lang="ja-JP" altLang="en-US" sz="3200" dirty="0" smtClean="0">
                <a:latin typeface="メイリオ" panose="020B0604030504040204" pitchFamily="50" charset="-128"/>
                <a:ea typeface="メイリオ" panose="020B0604030504040204" pitchFamily="50" charset="-128"/>
              </a:rPr>
              <a:t>調効果</a:t>
            </a:r>
            <a:endParaRPr kumimoji="1" lang="ja-JP" altLang="en-US" sz="32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764596" y="1147208"/>
            <a:ext cx="1826999" cy="584775"/>
          </a:xfrm>
          <a:prstGeom prst="rect">
            <a:avLst/>
          </a:prstGeom>
          <a:solidFill>
            <a:schemeClr val="bg1"/>
          </a:solidFill>
          <a:ln w="28575">
            <a:solidFill>
              <a:schemeClr val="accent5">
                <a:lumMod val="50000"/>
              </a:schemeClr>
            </a:solidFill>
          </a:ln>
        </p:spPr>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終了</a:t>
            </a:r>
            <a:r>
              <a:rPr kumimoji="1" lang="ja-JP" altLang="en-US" sz="3200" dirty="0" smtClean="0">
                <a:latin typeface="メイリオ" panose="020B0604030504040204" pitchFamily="50" charset="-128"/>
                <a:ea typeface="メイリオ" panose="020B0604030504040204" pitchFamily="50" charset="-128"/>
              </a:rPr>
              <a:t>効果</a:t>
            </a:r>
            <a:endParaRPr kumimoji="1" lang="ja-JP" altLang="en-US" sz="32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7014185" y="1147208"/>
            <a:ext cx="1826999" cy="584775"/>
          </a:xfrm>
          <a:prstGeom prst="rect">
            <a:avLst/>
          </a:prstGeom>
          <a:solidFill>
            <a:schemeClr val="bg1"/>
          </a:solidFill>
          <a:ln w="28575">
            <a:solidFill>
              <a:schemeClr val="accent5">
                <a:lumMod val="50000"/>
              </a:schemeClr>
            </a:solidFill>
          </a:ln>
        </p:spPr>
        <p:txBody>
          <a:bodyPr wrap="square" rtlCol="0">
            <a:spAutoFit/>
          </a:bodyPr>
          <a:lstStyle/>
          <a:p>
            <a:pPr algn="ctr"/>
            <a:r>
              <a:rPr kumimoji="1" lang="ja-JP" altLang="en-US" sz="3200" dirty="0" smtClean="0">
                <a:latin typeface="メイリオ" panose="020B0604030504040204" pitchFamily="50" charset="-128"/>
                <a:ea typeface="メイリオ" panose="020B0604030504040204" pitchFamily="50" charset="-128"/>
              </a:rPr>
              <a:t>軌道効果</a:t>
            </a:r>
            <a:endParaRPr kumimoji="1" lang="ja-JP" altLang="en-US" sz="3200" dirty="0">
              <a:latin typeface="メイリオ" panose="020B0604030504040204" pitchFamily="50" charset="-128"/>
              <a:ea typeface="メイリオ" panose="020B0604030504040204" pitchFamily="50" charset="-128"/>
            </a:endParaRPr>
          </a:p>
        </p:txBody>
      </p:sp>
      <p:sp>
        <p:nvSpPr>
          <p:cNvPr id="20"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a:t>
            </a:r>
            <a:r>
              <a:rPr lang="ja-JP" altLang="en-US" sz="2800" dirty="0" smtClean="0">
                <a:latin typeface="メイリオ" panose="020B0604030504040204" pitchFamily="50" charset="-128"/>
                <a:ea typeface="メイリオ" panose="020B0604030504040204" pitchFamily="50" charset="-128"/>
              </a:rPr>
              <a:t>アニメーションの種類</a:t>
            </a:r>
            <a:endParaRPr lang="ja-JP" altLang="en-US" sz="2800" dirty="0" smtClean="0">
              <a:latin typeface="メイリオ" panose="020B0604030504040204" pitchFamily="50" charset="-128"/>
              <a:ea typeface="メイリオ" panose="020B0604030504040204" pitchFamily="50" charset="-128"/>
            </a:endParaRPr>
          </a:p>
        </p:txBody>
      </p:sp>
      <p:sp>
        <p:nvSpPr>
          <p:cNvPr id="21" name="下矢印 20"/>
          <p:cNvSpPr/>
          <p:nvPr/>
        </p:nvSpPr>
        <p:spPr>
          <a:xfrm>
            <a:off x="1175035" y="3148654"/>
            <a:ext cx="400150" cy="560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3270647" y="3148654"/>
            <a:ext cx="400150" cy="560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5478020" y="3148654"/>
            <a:ext cx="400150" cy="560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5">
            <a:clrChange>
              <a:clrFrom>
                <a:srgbClr val="FFFFFF"/>
              </a:clrFrom>
              <a:clrTo>
                <a:srgbClr val="FFFFFF">
                  <a:alpha val="0"/>
                </a:srgbClr>
              </a:clrTo>
            </a:clrChange>
          </a:blip>
          <a:stretch>
            <a:fillRect/>
          </a:stretch>
        </p:blipFill>
        <p:spPr>
          <a:xfrm>
            <a:off x="6814737" y="3614951"/>
            <a:ext cx="1946855" cy="1824080"/>
          </a:xfrm>
          <a:prstGeom prst="rect">
            <a:avLst/>
          </a:prstGeom>
        </p:spPr>
      </p:pic>
      <p:sp>
        <p:nvSpPr>
          <p:cNvPr id="25" name="下矢印 24"/>
          <p:cNvSpPr/>
          <p:nvPr/>
        </p:nvSpPr>
        <p:spPr>
          <a:xfrm>
            <a:off x="7566378" y="3148654"/>
            <a:ext cx="400150" cy="560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a:clrChange>
              <a:clrFrom>
                <a:srgbClr val="FFFFFF"/>
              </a:clrFrom>
              <a:clrTo>
                <a:srgbClr val="FFFFFF">
                  <a:alpha val="0"/>
                </a:srgbClr>
              </a:clrTo>
            </a:clrChange>
          </a:blip>
          <a:stretch>
            <a:fillRect/>
          </a:stretch>
        </p:blipFill>
        <p:spPr>
          <a:xfrm>
            <a:off x="7014185" y="2027814"/>
            <a:ext cx="1627989" cy="932617"/>
          </a:xfrm>
          <a:prstGeom prst="rect">
            <a:avLst/>
          </a:prstGeom>
        </p:spPr>
      </p:pic>
      <p:sp>
        <p:nvSpPr>
          <p:cNvPr id="28" name="右カーブ矢印 27"/>
          <p:cNvSpPr/>
          <p:nvPr/>
        </p:nvSpPr>
        <p:spPr>
          <a:xfrm rot="1370396">
            <a:off x="2674898" y="3992005"/>
            <a:ext cx="446986" cy="7860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7" name="図 26"/>
          <p:cNvPicPr>
            <a:picLocks noChangeAspect="1"/>
          </p:cNvPicPr>
          <p:nvPr/>
        </p:nvPicPr>
        <p:blipFill>
          <a:blip r:embed="rId3">
            <a:clrChange>
              <a:clrFrom>
                <a:srgbClr val="FFFFFF"/>
              </a:clrFrom>
              <a:clrTo>
                <a:srgbClr val="FFFFFF">
                  <a:alpha val="0"/>
                </a:srgbClr>
              </a:clrTo>
            </a:clrChange>
          </a:blip>
          <a:stretch>
            <a:fillRect/>
          </a:stretch>
        </p:blipFill>
        <p:spPr>
          <a:xfrm>
            <a:off x="2938951" y="3723961"/>
            <a:ext cx="1147975" cy="1322151"/>
          </a:xfrm>
          <a:prstGeom prst="rect">
            <a:avLst/>
          </a:prstGeom>
        </p:spPr>
      </p:pic>
      <p:sp>
        <p:nvSpPr>
          <p:cNvPr id="29" name="右カーブ矢印 28"/>
          <p:cNvSpPr/>
          <p:nvPr/>
        </p:nvSpPr>
        <p:spPr>
          <a:xfrm rot="13942583">
            <a:off x="3861009" y="4133960"/>
            <a:ext cx="446986" cy="7860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p:cNvSpPr txBox="1"/>
          <p:nvPr/>
        </p:nvSpPr>
        <p:spPr>
          <a:xfrm>
            <a:off x="114364" y="5426729"/>
            <a:ext cx="2285696" cy="1015663"/>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非表示の図・文字列が効果を伴って表示される。</a:t>
            </a:r>
            <a:endParaRPr kumimoji="1" lang="ja-JP" altLang="en-US" sz="2000"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2360348" y="5435683"/>
            <a:ext cx="2285696" cy="1015663"/>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表示中の図・文字列が効果で表示される。</a:t>
            </a:r>
            <a:endParaRPr kumimoji="1" lang="ja-JP" altLang="en-US" sz="2000"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4595518" y="5435682"/>
            <a:ext cx="2285696" cy="1015663"/>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表示中の図・文字列が効果を伴って非表示になる。</a:t>
            </a:r>
            <a:endParaRPr kumimoji="1" lang="ja-JP" altLang="en-US" sz="2000"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6790976" y="5443778"/>
            <a:ext cx="2285696" cy="1015663"/>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表示中の図・文字列が指定軌道を動く。</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3867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5914307" y="851377"/>
            <a:ext cx="958050" cy="1635293"/>
          </a:xfrm>
          <a:prstGeom prst="rect">
            <a:avLst/>
          </a:prstGeom>
        </p:spPr>
      </p:pic>
      <p:sp>
        <p:nvSpPr>
          <p:cNvPr id="20"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Tips03-01 </a:t>
            </a:r>
            <a:r>
              <a:rPr lang="ja-JP" altLang="en-US" sz="2800" dirty="0" smtClean="0">
                <a:latin typeface="メイリオ" panose="020B0604030504040204" pitchFamily="50" charset="-128"/>
                <a:ea typeface="メイリオ" panose="020B0604030504040204" pitchFamily="50" charset="-128"/>
              </a:rPr>
              <a:t>アニメーションの指定</a:t>
            </a:r>
            <a:endParaRPr lang="ja-JP" altLang="en-US" sz="28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1075667" y="963672"/>
            <a:ext cx="3489738" cy="5352011"/>
          </a:xfrm>
          <a:prstGeom prst="rect">
            <a:avLst/>
          </a:prstGeom>
        </p:spPr>
      </p:pic>
      <p:sp>
        <p:nvSpPr>
          <p:cNvPr id="34" name="テキスト ボックス 33"/>
          <p:cNvSpPr txBox="1"/>
          <p:nvPr/>
        </p:nvSpPr>
        <p:spPr>
          <a:xfrm>
            <a:off x="4927084" y="2624014"/>
            <a:ext cx="3655441" cy="2554545"/>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対象の図や文字列を指定した後、アニメーションから効果を指定するだけです。</a:t>
            </a:r>
          </a:p>
          <a:p>
            <a:endParaRPr kumimoji="1" lang="ja-JP" altLang="en-US" sz="20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en-US" altLang="ja-JP" sz="20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000" dirty="0">
                <a:latin typeface="メイリオ" panose="020B0604030504040204" pitchFamily="50" charset="-128"/>
                <a:ea typeface="メイリオ" panose="020B0604030504040204" pitchFamily="50" charset="-128"/>
              </a:rPr>
              <a:t>一</a:t>
            </a:r>
            <a:r>
              <a:rPr kumimoji="1" lang="ja-JP" altLang="en-US" sz="2000" dirty="0" smtClean="0">
                <a:latin typeface="メイリオ" panose="020B0604030504040204" pitchFamily="50" charset="-128"/>
                <a:ea typeface="メイリオ" panose="020B0604030504040204" pitchFamily="50" charset="-128"/>
              </a:rPr>
              <a:t>つの対象に指定できるアニメーションの効果は一つだけです。</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54542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414754" y="2724991"/>
            <a:ext cx="2286000" cy="2657475"/>
          </a:xfrm>
          <a:prstGeom prst="rect">
            <a:avLst/>
          </a:prstGeom>
        </p:spPr>
      </p:pic>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12</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Tips03-02</a:t>
            </a:r>
            <a:r>
              <a:rPr lang="ja-JP" altLang="en-US" sz="2800" dirty="0" smtClean="0">
                <a:latin typeface="メイリオ" panose="020B0604030504040204" pitchFamily="50" charset="-128"/>
                <a:ea typeface="メイリオ" panose="020B0604030504040204" pitchFamily="50" charset="-128"/>
              </a:rPr>
              <a:t> アニメーションのタイミング</a:t>
            </a:r>
            <a:endParaRPr lang="ja-JP" altLang="en-US" sz="28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223079" y="981182"/>
            <a:ext cx="3753083" cy="1107996"/>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1: [</a:t>
            </a:r>
            <a:r>
              <a:rPr kumimoji="1" lang="ja-JP" altLang="en-US" sz="2200" dirty="0" smtClean="0">
                <a:latin typeface="メイリオ" panose="020B0604030504040204" pitchFamily="50" charset="-128"/>
                <a:ea typeface="メイリオ" panose="020B0604030504040204" pitchFamily="50" charset="-128"/>
              </a:rPr>
              <a:t>アニメーション</a:t>
            </a:r>
            <a:r>
              <a:rPr kumimoji="1" lang="en-US" altLang="ja-JP" sz="2200" dirty="0" smtClean="0">
                <a:latin typeface="メイリオ" panose="020B0604030504040204" pitchFamily="50" charset="-128"/>
                <a:ea typeface="メイリオ" panose="020B0604030504040204" pitchFamily="50" charset="-128"/>
              </a:rPr>
              <a:t>]- [</a:t>
            </a:r>
            <a:r>
              <a:rPr kumimoji="1" lang="ja-JP" altLang="en-US" sz="2200" dirty="0" smtClean="0">
                <a:latin typeface="メイリオ" panose="020B0604030504040204" pitchFamily="50" charset="-128"/>
                <a:ea typeface="メイリオ" panose="020B0604030504040204" pitchFamily="50" charset="-128"/>
              </a:rPr>
              <a:t>アニメーションウィンド</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endParaRPr kumimoji="1" lang="ja-JP" altLang="en-US" sz="22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879877" y="929822"/>
            <a:ext cx="4114800" cy="1133475"/>
          </a:xfrm>
          <a:prstGeom prst="rect">
            <a:avLst/>
          </a:prstGeom>
        </p:spPr>
      </p:pic>
      <p:sp>
        <p:nvSpPr>
          <p:cNvPr id="14" name="楕円 13"/>
          <p:cNvSpPr/>
          <p:nvPr/>
        </p:nvSpPr>
        <p:spPr>
          <a:xfrm>
            <a:off x="2200660" y="3437594"/>
            <a:ext cx="497305" cy="417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879877" y="4588042"/>
            <a:ext cx="1759502" cy="359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54773" y="5607455"/>
            <a:ext cx="2782504" cy="1107996"/>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2: </a:t>
            </a:r>
            <a:r>
              <a:rPr kumimoji="1" lang="ja-JP" altLang="en-US" sz="2200" dirty="0" smtClean="0">
                <a:latin typeface="メイリオ" panose="020B0604030504040204" pitchFamily="50" charset="-128"/>
                <a:ea typeface="メイリオ" panose="020B0604030504040204" pitchFamily="50" charset="-128"/>
              </a:rPr>
              <a:t>変更したいアニメーションの</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タイミング</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endParaRPr kumimoji="1" lang="ja-JP" altLang="en-US" sz="2200" dirty="0">
              <a:latin typeface="メイリオ" panose="020B0604030504040204" pitchFamily="50" charset="-128"/>
              <a:ea typeface="メイリオ" panose="020B0604030504040204" pitchFamily="50" charset="-128"/>
            </a:endParaRPr>
          </a:p>
        </p:txBody>
      </p:sp>
      <p:sp>
        <p:nvSpPr>
          <p:cNvPr id="12" name="下矢印 11"/>
          <p:cNvSpPr/>
          <p:nvPr/>
        </p:nvSpPr>
        <p:spPr>
          <a:xfrm rot="2800309">
            <a:off x="2661401" y="2004678"/>
            <a:ext cx="252644" cy="592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stretch>
            <a:fillRect/>
          </a:stretch>
        </p:blipFill>
        <p:spPr>
          <a:xfrm>
            <a:off x="3572841" y="2193102"/>
            <a:ext cx="3920039" cy="1860627"/>
          </a:xfrm>
          <a:prstGeom prst="rect">
            <a:avLst/>
          </a:prstGeom>
        </p:spPr>
      </p:pic>
      <p:sp>
        <p:nvSpPr>
          <p:cNvPr id="16" name="右矢印 15"/>
          <p:cNvSpPr/>
          <p:nvPr/>
        </p:nvSpPr>
        <p:spPr>
          <a:xfrm>
            <a:off x="2937277" y="2638994"/>
            <a:ext cx="527818" cy="296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5"/>
          <a:stretch>
            <a:fillRect/>
          </a:stretch>
        </p:blipFill>
        <p:spPr>
          <a:xfrm>
            <a:off x="6056117" y="2454179"/>
            <a:ext cx="2659264" cy="1001541"/>
          </a:xfrm>
          <a:prstGeom prst="rect">
            <a:avLst/>
          </a:prstGeom>
        </p:spPr>
      </p:pic>
      <p:cxnSp>
        <p:nvCxnSpPr>
          <p:cNvPr id="25" name="直線矢印コネクタ 24"/>
          <p:cNvCxnSpPr/>
          <p:nvPr/>
        </p:nvCxnSpPr>
        <p:spPr>
          <a:xfrm>
            <a:off x="5646821" y="2878995"/>
            <a:ext cx="409296" cy="192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008903" y="3854688"/>
            <a:ext cx="6094428" cy="2800767"/>
          </a:xfrm>
          <a:prstGeom prst="rect">
            <a:avLst/>
          </a:prstGeom>
          <a:solidFill>
            <a:schemeClr val="bg1"/>
          </a:solidFill>
        </p:spPr>
        <p:txBody>
          <a:bodyPr wrap="square" rtlCol="0">
            <a:spAutoFit/>
          </a:bodyPr>
          <a:lstStyle/>
          <a:p>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手順</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3: </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動画</a:t>
            </a:r>
            <a:r>
              <a:rPr kumimoji="1" lang="ja-JP" altLang="en-US" sz="2200" dirty="0" smtClean="0">
                <a:latin typeface="メイリオ" panose="020B0604030504040204" pitchFamily="50" charset="-128"/>
                <a:ea typeface="メイリオ" panose="020B0604030504040204" pitchFamily="50" charset="-128"/>
              </a:rPr>
              <a:t>の場合は</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直前の動作と同時</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又は</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直前の動作の後</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を指定</a:t>
            </a:r>
            <a:endParaRPr kumimoji="1" lang="ja-JP" altLang="en-US" sz="2200" dirty="0">
              <a:latin typeface="メイリオ" panose="020B0604030504040204" pitchFamily="50" charset="-128"/>
              <a:ea typeface="メイリオ" panose="020B0604030504040204" pitchFamily="50" charset="-128"/>
            </a:endParaRPr>
          </a:p>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200" dirty="0" smtClean="0">
                <a:latin typeface="メイリオ" panose="020B0604030504040204" pitchFamily="50" charset="-128"/>
                <a:ea typeface="メイリオ" panose="020B0604030504040204" pitchFamily="50" charset="-128"/>
              </a:rPr>
              <a:t>・スライド開示時のアニメーションは</a:t>
            </a:r>
            <a:r>
              <a:rPr kumimoji="1" lang="en-US" altLang="ja-JP" sz="2200" dirty="0">
                <a:latin typeface="メイリオ" panose="020B0604030504040204" pitchFamily="50" charset="-128"/>
                <a:ea typeface="メイリオ" panose="020B0604030504040204" pitchFamily="50" charset="-128"/>
              </a:rPr>
              <a:t>[</a:t>
            </a:r>
            <a:r>
              <a:rPr kumimoji="1" lang="ja-JP" altLang="en-US" sz="2200" dirty="0">
                <a:latin typeface="メイリオ" panose="020B0604030504040204" pitchFamily="50" charset="-128"/>
                <a:ea typeface="メイリオ" panose="020B0604030504040204" pitchFamily="50" charset="-128"/>
              </a:rPr>
              <a:t>直前の動作と同時</a:t>
            </a:r>
            <a:r>
              <a:rPr kumimoji="1" lang="en-US" altLang="ja-JP" sz="2200" dirty="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を指定する。</a:t>
            </a:r>
          </a:p>
          <a:p>
            <a:r>
              <a:rPr kumimoji="1" lang="ja-JP" altLang="en-US" sz="2200" dirty="0" smtClean="0">
                <a:latin typeface="メイリオ" panose="020B0604030504040204" pitchFamily="50" charset="-128"/>
                <a:ea typeface="メイリオ" panose="020B0604030504040204" pitchFamily="50" charset="-128"/>
              </a:rPr>
              <a:t>・遅延は</a:t>
            </a:r>
            <a:r>
              <a:rPr kumimoji="1" lang="en-US" altLang="ja-JP" sz="2200" dirty="0" smtClean="0">
                <a:latin typeface="メイリオ" panose="020B0604030504040204" pitchFamily="50" charset="-128"/>
                <a:ea typeface="メイリオ" panose="020B0604030504040204" pitchFamily="50" charset="-128"/>
              </a:rPr>
              <a:t>1</a:t>
            </a:r>
            <a:r>
              <a:rPr kumimoji="1" lang="ja-JP" altLang="en-US" sz="2200" dirty="0" smtClean="0">
                <a:latin typeface="メイリオ" panose="020B0604030504040204" pitchFamily="50" charset="-128"/>
                <a:ea typeface="メイリオ" panose="020B0604030504040204" pitchFamily="50" charset="-128"/>
              </a:rPr>
              <a:t>～</a:t>
            </a:r>
            <a:r>
              <a:rPr kumimoji="1" lang="en-US" altLang="ja-JP" sz="2200" dirty="0" smtClean="0">
                <a:latin typeface="メイリオ" panose="020B0604030504040204" pitchFamily="50" charset="-128"/>
                <a:ea typeface="メイリオ" panose="020B0604030504040204" pitchFamily="50" charset="-128"/>
              </a:rPr>
              <a:t>2</a:t>
            </a:r>
            <a:r>
              <a:rPr kumimoji="1" lang="ja-JP" altLang="en-US" sz="2200" dirty="0" smtClean="0">
                <a:latin typeface="メイリオ" panose="020B0604030504040204" pitchFamily="50" charset="-128"/>
                <a:ea typeface="メイリオ" panose="020B0604030504040204" pitchFamily="50" charset="-128"/>
              </a:rPr>
              <a:t>秒ぐら</a:t>
            </a:r>
            <a:r>
              <a:rPr kumimoji="1" lang="ja-JP" altLang="en-US" sz="2200" dirty="0" smtClean="0">
                <a:latin typeface="メイリオ" panose="020B0604030504040204" pitchFamily="50" charset="-128"/>
                <a:ea typeface="メイリオ" panose="020B0604030504040204" pitchFamily="50" charset="-128"/>
              </a:rPr>
              <a:t>い指定</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私の場合、スライド開始時は</a:t>
            </a:r>
            <a:r>
              <a:rPr kumimoji="1" lang="en-US" altLang="ja-JP" sz="2200" dirty="0" smtClean="0">
                <a:latin typeface="メイリオ" panose="020B0604030504040204" pitchFamily="50" charset="-128"/>
                <a:ea typeface="メイリオ" panose="020B0604030504040204" pitchFamily="50" charset="-128"/>
              </a:rPr>
              <a:t>1.5</a:t>
            </a:r>
            <a:r>
              <a:rPr kumimoji="1" lang="ja-JP" altLang="en-US" sz="2200" dirty="0" smtClean="0">
                <a:latin typeface="メイリオ" panose="020B0604030504040204" pitchFamily="50" charset="-128"/>
                <a:ea typeface="メイリオ" panose="020B0604030504040204" pitchFamily="50" charset="-128"/>
              </a:rPr>
              <a:t>秒入れています</a:t>
            </a:r>
            <a:r>
              <a:rPr kumimoji="1" lang="en-US" altLang="ja-JP" sz="2200" dirty="0" smtClean="0">
                <a:latin typeface="メイリオ" panose="020B0604030504040204" pitchFamily="50" charset="-128"/>
                <a:ea typeface="メイリオ" panose="020B0604030504040204" pitchFamily="50" charset="-128"/>
              </a:rPr>
              <a:t>)</a:t>
            </a:r>
            <a:endParaRPr kumimoji="1"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20207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398261" y="1916649"/>
            <a:ext cx="2295525" cy="2733675"/>
          </a:xfrm>
          <a:prstGeom prst="rect">
            <a:avLst/>
          </a:prstGeom>
        </p:spPr>
      </p:pic>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13</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Tips03-03</a:t>
            </a:r>
            <a:r>
              <a:rPr lang="ja-JP" altLang="en-US" sz="2800" dirty="0" smtClean="0">
                <a:latin typeface="メイリオ" panose="020B0604030504040204" pitchFamily="50" charset="-128"/>
                <a:ea typeface="メイリオ" panose="020B0604030504040204" pitchFamily="50" charset="-128"/>
              </a:rPr>
              <a:t> アニメーションの</a:t>
            </a:r>
            <a:r>
              <a:rPr lang="ja-JP" altLang="en-US" sz="2800" dirty="0">
                <a:latin typeface="メイリオ" panose="020B0604030504040204" pitchFamily="50" charset="-128"/>
                <a:ea typeface="メイリオ" panose="020B0604030504040204" pitchFamily="50" charset="-128"/>
              </a:rPr>
              <a:t>順番</a:t>
            </a:r>
            <a:r>
              <a:rPr lang="ja-JP" altLang="en-US" sz="2800" dirty="0" smtClean="0">
                <a:latin typeface="メイリオ" panose="020B0604030504040204" pitchFamily="50" charset="-128"/>
                <a:ea typeface="メイリオ" panose="020B0604030504040204" pitchFamily="50" charset="-128"/>
              </a:rPr>
              <a:t>の変更</a:t>
            </a:r>
            <a:endParaRPr lang="ja-JP" altLang="en-US" sz="28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80522" y="948560"/>
            <a:ext cx="8067238" cy="430887"/>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1: [</a:t>
            </a:r>
            <a:r>
              <a:rPr kumimoji="1" lang="ja-JP" altLang="en-US" sz="2200" dirty="0" smtClean="0">
                <a:latin typeface="メイリオ" panose="020B0604030504040204" pitchFamily="50" charset="-128"/>
                <a:ea typeface="メイリオ" panose="020B0604030504040204" pitchFamily="50" charset="-128"/>
              </a:rPr>
              <a:t>アニメーション</a:t>
            </a:r>
            <a:r>
              <a:rPr kumimoji="1" lang="en-US" altLang="ja-JP" sz="2200" dirty="0" smtClean="0">
                <a:latin typeface="メイリオ" panose="020B0604030504040204" pitchFamily="50" charset="-128"/>
                <a:ea typeface="メイリオ" panose="020B0604030504040204" pitchFamily="50" charset="-128"/>
              </a:rPr>
              <a:t>]- [</a:t>
            </a:r>
            <a:r>
              <a:rPr kumimoji="1" lang="ja-JP" altLang="en-US" sz="2200" dirty="0" smtClean="0">
                <a:latin typeface="メイリオ" panose="020B0604030504040204" pitchFamily="50" charset="-128"/>
                <a:ea typeface="メイリオ" panose="020B0604030504040204" pitchFamily="50" charset="-128"/>
              </a:rPr>
              <a:t>アニメーションウィンド</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endParaRPr kumimoji="1" lang="ja-JP" altLang="en-US" sz="2200" dirty="0">
              <a:latin typeface="メイリオ" panose="020B0604030504040204" pitchFamily="50" charset="-128"/>
              <a:ea typeface="メイリオ" panose="020B0604030504040204" pitchFamily="50" charset="-128"/>
            </a:endParaRPr>
          </a:p>
        </p:txBody>
      </p:sp>
      <p:sp>
        <p:nvSpPr>
          <p:cNvPr id="14" name="楕円 13"/>
          <p:cNvSpPr/>
          <p:nvPr/>
        </p:nvSpPr>
        <p:spPr>
          <a:xfrm>
            <a:off x="1903804" y="2314043"/>
            <a:ext cx="735575" cy="3319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095629" y="1438273"/>
            <a:ext cx="5652131" cy="430887"/>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2: </a:t>
            </a:r>
            <a:r>
              <a:rPr kumimoji="1" lang="ja-JP" altLang="en-US" sz="2200" dirty="0" smtClean="0">
                <a:latin typeface="メイリオ" panose="020B0604030504040204" pitchFamily="50" charset="-128"/>
                <a:ea typeface="メイリオ" panose="020B0604030504040204" pitchFamily="50" charset="-128"/>
              </a:rPr>
              <a:t>▲▼ボタンで順番が入れ替わります。</a:t>
            </a:r>
            <a:endParaRPr kumimoji="1" lang="ja-JP" altLang="en-US" sz="22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874480" y="3502739"/>
            <a:ext cx="6094428" cy="3139321"/>
          </a:xfrm>
          <a:prstGeom prst="rect">
            <a:avLst/>
          </a:prstGeom>
          <a:solidFill>
            <a:schemeClr val="bg1"/>
          </a:solidFill>
        </p:spPr>
        <p:txBody>
          <a:bodyPr wrap="square" rtlCol="0">
            <a:spAutoFit/>
          </a:bodyPr>
          <a:lstStyle/>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200" dirty="0" smtClean="0">
                <a:latin typeface="メイリオ" panose="020B0604030504040204" pitchFamily="50" charset="-128"/>
                <a:ea typeface="メイリオ" panose="020B0604030504040204" pitchFamily="50" charset="-128"/>
              </a:rPr>
              <a:t>・アニメーションウィンドウを十分に広げると個々の動作の時間の流れが表示されます。</a:t>
            </a:r>
            <a:endParaRPr kumimoji="1" lang="en-US" altLang="ja-JP" sz="2200" dirty="0" smtClean="0">
              <a:latin typeface="メイリオ" panose="020B0604030504040204" pitchFamily="50" charset="-128"/>
              <a:ea typeface="メイリオ" panose="020B0604030504040204" pitchFamily="50" charset="-128"/>
            </a:endParaRPr>
          </a:p>
          <a:p>
            <a:r>
              <a:rPr kumimoji="1" lang="ja-JP" altLang="en-US" sz="2200" dirty="0" smtClean="0">
                <a:latin typeface="メイリオ" panose="020B0604030504040204" pitchFamily="50" charset="-128"/>
                <a:ea typeface="メイリオ" panose="020B0604030504040204" pitchFamily="50" charset="-128"/>
              </a:rPr>
              <a:t>・アニメーションウィンドウの</a:t>
            </a:r>
            <a:r>
              <a:rPr kumimoji="1" lang="ja-JP" altLang="en-US" sz="2200" dirty="0">
                <a:latin typeface="メイリオ" panose="020B0604030504040204" pitchFamily="50" charset="-128"/>
                <a:ea typeface="メイリオ" panose="020B0604030504040204" pitchFamily="50" charset="-128"/>
              </a:rPr>
              <a:t>左端</a:t>
            </a:r>
            <a:r>
              <a:rPr kumimoji="1" lang="ja-JP" altLang="en-US" sz="2200" dirty="0" smtClean="0">
                <a:latin typeface="メイリオ" panose="020B0604030504040204" pitchFamily="50" charset="-128"/>
                <a:ea typeface="メイリオ" panose="020B0604030504040204" pitchFamily="50" charset="-128"/>
              </a:rPr>
              <a:t>の</a:t>
            </a:r>
            <a:r>
              <a:rPr kumimoji="1" lang="en-US" altLang="ja-JP" sz="2200" dirty="0" smtClean="0">
                <a:latin typeface="メイリオ" panose="020B0604030504040204" pitchFamily="50" charset="-128"/>
                <a:ea typeface="メイリオ" panose="020B0604030504040204" pitchFamily="50" charset="-128"/>
              </a:rPr>
              <a:t>0,1</a:t>
            </a:r>
            <a:r>
              <a:rPr kumimoji="1" lang="ja-JP" altLang="en-US" sz="2200" dirty="0" smtClean="0">
                <a:latin typeface="メイリオ" panose="020B0604030504040204" pitchFamily="50" charset="-128"/>
                <a:ea typeface="メイリオ" panose="020B0604030504040204" pitchFamily="50" charset="-128"/>
              </a:rPr>
              <a:t>などの番号は、一連の自動的に動作するものの番号です。全自動だと</a:t>
            </a:r>
            <a:r>
              <a:rPr kumimoji="1" lang="en-US" altLang="ja-JP" sz="2200" dirty="0" smtClean="0">
                <a:latin typeface="メイリオ" panose="020B0604030504040204" pitchFamily="50" charset="-128"/>
                <a:ea typeface="メイリオ" panose="020B0604030504040204" pitchFamily="50" charset="-128"/>
              </a:rPr>
              <a:t>0</a:t>
            </a:r>
            <a:r>
              <a:rPr kumimoji="1" lang="ja-JP" altLang="en-US" sz="2200" dirty="0" err="1" smtClean="0">
                <a:latin typeface="メイリオ" panose="020B0604030504040204" pitchFamily="50" charset="-128"/>
                <a:ea typeface="メイリオ" panose="020B0604030504040204" pitchFamily="50" charset="-128"/>
              </a:rPr>
              <a:t>だけに</a:t>
            </a:r>
            <a:r>
              <a:rPr kumimoji="1" lang="ja-JP" altLang="en-US" sz="2200" dirty="0" smtClean="0">
                <a:latin typeface="メイリオ" panose="020B0604030504040204" pitchFamily="50" charset="-128"/>
                <a:ea typeface="メイリオ" panose="020B0604030504040204" pitchFamily="50" charset="-128"/>
              </a:rPr>
              <a:t>なる。</a:t>
            </a:r>
          </a:p>
          <a:p>
            <a:r>
              <a:rPr kumimoji="1" lang="ja-JP" altLang="en-US" sz="2200" dirty="0" smtClean="0">
                <a:latin typeface="メイリオ" panose="020B0604030504040204" pitchFamily="50" charset="-128"/>
                <a:ea typeface="メイリオ" panose="020B0604030504040204" pitchFamily="50" charset="-128"/>
              </a:rPr>
              <a:t>・</a:t>
            </a:r>
            <a:r>
              <a:rPr kumimoji="1" lang="ja-JP" altLang="en-US" sz="2200" dirty="0" smtClean="0">
                <a:solidFill>
                  <a:srgbClr val="FF0000"/>
                </a:solidFill>
                <a:latin typeface="メイリオ" panose="020B0604030504040204" pitchFamily="50" charset="-128"/>
                <a:ea typeface="メイリオ" panose="020B0604030504040204" pitchFamily="50" charset="-128"/>
              </a:rPr>
              <a:t>一つの大きな音声を流していて、そこに複数の動作を指定することはできない</a:t>
            </a:r>
            <a:r>
              <a:rPr kumimoji="1" lang="ja-JP" altLang="en-US" sz="2200" dirty="0" smtClean="0">
                <a:latin typeface="メイリオ" panose="020B0604030504040204" pitchFamily="50" charset="-128"/>
                <a:ea typeface="メイリオ" panose="020B0604030504040204" pitchFamily="50" charset="-128"/>
              </a:rPr>
              <a:t>みたいです。</a:t>
            </a:r>
            <a:r>
              <a:rPr kumimoji="1" lang="en-US" altLang="ja-JP" sz="2200" dirty="0" smtClean="0">
                <a:latin typeface="メイリオ" panose="020B0604030504040204" pitchFamily="50" charset="-128"/>
                <a:ea typeface="メイリオ" panose="020B0604030504040204" pitchFamily="50" charset="-128"/>
              </a:rPr>
              <a:t/>
            </a:r>
            <a:br>
              <a:rPr kumimoji="1" lang="en-US" altLang="ja-JP" sz="2200" dirty="0" smtClean="0">
                <a:latin typeface="メイリオ" panose="020B0604030504040204" pitchFamily="50" charset="-128"/>
                <a:ea typeface="メイリオ" panose="020B0604030504040204" pitchFamily="50" charset="-128"/>
              </a:rPr>
            </a:br>
            <a:r>
              <a:rPr kumimoji="1" lang="en-US" altLang="ja-JP" sz="2200" dirty="0" smtClean="0">
                <a:latin typeface="メイリオ" panose="020B0604030504040204" pitchFamily="50" charset="-128"/>
                <a:ea typeface="メイリオ" panose="020B0604030504040204" pitchFamily="50" charset="-128"/>
              </a:rPr>
              <a:t>(Tips03-</a:t>
            </a:r>
            <a:r>
              <a:rPr kumimoji="1" lang="ja-JP" altLang="en-US" sz="2200" dirty="0" smtClean="0">
                <a:latin typeface="メイリオ" panose="020B0604030504040204" pitchFamily="50" charset="-128"/>
                <a:ea typeface="メイリオ" panose="020B0604030504040204" pitchFamily="50" charset="-128"/>
              </a:rPr>
              <a:t>補足</a:t>
            </a:r>
            <a:r>
              <a:rPr kumimoji="1" lang="en-US" altLang="ja-JP" sz="2200" dirty="0" smtClean="0">
                <a:latin typeface="メイリオ" panose="020B0604030504040204" pitchFamily="50" charset="-128"/>
                <a:ea typeface="メイリオ" panose="020B0604030504040204" pitchFamily="50" charset="-128"/>
              </a:rPr>
              <a:t>1</a:t>
            </a:r>
            <a:r>
              <a:rPr kumimoji="1" lang="ja-JP" altLang="en-US" sz="2200" dirty="0" smtClean="0">
                <a:latin typeface="メイリオ" panose="020B0604030504040204" pitchFamily="50" charset="-128"/>
                <a:ea typeface="メイリオ" panose="020B0604030504040204" pitchFamily="50" charset="-128"/>
              </a:rPr>
              <a:t>参照</a:t>
            </a:r>
            <a:r>
              <a:rPr kumimoji="1" lang="en-US" altLang="ja-JP" sz="2200" dirty="0" smtClean="0">
                <a:latin typeface="メイリオ" panose="020B0604030504040204" pitchFamily="50" charset="-128"/>
                <a:ea typeface="メイリオ" panose="020B0604030504040204" pitchFamily="50" charset="-128"/>
              </a:rPr>
              <a:t>)</a:t>
            </a:r>
            <a:endParaRPr kumimoji="1" lang="ja-JP" altLang="en-US" sz="2200" dirty="0" smtClean="0">
              <a:latin typeface="メイリオ" panose="020B0604030504040204" pitchFamily="50" charset="-128"/>
              <a:ea typeface="メイリオ" panose="020B0604030504040204" pitchFamily="50" charset="-128"/>
            </a:endParaRPr>
          </a:p>
        </p:txBody>
      </p:sp>
      <p:sp>
        <p:nvSpPr>
          <p:cNvPr id="22" name="下矢印 21"/>
          <p:cNvSpPr/>
          <p:nvPr/>
        </p:nvSpPr>
        <p:spPr>
          <a:xfrm>
            <a:off x="1313059" y="1476630"/>
            <a:ext cx="465931" cy="342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3682393" y="1927986"/>
            <a:ext cx="4314825" cy="1590675"/>
          </a:xfrm>
          <a:prstGeom prst="rect">
            <a:avLst/>
          </a:prstGeom>
        </p:spPr>
      </p:pic>
      <p:sp>
        <p:nvSpPr>
          <p:cNvPr id="7" name="上矢印 6"/>
          <p:cNvSpPr/>
          <p:nvPr/>
        </p:nvSpPr>
        <p:spPr>
          <a:xfrm>
            <a:off x="5358476" y="3545492"/>
            <a:ext cx="393065" cy="296766"/>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8251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14</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Tips03-04</a:t>
            </a:r>
            <a:r>
              <a:rPr lang="ja-JP" altLang="en-US" sz="2800" dirty="0" smtClean="0">
                <a:latin typeface="メイリオ" panose="020B0604030504040204" pitchFamily="50" charset="-128"/>
                <a:ea typeface="メイリオ" panose="020B0604030504040204" pitchFamily="50" charset="-128"/>
              </a:rPr>
              <a:t> 効果の</a:t>
            </a:r>
            <a:r>
              <a:rPr lang="ja-JP" altLang="en-US" sz="2800" dirty="0">
                <a:latin typeface="メイリオ" panose="020B0604030504040204" pitchFamily="50" charset="-128"/>
                <a:ea typeface="メイリオ" panose="020B0604030504040204" pitchFamily="50" charset="-128"/>
              </a:rPr>
              <a:t>オプション</a:t>
            </a:r>
            <a:r>
              <a:rPr lang="ja-JP" altLang="en-US" sz="2800" dirty="0" smtClean="0">
                <a:latin typeface="メイリオ" panose="020B0604030504040204" pitchFamily="50" charset="-128"/>
                <a:ea typeface="メイリオ" panose="020B0604030504040204" pitchFamily="50" charset="-128"/>
              </a:rPr>
              <a:t>の指定</a:t>
            </a:r>
            <a:endParaRPr lang="ja-JP" altLang="en-US" sz="28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80522" y="948560"/>
            <a:ext cx="8067238" cy="769441"/>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1: [</a:t>
            </a:r>
            <a:r>
              <a:rPr kumimoji="1" lang="ja-JP" altLang="en-US" sz="2200" dirty="0" smtClean="0">
                <a:latin typeface="メイリオ" panose="020B0604030504040204" pitchFamily="50" charset="-128"/>
                <a:ea typeface="メイリオ" panose="020B0604030504040204" pitchFamily="50" charset="-128"/>
              </a:rPr>
              <a:t>アニメーション</a:t>
            </a:r>
            <a:r>
              <a:rPr kumimoji="1" lang="en-US" altLang="ja-JP" sz="2200" dirty="0" smtClean="0">
                <a:latin typeface="メイリオ" panose="020B0604030504040204" pitchFamily="50" charset="-128"/>
                <a:ea typeface="メイリオ" panose="020B0604030504040204" pitchFamily="50" charset="-128"/>
              </a:rPr>
              <a:t>]- [</a:t>
            </a:r>
            <a:r>
              <a:rPr kumimoji="1" lang="ja-JP" altLang="en-US" sz="2200" dirty="0" smtClean="0">
                <a:latin typeface="メイリオ" panose="020B0604030504040204" pitchFamily="50" charset="-128"/>
                <a:ea typeface="メイリオ" panose="020B0604030504040204" pitchFamily="50" charset="-128"/>
              </a:rPr>
              <a:t>アニメーションウィンド</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p>
          <a:p>
            <a:r>
              <a:rPr kumimoji="1" lang="ja-JP" altLang="en-US" sz="2200" dirty="0">
                <a:latin typeface="メイリオ" panose="020B0604030504040204" pitchFamily="50" charset="-128"/>
                <a:ea typeface="メイリオ" panose="020B0604030504040204" pitchFamily="50" charset="-128"/>
              </a:rPr>
              <a:t>手順</a:t>
            </a:r>
            <a:r>
              <a:rPr kumimoji="1" lang="en-US" altLang="ja-JP" sz="2200" dirty="0">
                <a:latin typeface="メイリオ" panose="020B0604030504040204" pitchFamily="50" charset="-128"/>
                <a:ea typeface="メイリオ" panose="020B0604030504040204" pitchFamily="50" charset="-128"/>
              </a:rPr>
              <a:t>2</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効果のオプションを開く</a:t>
            </a:r>
            <a:endParaRPr kumimoji="1" lang="ja-JP" altLang="en-US" sz="22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3543808" y="1684863"/>
            <a:ext cx="5339079" cy="1446550"/>
          </a:xfrm>
          <a:prstGeom prst="rect">
            <a:avLst/>
          </a:prstGeom>
          <a:solidFill>
            <a:schemeClr val="bg1"/>
          </a:solidFill>
        </p:spPr>
        <p:txBody>
          <a:bodyPr wrap="square" rtlCol="0">
            <a:spAutoFit/>
          </a:bodyPr>
          <a:lstStyle/>
          <a:p>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文字列を含むもの</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すべて同時</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単語単位</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文字単位</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の指定が可能。さらに、テキストアニメーションのタグで追加の指定が可能。</a:t>
            </a:r>
          </a:p>
        </p:txBody>
      </p:sp>
      <p:pic>
        <p:nvPicPr>
          <p:cNvPr id="2" name="図 1"/>
          <p:cNvPicPr>
            <a:picLocks noChangeAspect="1"/>
          </p:cNvPicPr>
          <p:nvPr/>
        </p:nvPicPr>
        <p:blipFill>
          <a:blip r:embed="rId2"/>
          <a:stretch>
            <a:fillRect/>
          </a:stretch>
        </p:blipFill>
        <p:spPr>
          <a:xfrm>
            <a:off x="441958" y="1718001"/>
            <a:ext cx="3101850" cy="1173308"/>
          </a:xfrm>
          <a:prstGeom prst="rect">
            <a:avLst/>
          </a:prstGeom>
        </p:spPr>
      </p:pic>
      <p:pic>
        <p:nvPicPr>
          <p:cNvPr id="3" name="図 2"/>
          <p:cNvPicPr>
            <a:picLocks noChangeAspect="1"/>
          </p:cNvPicPr>
          <p:nvPr/>
        </p:nvPicPr>
        <p:blipFill>
          <a:blip r:embed="rId3"/>
          <a:stretch>
            <a:fillRect/>
          </a:stretch>
        </p:blipFill>
        <p:spPr>
          <a:xfrm>
            <a:off x="470417" y="3245068"/>
            <a:ext cx="3044931" cy="1025729"/>
          </a:xfrm>
          <a:prstGeom prst="rect">
            <a:avLst/>
          </a:prstGeom>
        </p:spPr>
      </p:pic>
      <p:sp>
        <p:nvSpPr>
          <p:cNvPr id="15" name="テキスト ボックス 14"/>
          <p:cNvSpPr txBox="1"/>
          <p:nvPr/>
        </p:nvSpPr>
        <p:spPr>
          <a:xfrm>
            <a:off x="3543807" y="3245068"/>
            <a:ext cx="5339079" cy="1107996"/>
          </a:xfrm>
          <a:prstGeom prst="rect">
            <a:avLst/>
          </a:prstGeom>
          <a:solidFill>
            <a:schemeClr val="bg1"/>
          </a:solidFill>
        </p:spPr>
        <p:txBody>
          <a:bodyPr wrap="square" rtlCol="0">
            <a:spAutoFit/>
          </a:bodyPr>
          <a:lstStyle/>
          <a:p>
            <a:r>
              <a:rPr kumimoji="1" lang="ja-JP" altLang="en-US" sz="2200" dirty="0">
                <a:solidFill>
                  <a:schemeClr val="accent5">
                    <a:lumMod val="50000"/>
                  </a:schemeClr>
                </a:solidFill>
                <a:latin typeface="メイリオ" panose="020B0604030504040204" pitchFamily="50" charset="-128"/>
                <a:ea typeface="メイリオ" panose="020B0604030504040204" pitchFamily="50" charset="-128"/>
              </a:rPr>
              <a:t>個々</a:t>
            </a:r>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の動作によって指定できるもの</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200" dirty="0" smtClean="0">
                <a:latin typeface="メイリオ" panose="020B0604030504040204" pitchFamily="50" charset="-128"/>
                <a:ea typeface="メイリオ" panose="020B0604030504040204" pitchFamily="50" charset="-128"/>
              </a:rPr>
              <a:t>動作の内容によって、さらに詳細の動作方法が指定できる。</a:t>
            </a:r>
          </a:p>
        </p:txBody>
      </p:sp>
      <p:pic>
        <p:nvPicPr>
          <p:cNvPr id="8" name="図 7"/>
          <p:cNvPicPr>
            <a:picLocks noChangeAspect="1"/>
          </p:cNvPicPr>
          <p:nvPr/>
        </p:nvPicPr>
        <p:blipFill>
          <a:blip r:embed="rId4"/>
          <a:stretch>
            <a:fillRect/>
          </a:stretch>
        </p:blipFill>
        <p:spPr>
          <a:xfrm>
            <a:off x="475968" y="4700997"/>
            <a:ext cx="3073390" cy="1012579"/>
          </a:xfrm>
          <a:prstGeom prst="rect">
            <a:avLst/>
          </a:prstGeom>
        </p:spPr>
      </p:pic>
      <p:sp>
        <p:nvSpPr>
          <p:cNvPr id="17" name="テキスト ボックス 16"/>
          <p:cNvSpPr txBox="1"/>
          <p:nvPr/>
        </p:nvSpPr>
        <p:spPr>
          <a:xfrm>
            <a:off x="3543807" y="4638940"/>
            <a:ext cx="5339079" cy="1785104"/>
          </a:xfrm>
          <a:prstGeom prst="rect">
            <a:avLst/>
          </a:prstGeom>
          <a:solidFill>
            <a:schemeClr val="bg1"/>
          </a:solidFill>
        </p:spPr>
        <p:txBody>
          <a:bodyPr wrap="square" rtlCol="0">
            <a:spAutoFit/>
          </a:bodyPr>
          <a:lstStyle/>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 </a:t>
            </a:r>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動作後に非表示の指示が可能</a:t>
            </a:r>
          </a:p>
          <a:p>
            <a:r>
              <a:rPr kumimoji="1" lang="ja-JP" altLang="en-US" sz="2200" dirty="0" smtClean="0">
                <a:latin typeface="メイリオ" panose="020B0604030504040204" pitchFamily="50" charset="-128"/>
                <a:ea typeface="メイリオ" panose="020B0604030504040204" pitchFamily="50" charset="-128"/>
              </a:rPr>
              <a:t>動作後非表示の指示が可能であるため、開始の動作時間を長くとれば、表示して非表示も可能。また軌道効果の後にも非表示にできる</a:t>
            </a:r>
            <a:r>
              <a:rPr kumimoji="1" lang="ja-JP" altLang="en-US" sz="2200" dirty="0">
                <a:latin typeface="メイリオ" panose="020B0604030504040204" pitchFamily="50" charset="-128"/>
                <a:ea typeface="メイリオ" panose="020B0604030504040204" pitchFamily="50" charset="-128"/>
              </a:rPr>
              <a:t>。</a:t>
            </a:r>
            <a:endParaRPr kumimoji="1" lang="ja-JP" altLang="en-US" sz="2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03039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15</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Tips03-04</a:t>
            </a:r>
            <a:r>
              <a:rPr lang="ja-JP" altLang="en-US" sz="2800" dirty="0" smtClean="0">
                <a:latin typeface="メイリオ" panose="020B0604030504040204" pitchFamily="50" charset="-128"/>
                <a:ea typeface="メイリオ" panose="020B0604030504040204" pitchFamily="50" charset="-128"/>
              </a:rPr>
              <a:t> 効果の</a:t>
            </a:r>
            <a:r>
              <a:rPr lang="ja-JP" altLang="en-US" sz="2800" dirty="0">
                <a:latin typeface="メイリオ" panose="020B0604030504040204" pitchFamily="50" charset="-128"/>
                <a:ea typeface="メイリオ" panose="020B0604030504040204" pitchFamily="50" charset="-128"/>
              </a:rPr>
              <a:t>オプション</a:t>
            </a:r>
            <a:r>
              <a:rPr lang="ja-JP" altLang="en-US" sz="2800" dirty="0" smtClean="0">
                <a:latin typeface="メイリオ" panose="020B0604030504040204" pitchFamily="50" charset="-128"/>
                <a:ea typeface="メイリオ" panose="020B0604030504040204" pitchFamily="50" charset="-128"/>
              </a:rPr>
              <a:t>の指定</a:t>
            </a:r>
            <a:endParaRPr lang="ja-JP" altLang="en-US" sz="28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80522" y="948560"/>
            <a:ext cx="8067238" cy="769441"/>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1: [</a:t>
            </a:r>
            <a:r>
              <a:rPr kumimoji="1" lang="ja-JP" altLang="en-US" sz="2200" dirty="0" smtClean="0">
                <a:latin typeface="メイリオ" panose="020B0604030504040204" pitchFamily="50" charset="-128"/>
                <a:ea typeface="メイリオ" panose="020B0604030504040204" pitchFamily="50" charset="-128"/>
              </a:rPr>
              <a:t>アニメーション</a:t>
            </a:r>
            <a:r>
              <a:rPr kumimoji="1" lang="en-US" altLang="ja-JP" sz="2200" dirty="0" smtClean="0">
                <a:latin typeface="メイリオ" panose="020B0604030504040204" pitchFamily="50" charset="-128"/>
                <a:ea typeface="メイリオ" panose="020B0604030504040204" pitchFamily="50" charset="-128"/>
              </a:rPr>
              <a:t>]- [</a:t>
            </a:r>
            <a:r>
              <a:rPr kumimoji="1" lang="ja-JP" altLang="en-US" sz="2200" dirty="0" smtClean="0">
                <a:latin typeface="メイリオ" panose="020B0604030504040204" pitchFamily="50" charset="-128"/>
                <a:ea typeface="メイリオ" panose="020B0604030504040204" pitchFamily="50" charset="-128"/>
              </a:rPr>
              <a:t>アニメーションウィンド</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p>
          <a:p>
            <a:r>
              <a:rPr kumimoji="1" lang="ja-JP" altLang="en-US" sz="2200" dirty="0">
                <a:latin typeface="メイリオ" panose="020B0604030504040204" pitchFamily="50" charset="-128"/>
                <a:ea typeface="メイリオ" panose="020B0604030504040204" pitchFamily="50" charset="-128"/>
              </a:rPr>
              <a:t>手順</a:t>
            </a:r>
            <a:r>
              <a:rPr kumimoji="1" lang="en-US" altLang="ja-JP" sz="2200" dirty="0">
                <a:latin typeface="メイリオ" panose="020B0604030504040204" pitchFamily="50" charset="-128"/>
                <a:ea typeface="メイリオ" panose="020B0604030504040204" pitchFamily="50" charset="-128"/>
              </a:rPr>
              <a:t>2</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効果のオプションを開く</a:t>
            </a:r>
            <a:endParaRPr kumimoji="1" lang="ja-JP" altLang="en-US" sz="22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3543808" y="1684863"/>
            <a:ext cx="5339079" cy="1446550"/>
          </a:xfrm>
          <a:prstGeom prst="rect">
            <a:avLst/>
          </a:prstGeom>
          <a:solidFill>
            <a:schemeClr val="bg1"/>
          </a:solidFill>
        </p:spPr>
        <p:txBody>
          <a:bodyPr wrap="square" rtlCol="0">
            <a:spAutoFit/>
          </a:bodyPr>
          <a:lstStyle/>
          <a:p>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文字列を含むもの</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すべて同時</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単語単位</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文字単位</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の指定が可能。さらに、テキストアニメーションのタグで追加の指定が可能。</a:t>
            </a:r>
          </a:p>
        </p:txBody>
      </p:sp>
      <p:pic>
        <p:nvPicPr>
          <p:cNvPr id="2" name="図 1"/>
          <p:cNvPicPr>
            <a:picLocks noChangeAspect="1"/>
          </p:cNvPicPr>
          <p:nvPr/>
        </p:nvPicPr>
        <p:blipFill>
          <a:blip r:embed="rId2"/>
          <a:stretch>
            <a:fillRect/>
          </a:stretch>
        </p:blipFill>
        <p:spPr>
          <a:xfrm>
            <a:off x="441958" y="1718001"/>
            <a:ext cx="3101850" cy="1173308"/>
          </a:xfrm>
          <a:prstGeom prst="rect">
            <a:avLst/>
          </a:prstGeom>
        </p:spPr>
      </p:pic>
      <p:pic>
        <p:nvPicPr>
          <p:cNvPr id="3" name="図 2"/>
          <p:cNvPicPr>
            <a:picLocks noChangeAspect="1"/>
          </p:cNvPicPr>
          <p:nvPr/>
        </p:nvPicPr>
        <p:blipFill>
          <a:blip r:embed="rId3"/>
          <a:stretch>
            <a:fillRect/>
          </a:stretch>
        </p:blipFill>
        <p:spPr>
          <a:xfrm>
            <a:off x="470417" y="3245068"/>
            <a:ext cx="3044931" cy="1025729"/>
          </a:xfrm>
          <a:prstGeom prst="rect">
            <a:avLst/>
          </a:prstGeom>
        </p:spPr>
      </p:pic>
      <p:sp>
        <p:nvSpPr>
          <p:cNvPr id="15" name="テキスト ボックス 14"/>
          <p:cNvSpPr txBox="1"/>
          <p:nvPr/>
        </p:nvSpPr>
        <p:spPr>
          <a:xfrm>
            <a:off x="3543807" y="3245068"/>
            <a:ext cx="5339079" cy="1107996"/>
          </a:xfrm>
          <a:prstGeom prst="rect">
            <a:avLst/>
          </a:prstGeom>
          <a:solidFill>
            <a:schemeClr val="bg1"/>
          </a:solidFill>
        </p:spPr>
        <p:txBody>
          <a:bodyPr wrap="square" rtlCol="0">
            <a:spAutoFit/>
          </a:bodyPr>
          <a:lstStyle/>
          <a:p>
            <a:r>
              <a:rPr kumimoji="1" lang="ja-JP" altLang="en-US" sz="2200" dirty="0">
                <a:solidFill>
                  <a:schemeClr val="accent5">
                    <a:lumMod val="50000"/>
                  </a:schemeClr>
                </a:solidFill>
                <a:latin typeface="メイリオ" panose="020B0604030504040204" pitchFamily="50" charset="-128"/>
                <a:ea typeface="メイリオ" panose="020B0604030504040204" pitchFamily="50" charset="-128"/>
              </a:rPr>
              <a:t>個々</a:t>
            </a:r>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の動作によって指定できるもの</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200" dirty="0" smtClean="0">
                <a:latin typeface="メイリオ" panose="020B0604030504040204" pitchFamily="50" charset="-128"/>
                <a:ea typeface="メイリオ" panose="020B0604030504040204" pitchFamily="50" charset="-128"/>
              </a:rPr>
              <a:t>動作の内容によって、さらに詳細の動作方法が指定できる。</a:t>
            </a:r>
          </a:p>
        </p:txBody>
      </p:sp>
      <p:pic>
        <p:nvPicPr>
          <p:cNvPr id="8" name="図 7"/>
          <p:cNvPicPr>
            <a:picLocks noChangeAspect="1"/>
          </p:cNvPicPr>
          <p:nvPr/>
        </p:nvPicPr>
        <p:blipFill>
          <a:blip r:embed="rId4"/>
          <a:stretch>
            <a:fillRect/>
          </a:stretch>
        </p:blipFill>
        <p:spPr>
          <a:xfrm>
            <a:off x="475968" y="4700997"/>
            <a:ext cx="3073390" cy="1012579"/>
          </a:xfrm>
          <a:prstGeom prst="rect">
            <a:avLst/>
          </a:prstGeom>
        </p:spPr>
      </p:pic>
      <p:sp>
        <p:nvSpPr>
          <p:cNvPr id="17" name="テキスト ボックス 16"/>
          <p:cNvSpPr txBox="1"/>
          <p:nvPr/>
        </p:nvSpPr>
        <p:spPr>
          <a:xfrm>
            <a:off x="3543807" y="4638940"/>
            <a:ext cx="5339079" cy="1785104"/>
          </a:xfrm>
          <a:prstGeom prst="rect">
            <a:avLst/>
          </a:prstGeom>
          <a:solidFill>
            <a:schemeClr val="bg1"/>
          </a:solidFill>
        </p:spPr>
        <p:txBody>
          <a:bodyPr wrap="square" rtlCol="0">
            <a:spAutoFit/>
          </a:bodyPr>
          <a:lstStyle/>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 </a:t>
            </a:r>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動作後に非表示の指示が可能</a:t>
            </a:r>
          </a:p>
          <a:p>
            <a:r>
              <a:rPr kumimoji="1" lang="ja-JP" altLang="en-US" sz="2200" dirty="0" smtClean="0">
                <a:latin typeface="メイリオ" panose="020B0604030504040204" pitchFamily="50" charset="-128"/>
                <a:ea typeface="メイリオ" panose="020B0604030504040204" pitchFamily="50" charset="-128"/>
              </a:rPr>
              <a:t>動作後非表示の指示が可能であるため、開始の動作時間を長くとれば、表示して非表示も可能。また軌道効果の後にも非表示にできる</a:t>
            </a:r>
            <a:r>
              <a:rPr kumimoji="1" lang="ja-JP" altLang="en-US" sz="2200" dirty="0">
                <a:latin typeface="メイリオ" panose="020B0604030504040204" pitchFamily="50" charset="-128"/>
                <a:ea typeface="メイリオ" panose="020B0604030504040204" pitchFamily="50" charset="-128"/>
              </a:rPr>
              <a:t>。</a:t>
            </a:r>
            <a:endParaRPr kumimoji="1" lang="ja-JP" altLang="en-US" sz="2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18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16</a:t>
            </a:fld>
            <a:endParaRPr lang="en-US" altLang="ja-JP" sz="1400" dirty="0" smtClean="0"/>
          </a:p>
        </p:txBody>
      </p:sp>
      <p:sp>
        <p:nvSpPr>
          <p:cNvPr id="6" name="Rectangle 2"/>
          <p:cNvSpPr txBox="1">
            <a:spLocks noChangeArrowheads="1"/>
          </p:cNvSpPr>
          <p:nvPr/>
        </p:nvSpPr>
        <p:spPr>
          <a:xfrm>
            <a:off x="441959" y="238602"/>
            <a:ext cx="8440927" cy="61277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a:t>
            </a: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1</a:t>
            </a:r>
            <a:r>
              <a:rPr lang="ja-JP" altLang="en-US" sz="2800" dirty="0" smtClean="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直前の動作と同時</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又は</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直前の動作の後</a:t>
            </a:r>
            <a:r>
              <a:rPr lang="en-US" altLang="ja-JP" sz="2800" dirty="0">
                <a:latin typeface="メイリオ" panose="020B0604030504040204" pitchFamily="50" charset="-128"/>
                <a:ea typeface="メイリオ" panose="020B0604030504040204" pitchFamily="50" charset="-128"/>
              </a:rPr>
              <a:t>]</a:t>
            </a:r>
            <a:endParaRPr lang="ja-JP" altLang="en-US" sz="28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662422" y="1167060"/>
            <a:ext cx="4434781" cy="2123658"/>
          </a:xfrm>
          <a:prstGeom prst="rect">
            <a:avLst/>
          </a:prstGeom>
          <a:solidFill>
            <a:schemeClr val="bg1"/>
          </a:solidFill>
        </p:spPr>
        <p:txBody>
          <a:bodyPr wrap="square" rtlCol="0">
            <a:spAutoFit/>
          </a:bodyPr>
          <a:lstStyle/>
          <a:p>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直前の動作と同時</a:t>
            </a:r>
            <a:r>
              <a:rPr lang="en-US" altLang="ja-JP" sz="2200" dirty="0" smtClean="0">
                <a:latin typeface="メイリオ" panose="020B0604030504040204" pitchFamily="50" charset="-128"/>
                <a:ea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rPr>
              <a:t>を指定すると動作や音の再生が同時に始まります。</a:t>
            </a: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直前の動作の後</a:t>
            </a:r>
            <a:r>
              <a:rPr lang="en-US" altLang="ja-JP" sz="2200" dirty="0" smtClean="0">
                <a:latin typeface="メイリオ" panose="020B0604030504040204" pitchFamily="50" charset="-128"/>
                <a:ea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rPr>
              <a:t>を指定すると前の動作や音の再生が終了後に動作が始まります。</a:t>
            </a:r>
            <a:endParaRPr lang="ja-JP" altLang="en-US" sz="2200" dirty="0">
              <a:latin typeface="メイリオ" panose="020B0604030504040204" pitchFamily="50" charset="-128"/>
              <a:ea typeface="メイリオ" panose="020B0604030504040204" pitchFamily="50" charset="-128"/>
            </a:endParaRPr>
          </a:p>
          <a:p>
            <a:endParaRPr kumimoji="1" lang="ja-JP" altLang="en-US" sz="2200"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299131" y="1089979"/>
            <a:ext cx="4363291" cy="1962137"/>
          </a:xfrm>
          <a:prstGeom prst="rect">
            <a:avLst/>
          </a:prstGeom>
        </p:spPr>
      </p:pic>
      <p:pic>
        <p:nvPicPr>
          <p:cNvPr id="5" name="図 4"/>
          <p:cNvPicPr>
            <a:picLocks noChangeAspect="1"/>
          </p:cNvPicPr>
          <p:nvPr/>
        </p:nvPicPr>
        <p:blipFill>
          <a:blip r:embed="rId3"/>
          <a:stretch>
            <a:fillRect/>
          </a:stretch>
        </p:blipFill>
        <p:spPr>
          <a:xfrm>
            <a:off x="299131" y="3606401"/>
            <a:ext cx="4363291" cy="1254334"/>
          </a:xfrm>
          <a:prstGeom prst="rect">
            <a:avLst/>
          </a:prstGeom>
        </p:spPr>
      </p:pic>
      <p:sp>
        <p:nvSpPr>
          <p:cNvPr id="14" name="テキスト ボックス 13"/>
          <p:cNvSpPr txBox="1"/>
          <p:nvPr/>
        </p:nvSpPr>
        <p:spPr>
          <a:xfrm>
            <a:off x="4709219" y="3166132"/>
            <a:ext cx="4173667" cy="3816429"/>
          </a:xfrm>
          <a:prstGeom prst="rect">
            <a:avLst/>
          </a:prstGeom>
          <a:solidFill>
            <a:schemeClr val="bg1"/>
          </a:solidFill>
        </p:spPr>
        <p:txBody>
          <a:bodyPr wrap="square" rtlCol="0">
            <a:spAutoFit/>
          </a:bodyPr>
          <a:lstStyle/>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200" dirty="0" smtClean="0">
                <a:latin typeface="メイリオ" panose="020B0604030504040204" pitchFamily="50" charset="-128"/>
                <a:ea typeface="メイリオ" panose="020B0604030504040204" pitchFamily="50" charset="-128"/>
              </a:rPr>
              <a:t>例えば、長い音声と同期させてアニメーションの動作を次々にさせたい場合は、すべて</a:t>
            </a: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直前の動作と同時</a:t>
            </a:r>
            <a:r>
              <a:rPr lang="en-US" altLang="ja-JP" sz="2200" dirty="0" smtClean="0">
                <a:latin typeface="メイリオ" panose="020B0604030504040204" pitchFamily="50" charset="-128"/>
                <a:ea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rPr>
              <a:t>を指定して、タイミングの遅延で動作の開始をずらすことができます。</a:t>
            </a:r>
            <a:r>
              <a:rPr lang="ja-JP" altLang="en-US" sz="2200" dirty="0" smtClean="0">
                <a:solidFill>
                  <a:srgbClr val="FF0000"/>
                </a:solidFill>
                <a:latin typeface="メイリオ" panose="020B0604030504040204" pitchFamily="50" charset="-128"/>
                <a:ea typeface="メイリオ" panose="020B0604030504040204" pitchFamily="50" charset="-128"/>
              </a:rPr>
              <a:t>個人的な考えですが、かなり調整は難しいです。</a:t>
            </a:r>
            <a:r>
              <a:rPr lang="ja-JP" altLang="en-US" sz="2200" dirty="0" smtClean="0">
                <a:latin typeface="メイリオ" panose="020B0604030504040204" pitchFamily="50" charset="-128"/>
                <a:ea typeface="メイリオ" panose="020B0604030504040204" pitchFamily="50" charset="-128"/>
              </a:rPr>
              <a:t>音声分割した方がタイミングは楽かも</a:t>
            </a:r>
            <a:endParaRPr kumimoji="1" lang="en-US" altLang="ja-JP" sz="2200" dirty="0" smtClean="0">
              <a:latin typeface="メイリオ" panose="020B0604030504040204" pitchFamily="50" charset="-128"/>
              <a:ea typeface="メイリオ" panose="020B0604030504040204" pitchFamily="50" charset="-128"/>
            </a:endParaRPr>
          </a:p>
          <a:p>
            <a:endParaRPr kumimoji="1" lang="ja-JP" altLang="en-US" sz="2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06470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17</a:t>
            </a:fld>
            <a:endParaRPr lang="en-US" altLang="ja-JP" sz="1400" dirty="0" smtClean="0"/>
          </a:p>
        </p:txBody>
      </p:sp>
      <p:sp>
        <p:nvSpPr>
          <p:cNvPr id="6" name="Rectangle 2"/>
          <p:cNvSpPr txBox="1">
            <a:spLocks noChangeArrowheads="1"/>
          </p:cNvSpPr>
          <p:nvPr/>
        </p:nvSpPr>
        <p:spPr>
          <a:xfrm>
            <a:off x="441959" y="238602"/>
            <a:ext cx="8440927"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Tips03-</a:t>
            </a: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2</a:t>
            </a:r>
            <a:r>
              <a:rPr lang="ja-JP" altLang="en-US" sz="2800" dirty="0" smtClean="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図形</a:t>
            </a:r>
            <a:r>
              <a:rPr lang="ja-JP" altLang="en-US" sz="2800" dirty="0" smtClean="0">
                <a:latin typeface="メイリオ" panose="020B0604030504040204" pitchFamily="50" charset="-128"/>
                <a:ea typeface="メイリオ" panose="020B0604030504040204" pitchFamily="50" charset="-128"/>
              </a:rPr>
              <a:t>の透過</a:t>
            </a:r>
            <a:endParaRPr lang="ja-JP" altLang="en-US" sz="28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74452" y="851377"/>
            <a:ext cx="8508434" cy="1107996"/>
          </a:xfrm>
          <a:prstGeom prst="rect">
            <a:avLst/>
          </a:prstGeom>
          <a:noFill/>
        </p:spPr>
        <p:txBody>
          <a:bodyPr wrap="square" rtlCol="0">
            <a:spAutoFit/>
          </a:bodyPr>
          <a:lstStyle/>
          <a:p>
            <a:r>
              <a:rPr lang="ja-JP" altLang="en-US" sz="2200" dirty="0" smtClean="0">
                <a:latin typeface="メイリオ" panose="020B0604030504040204" pitchFamily="50" charset="-128"/>
                <a:ea typeface="メイリオ" panose="020B0604030504040204" pitchFamily="50" charset="-128"/>
              </a:rPr>
              <a:t>アニメーションを使うと、図形が透過でない場合、どうしても重なりが気になります。</a:t>
            </a:r>
            <a:r>
              <a:rPr lang="en-US" altLang="ja-JP" sz="2200" dirty="0" smtClean="0">
                <a:latin typeface="メイリオ" panose="020B0604030504040204" pitchFamily="50" charset="-128"/>
                <a:ea typeface="メイリオ" panose="020B0604030504040204" pitchFamily="50" charset="-128"/>
              </a:rPr>
              <a:t>PowerPoint</a:t>
            </a:r>
            <a:r>
              <a:rPr lang="ja-JP" altLang="en-US" sz="2200" dirty="0" smtClean="0">
                <a:latin typeface="メイリオ" panose="020B0604030504040204" pitchFamily="50" charset="-128"/>
                <a:ea typeface="メイリオ" panose="020B0604030504040204" pitchFamily="50" charset="-128"/>
              </a:rPr>
              <a:t>自体はこの透過編集の機能がかなり強化されています。</a:t>
            </a:r>
            <a:endParaRPr kumimoji="1" lang="ja-JP" altLang="en-US" sz="2200"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925712" y="5403382"/>
            <a:ext cx="4173667" cy="1107996"/>
          </a:xfrm>
          <a:prstGeom prst="rect">
            <a:avLst/>
          </a:prstGeom>
          <a:solidFill>
            <a:schemeClr val="bg1"/>
          </a:solidFill>
        </p:spPr>
        <p:txBody>
          <a:bodyPr wrap="square" rtlCol="0">
            <a:spAutoFit/>
          </a:bodyPr>
          <a:lstStyle/>
          <a:p>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背景色が一色の場合</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a:t>
            </a:r>
          </a:p>
          <a:p>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図ツール</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書式</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色</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の</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透明色を指定</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を使用する</a:t>
            </a:r>
          </a:p>
        </p:txBody>
      </p:sp>
      <p:pic>
        <p:nvPicPr>
          <p:cNvPr id="3" name="図 2"/>
          <p:cNvPicPr>
            <a:picLocks noChangeAspect="1"/>
          </p:cNvPicPr>
          <p:nvPr/>
        </p:nvPicPr>
        <p:blipFill>
          <a:blip r:embed="rId2"/>
          <a:stretch>
            <a:fillRect/>
          </a:stretch>
        </p:blipFill>
        <p:spPr>
          <a:xfrm>
            <a:off x="1151481" y="1943836"/>
            <a:ext cx="1990725" cy="4562475"/>
          </a:xfrm>
          <a:prstGeom prst="rect">
            <a:avLst/>
          </a:prstGeom>
        </p:spPr>
      </p:pic>
      <p:pic>
        <p:nvPicPr>
          <p:cNvPr id="2" name="図 1"/>
          <p:cNvPicPr>
            <a:picLocks noChangeAspect="1"/>
          </p:cNvPicPr>
          <p:nvPr/>
        </p:nvPicPr>
        <p:blipFill>
          <a:blip r:embed="rId3"/>
          <a:stretch>
            <a:fillRect/>
          </a:stretch>
        </p:blipFill>
        <p:spPr>
          <a:xfrm>
            <a:off x="373512" y="3429000"/>
            <a:ext cx="1773331" cy="1458072"/>
          </a:xfrm>
          <a:prstGeom prst="rect">
            <a:avLst/>
          </a:prstGeom>
        </p:spPr>
      </p:pic>
      <p:cxnSp>
        <p:nvCxnSpPr>
          <p:cNvPr id="11" name="直線矢印コネクタ 10"/>
          <p:cNvCxnSpPr/>
          <p:nvPr/>
        </p:nvCxnSpPr>
        <p:spPr>
          <a:xfrm flipH="1">
            <a:off x="2922495" y="6185647"/>
            <a:ext cx="80682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楕円 14"/>
          <p:cNvSpPr/>
          <p:nvPr/>
        </p:nvSpPr>
        <p:spPr>
          <a:xfrm>
            <a:off x="1480901" y="5957380"/>
            <a:ext cx="1479455" cy="3993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919235" y="3349235"/>
            <a:ext cx="4173667" cy="1446550"/>
          </a:xfrm>
          <a:prstGeom prst="rect">
            <a:avLst/>
          </a:prstGeom>
          <a:solidFill>
            <a:schemeClr val="bg1"/>
          </a:solidFill>
        </p:spPr>
        <p:txBody>
          <a:bodyPr wrap="square" rtlCol="0">
            <a:spAutoFit/>
          </a:bodyPr>
          <a:lstStyle/>
          <a:p>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背景色が複雑な場合</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a:t>
            </a:r>
          </a:p>
          <a:p>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図ツール</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書式</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色</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の</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背景を削除</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で背景部分を指定して削除する。</a:t>
            </a:r>
          </a:p>
        </p:txBody>
      </p:sp>
      <p:pic>
        <p:nvPicPr>
          <p:cNvPr id="9" name="図 8"/>
          <p:cNvPicPr>
            <a:picLocks noChangeAspect="1"/>
          </p:cNvPicPr>
          <p:nvPr/>
        </p:nvPicPr>
        <p:blipFill>
          <a:blip r:embed="rId4"/>
          <a:stretch>
            <a:fillRect/>
          </a:stretch>
        </p:blipFill>
        <p:spPr>
          <a:xfrm>
            <a:off x="4326009" y="1807817"/>
            <a:ext cx="1442361" cy="1408019"/>
          </a:xfrm>
          <a:prstGeom prst="rect">
            <a:avLst/>
          </a:prstGeom>
        </p:spPr>
      </p:pic>
      <p:sp>
        <p:nvSpPr>
          <p:cNvPr id="18" name="楕円 17"/>
          <p:cNvSpPr/>
          <p:nvPr/>
        </p:nvSpPr>
        <p:spPr>
          <a:xfrm>
            <a:off x="1071257" y="1832130"/>
            <a:ext cx="801990" cy="862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flipV="1">
            <a:off x="1817217" y="2307981"/>
            <a:ext cx="2102018" cy="11210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458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81D2F1-6E19-42EE-8015-FC358F6C8FF4}" type="slidenum">
              <a:rPr kumimoji="1" lang="ja-JP" altLang="en-US" smtClean="0"/>
              <a:t>18</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8" y="244476"/>
            <a:ext cx="8636000" cy="6477000"/>
          </a:xfrm>
          <a:prstGeom prst="rect">
            <a:avLst/>
          </a:prstGeom>
        </p:spPr>
      </p:pic>
      <p:sp>
        <p:nvSpPr>
          <p:cNvPr id="8" name="フローチャート: 和接合 7"/>
          <p:cNvSpPr/>
          <p:nvPr/>
        </p:nvSpPr>
        <p:spPr>
          <a:xfrm>
            <a:off x="8395855" y="399012"/>
            <a:ext cx="249381" cy="230832"/>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225367" y="5750560"/>
            <a:ext cx="1467245" cy="605791"/>
          </a:xfrm>
          <a:prstGeom prst="rect">
            <a:avLst/>
          </a:prstGeom>
          <a:noFill/>
          <a:ln>
            <a:noFill/>
          </a:ln>
        </p:spPr>
      </p:pic>
      <p:sp>
        <p:nvSpPr>
          <p:cNvPr id="6" name="テキスト ボックス 5"/>
          <p:cNvSpPr txBox="1"/>
          <p:nvPr/>
        </p:nvSpPr>
        <p:spPr>
          <a:xfrm>
            <a:off x="1848255" y="5750560"/>
            <a:ext cx="1634247" cy="584775"/>
          </a:xfrm>
          <a:prstGeom prst="rect">
            <a:avLst/>
          </a:prstGeom>
          <a:noFill/>
        </p:spPr>
        <p:txBody>
          <a:bodyPr wrap="square" rtlCol="0">
            <a:spAutoFit/>
          </a:bodyPr>
          <a:lstStyle/>
          <a:p>
            <a:r>
              <a:rPr lang="en-US" altLang="ja-JP" sz="3200" dirty="0" err="1"/>
              <a:t>Go.Ota</a:t>
            </a:r>
            <a:endParaRPr kumimoji="1" lang="ja-JP" altLang="en-US" sz="3200" dirty="0"/>
          </a:p>
        </p:txBody>
      </p:sp>
      <p:sp>
        <p:nvSpPr>
          <p:cNvPr id="3" name="テキスト ボックス 2"/>
          <p:cNvSpPr txBox="1"/>
          <p:nvPr/>
        </p:nvSpPr>
        <p:spPr>
          <a:xfrm>
            <a:off x="958989" y="514428"/>
            <a:ext cx="4957011" cy="1323439"/>
          </a:xfrm>
          <a:prstGeom prst="rect">
            <a:avLst/>
          </a:prstGeom>
          <a:noFill/>
        </p:spPr>
        <p:txBody>
          <a:bodyPr wrap="square" rtlCol="0">
            <a:spAutoFit/>
          </a:bodyPr>
          <a:lstStyle/>
          <a:p>
            <a:r>
              <a:rPr kumimoji="1" lang="ja-JP" altLang="en-US" sz="4000" dirty="0" smtClean="0">
                <a:solidFill>
                  <a:srgbClr val="FF0000"/>
                </a:solidFill>
                <a:latin typeface="メイリオ" panose="020B0604030504040204" pitchFamily="50" charset="-128"/>
                <a:ea typeface="メイリオ" panose="020B0604030504040204" pitchFamily="50" charset="-128"/>
              </a:rPr>
              <a:t>パワポ</a:t>
            </a:r>
            <a:r>
              <a:rPr kumimoji="1" lang="en-US" altLang="ja-JP" sz="4000" dirty="0" smtClean="0">
                <a:solidFill>
                  <a:srgbClr val="FF0000"/>
                </a:solidFill>
                <a:latin typeface="メイリオ" panose="020B0604030504040204" pitchFamily="50" charset="-128"/>
                <a:ea typeface="メイリオ" panose="020B0604030504040204" pitchFamily="50" charset="-128"/>
              </a:rPr>
              <a:t>100%</a:t>
            </a:r>
            <a:r>
              <a:rPr kumimoji="1" lang="ja-JP" altLang="en-US" sz="4000" dirty="0" smtClean="0">
                <a:solidFill>
                  <a:srgbClr val="FF0000"/>
                </a:solidFill>
                <a:latin typeface="メイリオ" panose="020B0604030504040204" pitchFamily="50" charset="-128"/>
                <a:ea typeface="メイリオ" panose="020B0604030504040204" pitchFamily="50" charset="-128"/>
              </a:rPr>
              <a:t>動画作ってみてね</a:t>
            </a:r>
            <a:endParaRPr kumimoji="1" lang="ja-JP" altLang="en-US" sz="4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053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2</a:t>
            </a:fld>
            <a:endParaRPr lang="en-US" altLang="ja-JP" sz="1400" dirty="0" smtClean="0"/>
          </a:p>
        </p:txBody>
      </p:sp>
      <p:sp>
        <p:nvSpPr>
          <p:cNvPr id="4099" name="Rectangle 2"/>
          <p:cNvSpPr>
            <a:spLocks noGrp="1" noChangeArrowheads="1"/>
          </p:cNvSpPr>
          <p:nvPr>
            <p:ph type="ctrTitle"/>
          </p:nvPr>
        </p:nvSpPr>
        <p:spPr>
          <a:xfrm>
            <a:off x="371193" y="196513"/>
            <a:ext cx="7370545" cy="612775"/>
          </a:xfrm>
        </p:spPr>
        <p:txBody>
          <a:bodyPr>
            <a:normAutofit/>
          </a:bodyPr>
          <a:lstStyle/>
          <a:p>
            <a:pPr algn="l" eaLnBrk="1" hangingPunct="1"/>
            <a:r>
              <a:rPr lang="en-US" altLang="ja-JP" sz="2800" dirty="0" smtClean="0">
                <a:latin typeface="メイリオ" panose="020B0604030504040204" pitchFamily="50" charset="-128"/>
                <a:ea typeface="メイリオ" panose="020B0604030504040204" pitchFamily="50" charset="-128"/>
              </a:rPr>
              <a:t>Tips01</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画面切り替え</a:t>
            </a:r>
            <a:endParaRPr lang="ja-JP" altLang="en-US" sz="2800" dirty="0" smtClean="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332510" y="1006997"/>
            <a:ext cx="8048625" cy="1476375"/>
          </a:xfrm>
          <a:prstGeom prst="rect">
            <a:avLst/>
          </a:prstGeom>
        </p:spPr>
      </p:pic>
      <p:sp>
        <p:nvSpPr>
          <p:cNvPr id="6" name="楕円 5"/>
          <p:cNvSpPr/>
          <p:nvPr/>
        </p:nvSpPr>
        <p:spPr>
          <a:xfrm>
            <a:off x="6432884" y="1941095"/>
            <a:ext cx="497305" cy="417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858396" y="2906757"/>
            <a:ext cx="4143585" cy="4185761"/>
          </a:xfrm>
          <a:prstGeom prst="rect">
            <a:avLst/>
          </a:prstGeom>
          <a:noFill/>
        </p:spPr>
        <p:txBody>
          <a:bodyPr wrap="square" rtlCol="0">
            <a:spAutoFit/>
          </a:bodyPr>
          <a:lstStyle/>
          <a:p>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自動的に切り替え</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チェックで自動的に進む動画ができる。</a:t>
            </a:r>
          </a:p>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200" dirty="0" smtClean="0">
                <a:latin typeface="メイリオ" panose="020B0604030504040204" pitchFamily="50" charset="-128"/>
                <a:ea typeface="メイリオ" panose="020B0604030504040204" pitchFamily="50" charset="-128"/>
              </a:rPr>
              <a:t>・切り替え秒数は、アニメーションを使用している場合は、それが終了後に変わるので気にしなくていい。</a:t>
            </a:r>
            <a:br>
              <a:rPr kumimoji="1" lang="ja-JP" altLang="en-US" sz="2200" dirty="0" smtClean="0">
                <a:latin typeface="メイリオ" panose="020B0604030504040204" pitchFamily="50" charset="-128"/>
                <a:ea typeface="メイリオ" panose="020B0604030504040204" pitchFamily="50" charset="-128"/>
              </a:rPr>
            </a:br>
            <a:r>
              <a:rPr kumimoji="1" lang="ja-JP" altLang="en-US" sz="2200" dirty="0" smtClean="0">
                <a:latin typeface="メイリオ" panose="020B0604030504040204" pitchFamily="50" charset="-128"/>
                <a:ea typeface="メイリオ" panose="020B0604030504040204" pitchFamily="50" charset="-128"/>
              </a:rPr>
              <a:t>・最後のアニメーションが終るとすぐ</a:t>
            </a:r>
            <a:r>
              <a:rPr kumimoji="1" lang="ja-JP" altLang="en-US" sz="2200" dirty="0">
                <a:latin typeface="メイリオ" panose="020B0604030504040204" pitchFamily="50" charset="-128"/>
                <a:ea typeface="メイリオ" panose="020B0604030504040204" pitchFamily="50" charset="-128"/>
              </a:rPr>
              <a:t>次</a:t>
            </a:r>
            <a:r>
              <a:rPr kumimoji="1" lang="ja-JP" altLang="en-US" sz="2200" dirty="0" smtClean="0">
                <a:latin typeface="メイリオ" panose="020B0604030504040204" pitchFamily="50" charset="-128"/>
                <a:ea typeface="メイリオ" panose="020B0604030504040204" pitchFamily="50" charset="-128"/>
              </a:rPr>
              <a:t>のスライドに移るので、ダミーのアニメーションを入れて時間調節しています。</a:t>
            </a:r>
            <a:endParaRPr kumimoji="1" lang="en-US" altLang="ja-JP" sz="2200" dirty="0" smtClean="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cxnSp>
        <p:nvCxnSpPr>
          <p:cNvPr id="8" name="直線矢印コネクタ 7"/>
          <p:cNvCxnSpPr/>
          <p:nvPr/>
        </p:nvCxnSpPr>
        <p:spPr>
          <a:xfrm flipV="1">
            <a:off x="6224337" y="2358189"/>
            <a:ext cx="389823" cy="548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右中かっこ 8"/>
          <p:cNvSpPr/>
          <p:nvPr/>
        </p:nvSpPr>
        <p:spPr>
          <a:xfrm rot="5400000">
            <a:off x="2359855" y="869992"/>
            <a:ext cx="372342" cy="324984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474233" y="2916618"/>
            <a:ext cx="4143585" cy="2831544"/>
          </a:xfrm>
          <a:prstGeom prst="rect">
            <a:avLst/>
          </a:prstGeom>
          <a:noFill/>
        </p:spPr>
        <p:txBody>
          <a:bodyPr wrap="square" rtlCol="0">
            <a:spAutoFit/>
          </a:bodyPr>
          <a:lstStyle/>
          <a:p>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画面切り替え</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で、選択すれば、そのスライドが表示されるときの効果を指定できる。</a:t>
            </a:r>
          </a:p>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200" dirty="0" smtClean="0">
                <a:latin typeface="メイリオ" panose="020B0604030504040204" pitchFamily="50" charset="-128"/>
                <a:ea typeface="メイリオ" panose="020B0604030504040204" pitchFamily="50" charset="-128"/>
              </a:rPr>
              <a:t>・一つの動画の中で、切り替えの効果の意味を統一してもたせること。</a:t>
            </a:r>
            <a:endParaRPr kumimoji="1" lang="en-US" altLang="ja-JP" sz="2200" dirty="0" smtClean="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sp>
        <p:nvSpPr>
          <p:cNvPr id="15" name="フローチャート: 和接合 14"/>
          <p:cNvSpPr/>
          <p:nvPr/>
        </p:nvSpPr>
        <p:spPr>
          <a:xfrm>
            <a:off x="3809139" y="5502369"/>
            <a:ext cx="249381" cy="230832"/>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H="1">
            <a:off x="4170946" y="5618939"/>
            <a:ext cx="6874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032416" y="5816651"/>
            <a:ext cx="1869065" cy="830997"/>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例</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私の動画だと右上のこの図形のアニメーション</a:t>
            </a:r>
          </a:p>
        </p:txBody>
      </p:sp>
    </p:spTree>
    <p:extLst>
      <p:ext uri="{BB962C8B-B14F-4D97-AF65-F5344CB8AC3E}">
        <p14:creationId xmlns:p14="http://schemas.microsoft.com/office/powerpoint/2010/main" val="17678100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68263"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3</a:t>
            </a:fld>
            <a:endParaRPr lang="en-US" altLang="ja-JP" sz="1400" dirty="0" smtClean="0"/>
          </a:p>
        </p:txBody>
      </p:sp>
      <p:sp>
        <p:nvSpPr>
          <p:cNvPr id="6" name="Rectangle 2"/>
          <p:cNvSpPr txBox="1">
            <a:spLocks noChangeArrowheads="1"/>
          </p:cNvSpPr>
          <p:nvPr/>
        </p:nvSpPr>
        <p:spPr>
          <a:xfrm>
            <a:off x="441959" y="367478"/>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Tips02:</a:t>
            </a:r>
            <a:r>
              <a:rPr lang="ja-JP" altLang="en-US" sz="2800" dirty="0" smtClean="0">
                <a:latin typeface="メイリオ" panose="020B0604030504040204" pitchFamily="50" charset="-128"/>
                <a:ea typeface="メイリオ" panose="020B0604030504040204" pitchFamily="50" charset="-128"/>
              </a:rPr>
              <a:t>音の種類</a:t>
            </a:r>
            <a:endParaRPr lang="ja-JP" altLang="en-US" sz="280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1007088" y="1164730"/>
            <a:ext cx="1623817" cy="1193459"/>
            <a:chOff x="689811" y="1138989"/>
            <a:chExt cx="2771097" cy="2085474"/>
          </a:xfrm>
        </p:grpSpPr>
        <p:pic>
          <p:nvPicPr>
            <p:cNvPr id="8" name="図 7"/>
            <p:cNvPicPr>
              <a:picLocks noChangeAspect="1"/>
            </p:cNvPicPr>
            <p:nvPr/>
          </p:nvPicPr>
          <p:blipFill>
            <a:blip r:embed="rId2"/>
            <a:stretch>
              <a:fillRect/>
            </a:stretch>
          </p:blipFill>
          <p:spPr>
            <a:xfrm>
              <a:off x="703690" y="1175088"/>
              <a:ext cx="2757218" cy="2049375"/>
            </a:xfrm>
            <a:prstGeom prst="rect">
              <a:avLst/>
            </a:prstGeom>
          </p:spPr>
        </p:pic>
        <p:sp>
          <p:nvSpPr>
            <p:cNvPr id="9" name="正方形/長方形 8"/>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1159488" y="1317130"/>
            <a:ext cx="1623817" cy="1193459"/>
            <a:chOff x="689811" y="1138989"/>
            <a:chExt cx="2771097" cy="2085474"/>
          </a:xfrm>
        </p:grpSpPr>
        <p:pic>
          <p:nvPicPr>
            <p:cNvPr id="11" name="図 10"/>
            <p:cNvPicPr>
              <a:picLocks noChangeAspect="1"/>
            </p:cNvPicPr>
            <p:nvPr/>
          </p:nvPicPr>
          <p:blipFill>
            <a:blip r:embed="rId2"/>
            <a:stretch>
              <a:fillRect/>
            </a:stretch>
          </p:blipFill>
          <p:spPr>
            <a:xfrm>
              <a:off x="703690" y="1175088"/>
              <a:ext cx="2757218" cy="2049375"/>
            </a:xfrm>
            <a:prstGeom prst="rect">
              <a:avLst/>
            </a:prstGeom>
          </p:spPr>
        </p:pic>
        <p:sp>
          <p:nvSpPr>
            <p:cNvPr id="12" name="正方形/長方形 11"/>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1311888" y="1469530"/>
            <a:ext cx="1623817" cy="1193459"/>
            <a:chOff x="689811" y="1138989"/>
            <a:chExt cx="2771097" cy="2085474"/>
          </a:xfrm>
        </p:grpSpPr>
        <p:pic>
          <p:nvPicPr>
            <p:cNvPr id="14" name="図 13"/>
            <p:cNvPicPr>
              <a:picLocks noChangeAspect="1"/>
            </p:cNvPicPr>
            <p:nvPr/>
          </p:nvPicPr>
          <p:blipFill>
            <a:blip r:embed="rId2"/>
            <a:stretch>
              <a:fillRect/>
            </a:stretch>
          </p:blipFill>
          <p:spPr>
            <a:xfrm>
              <a:off x="703690" y="1175088"/>
              <a:ext cx="2757218" cy="2049375"/>
            </a:xfrm>
            <a:prstGeom prst="rect">
              <a:avLst/>
            </a:prstGeom>
          </p:spPr>
        </p:pic>
        <p:sp>
          <p:nvSpPr>
            <p:cNvPr id="15" name="正方形/長方形 14"/>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3370673" y="1164730"/>
            <a:ext cx="3976611" cy="1569660"/>
          </a:xfrm>
          <a:prstGeom prst="rect">
            <a:avLst/>
          </a:prstGeom>
          <a:noFill/>
        </p:spPr>
        <p:txBody>
          <a:bodyPr wrap="square" rtlCol="0">
            <a:spAutoFit/>
          </a:bodyPr>
          <a:lstStyle/>
          <a:p>
            <a:r>
              <a:rPr kumimoji="1" lang="en-US" altLang="ja-JP" sz="2400" dirty="0" smtClean="0">
                <a:solidFill>
                  <a:srgbClr val="FF0000"/>
                </a:solidFill>
                <a:latin typeface="メイリオ" panose="020B0604030504040204" pitchFamily="50" charset="-128"/>
                <a:ea typeface="メイリオ" panose="020B0604030504040204" pitchFamily="50" charset="-128"/>
              </a:rPr>
              <a:t>BGM</a:t>
            </a:r>
            <a:r>
              <a:rPr kumimoji="1" lang="ja-JP" altLang="en-US" sz="2400" dirty="0" smtClean="0">
                <a:solidFill>
                  <a:srgbClr val="FF0000"/>
                </a:solidFill>
                <a:latin typeface="メイリオ" panose="020B0604030504040204" pitchFamily="50" charset="-128"/>
                <a:ea typeface="メイリオ" panose="020B0604030504040204" pitchFamily="50" charset="-128"/>
              </a:rPr>
              <a:t>など</a:t>
            </a:r>
          </a:p>
          <a:p>
            <a:r>
              <a:rPr kumimoji="1" lang="ja-JP" altLang="en-US" sz="2400" dirty="0" smtClean="0">
                <a:latin typeface="メイリオ" panose="020B0604030504040204" pitchFamily="50" charset="-128"/>
                <a:ea typeface="メイリオ" panose="020B0604030504040204" pitchFamily="50" charset="-128"/>
              </a:rPr>
              <a:t>複数</a:t>
            </a:r>
            <a:r>
              <a:rPr kumimoji="1" lang="ja-JP" altLang="en-US" sz="2400" dirty="0" smtClean="0">
                <a:latin typeface="メイリオ" panose="020B0604030504040204" pitchFamily="50" charset="-128"/>
                <a:ea typeface="メイリオ" panose="020B0604030504040204" pitchFamily="50" charset="-128"/>
              </a:rPr>
              <a:t>スライドを通した音声</a:t>
            </a:r>
          </a:p>
          <a:p>
            <a:r>
              <a:rPr kumimoji="1" lang="ja-JP" altLang="en-US" sz="2400" dirty="0" smtClean="0">
                <a:latin typeface="メイリオ" panose="020B0604030504040204" pitchFamily="50" charset="-128"/>
                <a:ea typeface="メイリオ" panose="020B0604030504040204" pitchFamily="50" charset="-128"/>
              </a:rPr>
              <a:t/>
            </a:r>
            <a:br>
              <a:rPr kumimoji="1" lang="ja-JP" altLang="en-US" sz="2400" dirty="0" smtClean="0">
                <a:latin typeface="メイリオ" panose="020B0604030504040204" pitchFamily="50" charset="-128"/>
                <a:ea typeface="メイリオ" panose="020B0604030504040204" pitchFamily="50" charset="-128"/>
              </a:rPr>
            </a:br>
            <a:endParaRPr kumimoji="1" lang="ja-JP" altLang="en-US" sz="2400" dirty="0">
              <a:latin typeface="メイリオ" panose="020B0604030504040204" pitchFamily="50" charset="-128"/>
              <a:ea typeface="メイリオ" panose="020B0604030504040204" pitchFamily="50" charset="-128"/>
            </a:endParaRPr>
          </a:p>
        </p:txBody>
      </p:sp>
      <p:grpSp>
        <p:nvGrpSpPr>
          <p:cNvPr id="17" name="グループ化 16"/>
          <p:cNvGrpSpPr/>
          <p:nvPr/>
        </p:nvGrpSpPr>
        <p:grpSpPr>
          <a:xfrm>
            <a:off x="1015221" y="2999866"/>
            <a:ext cx="1623817" cy="1193459"/>
            <a:chOff x="689811" y="1138989"/>
            <a:chExt cx="2771097" cy="2085474"/>
          </a:xfrm>
        </p:grpSpPr>
        <p:pic>
          <p:nvPicPr>
            <p:cNvPr id="18" name="図 17"/>
            <p:cNvPicPr>
              <a:picLocks noChangeAspect="1"/>
            </p:cNvPicPr>
            <p:nvPr/>
          </p:nvPicPr>
          <p:blipFill>
            <a:blip r:embed="rId2"/>
            <a:stretch>
              <a:fillRect/>
            </a:stretch>
          </p:blipFill>
          <p:spPr>
            <a:xfrm>
              <a:off x="703690" y="1175088"/>
              <a:ext cx="2757218" cy="2049375"/>
            </a:xfrm>
            <a:prstGeom prst="rect">
              <a:avLst/>
            </a:prstGeom>
          </p:spPr>
        </p:pic>
        <p:sp>
          <p:nvSpPr>
            <p:cNvPr id="19" name="正方形/長方形 18"/>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3378806" y="2999866"/>
            <a:ext cx="3976611" cy="1200329"/>
          </a:xfrm>
          <a:prstGeom prst="rect">
            <a:avLst/>
          </a:prstGeom>
          <a:noFill/>
        </p:spPr>
        <p:txBody>
          <a:bodyPr wrap="square" rtlCol="0">
            <a:spAutoFit/>
          </a:bodyPr>
          <a:lstStyle/>
          <a:p>
            <a:r>
              <a:rPr kumimoji="1" lang="ja-JP" altLang="en-US" sz="2400" dirty="0" smtClean="0">
                <a:solidFill>
                  <a:srgbClr val="FF0000"/>
                </a:solidFill>
                <a:latin typeface="メイリオ" panose="020B0604030504040204" pitchFamily="50" charset="-128"/>
                <a:ea typeface="メイリオ" panose="020B0604030504040204" pitchFamily="50" charset="-128"/>
              </a:rPr>
              <a:t>解説ナレーションなど</a:t>
            </a:r>
          </a:p>
          <a:p>
            <a:r>
              <a:rPr kumimoji="1" lang="ja-JP" altLang="en-US" sz="2400" dirty="0" smtClean="0">
                <a:latin typeface="メイリオ" panose="020B0604030504040204" pitchFamily="50" charset="-128"/>
                <a:ea typeface="メイリオ" panose="020B0604030504040204" pitchFamily="50" charset="-128"/>
              </a:rPr>
              <a:t>一つのスライドに挿入する複数の音声</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1069494" y="4521022"/>
            <a:ext cx="1946855" cy="1824080"/>
          </a:xfrm>
          <a:prstGeom prst="rect">
            <a:avLst/>
          </a:prstGeom>
        </p:spPr>
      </p:pic>
      <p:sp>
        <p:nvSpPr>
          <p:cNvPr id="28" name="テキスト ボックス 27"/>
          <p:cNvSpPr txBox="1"/>
          <p:nvPr/>
        </p:nvSpPr>
        <p:spPr>
          <a:xfrm>
            <a:off x="3378806" y="4832897"/>
            <a:ext cx="3976611" cy="1200329"/>
          </a:xfrm>
          <a:prstGeom prst="rect">
            <a:avLst/>
          </a:prstGeom>
          <a:noFill/>
        </p:spPr>
        <p:txBody>
          <a:bodyPr wrap="square" rtlCol="0">
            <a:spAutoFit/>
          </a:bodyPr>
          <a:lstStyle/>
          <a:p>
            <a:r>
              <a:rPr kumimoji="1" lang="ja-JP" altLang="en-US" sz="2400" dirty="0" smtClean="0">
                <a:solidFill>
                  <a:srgbClr val="FF0000"/>
                </a:solidFill>
                <a:latin typeface="メイリオ" panose="020B0604030504040204" pitchFamily="50" charset="-128"/>
                <a:ea typeface="メイリオ" panose="020B0604030504040204" pitchFamily="50" charset="-128"/>
              </a:rPr>
              <a:t>効果音など</a:t>
            </a:r>
          </a:p>
          <a:p>
            <a:r>
              <a:rPr kumimoji="1" lang="ja-JP" altLang="en-US" sz="2400" dirty="0">
                <a:latin typeface="メイリオ" panose="020B0604030504040204" pitchFamily="50" charset="-128"/>
                <a:ea typeface="メイリオ" panose="020B0604030504040204" pitchFamily="50" charset="-128"/>
              </a:rPr>
              <a:t>個々</a:t>
            </a:r>
            <a:r>
              <a:rPr kumimoji="1" lang="ja-JP" altLang="en-US" sz="2400" dirty="0" smtClean="0">
                <a:latin typeface="メイリオ" panose="020B0604030504040204" pitchFamily="50" charset="-128"/>
                <a:ea typeface="メイリオ" panose="020B0604030504040204" pitchFamily="50" charset="-128"/>
              </a:rPr>
              <a:t>のアニメーションに</a:t>
            </a:r>
            <a:br>
              <a:rPr kumimoji="1" lang="ja-JP" altLang="en-US" sz="2400" dirty="0" smtClean="0">
                <a:latin typeface="メイリオ" panose="020B0604030504040204" pitchFamily="50" charset="-128"/>
                <a:ea typeface="メイリオ" panose="020B0604030504040204" pitchFamily="50" charset="-128"/>
              </a:rPr>
            </a:br>
            <a:r>
              <a:rPr kumimoji="1" lang="ja-JP" altLang="en-US" sz="2400" dirty="0" smtClean="0">
                <a:latin typeface="メイリオ" panose="020B0604030504040204" pitchFamily="50" charset="-128"/>
                <a:ea typeface="メイリオ" panose="020B0604030504040204" pitchFamily="50" charset="-128"/>
              </a:rPr>
              <a:t>つけるもの</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3587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238"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4</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Tips02-01 BGM</a:t>
            </a:r>
            <a:r>
              <a:rPr lang="ja-JP" altLang="en-US" sz="2800" dirty="0" smtClean="0">
                <a:latin typeface="メイリオ" panose="020B0604030504040204" pitchFamily="50" charset="-128"/>
                <a:ea typeface="メイリオ" panose="020B0604030504040204" pitchFamily="50" charset="-128"/>
              </a:rPr>
              <a:t>の挿入方法</a:t>
            </a:r>
            <a:endParaRPr lang="ja-JP" altLang="en-US" sz="280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264330" y="1145021"/>
            <a:ext cx="1623817" cy="1193459"/>
            <a:chOff x="689811" y="1138989"/>
            <a:chExt cx="2771097" cy="2085474"/>
          </a:xfrm>
        </p:grpSpPr>
        <p:pic>
          <p:nvPicPr>
            <p:cNvPr id="8" name="図 7"/>
            <p:cNvPicPr>
              <a:picLocks noChangeAspect="1"/>
            </p:cNvPicPr>
            <p:nvPr/>
          </p:nvPicPr>
          <p:blipFill>
            <a:blip r:embed="rId2"/>
            <a:stretch>
              <a:fillRect/>
            </a:stretch>
          </p:blipFill>
          <p:spPr>
            <a:xfrm>
              <a:off x="703690" y="1175088"/>
              <a:ext cx="2757218" cy="2049375"/>
            </a:xfrm>
            <a:prstGeom prst="rect">
              <a:avLst/>
            </a:prstGeom>
          </p:spPr>
        </p:pic>
        <p:sp>
          <p:nvSpPr>
            <p:cNvPr id="9" name="正方形/長方形 8"/>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416730" y="1297421"/>
            <a:ext cx="1623817" cy="1193459"/>
            <a:chOff x="689811" y="1138989"/>
            <a:chExt cx="2771097" cy="2085474"/>
          </a:xfrm>
        </p:grpSpPr>
        <p:pic>
          <p:nvPicPr>
            <p:cNvPr id="11" name="図 10"/>
            <p:cNvPicPr>
              <a:picLocks noChangeAspect="1"/>
            </p:cNvPicPr>
            <p:nvPr/>
          </p:nvPicPr>
          <p:blipFill>
            <a:blip r:embed="rId2"/>
            <a:stretch>
              <a:fillRect/>
            </a:stretch>
          </p:blipFill>
          <p:spPr>
            <a:xfrm>
              <a:off x="703690" y="1175088"/>
              <a:ext cx="2757218" cy="2049375"/>
            </a:xfrm>
            <a:prstGeom prst="rect">
              <a:avLst/>
            </a:prstGeom>
          </p:spPr>
        </p:pic>
        <p:sp>
          <p:nvSpPr>
            <p:cNvPr id="12" name="正方形/長方形 11"/>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569130" y="1449821"/>
            <a:ext cx="1623817" cy="1193459"/>
            <a:chOff x="689811" y="1138989"/>
            <a:chExt cx="2771097" cy="2085474"/>
          </a:xfrm>
        </p:grpSpPr>
        <p:pic>
          <p:nvPicPr>
            <p:cNvPr id="14" name="図 13"/>
            <p:cNvPicPr>
              <a:picLocks noChangeAspect="1"/>
            </p:cNvPicPr>
            <p:nvPr/>
          </p:nvPicPr>
          <p:blipFill>
            <a:blip r:embed="rId2"/>
            <a:stretch>
              <a:fillRect/>
            </a:stretch>
          </p:blipFill>
          <p:spPr>
            <a:xfrm>
              <a:off x="703690" y="1175088"/>
              <a:ext cx="2757218" cy="2049375"/>
            </a:xfrm>
            <a:prstGeom prst="rect">
              <a:avLst/>
            </a:prstGeom>
          </p:spPr>
        </p:pic>
        <p:sp>
          <p:nvSpPr>
            <p:cNvPr id="15" name="正方形/長方形 14"/>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5403345" y="1145021"/>
            <a:ext cx="3532107" cy="1200329"/>
          </a:xfrm>
          <a:prstGeom prst="rect">
            <a:avLst/>
          </a:prstGeom>
          <a:no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rPr>
              <a:t>BGM</a:t>
            </a:r>
            <a:r>
              <a:rPr kumimoji="1" lang="ja-JP" altLang="en-US" sz="2400" dirty="0" smtClean="0">
                <a:latin typeface="メイリオ" panose="020B0604030504040204" pitchFamily="50" charset="-128"/>
                <a:ea typeface="メイリオ" panose="020B0604030504040204" pitchFamily="50" charset="-128"/>
              </a:rPr>
              <a:t>を開始したい</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スライドで</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挿入</a:t>
            </a:r>
            <a:r>
              <a:rPr kumimoji="1" lang="en-US" altLang="ja-JP" sz="2400" dirty="0" smtClean="0">
                <a:latin typeface="メイリオ" panose="020B0604030504040204" pitchFamily="50" charset="-128"/>
                <a:ea typeface="メイリオ" panose="020B0604030504040204" pitchFamily="50" charset="-128"/>
              </a:rPr>
              <a:t>] – [</a:t>
            </a:r>
            <a:r>
              <a:rPr kumimoji="1" lang="ja-JP" altLang="en-US" sz="2400" dirty="0" smtClean="0">
                <a:latin typeface="メイリオ" panose="020B0604030504040204" pitchFamily="50" charset="-128"/>
                <a:ea typeface="メイリオ" panose="020B0604030504040204" pitchFamily="50" charset="-128"/>
              </a:rPr>
              <a:t>オーディオ</a:t>
            </a:r>
            <a:r>
              <a:rPr kumimoji="1"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2295323" y="948292"/>
            <a:ext cx="3005646" cy="1971371"/>
          </a:xfrm>
          <a:prstGeom prst="rect">
            <a:avLst/>
          </a:prstGeom>
        </p:spPr>
      </p:pic>
      <p:pic>
        <p:nvPicPr>
          <p:cNvPr id="5" name="図 4"/>
          <p:cNvPicPr>
            <a:picLocks noChangeAspect="1"/>
          </p:cNvPicPr>
          <p:nvPr/>
        </p:nvPicPr>
        <p:blipFill>
          <a:blip r:embed="rId4"/>
          <a:stretch>
            <a:fillRect/>
          </a:stretch>
        </p:blipFill>
        <p:spPr>
          <a:xfrm>
            <a:off x="441959" y="3071748"/>
            <a:ext cx="6010275" cy="1162050"/>
          </a:xfrm>
          <a:prstGeom prst="rect">
            <a:avLst/>
          </a:prstGeom>
        </p:spPr>
      </p:pic>
      <p:sp>
        <p:nvSpPr>
          <p:cNvPr id="24" name="テキスト ボックス 23"/>
          <p:cNvSpPr txBox="1"/>
          <p:nvPr/>
        </p:nvSpPr>
        <p:spPr>
          <a:xfrm>
            <a:off x="837331" y="4385883"/>
            <a:ext cx="7777280" cy="2308324"/>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バックグラウンドで再生</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を指定</a:t>
            </a:r>
          </a:p>
          <a:p>
            <a:r>
              <a:rPr kumimoji="1" lang="ja-JP" altLang="en-US" sz="2400" dirty="0" smtClean="0">
                <a:latin typeface="メイリオ" panose="020B0604030504040204" pitchFamily="50" charset="-128"/>
                <a:ea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再生が終了したら巻き戻す</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をチェック</a:t>
            </a:r>
          </a:p>
          <a:p>
            <a:r>
              <a:rPr kumimoji="1" lang="en-US" altLang="ja-JP" sz="24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動画教材には</a:t>
            </a:r>
            <a:r>
              <a:rPr kumimoji="1" lang="en-US" altLang="ja-JP" sz="2400" dirty="0" smtClean="0">
                <a:latin typeface="メイリオ" panose="020B0604030504040204" pitchFamily="50" charset="-128"/>
                <a:ea typeface="メイリオ" panose="020B0604030504040204" pitchFamily="50" charset="-128"/>
              </a:rPr>
              <a:t>BGM</a:t>
            </a:r>
            <a:r>
              <a:rPr kumimoji="1" lang="ja-JP" altLang="en-US" sz="2400" dirty="0" smtClean="0">
                <a:latin typeface="メイリオ" panose="020B0604030504040204" pitchFamily="50" charset="-128"/>
                <a:ea typeface="メイリオ" panose="020B0604030504040204" pitchFamily="50" charset="-128"/>
              </a:rPr>
              <a:t>があった方がいいみたい。</a:t>
            </a:r>
          </a:p>
          <a:p>
            <a:r>
              <a:rPr kumimoji="1" lang="ja-JP" altLang="en-US" sz="2400" dirty="0" smtClean="0">
                <a:latin typeface="メイリオ" panose="020B0604030504040204" pitchFamily="50" charset="-128"/>
                <a:ea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rPr>
              <a:t>BGM</a:t>
            </a:r>
            <a:r>
              <a:rPr kumimoji="1" lang="ja-JP" altLang="en-US" sz="2400" dirty="0" smtClean="0">
                <a:latin typeface="メイリオ" panose="020B0604030504040204" pitchFamily="50" charset="-128"/>
                <a:ea typeface="メイリオ" panose="020B0604030504040204" pitchFamily="50" charset="-128"/>
              </a:rPr>
              <a:t>の音はかなり小さくなくように事前に編集</a:t>
            </a:r>
            <a:endParaRPr kumimoji="1" lang="en-US" altLang="ja-JP" sz="2400" dirty="0" smtClean="0">
              <a:latin typeface="メイリオ" panose="020B0604030504040204" pitchFamily="50" charset="-128"/>
              <a:ea typeface="メイリオ" panose="020B0604030504040204" pitchFamily="50" charset="-128"/>
            </a:endParaRPr>
          </a:p>
          <a:p>
            <a:endParaRPr kumimoji="1"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92044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5</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Tips02-0</a:t>
            </a:r>
            <a:r>
              <a:rPr lang="en-US" altLang="ja-JP" sz="2800" dirty="0">
                <a:latin typeface="メイリオ" panose="020B0604030504040204" pitchFamily="50" charset="-128"/>
                <a:ea typeface="メイリオ" panose="020B0604030504040204" pitchFamily="50" charset="-128"/>
              </a:rPr>
              <a:t>2</a:t>
            </a:r>
            <a:r>
              <a:rPr lang="ja-JP" altLang="en-US" sz="2800" dirty="0" smtClean="0">
                <a:latin typeface="メイリオ" panose="020B0604030504040204" pitchFamily="50" charset="-128"/>
                <a:ea typeface="メイリオ" panose="020B0604030504040204" pitchFamily="50" charset="-128"/>
              </a:rPr>
              <a:t>音の挿入方法</a:t>
            </a:r>
            <a:endParaRPr lang="ja-JP" altLang="en-US" sz="280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441959" y="1337247"/>
            <a:ext cx="1623817" cy="1193459"/>
            <a:chOff x="689811" y="1138989"/>
            <a:chExt cx="2771097" cy="2085474"/>
          </a:xfrm>
        </p:grpSpPr>
        <p:pic>
          <p:nvPicPr>
            <p:cNvPr id="8" name="図 7"/>
            <p:cNvPicPr>
              <a:picLocks noChangeAspect="1"/>
            </p:cNvPicPr>
            <p:nvPr/>
          </p:nvPicPr>
          <p:blipFill>
            <a:blip r:embed="rId2"/>
            <a:stretch>
              <a:fillRect/>
            </a:stretch>
          </p:blipFill>
          <p:spPr>
            <a:xfrm>
              <a:off x="703690" y="1175088"/>
              <a:ext cx="2757218" cy="2049375"/>
            </a:xfrm>
            <a:prstGeom prst="rect">
              <a:avLst/>
            </a:prstGeom>
          </p:spPr>
        </p:pic>
        <p:sp>
          <p:nvSpPr>
            <p:cNvPr id="9" name="正方形/長方形 8"/>
            <p:cNvSpPr/>
            <p:nvPr/>
          </p:nvSpPr>
          <p:spPr>
            <a:xfrm>
              <a:off x="689811" y="1138989"/>
              <a:ext cx="2759242" cy="20694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3"/>
          <a:stretch>
            <a:fillRect/>
          </a:stretch>
        </p:blipFill>
        <p:spPr>
          <a:xfrm>
            <a:off x="2295323" y="948292"/>
            <a:ext cx="3005646" cy="1971371"/>
          </a:xfrm>
          <a:prstGeom prst="rect">
            <a:avLst/>
          </a:prstGeom>
        </p:spPr>
      </p:pic>
      <p:sp>
        <p:nvSpPr>
          <p:cNvPr id="11" name="テキスト ボックス 10"/>
          <p:cNvSpPr txBox="1"/>
          <p:nvPr/>
        </p:nvSpPr>
        <p:spPr>
          <a:xfrm>
            <a:off x="5403345" y="1145021"/>
            <a:ext cx="3628360" cy="830997"/>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音を使いたいスライドで</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挿入</a:t>
            </a:r>
            <a:r>
              <a:rPr kumimoji="1" lang="en-US" altLang="ja-JP" sz="2400" dirty="0" smtClean="0">
                <a:latin typeface="メイリオ" panose="020B0604030504040204" pitchFamily="50" charset="-128"/>
                <a:ea typeface="メイリオ" panose="020B0604030504040204" pitchFamily="50" charset="-128"/>
              </a:rPr>
              <a:t>] – [</a:t>
            </a:r>
            <a:r>
              <a:rPr kumimoji="1" lang="ja-JP" altLang="en-US" sz="2400" dirty="0" smtClean="0">
                <a:latin typeface="メイリオ" panose="020B0604030504040204" pitchFamily="50" charset="-128"/>
                <a:ea typeface="メイリオ" panose="020B0604030504040204" pitchFamily="50" charset="-128"/>
              </a:rPr>
              <a:t>オーディオ</a:t>
            </a:r>
            <a:r>
              <a:rPr kumimoji="1"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stretch>
            <a:fillRect/>
          </a:stretch>
        </p:blipFill>
        <p:spPr>
          <a:xfrm>
            <a:off x="4813935" y="3187938"/>
            <a:ext cx="3933825" cy="1333500"/>
          </a:xfrm>
          <a:prstGeom prst="rect">
            <a:avLst/>
          </a:prstGeom>
        </p:spPr>
      </p:pic>
      <p:sp>
        <p:nvSpPr>
          <p:cNvPr id="14" name="楕円 13"/>
          <p:cNvSpPr/>
          <p:nvPr/>
        </p:nvSpPr>
        <p:spPr>
          <a:xfrm>
            <a:off x="4888687" y="3599480"/>
            <a:ext cx="497305" cy="417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V="1">
            <a:off x="4033607" y="3854688"/>
            <a:ext cx="780328" cy="2841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05247" y="3690441"/>
            <a:ext cx="3628360" cy="2308324"/>
          </a:xfrm>
          <a:prstGeom prst="rect">
            <a:avLst/>
          </a:prstGeom>
          <a:noFill/>
        </p:spPr>
        <p:txBody>
          <a:bodyPr wrap="square" rtlCol="0">
            <a:spAutoFit/>
          </a:bodyPr>
          <a:lstStyle/>
          <a:p>
            <a:r>
              <a:rPr kumimoji="1" lang="en-US" altLang="ja-JP" sz="24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スライドショーの実行中にサウンドのアイコンを隠す</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チェックで、スピーカーマークが表示されずにすっきり</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33757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6</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Tips02-03</a:t>
            </a:r>
            <a:r>
              <a:rPr lang="ja-JP" altLang="en-US" sz="2800" dirty="0" smtClean="0">
                <a:latin typeface="メイリオ" panose="020B0604030504040204" pitchFamily="50" charset="-128"/>
                <a:ea typeface="メイリオ" panose="020B0604030504040204" pitchFamily="50" charset="-128"/>
              </a:rPr>
              <a:t> 挿入した音の細かい再生タイミング</a:t>
            </a:r>
            <a:endParaRPr lang="ja-JP" altLang="en-US" sz="28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223079" y="981182"/>
            <a:ext cx="3753083" cy="1107996"/>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1: [</a:t>
            </a:r>
            <a:r>
              <a:rPr kumimoji="1" lang="ja-JP" altLang="en-US" sz="2200" dirty="0" smtClean="0">
                <a:latin typeface="メイリオ" panose="020B0604030504040204" pitchFamily="50" charset="-128"/>
                <a:ea typeface="メイリオ" panose="020B0604030504040204" pitchFamily="50" charset="-128"/>
              </a:rPr>
              <a:t>アニメーション</a:t>
            </a:r>
            <a:r>
              <a:rPr kumimoji="1" lang="en-US" altLang="ja-JP" sz="2200" dirty="0" smtClean="0">
                <a:latin typeface="メイリオ" panose="020B0604030504040204" pitchFamily="50" charset="-128"/>
                <a:ea typeface="メイリオ" panose="020B0604030504040204" pitchFamily="50" charset="-128"/>
              </a:rPr>
              <a:t>]- [</a:t>
            </a:r>
            <a:r>
              <a:rPr kumimoji="1" lang="ja-JP" altLang="en-US" sz="2200" dirty="0" smtClean="0">
                <a:latin typeface="メイリオ" panose="020B0604030504040204" pitchFamily="50" charset="-128"/>
                <a:ea typeface="メイリオ" panose="020B0604030504040204" pitchFamily="50" charset="-128"/>
              </a:rPr>
              <a:t>アニメーションウィンド</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endParaRPr kumimoji="1" lang="ja-JP" altLang="en-US" sz="22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79877" y="929822"/>
            <a:ext cx="4114800" cy="1133475"/>
          </a:xfrm>
          <a:prstGeom prst="rect">
            <a:avLst/>
          </a:prstGeom>
        </p:spPr>
      </p:pic>
      <p:pic>
        <p:nvPicPr>
          <p:cNvPr id="5" name="図 4"/>
          <p:cNvPicPr>
            <a:picLocks noChangeAspect="1"/>
          </p:cNvPicPr>
          <p:nvPr/>
        </p:nvPicPr>
        <p:blipFill>
          <a:blip r:embed="rId3"/>
          <a:stretch>
            <a:fillRect/>
          </a:stretch>
        </p:blipFill>
        <p:spPr>
          <a:xfrm>
            <a:off x="445824" y="2498614"/>
            <a:ext cx="2305050" cy="2924175"/>
          </a:xfrm>
          <a:prstGeom prst="rect">
            <a:avLst/>
          </a:prstGeom>
        </p:spPr>
      </p:pic>
      <p:sp>
        <p:nvSpPr>
          <p:cNvPr id="14" name="楕円 13"/>
          <p:cNvSpPr/>
          <p:nvPr/>
        </p:nvSpPr>
        <p:spPr>
          <a:xfrm>
            <a:off x="2200660" y="3437594"/>
            <a:ext cx="497305" cy="417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879877" y="4588042"/>
            <a:ext cx="1759502" cy="359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54773" y="5607455"/>
            <a:ext cx="2782504" cy="1107996"/>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2: </a:t>
            </a:r>
            <a:r>
              <a:rPr kumimoji="1" lang="ja-JP" altLang="en-US" sz="2200" dirty="0" smtClean="0">
                <a:latin typeface="メイリオ" panose="020B0604030504040204" pitchFamily="50" charset="-128"/>
                <a:ea typeface="メイリオ" panose="020B0604030504040204" pitchFamily="50" charset="-128"/>
              </a:rPr>
              <a:t>変更したい音声の</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タイミング</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endParaRPr kumimoji="1" lang="ja-JP" altLang="en-US" sz="2200" dirty="0">
              <a:latin typeface="メイリオ" panose="020B0604030504040204" pitchFamily="50" charset="-128"/>
              <a:ea typeface="メイリオ" panose="020B0604030504040204" pitchFamily="50" charset="-128"/>
            </a:endParaRPr>
          </a:p>
        </p:txBody>
      </p:sp>
      <p:sp>
        <p:nvSpPr>
          <p:cNvPr id="12" name="下矢印 11"/>
          <p:cNvSpPr/>
          <p:nvPr/>
        </p:nvSpPr>
        <p:spPr>
          <a:xfrm rot="2800309">
            <a:off x="2661401" y="2004678"/>
            <a:ext cx="252644" cy="592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stretch>
            <a:fillRect/>
          </a:stretch>
        </p:blipFill>
        <p:spPr>
          <a:xfrm>
            <a:off x="3572841" y="2193102"/>
            <a:ext cx="3920039" cy="1860627"/>
          </a:xfrm>
          <a:prstGeom prst="rect">
            <a:avLst/>
          </a:prstGeom>
        </p:spPr>
      </p:pic>
      <p:sp>
        <p:nvSpPr>
          <p:cNvPr id="16" name="右矢印 15"/>
          <p:cNvSpPr/>
          <p:nvPr/>
        </p:nvSpPr>
        <p:spPr>
          <a:xfrm>
            <a:off x="2937277" y="2638994"/>
            <a:ext cx="527818" cy="296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5"/>
          <a:stretch>
            <a:fillRect/>
          </a:stretch>
        </p:blipFill>
        <p:spPr>
          <a:xfrm>
            <a:off x="6056117" y="2454179"/>
            <a:ext cx="2659264" cy="1001541"/>
          </a:xfrm>
          <a:prstGeom prst="rect">
            <a:avLst/>
          </a:prstGeom>
        </p:spPr>
      </p:pic>
      <p:cxnSp>
        <p:nvCxnSpPr>
          <p:cNvPr id="25" name="直線矢印コネクタ 24"/>
          <p:cNvCxnSpPr/>
          <p:nvPr/>
        </p:nvCxnSpPr>
        <p:spPr>
          <a:xfrm>
            <a:off x="5646821" y="2878995"/>
            <a:ext cx="409296" cy="192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008903" y="3854688"/>
            <a:ext cx="6094428" cy="2800767"/>
          </a:xfrm>
          <a:prstGeom prst="rect">
            <a:avLst/>
          </a:prstGeom>
          <a:solidFill>
            <a:schemeClr val="bg1"/>
          </a:solidFill>
        </p:spPr>
        <p:txBody>
          <a:bodyPr wrap="square" rtlCol="0">
            <a:spAutoFit/>
          </a:bodyPr>
          <a:lstStyle/>
          <a:p>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手順</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3: </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動画</a:t>
            </a:r>
            <a:r>
              <a:rPr kumimoji="1" lang="ja-JP" altLang="en-US" sz="2200" dirty="0" smtClean="0">
                <a:latin typeface="メイリオ" panose="020B0604030504040204" pitchFamily="50" charset="-128"/>
                <a:ea typeface="メイリオ" panose="020B0604030504040204" pitchFamily="50" charset="-128"/>
              </a:rPr>
              <a:t>の場合は</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直前の動作と同時</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又は</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直前の動作の後</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を指定</a:t>
            </a:r>
            <a:endParaRPr kumimoji="1" lang="ja-JP" altLang="en-US" sz="2200" dirty="0">
              <a:latin typeface="メイリオ" panose="020B0604030504040204" pitchFamily="50" charset="-128"/>
              <a:ea typeface="メイリオ" panose="020B0604030504040204" pitchFamily="50" charset="-128"/>
            </a:endParaRPr>
          </a:p>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200" dirty="0" smtClean="0">
                <a:latin typeface="メイリオ" panose="020B0604030504040204" pitchFamily="50" charset="-128"/>
                <a:ea typeface="メイリオ" panose="020B0604030504040204" pitchFamily="50" charset="-128"/>
              </a:rPr>
              <a:t>・スライド開示時の音は</a:t>
            </a:r>
            <a:r>
              <a:rPr kumimoji="1" lang="en-US" altLang="ja-JP" sz="2200" dirty="0">
                <a:latin typeface="メイリオ" panose="020B0604030504040204" pitchFamily="50" charset="-128"/>
                <a:ea typeface="メイリオ" panose="020B0604030504040204" pitchFamily="50" charset="-128"/>
              </a:rPr>
              <a:t>[</a:t>
            </a:r>
            <a:r>
              <a:rPr kumimoji="1" lang="ja-JP" altLang="en-US" sz="2200" dirty="0">
                <a:latin typeface="メイリオ" panose="020B0604030504040204" pitchFamily="50" charset="-128"/>
                <a:ea typeface="メイリオ" panose="020B0604030504040204" pitchFamily="50" charset="-128"/>
              </a:rPr>
              <a:t>直前の動作と同時</a:t>
            </a:r>
            <a:r>
              <a:rPr kumimoji="1" lang="en-US" altLang="ja-JP" sz="2200" dirty="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を指定する。</a:t>
            </a:r>
          </a:p>
          <a:p>
            <a:r>
              <a:rPr kumimoji="1" lang="ja-JP" altLang="en-US" sz="2200" dirty="0" smtClean="0">
                <a:latin typeface="メイリオ" panose="020B0604030504040204" pitchFamily="50" charset="-128"/>
                <a:ea typeface="メイリオ" panose="020B0604030504040204" pitchFamily="50" charset="-128"/>
              </a:rPr>
              <a:t>・遅延は</a:t>
            </a:r>
            <a:r>
              <a:rPr kumimoji="1" lang="en-US" altLang="ja-JP" sz="2200" dirty="0" smtClean="0">
                <a:latin typeface="メイリオ" panose="020B0604030504040204" pitchFamily="50" charset="-128"/>
                <a:ea typeface="メイリオ" panose="020B0604030504040204" pitchFamily="50" charset="-128"/>
              </a:rPr>
              <a:t>1</a:t>
            </a:r>
            <a:r>
              <a:rPr kumimoji="1" lang="ja-JP" altLang="en-US" sz="2200" dirty="0" smtClean="0">
                <a:latin typeface="メイリオ" panose="020B0604030504040204" pitchFamily="50" charset="-128"/>
                <a:ea typeface="メイリオ" panose="020B0604030504040204" pitchFamily="50" charset="-128"/>
              </a:rPr>
              <a:t>～</a:t>
            </a:r>
            <a:r>
              <a:rPr kumimoji="1" lang="en-US" altLang="ja-JP" sz="2200" dirty="0" smtClean="0">
                <a:latin typeface="メイリオ" panose="020B0604030504040204" pitchFamily="50" charset="-128"/>
                <a:ea typeface="メイリオ" panose="020B0604030504040204" pitchFamily="50" charset="-128"/>
              </a:rPr>
              <a:t>2</a:t>
            </a:r>
            <a:r>
              <a:rPr kumimoji="1" lang="ja-JP" altLang="en-US" sz="2200" dirty="0" smtClean="0">
                <a:latin typeface="メイリオ" panose="020B0604030504040204" pitchFamily="50" charset="-128"/>
                <a:ea typeface="メイリオ" panose="020B0604030504040204" pitchFamily="50" charset="-128"/>
              </a:rPr>
              <a:t>秒ぐら</a:t>
            </a:r>
            <a:r>
              <a:rPr kumimoji="1" lang="ja-JP" altLang="en-US" sz="2200" dirty="0" smtClean="0">
                <a:latin typeface="メイリオ" panose="020B0604030504040204" pitchFamily="50" charset="-128"/>
                <a:ea typeface="メイリオ" panose="020B0604030504040204" pitchFamily="50" charset="-128"/>
              </a:rPr>
              <a:t>い指定</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私の場合、スライド開始時は</a:t>
            </a:r>
            <a:r>
              <a:rPr kumimoji="1" lang="en-US" altLang="ja-JP" sz="2200" dirty="0" smtClean="0">
                <a:latin typeface="メイリオ" panose="020B0604030504040204" pitchFamily="50" charset="-128"/>
                <a:ea typeface="メイリオ" panose="020B0604030504040204" pitchFamily="50" charset="-128"/>
              </a:rPr>
              <a:t>1.5</a:t>
            </a:r>
            <a:r>
              <a:rPr kumimoji="1" lang="ja-JP" altLang="en-US" sz="2200" dirty="0" smtClean="0">
                <a:latin typeface="メイリオ" panose="020B0604030504040204" pitchFamily="50" charset="-128"/>
                <a:ea typeface="メイリオ" panose="020B0604030504040204" pitchFamily="50" charset="-128"/>
              </a:rPr>
              <a:t>秒入れています</a:t>
            </a:r>
            <a:r>
              <a:rPr kumimoji="1" lang="en-US" altLang="ja-JP" sz="2200" dirty="0" smtClean="0">
                <a:latin typeface="メイリオ" panose="020B0604030504040204" pitchFamily="50" charset="-128"/>
                <a:ea typeface="メイリオ" panose="020B0604030504040204" pitchFamily="50" charset="-128"/>
              </a:rPr>
              <a:t>)</a:t>
            </a:r>
            <a:endParaRPr kumimoji="1"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419307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466515" y="2638994"/>
            <a:ext cx="2286000" cy="2609850"/>
          </a:xfrm>
          <a:prstGeom prst="rect">
            <a:avLst/>
          </a:prstGeom>
        </p:spPr>
      </p:pic>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7</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Tips02-04</a:t>
            </a:r>
            <a:r>
              <a:rPr lang="ja-JP" altLang="en-US" sz="2800" dirty="0" smtClean="0">
                <a:latin typeface="メイリオ" panose="020B0604030504040204" pitchFamily="50" charset="-128"/>
                <a:ea typeface="メイリオ" panose="020B0604030504040204" pitchFamily="50" charset="-128"/>
              </a:rPr>
              <a:t> アニメーションへの効果音の挿入</a:t>
            </a:r>
            <a:endParaRPr lang="ja-JP" altLang="en-US" sz="28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823773" y="894407"/>
            <a:ext cx="4143764" cy="1446550"/>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すでにアニメーションの指定がある状態で</a:t>
            </a:r>
            <a:r>
              <a:rPr kumimoji="1" lang="en-US" altLang="ja-JP" sz="2200" dirty="0" smtClean="0">
                <a:latin typeface="メイリオ" panose="020B0604030504040204" pitchFamily="50" charset="-128"/>
                <a:ea typeface="メイリオ" panose="020B0604030504040204" pitchFamily="50" charset="-128"/>
              </a:rPr>
              <a:t>(Tips3</a:t>
            </a:r>
            <a:r>
              <a:rPr kumimoji="1" lang="ja-JP" altLang="en-US" sz="2200" dirty="0" smtClean="0">
                <a:latin typeface="メイリオ" panose="020B0604030504040204" pitchFamily="50" charset="-128"/>
                <a:ea typeface="メイリオ" panose="020B0604030504040204" pitchFamily="50" charset="-128"/>
              </a:rPr>
              <a:t>参照</a:t>
            </a:r>
            <a:r>
              <a:rPr kumimoji="1" lang="en-US" altLang="ja-JP" sz="2200" dirty="0" smtClean="0">
                <a:latin typeface="メイリオ" panose="020B0604030504040204" pitchFamily="50" charset="-128"/>
                <a:ea typeface="メイリオ" panose="020B0604030504040204" pitchFamily="50" charset="-128"/>
              </a:rPr>
              <a:t>)</a:t>
            </a:r>
            <a:endParaRPr kumimoji="1" lang="ja-JP" altLang="en-US" sz="2200" dirty="0" smtClean="0">
              <a:latin typeface="メイリオ" panose="020B0604030504040204" pitchFamily="50" charset="-128"/>
              <a:ea typeface="メイリオ" panose="020B0604030504040204" pitchFamily="50" charset="-128"/>
            </a:endParaRPr>
          </a:p>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1: [</a:t>
            </a:r>
            <a:r>
              <a:rPr kumimoji="1" lang="ja-JP" altLang="en-US" sz="2200" dirty="0" smtClean="0">
                <a:latin typeface="メイリオ" panose="020B0604030504040204" pitchFamily="50" charset="-128"/>
                <a:ea typeface="メイリオ" panose="020B0604030504040204" pitchFamily="50" charset="-128"/>
              </a:rPr>
              <a:t>アニメーション</a:t>
            </a:r>
            <a:r>
              <a:rPr kumimoji="1" lang="en-US" altLang="ja-JP" sz="2200" dirty="0" smtClean="0">
                <a:latin typeface="メイリオ" panose="020B0604030504040204" pitchFamily="50" charset="-128"/>
                <a:ea typeface="メイリオ" panose="020B0604030504040204" pitchFamily="50" charset="-128"/>
              </a:rPr>
              <a:t>]- [</a:t>
            </a:r>
            <a:r>
              <a:rPr kumimoji="1" lang="ja-JP" altLang="en-US" sz="2200" dirty="0" smtClean="0">
                <a:latin typeface="メイリオ" panose="020B0604030504040204" pitchFamily="50" charset="-128"/>
                <a:ea typeface="メイリオ" panose="020B0604030504040204" pitchFamily="50" charset="-128"/>
              </a:rPr>
              <a:t>アニメーションウィンド</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endParaRPr kumimoji="1" lang="ja-JP" altLang="en-US" sz="22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81979" y="930513"/>
            <a:ext cx="4114800" cy="1133475"/>
          </a:xfrm>
          <a:prstGeom prst="rect">
            <a:avLst/>
          </a:prstGeom>
        </p:spPr>
      </p:pic>
      <p:sp>
        <p:nvSpPr>
          <p:cNvPr id="14" name="楕円 13"/>
          <p:cNvSpPr/>
          <p:nvPr/>
        </p:nvSpPr>
        <p:spPr>
          <a:xfrm>
            <a:off x="2200660" y="3437594"/>
            <a:ext cx="497305" cy="417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861058" y="4245887"/>
            <a:ext cx="1759502" cy="359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1626" y="5403579"/>
            <a:ext cx="2782504" cy="1446550"/>
          </a:xfrm>
          <a:prstGeom prst="rect">
            <a:avLst/>
          </a:prstGeom>
          <a:noFill/>
        </p:spPr>
        <p:txBody>
          <a:bodyPr wrap="square" rtlCol="0">
            <a:spAutoFit/>
          </a:bodyPr>
          <a:lstStyle/>
          <a:p>
            <a:r>
              <a:rPr kumimoji="1" lang="ja-JP" altLang="en-US" sz="2200" dirty="0" smtClean="0">
                <a:latin typeface="メイリオ" panose="020B0604030504040204" pitchFamily="50" charset="-128"/>
                <a:ea typeface="メイリオ" panose="020B0604030504040204" pitchFamily="50" charset="-128"/>
              </a:rPr>
              <a:t>手順</a:t>
            </a:r>
            <a:r>
              <a:rPr kumimoji="1" lang="en-US" altLang="ja-JP" sz="2200" dirty="0" smtClean="0">
                <a:latin typeface="メイリオ" panose="020B0604030504040204" pitchFamily="50" charset="-128"/>
                <a:ea typeface="メイリオ" panose="020B0604030504040204" pitchFamily="50" charset="-128"/>
              </a:rPr>
              <a:t>2: </a:t>
            </a:r>
            <a:r>
              <a:rPr kumimoji="1" lang="ja-JP" altLang="en-US" sz="2200" dirty="0" smtClean="0">
                <a:latin typeface="メイリオ" panose="020B0604030504040204" pitchFamily="50" charset="-128"/>
                <a:ea typeface="メイリオ" panose="020B0604030504040204" pitchFamily="50" charset="-128"/>
              </a:rPr>
              <a:t>変更したアニメーションの</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効果のオプショング</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を開く</a:t>
            </a:r>
            <a:endParaRPr kumimoji="1" lang="ja-JP" altLang="en-US" sz="2200" dirty="0">
              <a:latin typeface="メイリオ" panose="020B0604030504040204" pitchFamily="50" charset="-128"/>
              <a:ea typeface="メイリオ" panose="020B0604030504040204" pitchFamily="50" charset="-128"/>
            </a:endParaRPr>
          </a:p>
        </p:txBody>
      </p:sp>
      <p:sp>
        <p:nvSpPr>
          <p:cNvPr id="12" name="下矢印 11"/>
          <p:cNvSpPr/>
          <p:nvPr/>
        </p:nvSpPr>
        <p:spPr>
          <a:xfrm rot="2800309">
            <a:off x="2661401" y="2004678"/>
            <a:ext cx="252644" cy="592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2937277" y="2638994"/>
            <a:ext cx="527818" cy="296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008903" y="3854688"/>
            <a:ext cx="6094428" cy="2800767"/>
          </a:xfrm>
          <a:prstGeom prst="rect">
            <a:avLst/>
          </a:prstGeom>
          <a:solidFill>
            <a:schemeClr val="bg1"/>
          </a:solidFill>
        </p:spPr>
        <p:txBody>
          <a:bodyPr wrap="square" rtlCol="0">
            <a:spAutoFit/>
          </a:bodyPr>
          <a:lstStyle/>
          <a:p>
            <a:r>
              <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rPr>
              <a:t>手順</a:t>
            </a:r>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3: </a:t>
            </a:r>
            <a:endParaRPr kumimoji="1" lang="ja-JP" altLang="en-US" sz="2200" dirty="0" smtClean="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200" dirty="0" smtClean="0">
                <a:latin typeface="メイリオ" panose="020B0604030504040204" pitchFamily="50" charset="-128"/>
                <a:ea typeface="メイリオ" panose="020B0604030504040204" pitchFamily="50" charset="-128"/>
              </a:rPr>
              <a:t>効果でサウンドを指定する。あらかじめ用意された音もある。ファイルからの指定も可能</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プルダウン下の方</a:t>
            </a:r>
            <a:r>
              <a:rPr kumimoji="1" lang="en-US" altLang="ja-JP" sz="2200" dirty="0" smtClean="0">
                <a:latin typeface="メイリオ" panose="020B0604030504040204" pitchFamily="50" charset="-128"/>
                <a:ea typeface="メイリオ" panose="020B0604030504040204" pitchFamily="50" charset="-128"/>
              </a:rPr>
              <a:t>)</a:t>
            </a:r>
            <a:endParaRPr kumimoji="1" lang="ja-JP" altLang="en-US" sz="2200" dirty="0">
              <a:latin typeface="メイリオ" panose="020B0604030504040204" pitchFamily="50" charset="-128"/>
              <a:ea typeface="メイリオ" panose="020B0604030504040204" pitchFamily="50" charset="-128"/>
            </a:endParaRPr>
          </a:p>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200" dirty="0" smtClean="0">
                <a:latin typeface="メイリオ" panose="020B0604030504040204" pitchFamily="50" charset="-128"/>
                <a:ea typeface="メイリオ" panose="020B0604030504040204" pitchFamily="50" charset="-128"/>
              </a:rPr>
              <a:t>・効果音で指定できるファイルは</a:t>
            </a:r>
            <a:r>
              <a:rPr kumimoji="1" lang="en-US" altLang="ja-JP" sz="2200" dirty="0" smtClean="0">
                <a:solidFill>
                  <a:srgbClr val="FF0000"/>
                </a:solidFill>
                <a:latin typeface="メイリオ" panose="020B0604030504040204" pitchFamily="50" charset="-128"/>
                <a:ea typeface="メイリオ" panose="020B0604030504040204" pitchFamily="50" charset="-128"/>
              </a:rPr>
              <a:t>wav</a:t>
            </a:r>
            <a:r>
              <a:rPr kumimoji="1" lang="ja-JP" altLang="en-US" sz="2200" dirty="0" smtClean="0">
                <a:solidFill>
                  <a:srgbClr val="FF0000"/>
                </a:solidFill>
                <a:latin typeface="メイリオ" panose="020B0604030504040204" pitchFamily="50" charset="-128"/>
                <a:ea typeface="メイリオ" panose="020B0604030504040204" pitchFamily="50" charset="-128"/>
              </a:rPr>
              <a:t>形式</a:t>
            </a:r>
            <a:r>
              <a:rPr kumimoji="1" lang="ja-JP" altLang="en-US" sz="2200" dirty="0" smtClean="0">
                <a:latin typeface="メイリオ" panose="020B0604030504040204" pitchFamily="50" charset="-128"/>
                <a:ea typeface="メイリオ" panose="020B0604030504040204" pitchFamily="50" charset="-128"/>
              </a:rPr>
              <a:t>のものだけ。ネット上のフリーの音源は</a:t>
            </a:r>
            <a:r>
              <a:rPr kumimoji="1" lang="en-US" altLang="ja-JP" sz="2200" dirty="0" smtClean="0">
                <a:latin typeface="メイリオ" panose="020B0604030504040204" pitchFamily="50" charset="-128"/>
                <a:ea typeface="メイリオ" panose="020B0604030504040204" pitchFamily="50" charset="-128"/>
              </a:rPr>
              <a:t>mp3</a:t>
            </a:r>
            <a:r>
              <a:rPr kumimoji="1" lang="ja-JP" altLang="en-US" sz="2200" dirty="0" smtClean="0">
                <a:latin typeface="メイリオ" panose="020B0604030504040204" pitchFamily="50" charset="-128"/>
                <a:ea typeface="メイリオ" panose="020B0604030504040204" pitchFamily="50" charset="-128"/>
              </a:rPr>
              <a:t>が多いので変換が必要。</a:t>
            </a:r>
            <a:endParaRPr kumimoji="1" lang="ja-JP" altLang="en-US" sz="22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stretch>
            <a:fillRect/>
          </a:stretch>
        </p:blipFill>
        <p:spPr>
          <a:xfrm>
            <a:off x="3727254" y="2473097"/>
            <a:ext cx="4657725" cy="1152525"/>
          </a:xfrm>
          <a:prstGeom prst="rect">
            <a:avLst/>
          </a:prstGeom>
        </p:spPr>
      </p:pic>
    </p:spTree>
    <p:extLst>
      <p:ext uri="{BB962C8B-B14F-4D97-AF65-F5344CB8AC3E}">
        <p14:creationId xmlns:p14="http://schemas.microsoft.com/office/powerpoint/2010/main" val="3492743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8</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Tips02-</a:t>
            </a: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1</a:t>
            </a:r>
            <a:endParaRPr lang="ja-JP" altLang="en-US" sz="280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41960" y="851377"/>
            <a:ext cx="8305800" cy="1785104"/>
          </a:xfrm>
          <a:prstGeom prst="rect">
            <a:avLst/>
          </a:prstGeom>
          <a:noFill/>
        </p:spPr>
        <p:txBody>
          <a:bodyPr wrap="square" rtlCol="0">
            <a:spAutoFit/>
          </a:bodyPr>
          <a:lstStyle/>
          <a:p>
            <a:r>
              <a:rPr kumimoji="1" lang="ja-JP" altLang="en-US" sz="2200" dirty="0">
                <a:latin typeface="メイリオ" panose="020B0604030504040204" pitchFamily="50" charset="-128"/>
                <a:ea typeface="メイリオ" panose="020B0604030504040204" pitchFamily="50" charset="-128"/>
              </a:rPr>
              <a:t>インターネット</a:t>
            </a:r>
            <a:r>
              <a:rPr kumimoji="1" lang="ja-JP" altLang="en-US" sz="2200" dirty="0" smtClean="0">
                <a:latin typeface="メイリオ" panose="020B0604030504040204" pitchFamily="50" charset="-128"/>
                <a:ea typeface="メイリオ" panose="020B0604030504040204" pitchFamily="50" charset="-128"/>
              </a:rPr>
              <a:t>には多くの</a:t>
            </a:r>
            <a:r>
              <a:rPr kumimoji="1" lang="en-US" altLang="ja-JP" sz="2200" dirty="0" smtClean="0">
                <a:latin typeface="メイリオ" panose="020B0604030504040204" pitchFamily="50" charset="-128"/>
                <a:ea typeface="メイリオ" panose="020B0604030504040204" pitchFamily="50" charset="-128"/>
              </a:rPr>
              <a:t>BGM</a:t>
            </a:r>
            <a:r>
              <a:rPr kumimoji="1" lang="ja-JP" altLang="en-US" sz="2200" dirty="0" smtClean="0">
                <a:latin typeface="メイリオ" panose="020B0604030504040204" pitchFamily="50" charset="-128"/>
                <a:ea typeface="メイリオ" panose="020B0604030504040204" pitchFamily="50" charset="-128"/>
              </a:rPr>
              <a:t>や効果音などの音源がフリーで提供されていますが、パワポの動画教材で使用する場合は、音量を下げたり、</a:t>
            </a:r>
            <a:r>
              <a:rPr kumimoji="1" lang="en-US" altLang="ja-JP" sz="2200" dirty="0" smtClean="0">
                <a:latin typeface="メイリオ" panose="020B0604030504040204" pitchFamily="50" charset="-128"/>
                <a:ea typeface="メイリオ" panose="020B0604030504040204" pitchFamily="50" charset="-128"/>
              </a:rPr>
              <a:t>wav</a:t>
            </a:r>
            <a:r>
              <a:rPr kumimoji="1" lang="ja-JP" altLang="en-US" sz="2200" dirty="0" smtClean="0">
                <a:latin typeface="メイリオ" panose="020B0604030504040204" pitchFamily="50" charset="-128"/>
                <a:ea typeface="メイリオ" panose="020B0604030504040204" pitchFamily="50" charset="-128"/>
              </a:rPr>
              <a:t>形式に変換する必要があります。</a:t>
            </a:r>
            <a:br>
              <a:rPr kumimoji="1" lang="ja-JP" altLang="en-US" sz="2200" dirty="0" smtClean="0">
                <a:latin typeface="メイリオ" panose="020B0604030504040204" pitchFamily="50" charset="-128"/>
                <a:ea typeface="メイリオ" panose="020B0604030504040204" pitchFamily="50" charset="-128"/>
              </a:rPr>
            </a:br>
            <a:r>
              <a:rPr kumimoji="1" lang="ja-JP" altLang="en-US" sz="2200" dirty="0" smtClean="0">
                <a:latin typeface="メイリオ" panose="020B0604030504040204" pitchFamily="50" charset="-128"/>
                <a:ea typeface="メイリオ" panose="020B0604030504040204" pitchFamily="50" charset="-128"/>
              </a:rPr>
              <a:t>私は、</a:t>
            </a:r>
            <a:r>
              <a:rPr kumimoji="1" lang="en-US" altLang="ja-JP" sz="2200" dirty="0" smtClean="0">
                <a:latin typeface="メイリオ" panose="020B0604030504040204" pitchFamily="50" charset="-128"/>
                <a:ea typeface="メイリオ" panose="020B0604030504040204" pitchFamily="50" charset="-128"/>
              </a:rPr>
              <a:t>Scratch</a:t>
            </a:r>
            <a:r>
              <a:rPr kumimoji="1" lang="ja-JP" altLang="en-US" sz="2200" dirty="0" smtClean="0">
                <a:latin typeface="メイリオ" panose="020B0604030504040204" pitchFamily="50" charset="-128"/>
                <a:ea typeface="メイリオ" panose="020B0604030504040204" pitchFamily="50" charset="-128"/>
              </a:rPr>
              <a:t>というプログラミング言語の音声編集機能を使って簡単に編集しています。</a:t>
            </a:r>
            <a:endParaRPr kumimoji="1" lang="ja-JP" altLang="en-US" sz="22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375785" y="2915780"/>
            <a:ext cx="4219075" cy="2779915"/>
          </a:xfrm>
          <a:prstGeom prst="rect">
            <a:avLst/>
          </a:prstGeom>
        </p:spPr>
      </p:pic>
      <p:sp>
        <p:nvSpPr>
          <p:cNvPr id="17" name="テキスト ボックス 16"/>
          <p:cNvSpPr txBox="1"/>
          <p:nvPr/>
        </p:nvSpPr>
        <p:spPr>
          <a:xfrm>
            <a:off x="4744899" y="2915780"/>
            <a:ext cx="4002861" cy="3477875"/>
          </a:xfrm>
          <a:prstGeom prst="rect">
            <a:avLst/>
          </a:prstGeom>
          <a:noFill/>
        </p:spPr>
        <p:txBody>
          <a:bodyPr wrap="square" rtlCol="0">
            <a:spAutoFit/>
          </a:bodyPr>
          <a:lstStyle/>
          <a:p>
            <a:r>
              <a:rPr kumimoji="1" lang="en-US" altLang="ja-JP" sz="2200" dirty="0" smtClean="0">
                <a:solidFill>
                  <a:schemeClr val="accent5">
                    <a:lumMod val="50000"/>
                  </a:schemeClr>
                </a:solidFill>
                <a:latin typeface="メイリオ" panose="020B0604030504040204" pitchFamily="50" charset="-128"/>
                <a:ea typeface="メイリオ" panose="020B0604030504040204" pitchFamily="50" charset="-128"/>
              </a:rPr>
              <a:t>Tips:</a:t>
            </a:r>
          </a:p>
          <a:p>
            <a:r>
              <a:rPr kumimoji="1" lang="ja-JP" altLang="en-US" sz="2200" dirty="0" smtClean="0">
                <a:latin typeface="メイリオ" panose="020B0604030504040204" pitchFamily="50" charset="-128"/>
                <a:ea typeface="メイリオ" panose="020B0604030504040204" pitchFamily="50" charset="-128"/>
              </a:rPr>
              <a:t>・</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小さくする</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など音量を下げることが簡単にできます。</a:t>
            </a:r>
          </a:p>
          <a:p>
            <a:r>
              <a:rPr kumimoji="1" lang="ja-JP" altLang="en-US" sz="2200" dirty="0" smtClean="0">
                <a:latin typeface="メイリオ" panose="020B0604030504040204" pitchFamily="50" charset="-128"/>
                <a:ea typeface="メイリオ" panose="020B0604030504040204" pitchFamily="50" charset="-128"/>
              </a:rPr>
              <a:t>・</a:t>
            </a:r>
            <a:r>
              <a:rPr kumimoji="1" lang="en-US" altLang="ja-JP" sz="2200" dirty="0" smtClean="0">
                <a:latin typeface="メイリオ" panose="020B0604030504040204" pitchFamily="50" charset="-128"/>
                <a:ea typeface="メイリオ" panose="020B0604030504040204" pitchFamily="50" charset="-128"/>
              </a:rPr>
              <a:t>mp3</a:t>
            </a:r>
            <a:r>
              <a:rPr kumimoji="1" lang="ja-JP" altLang="en-US" sz="2200" dirty="0" smtClean="0">
                <a:latin typeface="メイリオ" panose="020B0604030504040204" pitchFamily="50" charset="-128"/>
                <a:ea typeface="メイリオ" panose="020B0604030504040204" pitchFamily="50" charset="-128"/>
              </a:rPr>
              <a:t>のファイルを読み込んだ場合でも、一回だけ</a:t>
            </a:r>
            <a:r>
              <a:rPr kumimoji="1" lang="en-US" altLang="ja-JP" sz="2200" dirty="0">
                <a:latin typeface="メイリオ" panose="020B0604030504040204" pitchFamily="50" charset="-128"/>
                <a:ea typeface="メイリオ" panose="020B0604030504040204" pitchFamily="50" charset="-128"/>
              </a:rPr>
              <a:t>[</a:t>
            </a:r>
            <a:r>
              <a:rPr kumimoji="1" lang="ja-JP" altLang="en-US" sz="2200" dirty="0">
                <a:latin typeface="メイリオ" panose="020B0604030504040204" pitchFamily="50" charset="-128"/>
                <a:ea typeface="メイリオ" panose="020B0604030504040204" pitchFamily="50" charset="-128"/>
              </a:rPr>
              <a:t>小さくする</a:t>
            </a:r>
            <a:r>
              <a:rPr kumimoji="1" lang="en-US" altLang="ja-JP" sz="2200" dirty="0" smtClean="0">
                <a:latin typeface="メイリオ" panose="020B0604030504040204" pitchFamily="50" charset="-128"/>
                <a:ea typeface="メイリオ" panose="020B0604030504040204" pitchFamily="50" charset="-128"/>
              </a:rPr>
              <a:t>]</a:t>
            </a:r>
            <a:r>
              <a:rPr kumimoji="1" lang="ja-JP" altLang="en-US" sz="2200" dirty="0" smtClean="0">
                <a:latin typeface="メイリオ" panose="020B0604030504040204" pitchFamily="50" charset="-128"/>
                <a:ea typeface="メイリオ" panose="020B0604030504040204" pitchFamily="50" charset="-128"/>
              </a:rPr>
              <a:t>の編集を行った後、書き出しを行うと、自動的に</a:t>
            </a:r>
            <a:r>
              <a:rPr kumimoji="1" lang="en-US" altLang="ja-JP" sz="2200" dirty="0" smtClean="0">
                <a:latin typeface="メイリオ" panose="020B0604030504040204" pitchFamily="50" charset="-128"/>
                <a:ea typeface="メイリオ" panose="020B0604030504040204" pitchFamily="50" charset="-128"/>
              </a:rPr>
              <a:t>wav</a:t>
            </a:r>
            <a:r>
              <a:rPr kumimoji="1" lang="ja-JP" altLang="en-US" sz="2200" dirty="0" smtClean="0">
                <a:latin typeface="メイリオ" panose="020B0604030504040204" pitchFamily="50" charset="-128"/>
                <a:ea typeface="メイリオ" panose="020B0604030504040204" pitchFamily="50" charset="-128"/>
              </a:rPr>
              <a:t>形式の</a:t>
            </a:r>
            <a:r>
              <a:rPr kumimoji="1" lang="ja-JP" altLang="en-US" sz="2200" dirty="0">
                <a:latin typeface="メイリオ" panose="020B0604030504040204" pitchFamily="50" charset="-128"/>
                <a:ea typeface="メイリオ" panose="020B0604030504040204" pitchFamily="50" charset="-128"/>
              </a:rPr>
              <a:t>ファイル</a:t>
            </a:r>
            <a:r>
              <a:rPr kumimoji="1" lang="ja-JP" altLang="en-US" sz="2200" dirty="0" smtClean="0">
                <a:latin typeface="メイリオ" panose="020B0604030504040204" pitchFamily="50" charset="-128"/>
                <a:ea typeface="メイリオ" panose="020B0604030504040204" pitchFamily="50" charset="-128"/>
              </a:rPr>
              <a:t>に変換されます。</a:t>
            </a:r>
            <a:endParaRPr kumimoji="1" lang="en-US" altLang="ja-JP" sz="2200" dirty="0" smtClean="0">
              <a:latin typeface="メイリオ" panose="020B0604030504040204" pitchFamily="50" charset="-128"/>
              <a:ea typeface="メイリオ" panose="020B0604030504040204" pitchFamily="50" charset="-128"/>
            </a:endParaRPr>
          </a:p>
          <a:p>
            <a:endParaRPr kumimoji="1"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14734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335" y="0"/>
            <a:ext cx="2211185" cy="6858000"/>
          </a:xfrm>
          <a:prstGeom prst="rect">
            <a:avLst/>
          </a:prstGeom>
          <a:gradFill flip="none" rotWithShape="1">
            <a:gsLst>
              <a:gs pos="0">
                <a:srgbClr val="92D050"/>
              </a:gs>
              <a:gs pos="21000">
                <a:srgbClr val="92D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9</a:t>
            </a:fld>
            <a:endParaRPr lang="en-US" altLang="ja-JP" sz="1400" dirty="0" smtClean="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latin typeface="メイリオ" panose="020B0604030504040204" pitchFamily="50" charset="-128"/>
                <a:ea typeface="メイリオ" panose="020B0604030504040204" pitchFamily="50" charset="-128"/>
              </a:rPr>
              <a:t>Tips02-</a:t>
            </a: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2</a:t>
            </a:r>
            <a:endParaRPr lang="ja-JP" altLang="en-US" sz="280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41960" y="851377"/>
            <a:ext cx="8305800" cy="769441"/>
          </a:xfrm>
          <a:prstGeom prst="rect">
            <a:avLst/>
          </a:prstGeom>
          <a:noFill/>
        </p:spPr>
        <p:txBody>
          <a:bodyPr wrap="square" rtlCol="0">
            <a:spAutoFit/>
          </a:bodyPr>
          <a:lstStyle/>
          <a:p>
            <a:r>
              <a:rPr kumimoji="1" lang="ja-JP" altLang="en-US" sz="2200" dirty="0">
                <a:latin typeface="メイリオ" panose="020B0604030504040204" pitchFamily="50" charset="-128"/>
                <a:ea typeface="メイリオ" panose="020B0604030504040204" pitchFamily="50" charset="-128"/>
              </a:rPr>
              <a:t>インターネット</a:t>
            </a:r>
            <a:r>
              <a:rPr kumimoji="1" lang="ja-JP" altLang="en-US" sz="2200" dirty="0" smtClean="0">
                <a:latin typeface="メイリオ" panose="020B0604030504040204" pitchFamily="50" charset="-128"/>
                <a:ea typeface="メイリオ" panose="020B0604030504040204" pitchFamily="50" charset="-128"/>
              </a:rPr>
              <a:t>には多くの</a:t>
            </a:r>
            <a:r>
              <a:rPr kumimoji="1" lang="en-US" altLang="ja-JP" sz="2200" dirty="0" smtClean="0">
                <a:latin typeface="メイリオ" panose="020B0604030504040204" pitchFamily="50" charset="-128"/>
                <a:ea typeface="メイリオ" panose="020B0604030504040204" pitchFamily="50" charset="-128"/>
              </a:rPr>
              <a:t>BGM</a:t>
            </a:r>
            <a:r>
              <a:rPr kumimoji="1" lang="ja-JP" altLang="en-US" sz="2200" dirty="0" smtClean="0">
                <a:latin typeface="メイリオ" panose="020B0604030504040204" pitchFamily="50" charset="-128"/>
                <a:ea typeface="メイリオ" panose="020B0604030504040204" pitchFamily="50" charset="-128"/>
              </a:rPr>
              <a:t>や効果音などのフリーの音源がありますが、私が</a:t>
            </a:r>
            <a:r>
              <a:rPr kumimoji="1" lang="ja-JP" altLang="en-US" sz="2200" dirty="0">
                <a:latin typeface="メイリオ" panose="020B0604030504040204" pitchFamily="50" charset="-128"/>
                <a:ea typeface="メイリオ" panose="020B0604030504040204" pitchFamily="50" charset="-128"/>
              </a:rPr>
              <a:t>使</a:t>
            </a:r>
            <a:r>
              <a:rPr kumimoji="1" lang="ja-JP" altLang="en-US" sz="2200" dirty="0" smtClean="0">
                <a:latin typeface="メイリオ" panose="020B0604030504040204" pitchFamily="50" charset="-128"/>
                <a:ea typeface="メイリオ" panose="020B0604030504040204" pitchFamily="50" charset="-128"/>
              </a:rPr>
              <a:t>っているものを紹介します。</a:t>
            </a:r>
            <a:endParaRPr kumimoji="1" lang="ja-JP" altLang="en-US" sz="22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006927" y="1938474"/>
            <a:ext cx="3388578" cy="1467803"/>
          </a:xfrm>
          <a:prstGeom prst="rect">
            <a:avLst/>
          </a:prstGeom>
        </p:spPr>
      </p:pic>
      <p:sp>
        <p:nvSpPr>
          <p:cNvPr id="9" name="テキスト ボックス 8"/>
          <p:cNvSpPr txBox="1"/>
          <p:nvPr/>
        </p:nvSpPr>
        <p:spPr>
          <a:xfrm>
            <a:off x="4744899" y="2036530"/>
            <a:ext cx="4002861" cy="1446550"/>
          </a:xfrm>
          <a:prstGeom prst="rect">
            <a:avLst/>
          </a:prstGeom>
          <a:noFill/>
        </p:spPr>
        <p:txBody>
          <a:bodyPr wrap="square" rtlCol="0">
            <a:spAutoFit/>
          </a:bodyPr>
          <a:lstStyle/>
          <a:p>
            <a:r>
              <a:rPr kumimoji="1" lang="ja-JP" altLang="en-US" sz="2200" dirty="0" smtClean="0">
                <a:solidFill>
                  <a:srgbClr val="FF0000"/>
                </a:solidFill>
                <a:latin typeface="メイリオ" panose="020B0604030504040204" pitchFamily="50" charset="-128"/>
                <a:ea typeface="メイリオ" panose="020B0604030504040204" pitchFamily="50" charset="-128"/>
              </a:rPr>
              <a:t>効果音ラボ</a:t>
            </a:r>
            <a:r>
              <a:rPr kumimoji="1" lang="en-US" altLang="ja-JP" sz="2200" dirty="0" smtClean="0">
                <a:solidFill>
                  <a:srgbClr val="FF0000"/>
                </a:solidFill>
                <a:latin typeface="メイリオ" panose="020B0604030504040204" pitchFamily="50" charset="-128"/>
                <a:ea typeface="メイリオ" panose="020B0604030504040204" pitchFamily="50" charset="-128"/>
              </a:rPr>
              <a:t>:</a:t>
            </a:r>
          </a:p>
          <a:p>
            <a:r>
              <a:rPr lang="en-US" altLang="ja-JP" sz="2200" dirty="0">
                <a:hlinkClick r:id="rId3"/>
              </a:rPr>
              <a:t>https://soundeffect-lab.info</a:t>
            </a:r>
            <a:r>
              <a:rPr lang="en-US" altLang="ja-JP" sz="2200" dirty="0" smtClean="0">
                <a:hlinkClick r:id="rId3"/>
              </a:rPr>
              <a:t>/</a:t>
            </a:r>
            <a:endParaRPr lang="en-US" altLang="ja-JP" sz="2200" dirty="0" smtClean="0"/>
          </a:p>
          <a:p>
            <a:r>
              <a:rPr kumimoji="1" lang="ja-JP" altLang="en-US" sz="2200" dirty="0" smtClean="0">
                <a:latin typeface="メイリオ" panose="020B0604030504040204" pitchFamily="50" charset="-128"/>
                <a:ea typeface="メイリオ" panose="020B0604030504040204" pitchFamily="50" charset="-128"/>
              </a:rPr>
              <a:t>学校</a:t>
            </a:r>
            <a:r>
              <a:rPr kumimoji="1" lang="ja-JP" altLang="en-US" sz="2200" dirty="0">
                <a:latin typeface="メイリオ" panose="020B0604030504040204" pitchFamily="50" charset="-128"/>
                <a:ea typeface="メイリオ" panose="020B0604030504040204" pitchFamily="50" charset="-128"/>
              </a:rPr>
              <a:t>教材</a:t>
            </a:r>
            <a:r>
              <a:rPr kumimoji="1" lang="ja-JP" altLang="en-US" sz="2200" dirty="0" smtClean="0">
                <a:latin typeface="メイリオ" panose="020B0604030504040204" pitchFamily="50" charset="-128"/>
                <a:ea typeface="メイリオ" panose="020B0604030504040204" pitchFamily="50" charset="-128"/>
              </a:rPr>
              <a:t>にクレジット無しで、自由に加工して使えます。</a:t>
            </a:r>
            <a:endParaRPr kumimoji="1" lang="ja-JP" altLang="en-US" sz="22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1280159" y="4141987"/>
            <a:ext cx="2964827" cy="1878983"/>
          </a:xfrm>
          <a:prstGeom prst="rect">
            <a:avLst/>
          </a:prstGeom>
        </p:spPr>
      </p:pic>
      <p:sp>
        <p:nvSpPr>
          <p:cNvPr id="11" name="テキスト ボックス 10"/>
          <p:cNvSpPr txBox="1"/>
          <p:nvPr/>
        </p:nvSpPr>
        <p:spPr>
          <a:xfrm>
            <a:off x="4744899" y="4277202"/>
            <a:ext cx="4002861" cy="2123658"/>
          </a:xfrm>
          <a:prstGeom prst="rect">
            <a:avLst/>
          </a:prstGeom>
          <a:noFill/>
        </p:spPr>
        <p:txBody>
          <a:bodyPr wrap="square" rtlCol="0">
            <a:spAutoFit/>
          </a:bodyPr>
          <a:lstStyle/>
          <a:p>
            <a:r>
              <a:rPr kumimoji="1" lang="en-US" altLang="ja-JP" sz="2200" dirty="0" smtClean="0">
                <a:solidFill>
                  <a:srgbClr val="FF0000"/>
                </a:solidFill>
                <a:latin typeface="メイリオ" panose="020B0604030504040204" pitchFamily="50" charset="-128"/>
                <a:ea typeface="メイリオ" panose="020B0604030504040204" pitchFamily="50" charset="-128"/>
              </a:rPr>
              <a:t>DOVA-SYNDROME:</a:t>
            </a:r>
          </a:p>
          <a:p>
            <a:r>
              <a:rPr lang="en-US" altLang="ja-JP" sz="2200" dirty="0">
                <a:hlinkClick r:id="rId3"/>
              </a:rPr>
              <a:t>https://soundeffect-lab.info</a:t>
            </a:r>
            <a:r>
              <a:rPr lang="en-US" altLang="ja-JP" sz="2200" dirty="0" smtClean="0">
                <a:hlinkClick r:id="rId3"/>
              </a:rPr>
              <a:t>/</a:t>
            </a:r>
            <a:endParaRPr lang="en-US" altLang="ja-JP" sz="2200" dirty="0" smtClean="0"/>
          </a:p>
          <a:p>
            <a:r>
              <a:rPr kumimoji="1" lang="ja-JP" altLang="en-US" sz="2200" dirty="0" smtClean="0">
                <a:latin typeface="メイリオ" panose="020B0604030504040204" pitchFamily="50" charset="-128"/>
                <a:ea typeface="メイリオ" panose="020B0604030504040204" pitchFamily="50" charset="-128"/>
              </a:rPr>
              <a:t>これ</a:t>
            </a:r>
            <a:r>
              <a:rPr kumimoji="1" lang="ja-JP" altLang="en-US" sz="2200" dirty="0">
                <a:latin typeface="メイリオ" panose="020B0604030504040204" pitchFamily="50" charset="-128"/>
                <a:ea typeface="メイリオ" panose="020B0604030504040204" pitchFamily="50" charset="-128"/>
              </a:rPr>
              <a:t>も</a:t>
            </a:r>
            <a:r>
              <a:rPr kumimoji="1" lang="ja-JP" altLang="en-US" sz="2200" dirty="0" smtClean="0">
                <a:latin typeface="メイリオ" panose="020B0604030504040204" pitchFamily="50" charset="-128"/>
                <a:ea typeface="メイリオ" panose="020B0604030504040204" pitchFamily="50" charset="-128"/>
              </a:rPr>
              <a:t>学校</a:t>
            </a:r>
            <a:r>
              <a:rPr kumimoji="1" lang="ja-JP" altLang="en-US" sz="2200" dirty="0">
                <a:latin typeface="メイリオ" panose="020B0604030504040204" pitchFamily="50" charset="-128"/>
                <a:ea typeface="メイリオ" panose="020B0604030504040204" pitchFamily="50" charset="-128"/>
              </a:rPr>
              <a:t>教材</a:t>
            </a:r>
            <a:r>
              <a:rPr kumimoji="1" lang="ja-JP" altLang="en-US" sz="2200" dirty="0" smtClean="0">
                <a:latin typeface="メイリオ" panose="020B0604030504040204" pitchFamily="50" charset="-128"/>
                <a:ea typeface="メイリオ" panose="020B0604030504040204" pitchFamily="50" charset="-128"/>
              </a:rPr>
              <a:t>にクレジット無しで、自由に加工して使えます。ただし、作曲者ごとに条件があるみたいで要確認。</a:t>
            </a:r>
            <a:endParaRPr kumimoji="1"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379362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2122</TotalTime>
  <Words>1506</Words>
  <Application>Microsoft Office PowerPoint</Application>
  <PresentationFormat>画面に合わせる (4:3)</PresentationFormat>
  <Paragraphs>139</Paragraphs>
  <Slides>18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ＭＳ Ｐゴシック</vt:lpstr>
      <vt:lpstr>メイリオ</vt:lpstr>
      <vt:lpstr>游ゴシック</vt:lpstr>
      <vt:lpstr>游ゴシック Light</vt:lpstr>
      <vt:lpstr>Arial</vt:lpstr>
      <vt:lpstr>Calibri</vt:lpstr>
      <vt:lpstr>Calibri Light</vt:lpstr>
      <vt:lpstr>Office テーマ</vt:lpstr>
      <vt:lpstr>PowerPoint プレゼンテーション</vt:lpstr>
      <vt:lpstr>Tips01:画面切り替え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gohome8</dc:creator>
  <cp:lastModifiedBy>gohome8</cp:lastModifiedBy>
  <cp:revision>109</cp:revision>
  <dcterms:created xsi:type="dcterms:W3CDTF">2020-03-25T21:52:07Z</dcterms:created>
  <dcterms:modified xsi:type="dcterms:W3CDTF">2020-04-04T07:44:30Z</dcterms:modified>
</cp:coreProperties>
</file>