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71" r:id="rId2"/>
    <p:sldId id="256" r:id="rId3"/>
    <p:sldId id="263" r:id="rId4"/>
    <p:sldId id="257" r:id="rId5"/>
    <p:sldId id="258" r:id="rId6"/>
    <p:sldId id="261" r:id="rId7"/>
    <p:sldId id="259" r:id="rId8"/>
    <p:sldId id="260" r:id="rId9"/>
    <p:sldId id="265" r:id="rId10"/>
    <p:sldId id="266" r:id="rId11"/>
    <p:sldId id="262" r:id="rId12"/>
    <p:sldId id="264" r:id="rId13"/>
    <p:sldId id="267" r:id="rId14"/>
    <p:sldId id="270" r:id="rId15"/>
    <p:sldId id="268" r:id="rId16"/>
    <p:sldId id="269" r:id="rId17"/>
    <p:sldId id="272" r:id="rId18"/>
    <p:sldId id="273" r:id="rId19"/>
    <p:sldId id="274" r:id="rId20"/>
    <p:sldId id="275" r:id="rId21"/>
    <p:sldId id="276" r:id="rId22"/>
    <p:sldId id="278" r:id="rId23"/>
    <p:sldId id="277" r:id="rId24"/>
  </p:sldIdLst>
  <p:sldSz cx="9144000" cy="6858000" type="screen4x3"/>
  <p:notesSz cx="7099300" cy="102346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66"/>
    <a:srgbClr val="006600"/>
    <a:srgbClr val="FF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67" autoAdjust="0"/>
    <p:restoredTop sz="94660"/>
  </p:normalViewPr>
  <p:slideViewPr>
    <p:cSldViewPr snapToGrid="0">
      <p:cViewPr varScale="1">
        <p:scale>
          <a:sx n="55" d="100"/>
          <a:sy n="55" d="100"/>
        </p:scale>
        <p:origin x="1548" y="2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3076363" cy="513508"/>
          </a:xfrm>
          <a:prstGeom prst="rect">
            <a:avLst/>
          </a:prstGeom>
        </p:spPr>
        <p:txBody>
          <a:bodyPr vert="horz" lIns="98340" tIns="49172" rIns="98340" bIns="49172" rtlCol="0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4021294" y="2"/>
            <a:ext cx="3076363" cy="513508"/>
          </a:xfrm>
          <a:prstGeom prst="rect">
            <a:avLst/>
          </a:prstGeom>
        </p:spPr>
        <p:txBody>
          <a:bodyPr vert="horz" lIns="98340" tIns="49172" rIns="98340" bIns="49172" rtlCol="0"/>
          <a:lstStyle>
            <a:lvl1pPr algn="r">
              <a:defRPr sz="1300"/>
            </a:lvl1pPr>
          </a:lstStyle>
          <a:p>
            <a:fld id="{A0E000F1-07FB-45D1-8775-C743EFC5783B}" type="datetimeFigureOut">
              <a:rPr kumimoji="1" lang="ja-JP" altLang="en-US" smtClean="0"/>
              <a:t>2022/7/31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249363" y="1281113"/>
            <a:ext cx="4600575" cy="34512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8340" tIns="49172" rIns="98340" bIns="49172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709931" y="4925411"/>
            <a:ext cx="5679440" cy="4029878"/>
          </a:xfrm>
          <a:prstGeom prst="rect">
            <a:avLst/>
          </a:prstGeom>
        </p:spPr>
        <p:txBody>
          <a:bodyPr vert="horz" lIns="98340" tIns="49172" rIns="98340" bIns="49172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1" y="9721110"/>
            <a:ext cx="3076363" cy="513507"/>
          </a:xfrm>
          <a:prstGeom prst="rect">
            <a:avLst/>
          </a:prstGeom>
        </p:spPr>
        <p:txBody>
          <a:bodyPr vert="horz" lIns="98340" tIns="49172" rIns="98340" bIns="49172" rtlCol="0" anchor="b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4021294" y="9721110"/>
            <a:ext cx="3076363" cy="513507"/>
          </a:xfrm>
          <a:prstGeom prst="rect">
            <a:avLst/>
          </a:prstGeom>
        </p:spPr>
        <p:txBody>
          <a:bodyPr vert="horz" lIns="98340" tIns="49172" rIns="98340" bIns="49172" rtlCol="0" anchor="b"/>
          <a:lstStyle>
            <a:lvl1pPr algn="r">
              <a:defRPr sz="1300"/>
            </a:lvl1pPr>
          </a:lstStyle>
          <a:p>
            <a:fld id="{636C090F-B3CB-45D8-8C9A-D69B9E5C115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421413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6C090F-B3CB-45D8-8C9A-D69B9E5C115B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953941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6C090F-B3CB-45D8-8C9A-D69B9E5C115B}" type="slidenum">
              <a:rPr kumimoji="1" lang="ja-JP" altLang="en-US" smtClean="0"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068261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6C090F-B3CB-45D8-8C9A-D69B9E5C115B}" type="slidenum">
              <a:rPr kumimoji="1" lang="ja-JP" altLang="en-US" smtClean="0"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86021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6C090F-B3CB-45D8-8C9A-D69B9E5C115B}" type="slidenum">
              <a:rPr kumimoji="1" lang="ja-JP" altLang="en-US" smtClean="0"/>
              <a:t>17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5164799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6C090F-B3CB-45D8-8C9A-D69B9E5C115B}" type="slidenum">
              <a:rPr kumimoji="1" lang="ja-JP" altLang="en-US" smtClean="0"/>
              <a:t>18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070032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時間があったら、このあたりも詳しく説明したかった。</a:t>
            </a:r>
            <a:r>
              <a:rPr lang="ja-JP" altLang="en-US" dirty="0"/>
              <a:t>でも小学生にはこの図では難しいかも。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6C090F-B3CB-45D8-8C9A-D69B9E5C115B}" type="slidenum">
              <a:rPr kumimoji="1" lang="ja-JP" altLang="en-US" smtClean="0"/>
              <a:t>19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2487364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6C090F-B3CB-45D8-8C9A-D69B9E5C115B}" type="slidenum">
              <a:rPr kumimoji="1" lang="ja-JP" altLang="en-US" smtClean="0"/>
              <a:t>20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5959206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6C090F-B3CB-45D8-8C9A-D69B9E5C115B}" type="slidenum">
              <a:rPr kumimoji="1" lang="ja-JP" altLang="en-US" smtClean="0"/>
              <a:t>21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6039404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6C090F-B3CB-45D8-8C9A-D69B9E5C115B}" type="slidenum">
              <a:rPr kumimoji="1" lang="ja-JP" altLang="en-US" smtClean="0"/>
              <a:t>22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4310987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6C090F-B3CB-45D8-8C9A-D69B9E5C115B}" type="slidenum">
              <a:rPr kumimoji="1" lang="ja-JP" altLang="en-US" smtClean="0"/>
              <a:t>23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236471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6C090F-B3CB-45D8-8C9A-D69B9E5C115B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433965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6C090F-B3CB-45D8-8C9A-D69B9E5C115B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699476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6C090F-B3CB-45D8-8C9A-D69B9E5C115B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634897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6C090F-B3CB-45D8-8C9A-D69B9E5C115B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101487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6C090F-B3CB-45D8-8C9A-D69B9E5C115B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296230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6C090F-B3CB-45D8-8C9A-D69B9E5C115B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951117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6C090F-B3CB-45D8-8C9A-D69B9E5C115B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69711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6C090F-B3CB-45D8-8C9A-D69B9E5C115B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376496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FE103-DADB-405D-8948-AC70D6169734}" type="datetime1">
              <a:rPr kumimoji="1" lang="ja-JP" altLang="en-US" smtClean="0"/>
              <a:t>2022/7/31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0202A-DB85-4EFC-835A-755258E4A58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169917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75561-416E-4479-9155-F2FFA31205F5}" type="datetime1">
              <a:rPr kumimoji="1" lang="ja-JP" altLang="en-US" smtClean="0"/>
              <a:t>2022/7/31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0202A-DB85-4EFC-835A-755258E4A58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954699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2B7D4-A1E4-44B8-8CC2-EC74367C1239}" type="datetime1">
              <a:rPr kumimoji="1" lang="ja-JP" altLang="en-US" smtClean="0"/>
              <a:t>2022/7/31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0202A-DB85-4EFC-835A-755258E4A58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012899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CFDA5-D52C-4191-B21E-6B640FD728BC}" type="datetime1">
              <a:rPr kumimoji="1" lang="ja-JP" altLang="en-US" smtClean="0"/>
              <a:t>2022/7/31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0202A-DB85-4EFC-835A-755258E4A58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279013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1AB85-A7A1-430A-8653-3DB800D04FA9}" type="datetime1">
              <a:rPr kumimoji="1" lang="ja-JP" altLang="en-US" smtClean="0"/>
              <a:t>2022/7/31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0202A-DB85-4EFC-835A-755258E4A58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769486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62575-99FD-45D0-8706-CC782238F413}" type="datetime1">
              <a:rPr kumimoji="1" lang="ja-JP" altLang="en-US" smtClean="0"/>
              <a:t>2022/7/31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0202A-DB85-4EFC-835A-755258E4A58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930894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164E4-3269-48C4-9A07-0AB0BB55A5D8}" type="datetime1">
              <a:rPr kumimoji="1" lang="ja-JP" altLang="en-US" smtClean="0"/>
              <a:t>2022/7/31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0202A-DB85-4EFC-835A-755258E4A58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080219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EF571-4C40-4EC4-A6E1-FE3A61896DA5}" type="datetime1">
              <a:rPr kumimoji="1" lang="ja-JP" altLang="en-US" smtClean="0"/>
              <a:t>2022/7/31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0202A-DB85-4EFC-835A-755258E4A58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86219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2077E-4E1E-4281-AF59-B5D1A8A2170B}" type="datetime1">
              <a:rPr kumimoji="1" lang="ja-JP" altLang="en-US" smtClean="0"/>
              <a:t>2022/7/31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0202A-DB85-4EFC-835A-755258E4A58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610240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9C069-6403-41F6-99F0-3B76A912C731}" type="datetime1">
              <a:rPr kumimoji="1" lang="ja-JP" altLang="en-US" smtClean="0"/>
              <a:t>2022/7/31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0202A-DB85-4EFC-835A-755258E4A58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932191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8D3C2-C200-4597-A523-D3A09A2E12FD}" type="datetime1">
              <a:rPr kumimoji="1" lang="ja-JP" altLang="en-US" smtClean="0"/>
              <a:t>2022/7/31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0202A-DB85-4EFC-835A-755258E4A58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603428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57A33C-1A8E-4F62-973F-3E0523225C21}" type="datetime1">
              <a:rPr kumimoji="1" lang="ja-JP" altLang="en-US" smtClean="0"/>
              <a:t>2022/7/31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30202A-DB85-4EFC-835A-755258E4A58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46103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prog.kodomonokagaku.com/jibun/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6.png"/><Relationship Id="rId4" Type="http://schemas.openxmlformats.org/officeDocument/2006/relationships/hyperlink" Target="https://prog.kodomonokagaku.com/jibun/images/roboshark.pdf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okayamalabo.hatenablog.com/entry/2019/04/29/215330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737"/>
          <a:stretch/>
        </p:blipFill>
        <p:spPr>
          <a:xfrm>
            <a:off x="549223" y="1790573"/>
            <a:ext cx="3672624" cy="2847711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306690" y="5999013"/>
            <a:ext cx="5131584" cy="500197"/>
          </a:xfrm>
        </p:spPr>
        <p:txBody>
          <a:bodyPr>
            <a:noAutofit/>
          </a:bodyPr>
          <a:lstStyle/>
          <a:p>
            <a:pPr algn="l"/>
            <a:r>
              <a:rPr kumimoji="1" lang="ja-JP" altLang="en-US" sz="1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コード忍者の里</a:t>
            </a:r>
            <a:r>
              <a:rPr kumimoji="1" lang="en-US" altLang="ja-JP" sz="1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en-US" altLang="ja-JP" sz="1800" dirty="0" err="1">
                <a:latin typeface="メイリオ" panose="020B0604030504040204" pitchFamily="50" charset="-128"/>
                <a:ea typeface="メイリオ" panose="020B0604030504040204" pitchFamily="50" charset="-128"/>
              </a:rPr>
              <a:t>CoderDojo</a:t>
            </a:r>
            <a:r>
              <a:rPr kumimoji="1" lang="ja-JP" altLang="en-US" sz="1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市川真間　太田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7825152" y="6339761"/>
            <a:ext cx="13188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D706DB22-09A4-4B33-9D75-B8942571AE1E}" type="slidenum">
              <a:rPr kumimoji="1" lang="ja-JP" altLang="en-US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1</a:t>
            </a:fld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ページ</a:t>
            </a: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40475" y="4888483"/>
            <a:ext cx="90035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kumimoji="1" lang="en-US" altLang="ja-JP" dirty="0" err="1">
                <a:latin typeface="メイリオ" panose="020B0604030504040204" pitchFamily="50" charset="-128"/>
                <a:ea typeface="メイリオ" panose="020B0604030504040204" pitchFamily="50" charset="-128"/>
              </a:rPr>
              <a:t>micro:bit</a:t>
            </a:r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で</a:t>
            </a:r>
            <a:r>
              <a:rPr kumimoji="1" lang="en-US" altLang="ja-JP" dirty="0">
                <a:latin typeface="メイリオ" panose="020B0604030504040204" pitchFamily="50" charset="-128"/>
                <a:ea typeface="メイリオ" panose="020B0604030504040204" pitchFamily="50" charset="-128"/>
              </a:rPr>
              <a:t>DC</a:t>
            </a:r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モーターやサーボーモーターを制御するための資料です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。</a:t>
            </a:r>
          </a:p>
          <a:p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en-US" altLang="ja-JP" dirty="0">
                <a:latin typeface="メイリオ" panose="020B0604030504040204" pitchFamily="50" charset="-128"/>
                <a:ea typeface="メイリオ" panose="020B0604030504040204" pitchFamily="50" charset="-128"/>
              </a:rPr>
              <a:t>2020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年</a:t>
            </a:r>
            <a:r>
              <a:rPr lang="en-US" altLang="ja-JP" dirty="0">
                <a:latin typeface="メイリオ" panose="020B0604030504040204" pitchFamily="50" charset="-128"/>
                <a:ea typeface="メイリオ" panose="020B0604030504040204" pitchFamily="50" charset="-128"/>
              </a:rPr>
              <a:t>8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月 </a:t>
            </a:r>
            <a:r>
              <a:rPr lang="en-US" altLang="ja-JP" dirty="0">
                <a:latin typeface="メイリオ" panose="020B0604030504040204" pitchFamily="50" charset="-128"/>
                <a:ea typeface="メイリオ" panose="020B0604030504040204" pitchFamily="50" charset="-128"/>
              </a:rPr>
              <a:t>Ver 0.9</a:t>
            </a:r>
            <a:b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endParaRPr kumimoji="1" lang="ja-JP" altLang="en-US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8330" y="6062012"/>
            <a:ext cx="1321186" cy="462415"/>
          </a:xfrm>
          <a:prstGeom prst="rect">
            <a:avLst/>
          </a:prstGeom>
        </p:spPr>
      </p:pic>
      <p:sp>
        <p:nvSpPr>
          <p:cNvPr id="10" name="テキスト ボックス 9"/>
          <p:cNvSpPr txBox="1"/>
          <p:nvPr/>
        </p:nvSpPr>
        <p:spPr>
          <a:xfrm>
            <a:off x="140475" y="334493"/>
            <a:ext cx="873751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dirty="0" err="1">
                <a:latin typeface="メイリオ" panose="020B0604030504040204" pitchFamily="50" charset="-128"/>
                <a:ea typeface="メイリオ" panose="020B0604030504040204" pitchFamily="50" charset="-128"/>
              </a:rPr>
              <a:t>micro:bit</a:t>
            </a:r>
            <a:r>
              <a:rPr kumimoji="1"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での</a:t>
            </a:r>
            <a:br>
              <a:rPr kumimoji="1" lang="en-US" altLang="ja-JP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kumimoji="1"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ワイコイン</a:t>
            </a:r>
            <a:r>
              <a:rPr kumimoji="1" lang="en-US" altLang="ja-JP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:</a:t>
            </a:r>
            <a:r>
              <a:rPr kumimoji="1"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ロボットカーとロボシャーク</a:t>
            </a:r>
            <a:r>
              <a:rPr kumimoji="1" lang="en-US" altLang="ja-JP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(</a:t>
            </a:r>
            <a:r>
              <a:rPr kumimoji="1"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改</a:t>
            </a:r>
            <a:r>
              <a:rPr kumimoji="1" lang="en-US" altLang="ja-JP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)</a:t>
            </a:r>
            <a:endParaRPr kumimoji="1" lang="ja-JP" altLang="en-US" sz="3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kumimoji="1" lang="ja-JP" altLang="en-US" sz="3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23773" y="1845407"/>
            <a:ext cx="3990692" cy="2882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22181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96141" y="331876"/>
            <a:ext cx="7886700" cy="499398"/>
          </a:xfrm>
        </p:spPr>
        <p:txBody>
          <a:bodyPr>
            <a:noAutofit/>
          </a:bodyPr>
          <a:lstStyle/>
          <a:p>
            <a:r>
              <a:rPr lang="en-US" altLang="ja-JP" sz="3200" dirty="0" err="1">
                <a:latin typeface="メイリオ" panose="020B0604030504040204" pitchFamily="50" charset="-128"/>
                <a:ea typeface="メイリオ" panose="020B0604030504040204" pitchFamily="50" charset="-128"/>
              </a:rPr>
              <a:t>micro:bit</a:t>
            </a: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との接続関係</a:t>
            </a:r>
            <a:endParaRPr kumimoji="1" lang="ja-JP" altLang="en-US" sz="3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7825152" y="6339761"/>
            <a:ext cx="13188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D706DB22-09A4-4B33-9D75-B8942571AE1E}" type="slidenum">
              <a:rPr kumimoji="1" lang="ja-JP" altLang="en-US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10</a:t>
            </a:fld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ページ</a:t>
            </a:r>
          </a:p>
        </p:txBody>
      </p:sp>
      <p:sp>
        <p:nvSpPr>
          <p:cNvPr id="22" name="正方形/長方形 21"/>
          <p:cNvSpPr/>
          <p:nvPr/>
        </p:nvSpPr>
        <p:spPr>
          <a:xfrm>
            <a:off x="440520" y="4355932"/>
            <a:ext cx="345771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ホントはラグ端子使うところだが、手元に無かったので、線を丸くして半田で固める。上は絶縁版</a:t>
            </a: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17545" r="17563" b="32865"/>
          <a:stretch/>
        </p:blipFill>
        <p:spPr>
          <a:xfrm>
            <a:off x="776437" y="1175757"/>
            <a:ext cx="2785878" cy="2502568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93" t="10293" r="17544" b="24445"/>
          <a:stretch/>
        </p:blipFill>
        <p:spPr>
          <a:xfrm>
            <a:off x="4741417" y="1023356"/>
            <a:ext cx="3743158" cy="2807369"/>
          </a:xfrm>
          <a:prstGeom prst="rect">
            <a:avLst/>
          </a:prstGeom>
        </p:spPr>
      </p:pic>
      <p:sp>
        <p:nvSpPr>
          <p:cNvPr id="8" name="正方形/長方形 7"/>
          <p:cNvSpPr/>
          <p:nvPr/>
        </p:nvSpPr>
        <p:spPr>
          <a:xfrm>
            <a:off x="4741417" y="4355931"/>
            <a:ext cx="345771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取り付けたところ。</a:t>
            </a:r>
            <a:r>
              <a:rPr lang="ja-JP" altLang="en-US" sz="20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表面のビスが他の端子に接触しないように注意。</a:t>
            </a:r>
          </a:p>
        </p:txBody>
      </p:sp>
    </p:spTree>
    <p:extLst>
      <p:ext uri="{BB962C8B-B14F-4D97-AF65-F5344CB8AC3E}">
        <p14:creationId xmlns:p14="http://schemas.microsoft.com/office/powerpoint/2010/main" val="1452661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96141" y="331876"/>
            <a:ext cx="7886700" cy="499398"/>
          </a:xfrm>
        </p:spPr>
        <p:txBody>
          <a:bodyPr>
            <a:noAutofit/>
          </a:bodyPr>
          <a:lstStyle/>
          <a:p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本体加工</a:t>
            </a:r>
            <a:endParaRPr kumimoji="1" lang="ja-JP" altLang="en-US" sz="3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7825152" y="6339761"/>
            <a:ext cx="13188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D706DB22-09A4-4B33-9D75-B8942571AE1E}" type="slidenum">
              <a:rPr kumimoji="1" lang="ja-JP" altLang="en-US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11</a:t>
            </a:fld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ページ</a:t>
            </a:r>
          </a:p>
        </p:txBody>
      </p:sp>
      <p:graphicFrame>
        <p:nvGraphicFramePr>
          <p:cNvPr id="3" name="表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1173253"/>
              </p:ext>
            </p:extLst>
          </p:nvPr>
        </p:nvGraphicFramePr>
        <p:xfrm>
          <a:off x="493222" y="948112"/>
          <a:ext cx="2233352" cy="22938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8338">
                  <a:extLst>
                    <a:ext uri="{9D8B030D-6E8A-4147-A177-3AD203B41FA5}">
                      <a16:colId xmlns:a16="http://schemas.microsoft.com/office/drawing/2014/main" val="1863428747"/>
                    </a:ext>
                  </a:extLst>
                </a:gridCol>
                <a:gridCol w="558338">
                  <a:extLst>
                    <a:ext uri="{9D8B030D-6E8A-4147-A177-3AD203B41FA5}">
                      <a16:colId xmlns:a16="http://schemas.microsoft.com/office/drawing/2014/main" val="255729478"/>
                    </a:ext>
                  </a:extLst>
                </a:gridCol>
                <a:gridCol w="558338">
                  <a:extLst>
                    <a:ext uri="{9D8B030D-6E8A-4147-A177-3AD203B41FA5}">
                      <a16:colId xmlns:a16="http://schemas.microsoft.com/office/drawing/2014/main" val="3945024453"/>
                    </a:ext>
                  </a:extLst>
                </a:gridCol>
                <a:gridCol w="558338">
                  <a:extLst>
                    <a:ext uri="{9D8B030D-6E8A-4147-A177-3AD203B41FA5}">
                      <a16:colId xmlns:a16="http://schemas.microsoft.com/office/drawing/2014/main" val="4143488681"/>
                    </a:ext>
                  </a:extLst>
                </a:gridCol>
              </a:tblGrid>
              <a:tr h="764617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4677436"/>
                  </a:ext>
                </a:extLst>
              </a:tr>
              <a:tr h="764617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1801142"/>
                  </a:ext>
                </a:extLst>
              </a:tr>
              <a:tr h="764617"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8199515"/>
                  </a:ext>
                </a:extLst>
              </a:tr>
            </a:tbl>
          </a:graphicData>
        </a:graphic>
      </p:graphicFrame>
      <p:sp>
        <p:nvSpPr>
          <p:cNvPr id="6" name="正方形/長方形 5"/>
          <p:cNvSpPr/>
          <p:nvPr/>
        </p:nvSpPr>
        <p:spPr>
          <a:xfrm>
            <a:off x="296141" y="3544521"/>
            <a:ext cx="279619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45cm x 45cm</a:t>
            </a:r>
            <a:r>
              <a: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のマットを</a:t>
            </a:r>
            <a:r>
              <a:rPr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10cm x 14cm</a:t>
            </a:r>
            <a:r>
              <a: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に切り出しています。</a:t>
            </a:r>
          </a:p>
          <a:p>
            <a:endParaRPr lang="ja-JP" altLang="en-US" sz="2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20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補足</a:t>
            </a:r>
            <a:r>
              <a:rPr lang="en-US" altLang="ja-JP" sz="20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: </a:t>
            </a:r>
            <a:r>
              <a: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加工例です。自由に本体作ってください。</a:t>
            </a:r>
          </a:p>
        </p:txBody>
      </p:sp>
      <p:graphicFrame>
        <p:nvGraphicFramePr>
          <p:cNvPr id="4" name="表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9715056"/>
              </p:ext>
            </p:extLst>
          </p:nvPr>
        </p:nvGraphicFramePr>
        <p:xfrm>
          <a:off x="3918066" y="3092301"/>
          <a:ext cx="1701338" cy="22399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1673">
                  <a:extLst>
                    <a:ext uri="{9D8B030D-6E8A-4147-A177-3AD203B41FA5}">
                      <a16:colId xmlns:a16="http://schemas.microsoft.com/office/drawing/2014/main" val="3820154749"/>
                    </a:ext>
                  </a:extLst>
                </a:gridCol>
                <a:gridCol w="282633">
                  <a:extLst>
                    <a:ext uri="{9D8B030D-6E8A-4147-A177-3AD203B41FA5}">
                      <a16:colId xmlns:a16="http://schemas.microsoft.com/office/drawing/2014/main" val="1042876659"/>
                    </a:ext>
                  </a:extLst>
                </a:gridCol>
                <a:gridCol w="615142">
                  <a:extLst>
                    <a:ext uri="{9D8B030D-6E8A-4147-A177-3AD203B41FA5}">
                      <a16:colId xmlns:a16="http://schemas.microsoft.com/office/drawing/2014/main" val="3256947587"/>
                    </a:ext>
                  </a:extLst>
                </a:gridCol>
                <a:gridCol w="266007">
                  <a:extLst>
                    <a:ext uri="{9D8B030D-6E8A-4147-A177-3AD203B41FA5}">
                      <a16:colId xmlns:a16="http://schemas.microsoft.com/office/drawing/2014/main" val="2539275323"/>
                    </a:ext>
                  </a:extLst>
                </a:gridCol>
                <a:gridCol w="315883">
                  <a:extLst>
                    <a:ext uri="{9D8B030D-6E8A-4147-A177-3AD203B41FA5}">
                      <a16:colId xmlns:a16="http://schemas.microsoft.com/office/drawing/2014/main" val="1588377758"/>
                    </a:ext>
                  </a:extLst>
                </a:gridCol>
              </a:tblGrid>
              <a:tr h="474354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2214990"/>
                  </a:ext>
                </a:extLst>
              </a:tr>
              <a:tr h="405601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7607524"/>
                  </a:ext>
                </a:extLst>
              </a:tr>
              <a:tr h="663709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dirty="0"/>
                    </a:p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8091509"/>
                  </a:ext>
                </a:extLst>
              </a:tr>
              <a:tr h="696272"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558987"/>
                  </a:ext>
                </a:extLst>
              </a:tr>
            </a:tbl>
          </a:graphicData>
        </a:graphic>
      </p:graphicFrame>
      <p:graphicFrame>
        <p:nvGraphicFramePr>
          <p:cNvPr id="9" name="表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8208253"/>
              </p:ext>
            </p:extLst>
          </p:nvPr>
        </p:nvGraphicFramePr>
        <p:xfrm>
          <a:off x="3918066" y="581575"/>
          <a:ext cx="1668090" cy="22399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1673">
                  <a:extLst>
                    <a:ext uri="{9D8B030D-6E8A-4147-A177-3AD203B41FA5}">
                      <a16:colId xmlns:a16="http://schemas.microsoft.com/office/drawing/2014/main" val="3820154749"/>
                    </a:ext>
                  </a:extLst>
                </a:gridCol>
                <a:gridCol w="282633">
                  <a:extLst>
                    <a:ext uri="{9D8B030D-6E8A-4147-A177-3AD203B41FA5}">
                      <a16:colId xmlns:a16="http://schemas.microsoft.com/office/drawing/2014/main" val="1042876659"/>
                    </a:ext>
                  </a:extLst>
                </a:gridCol>
                <a:gridCol w="615142">
                  <a:extLst>
                    <a:ext uri="{9D8B030D-6E8A-4147-A177-3AD203B41FA5}">
                      <a16:colId xmlns:a16="http://schemas.microsoft.com/office/drawing/2014/main" val="3256947587"/>
                    </a:ext>
                  </a:extLst>
                </a:gridCol>
                <a:gridCol w="266007">
                  <a:extLst>
                    <a:ext uri="{9D8B030D-6E8A-4147-A177-3AD203B41FA5}">
                      <a16:colId xmlns:a16="http://schemas.microsoft.com/office/drawing/2014/main" val="2539275323"/>
                    </a:ext>
                  </a:extLst>
                </a:gridCol>
                <a:gridCol w="282635">
                  <a:extLst>
                    <a:ext uri="{9D8B030D-6E8A-4147-A177-3AD203B41FA5}">
                      <a16:colId xmlns:a16="http://schemas.microsoft.com/office/drawing/2014/main" val="1588377758"/>
                    </a:ext>
                  </a:extLst>
                </a:gridCol>
              </a:tblGrid>
              <a:tr h="474354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2214990"/>
                  </a:ext>
                </a:extLst>
              </a:tr>
              <a:tr h="405601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7607524"/>
                  </a:ext>
                </a:extLst>
              </a:tr>
              <a:tr h="663709"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8091509"/>
                  </a:ext>
                </a:extLst>
              </a:tr>
              <a:tr h="696272"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558987"/>
                  </a:ext>
                </a:extLst>
              </a:tr>
            </a:tbl>
          </a:graphicData>
        </a:graphic>
      </p:graphicFrame>
      <p:sp>
        <p:nvSpPr>
          <p:cNvPr id="11" name="正方形/長方形 10"/>
          <p:cNvSpPr/>
          <p:nvPr/>
        </p:nvSpPr>
        <p:spPr>
          <a:xfrm>
            <a:off x="5951565" y="1239878"/>
            <a:ext cx="2231275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1</a:t>
            </a: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個使用</a:t>
            </a:r>
          </a:p>
          <a:p>
            <a:r>
              <a:rPr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10cm x 14cm</a:t>
            </a:r>
            <a:b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endParaRPr lang="ja-JP" altLang="en-US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6104141" y="3750604"/>
            <a:ext cx="14135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2</a:t>
            </a: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個使用</a:t>
            </a:r>
          </a:p>
        </p:txBody>
      </p:sp>
      <p:sp>
        <p:nvSpPr>
          <p:cNvPr id="13" name="正方形/長方形 12"/>
          <p:cNvSpPr/>
          <p:nvPr/>
        </p:nvSpPr>
        <p:spPr>
          <a:xfrm>
            <a:off x="3392610" y="5791290"/>
            <a:ext cx="51179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3</a:t>
            </a: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個を張り合わせて本体作ります</a:t>
            </a: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5392721" y="3103190"/>
            <a:ext cx="9381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b="1" dirty="0"/>
              <a:t>2.5cm</a:t>
            </a:r>
            <a:endParaRPr kumimoji="1" lang="ja-JP" altLang="en-US" sz="1600" b="1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4768735" y="3597480"/>
            <a:ext cx="9381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b="1" dirty="0"/>
              <a:t>2.5cm</a:t>
            </a:r>
            <a:endParaRPr kumimoji="1" lang="ja-JP" altLang="en-US" sz="1600" b="1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3943004" y="3350335"/>
            <a:ext cx="9381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b="1" dirty="0"/>
              <a:t>3.0</a:t>
            </a:r>
            <a:r>
              <a:rPr kumimoji="1" lang="en-US" altLang="ja-JP" sz="1600" b="1" dirty="0"/>
              <a:t>cm</a:t>
            </a:r>
            <a:endParaRPr kumimoji="1" lang="ja-JP" altLang="en-US" sz="1600" b="1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5042831" y="4137124"/>
            <a:ext cx="9381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b="1" dirty="0"/>
              <a:t>3</a:t>
            </a:r>
            <a:r>
              <a:rPr kumimoji="1" lang="en-US" altLang="ja-JP" sz="1600" b="1" dirty="0"/>
              <a:t>.5cm</a:t>
            </a:r>
            <a:endParaRPr kumimoji="1" lang="ja-JP" alt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15896480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96141" y="331876"/>
            <a:ext cx="7886700" cy="499398"/>
          </a:xfrm>
        </p:spPr>
        <p:txBody>
          <a:bodyPr>
            <a:noAutofit/>
          </a:bodyPr>
          <a:lstStyle/>
          <a:p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後輪</a:t>
            </a:r>
            <a:r>
              <a:rPr lang="en-US" altLang="ja-JP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?</a:t>
            </a: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加工</a:t>
            </a:r>
            <a:endParaRPr kumimoji="1" lang="ja-JP" altLang="en-US" sz="3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7825152" y="6339761"/>
            <a:ext cx="13188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D706DB22-09A4-4B33-9D75-B8942571AE1E}" type="slidenum">
              <a:rPr kumimoji="1" lang="ja-JP" altLang="en-US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12</a:t>
            </a:fld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ページ</a:t>
            </a:r>
          </a:p>
        </p:txBody>
      </p:sp>
      <p:sp>
        <p:nvSpPr>
          <p:cNvPr id="6" name="正方形/長方形 5"/>
          <p:cNvSpPr/>
          <p:nvPr/>
        </p:nvSpPr>
        <p:spPr>
          <a:xfrm>
            <a:off x="296141" y="3335106"/>
            <a:ext cx="279619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後輪は</a:t>
            </a:r>
            <a:r>
              <a:rPr lang="en-US" altLang="ja-JP" dirty="0">
                <a:latin typeface="メイリオ" panose="020B0604030504040204" pitchFamily="50" charset="-128"/>
                <a:ea typeface="メイリオ" panose="020B0604030504040204" pitchFamily="50" charset="-128"/>
              </a:rPr>
              <a:t>2cmx2.5cm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のウレタンマットを三角形に切り出し、すべるシートを曲げて貼っています</a:t>
            </a:r>
            <a:r>
              <a:rPr lang="en-US" altLang="ja-JP" dirty="0">
                <a:latin typeface="メイリオ" panose="020B0604030504040204" pitchFamily="50" charset="-128"/>
                <a:ea typeface="メイリオ" panose="020B0604030504040204" pitchFamily="50" charset="-128"/>
              </a:rPr>
              <a:t>(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接地面積を小さくするため</a:t>
            </a:r>
            <a:r>
              <a:rPr lang="en-US" altLang="ja-JP" dirty="0">
                <a:latin typeface="メイリオ" panose="020B0604030504040204" pitchFamily="50" charset="-128"/>
                <a:ea typeface="メイリオ" panose="020B0604030504040204" pitchFamily="50" charset="-128"/>
              </a:rPr>
              <a:t>)</a:t>
            </a:r>
            <a:r>
              <a:rPr lang="ja-JP" altLang="en-US" dirty="0" err="1">
                <a:latin typeface="メイリオ" panose="020B0604030504040204" pitchFamily="50" charset="-128"/>
                <a:ea typeface="メイリオ" panose="020B0604030504040204" pitchFamily="50" charset="-128"/>
              </a:rPr>
              <a:t>。</a:t>
            </a:r>
            <a:endParaRPr lang="ja-JP" altLang="en-US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すべるシートははがれやすいみたいで、グルーガンで貼り付けの補強しています。</a:t>
            </a:r>
          </a:p>
        </p:txBody>
      </p:sp>
      <p:graphicFrame>
        <p:nvGraphicFramePr>
          <p:cNvPr id="4" name="表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6729878"/>
              </p:ext>
            </p:extLst>
          </p:nvPr>
        </p:nvGraphicFramePr>
        <p:xfrm>
          <a:off x="3672406" y="725067"/>
          <a:ext cx="1701338" cy="22399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1673">
                  <a:extLst>
                    <a:ext uri="{9D8B030D-6E8A-4147-A177-3AD203B41FA5}">
                      <a16:colId xmlns:a16="http://schemas.microsoft.com/office/drawing/2014/main" val="3820154749"/>
                    </a:ext>
                  </a:extLst>
                </a:gridCol>
                <a:gridCol w="282633">
                  <a:extLst>
                    <a:ext uri="{9D8B030D-6E8A-4147-A177-3AD203B41FA5}">
                      <a16:colId xmlns:a16="http://schemas.microsoft.com/office/drawing/2014/main" val="1042876659"/>
                    </a:ext>
                  </a:extLst>
                </a:gridCol>
                <a:gridCol w="615142">
                  <a:extLst>
                    <a:ext uri="{9D8B030D-6E8A-4147-A177-3AD203B41FA5}">
                      <a16:colId xmlns:a16="http://schemas.microsoft.com/office/drawing/2014/main" val="3256947587"/>
                    </a:ext>
                  </a:extLst>
                </a:gridCol>
                <a:gridCol w="266007">
                  <a:extLst>
                    <a:ext uri="{9D8B030D-6E8A-4147-A177-3AD203B41FA5}">
                      <a16:colId xmlns:a16="http://schemas.microsoft.com/office/drawing/2014/main" val="2539275323"/>
                    </a:ext>
                  </a:extLst>
                </a:gridCol>
                <a:gridCol w="315883">
                  <a:extLst>
                    <a:ext uri="{9D8B030D-6E8A-4147-A177-3AD203B41FA5}">
                      <a16:colId xmlns:a16="http://schemas.microsoft.com/office/drawing/2014/main" val="1588377758"/>
                    </a:ext>
                  </a:extLst>
                </a:gridCol>
              </a:tblGrid>
              <a:tr h="474354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2214990"/>
                  </a:ext>
                </a:extLst>
              </a:tr>
              <a:tr h="405601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7607524"/>
                  </a:ext>
                </a:extLst>
              </a:tr>
              <a:tr h="663709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dirty="0"/>
                    </a:p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8091509"/>
                  </a:ext>
                </a:extLst>
              </a:tr>
              <a:tr h="696272"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558987"/>
                  </a:ext>
                </a:extLst>
              </a:tr>
            </a:tbl>
          </a:graphicData>
        </a:graphic>
      </p:graphicFrame>
      <p:sp>
        <p:nvSpPr>
          <p:cNvPr id="11" name="正方形/長方形 10"/>
          <p:cNvSpPr/>
          <p:nvPr/>
        </p:nvSpPr>
        <p:spPr>
          <a:xfrm>
            <a:off x="5774144" y="1275648"/>
            <a:ext cx="3192434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T1:</a:t>
            </a: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吸盤車輪タイプ</a:t>
            </a:r>
          </a:p>
          <a:p>
            <a:r>
              <a:rPr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1</a:t>
            </a:r>
            <a:r>
              <a: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個使用</a:t>
            </a:r>
            <a:b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endParaRPr lang="ja-JP" altLang="en-US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558" y="1049384"/>
            <a:ext cx="2047164" cy="1807729"/>
          </a:xfrm>
          <a:prstGeom prst="rect">
            <a:avLst/>
          </a:prstGeom>
        </p:spPr>
      </p:pic>
      <p:graphicFrame>
        <p:nvGraphicFramePr>
          <p:cNvPr id="18" name="表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7567258"/>
              </p:ext>
            </p:extLst>
          </p:nvPr>
        </p:nvGraphicFramePr>
        <p:xfrm>
          <a:off x="3672406" y="3358194"/>
          <a:ext cx="1701338" cy="22399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1673">
                  <a:extLst>
                    <a:ext uri="{9D8B030D-6E8A-4147-A177-3AD203B41FA5}">
                      <a16:colId xmlns:a16="http://schemas.microsoft.com/office/drawing/2014/main" val="3820154749"/>
                    </a:ext>
                  </a:extLst>
                </a:gridCol>
                <a:gridCol w="282633">
                  <a:extLst>
                    <a:ext uri="{9D8B030D-6E8A-4147-A177-3AD203B41FA5}">
                      <a16:colId xmlns:a16="http://schemas.microsoft.com/office/drawing/2014/main" val="1042876659"/>
                    </a:ext>
                  </a:extLst>
                </a:gridCol>
                <a:gridCol w="615142">
                  <a:extLst>
                    <a:ext uri="{9D8B030D-6E8A-4147-A177-3AD203B41FA5}">
                      <a16:colId xmlns:a16="http://schemas.microsoft.com/office/drawing/2014/main" val="3256947587"/>
                    </a:ext>
                  </a:extLst>
                </a:gridCol>
                <a:gridCol w="266007">
                  <a:extLst>
                    <a:ext uri="{9D8B030D-6E8A-4147-A177-3AD203B41FA5}">
                      <a16:colId xmlns:a16="http://schemas.microsoft.com/office/drawing/2014/main" val="2539275323"/>
                    </a:ext>
                  </a:extLst>
                </a:gridCol>
                <a:gridCol w="315883">
                  <a:extLst>
                    <a:ext uri="{9D8B030D-6E8A-4147-A177-3AD203B41FA5}">
                      <a16:colId xmlns:a16="http://schemas.microsoft.com/office/drawing/2014/main" val="1588377758"/>
                    </a:ext>
                  </a:extLst>
                </a:gridCol>
              </a:tblGrid>
              <a:tr h="474354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2214990"/>
                  </a:ext>
                </a:extLst>
              </a:tr>
              <a:tr h="405601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7607524"/>
                  </a:ext>
                </a:extLst>
              </a:tr>
              <a:tr h="663709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dirty="0"/>
                    </a:p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8091509"/>
                  </a:ext>
                </a:extLst>
              </a:tr>
              <a:tr h="696272"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558987"/>
                  </a:ext>
                </a:extLst>
              </a:tr>
            </a:tbl>
          </a:graphicData>
        </a:graphic>
      </p:graphicFrame>
      <p:sp>
        <p:nvSpPr>
          <p:cNvPr id="8" name="正方形/長方形 7"/>
          <p:cNvSpPr/>
          <p:nvPr/>
        </p:nvSpPr>
        <p:spPr>
          <a:xfrm>
            <a:off x="5091043" y="5137845"/>
            <a:ext cx="258166" cy="415498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正方形/長方形 18"/>
          <p:cNvSpPr/>
          <p:nvPr/>
        </p:nvSpPr>
        <p:spPr>
          <a:xfrm>
            <a:off x="3696941" y="5137845"/>
            <a:ext cx="258166" cy="415498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正方形/長方形 19"/>
          <p:cNvSpPr/>
          <p:nvPr/>
        </p:nvSpPr>
        <p:spPr>
          <a:xfrm>
            <a:off x="4393992" y="3377768"/>
            <a:ext cx="258166" cy="415498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正方形/長方形 20"/>
          <p:cNvSpPr/>
          <p:nvPr/>
        </p:nvSpPr>
        <p:spPr>
          <a:xfrm>
            <a:off x="4392263" y="2554620"/>
            <a:ext cx="258166" cy="415498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正方形/長方形 21"/>
          <p:cNvSpPr/>
          <p:nvPr/>
        </p:nvSpPr>
        <p:spPr>
          <a:xfrm>
            <a:off x="5774144" y="3585517"/>
            <a:ext cx="3192434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T2:</a:t>
            </a: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結束バンドタイプ</a:t>
            </a:r>
          </a:p>
          <a:p>
            <a:r>
              <a:rPr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3</a:t>
            </a:r>
            <a:r>
              <a: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個使用</a:t>
            </a:r>
            <a:b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endParaRPr lang="ja-JP" altLang="en-US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146873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96141" y="331876"/>
            <a:ext cx="7886700" cy="499398"/>
          </a:xfrm>
        </p:spPr>
        <p:txBody>
          <a:bodyPr>
            <a:noAutofit/>
          </a:bodyPr>
          <a:lstStyle/>
          <a:p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その他の加工、組み立て</a:t>
            </a:r>
            <a:endParaRPr kumimoji="1" lang="ja-JP" altLang="en-US" sz="3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7825152" y="6339761"/>
            <a:ext cx="13188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D706DB22-09A4-4B33-9D75-B8942571AE1E}" type="slidenum">
              <a:rPr kumimoji="1" lang="ja-JP" altLang="en-US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13</a:t>
            </a:fld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ページ</a:t>
            </a:r>
          </a:p>
        </p:txBody>
      </p:sp>
      <p:sp>
        <p:nvSpPr>
          <p:cNvPr id="22" name="正方形/長方形 21"/>
          <p:cNvSpPr/>
          <p:nvPr/>
        </p:nvSpPr>
        <p:spPr>
          <a:xfrm>
            <a:off x="479329" y="4115301"/>
            <a:ext cx="345771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本体で、モーターの軸が当たる部分は、ニッパなど使って削っておく。</a:t>
            </a:r>
          </a:p>
          <a:p>
            <a:r>
              <a: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これやらないと、モーターに負荷がかかる。</a:t>
            </a:r>
          </a:p>
        </p:txBody>
      </p:sp>
      <p:sp>
        <p:nvSpPr>
          <p:cNvPr id="8" name="正方形/長方形 7"/>
          <p:cNvSpPr/>
          <p:nvPr/>
        </p:nvSpPr>
        <p:spPr>
          <a:xfrm>
            <a:off x="4219074" y="4092992"/>
            <a:ext cx="3980055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タイヤになる吸盤とモーターギアの接続</a:t>
            </a:r>
            <a:r>
              <a:rPr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:</a:t>
            </a:r>
          </a:p>
          <a:p>
            <a:r>
              <a: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今回は、メガネストッパーを少し切り、</a:t>
            </a:r>
            <a:r>
              <a:rPr lang="ja-JP" altLang="en-US" sz="20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先を少し残せて被せると</a:t>
            </a:r>
            <a:r>
              <a: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、うまく入りました。</a:t>
            </a:r>
          </a:p>
          <a:p>
            <a:r>
              <a: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ホントは、</a:t>
            </a:r>
            <a:r>
              <a:rPr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3D</a:t>
            </a:r>
            <a:r>
              <a: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プリンターあたりで部品がほしいところ。</a:t>
            </a: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329" y="1020018"/>
            <a:ext cx="3380091" cy="2730073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19074" y="987465"/>
            <a:ext cx="3963767" cy="2762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3411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96141" y="331876"/>
            <a:ext cx="7886700" cy="499398"/>
          </a:xfrm>
        </p:spPr>
        <p:txBody>
          <a:bodyPr>
            <a:noAutofit/>
          </a:bodyPr>
          <a:lstStyle/>
          <a:p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完成状態</a:t>
            </a:r>
            <a:r>
              <a:rPr lang="en-US" altLang="ja-JP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:</a:t>
            </a:r>
            <a:endParaRPr kumimoji="1" lang="ja-JP" altLang="en-US" sz="3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7825152" y="6339761"/>
            <a:ext cx="13188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D706DB22-09A4-4B33-9D75-B8942571AE1E}" type="slidenum">
              <a:rPr kumimoji="1" lang="ja-JP" altLang="en-US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14</a:t>
            </a:fld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ページ</a:t>
            </a:r>
          </a:p>
        </p:txBody>
      </p:sp>
      <p:sp>
        <p:nvSpPr>
          <p:cNvPr id="22" name="正方形/長方形 21"/>
          <p:cNvSpPr/>
          <p:nvPr/>
        </p:nvSpPr>
        <p:spPr>
          <a:xfrm>
            <a:off x="296141" y="4136545"/>
            <a:ext cx="345771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上面</a:t>
            </a:r>
            <a:r>
              <a:rPr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:</a:t>
            </a:r>
          </a:p>
          <a:p>
            <a:r>
              <a:rPr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T1</a:t>
            </a:r>
            <a:r>
              <a: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は</a:t>
            </a:r>
            <a:r>
              <a:rPr lang="en-US" altLang="ja-JP" sz="2000" dirty="0" err="1">
                <a:latin typeface="メイリオ" panose="020B0604030504040204" pitchFamily="50" charset="-128"/>
                <a:ea typeface="メイリオ" panose="020B0604030504040204" pitchFamily="50" charset="-128"/>
              </a:rPr>
              <a:t>micor:bit</a:t>
            </a:r>
            <a:r>
              <a: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用と、モーター用の二つの電源を積んでいます。</a:t>
            </a:r>
          </a:p>
        </p:txBody>
      </p:sp>
      <p:sp>
        <p:nvSpPr>
          <p:cNvPr id="8" name="正方形/長方形 7"/>
          <p:cNvSpPr/>
          <p:nvPr/>
        </p:nvSpPr>
        <p:spPr>
          <a:xfrm>
            <a:off x="4651966" y="4150269"/>
            <a:ext cx="398005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下面</a:t>
            </a:r>
            <a:r>
              <a:rPr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:</a:t>
            </a:r>
          </a:p>
          <a:p>
            <a:r>
              <a: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モーターギアは、ウレタンマット本体で挟み込んでいるだけです。</a:t>
            </a: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049" y="927825"/>
            <a:ext cx="3978442" cy="2983832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3578" y="927825"/>
            <a:ext cx="3978443" cy="2983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122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96141" y="331876"/>
            <a:ext cx="7886700" cy="499398"/>
          </a:xfrm>
        </p:spPr>
        <p:txBody>
          <a:bodyPr>
            <a:noAutofit/>
          </a:bodyPr>
          <a:lstStyle/>
          <a:p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おまけ</a:t>
            </a:r>
            <a:r>
              <a:rPr lang="en-US" altLang="ja-JP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:</a:t>
            </a: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足回り</a:t>
            </a:r>
            <a:endParaRPr kumimoji="1" lang="ja-JP" altLang="en-US" sz="3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7825152" y="6339761"/>
            <a:ext cx="13188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D706DB22-09A4-4B33-9D75-B8942571AE1E}" type="slidenum">
              <a:rPr kumimoji="1" lang="ja-JP" altLang="en-US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15</a:t>
            </a:fld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ページ</a:t>
            </a:r>
          </a:p>
        </p:txBody>
      </p:sp>
      <p:sp>
        <p:nvSpPr>
          <p:cNvPr id="22" name="正方形/長方形 21"/>
          <p:cNvSpPr/>
          <p:nvPr/>
        </p:nvSpPr>
        <p:spPr>
          <a:xfrm>
            <a:off x="415161" y="4008208"/>
            <a:ext cx="345771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T1:</a:t>
            </a:r>
            <a:r>
              <a: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ほとんど吸盤が変形して動作するので、適当や車輪見つけてくっつけた方がいいみたい。</a:t>
            </a:r>
            <a:br>
              <a: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試しに缶のふたを吸盤に張り付けてみました。最終的には接着する。</a:t>
            </a:r>
          </a:p>
        </p:txBody>
      </p:sp>
      <p:sp>
        <p:nvSpPr>
          <p:cNvPr id="8" name="正方形/長方形 7"/>
          <p:cNvSpPr/>
          <p:nvPr/>
        </p:nvSpPr>
        <p:spPr>
          <a:xfrm>
            <a:off x="4632857" y="4021932"/>
            <a:ext cx="398005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T2:</a:t>
            </a:r>
            <a:r>
              <a: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使用する結束バンドの種類や長さで動きがかなり変わるみたい。固い結束バンドで長いとひっくり返ります。</a:t>
            </a: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161" y="1070874"/>
            <a:ext cx="3750508" cy="2697734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1905" y="1089362"/>
            <a:ext cx="3260936" cy="2697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1698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96141" y="331876"/>
            <a:ext cx="7886700" cy="499398"/>
          </a:xfrm>
        </p:spPr>
        <p:txBody>
          <a:bodyPr>
            <a:noAutofit/>
          </a:bodyPr>
          <a:lstStyle/>
          <a:p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自己責任で</a:t>
            </a:r>
            <a:r>
              <a:rPr lang="en-US" altLang="ja-JP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…</a:t>
            </a:r>
            <a:endParaRPr kumimoji="1" lang="ja-JP" altLang="en-US" sz="3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7825152" y="6339761"/>
            <a:ext cx="13188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D706DB22-09A4-4B33-9D75-B8942571AE1E}" type="slidenum">
              <a:rPr kumimoji="1" lang="ja-JP" altLang="en-US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16</a:t>
            </a:fld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ページ</a:t>
            </a: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429233" y="1044530"/>
            <a:ext cx="824954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本資料は</a:t>
            </a:r>
            <a:r>
              <a:rPr kumimoji="1" lang="en-US" altLang="ja-JP" sz="2400" dirty="0" err="1">
                <a:latin typeface="メイリオ" panose="020B0604030504040204" pitchFamily="50" charset="-128"/>
                <a:ea typeface="メイリオ" panose="020B0604030504040204" pitchFamily="50" charset="-128"/>
              </a:rPr>
              <a:t>micro:bit</a:t>
            </a:r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や</a:t>
            </a:r>
            <a:r>
              <a:rPr kumimoji="1"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MESH</a:t>
            </a:r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で制御できる、いかに格安にロボットカーの作るかの検討資料です。</a:t>
            </a:r>
          </a:p>
          <a:p>
            <a:endParaRPr kumimoji="1" lang="ja-JP" altLang="en-US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en-US" altLang="ja-JP" sz="24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格安部品を中心で使用してので、作り方・回路などはあくまで</a:t>
            </a:r>
            <a:r>
              <a:rPr lang="ja-JP" altLang="en-US" sz="24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参考資料として自己責任でお願いします</a:t>
            </a: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。</a:t>
            </a:r>
            <a:r>
              <a:rPr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(</a:t>
            </a: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部品に不良品が混じることもあるようです。価格変動もあります</a:t>
            </a:r>
            <a:r>
              <a:rPr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)</a:t>
            </a:r>
            <a:r>
              <a:rPr lang="ja-JP" altLang="en-US" sz="2400" dirty="0" err="1">
                <a:latin typeface="メイリオ" panose="020B0604030504040204" pitchFamily="50" charset="-128"/>
                <a:ea typeface="メイリオ" panose="020B0604030504040204" pitchFamily="50" charset="-128"/>
              </a:rPr>
              <a:t>。</a:t>
            </a:r>
            <a:endParaRPr lang="ja-JP" altLang="en-US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kumimoji="1" lang="ja-JP" altLang="en-US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これから、このような格安ロボットカーの制作の一助になれば幸いです。また、皆さんから、さらなる、いろいろなアイディアが出ることを楽しみにしてます。</a:t>
            </a:r>
            <a:endParaRPr kumimoji="1" lang="ja-JP" altLang="en-US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96719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96141" y="331875"/>
            <a:ext cx="7886700" cy="1409001"/>
          </a:xfrm>
        </p:spPr>
        <p:txBody>
          <a:bodyPr>
            <a:noAutofit/>
          </a:bodyPr>
          <a:lstStyle/>
          <a:p>
            <a:r>
              <a:rPr kumimoji="1" lang="en-US" altLang="ja-JP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Part II </a:t>
            </a:r>
            <a:r>
              <a:rPr kumimoji="1"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ロボシャーク</a:t>
            </a:r>
            <a:r>
              <a:rPr kumimoji="1" lang="en-US" altLang="ja-JP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(</a:t>
            </a:r>
            <a:r>
              <a:rPr kumimoji="1"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改</a:t>
            </a:r>
            <a:r>
              <a:rPr kumimoji="1" lang="en-US" altLang="ja-JP" sz="3200">
                <a:latin typeface="メイリオ" panose="020B0604030504040204" pitchFamily="50" charset="-128"/>
                <a:ea typeface="メイリオ" panose="020B0604030504040204" pitchFamily="50" charset="-128"/>
              </a:rPr>
              <a:t>)</a:t>
            </a:r>
            <a:br>
              <a:rPr kumimoji="1" lang="en-US" altLang="ja-JP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kumimoji="1"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サーボモーターの</a:t>
            </a: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制御</a:t>
            </a:r>
            <a:endParaRPr kumimoji="1" lang="ja-JP" altLang="en-US" sz="3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19104" y="1427413"/>
            <a:ext cx="816547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子供の科学のジブン専用パソコン</a:t>
            </a:r>
            <a:r>
              <a:rPr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(</a:t>
            </a:r>
            <a:r>
              <a: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阿部先生監修</a:t>
            </a:r>
            <a:r>
              <a:rPr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?)</a:t>
            </a:r>
            <a:r>
              <a: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で製作が声明されたロボシャークを</a:t>
            </a:r>
            <a:r>
              <a:rPr lang="en-US" altLang="ja-JP" sz="2000" dirty="0" err="1">
                <a:latin typeface="メイリオ" panose="020B0604030504040204" pitchFamily="50" charset="-128"/>
                <a:ea typeface="メイリオ" panose="020B0604030504040204" pitchFamily="50" charset="-128"/>
              </a:rPr>
              <a:t>micro:bit</a:t>
            </a:r>
            <a:r>
              <a: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で作成します。</a:t>
            </a:r>
            <a:r>
              <a:rPr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(</a:t>
            </a:r>
            <a:r>
              <a: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オリジナルはラズパイ</a:t>
            </a:r>
            <a:r>
              <a:rPr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)</a:t>
            </a:r>
            <a:endParaRPr lang="ja-JP" altLang="en-US" sz="2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kumimoji="1" lang="en-US" altLang="ja-JP" sz="2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en-US" altLang="ja-JP" sz="2000" dirty="0" err="1">
                <a:latin typeface="メイリオ" panose="020B0604030504040204" pitchFamily="50" charset="-128"/>
                <a:ea typeface="メイリオ" panose="020B0604030504040204" pitchFamily="50" charset="-128"/>
              </a:rPr>
              <a:t>micro:bit</a:t>
            </a:r>
            <a:r>
              <a: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で角度を細かく調整できるサーボーモーターを制御します。</a:t>
            </a:r>
          </a:p>
          <a:p>
            <a:endParaRPr kumimoji="1" lang="ja-JP" altLang="en-US" sz="2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・簡単な接続とプログラムの例を示します。</a:t>
            </a:r>
          </a:p>
          <a:p>
            <a:r>
              <a: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・ロボシャークというサーボーモーターを使った工作の資料は示しています。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7825152" y="6339761"/>
            <a:ext cx="13188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D706DB22-09A4-4B33-9D75-B8942571AE1E}" type="slidenum">
              <a:rPr kumimoji="1" lang="ja-JP" altLang="en-US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17</a:t>
            </a:fld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ページ</a:t>
            </a: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533928F4-EC84-CD52-B795-697ACC6C36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3530" y="3826667"/>
            <a:ext cx="3990692" cy="2882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8836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96141" y="331876"/>
            <a:ext cx="7886700" cy="499398"/>
          </a:xfrm>
        </p:spPr>
        <p:txBody>
          <a:bodyPr>
            <a:noAutofit/>
          </a:bodyPr>
          <a:lstStyle/>
          <a:p>
            <a:r>
              <a:rPr kumimoji="1"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サーボモーターの接続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7825152" y="6339761"/>
            <a:ext cx="13188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D706DB22-09A4-4B33-9D75-B8942571AE1E}" type="slidenum">
              <a:rPr kumimoji="1" lang="ja-JP" altLang="en-US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18</a:t>
            </a:fld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ページ</a:t>
            </a: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101" y="1148882"/>
            <a:ext cx="2425397" cy="3212698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2500" y="1682215"/>
            <a:ext cx="2361905" cy="2146032"/>
          </a:xfrm>
          <a:prstGeom prst="rect">
            <a:avLst/>
          </a:prstGeom>
        </p:spPr>
      </p:pic>
      <p:graphicFrame>
        <p:nvGraphicFramePr>
          <p:cNvPr id="8" name="表 7"/>
          <p:cNvGraphicFramePr>
            <a:graphicFrameLocks noGrp="1"/>
          </p:cNvGraphicFramePr>
          <p:nvPr/>
        </p:nvGraphicFramePr>
        <p:xfrm>
          <a:off x="3182500" y="4113778"/>
          <a:ext cx="5143353" cy="155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1277">
                  <a:extLst>
                    <a:ext uri="{9D8B030D-6E8A-4147-A177-3AD203B41FA5}">
                      <a16:colId xmlns:a16="http://schemas.microsoft.com/office/drawing/2014/main" val="1907540381"/>
                    </a:ext>
                  </a:extLst>
                </a:gridCol>
                <a:gridCol w="1068034">
                  <a:extLst>
                    <a:ext uri="{9D8B030D-6E8A-4147-A177-3AD203B41FA5}">
                      <a16:colId xmlns:a16="http://schemas.microsoft.com/office/drawing/2014/main" val="475947294"/>
                    </a:ext>
                  </a:extLst>
                </a:gridCol>
                <a:gridCol w="3064042">
                  <a:extLst>
                    <a:ext uri="{9D8B030D-6E8A-4147-A177-3AD203B41FA5}">
                      <a16:colId xmlns:a16="http://schemas.microsoft.com/office/drawing/2014/main" val="3566672971"/>
                    </a:ext>
                  </a:extLst>
                </a:gridCol>
              </a:tblGrid>
              <a:tr h="323183">
                <a:tc>
                  <a:txBody>
                    <a:bodyPr/>
                    <a:lstStyle/>
                    <a:p>
                      <a:r>
                        <a:rPr kumimoji="1" lang="ja-JP" altLang="en-US" sz="2800" b="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黄色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2800" b="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制御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2800" b="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P0/P1/P2</a:t>
                      </a:r>
                      <a:endParaRPr kumimoji="1" lang="ja-JP" altLang="en-US" sz="2800" b="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66079042"/>
                  </a:ext>
                </a:extLst>
              </a:tr>
              <a:tr h="180823">
                <a:tc>
                  <a:txBody>
                    <a:bodyPr/>
                    <a:lstStyle/>
                    <a:p>
                      <a:r>
                        <a:rPr kumimoji="1" lang="ja-JP" altLang="en-US" sz="2800" b="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赤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2800" b="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+</a:t>
                      </a:r>
                      <a:endParaRPr kumimoji="1" lang="ja-JP" altLang="en-US" sz="2800" b="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2800" b="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3V</a:t>
                      </a:r>
                      <a:endParaRPr kumimoji="1" lang="ja-JP" altLang="en-US" sz="2800" b="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4445086"/>
                  </a:ext>
                </a:extLst>
              </a:tr>
              <a:tr h="323183">
                <a:tc>
                  <a:txBody>
                    <a:bodyPr/>
                    <a:lstStyle/>
                    <a:p>
                      <a:r>
                        <a:rPr kumimoji="1" lang="ja-JP" altLang="en-US" sz="2800" b="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茶色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2800" b="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GNG</a:t>
                      </a:r>
                      <a:endParaRPr kumimoji="1" lang="ja-JP" altLang="en-US" sz="2800" b="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2800" b="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GND/0V</a:t>
                      </a:r>
                      <a:endParaRPr kumimoji="1" lang="ja-JP" altLang="en-US" sz="2800" b="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464510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680680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角丸四角形 3"/>
          <p:cNvSpPr/>
          <p:nvPr/>
        </p:nvSpPr>
        <p:spPr>
          <a:xfrm>
            <a:off x="-1" y="267286"/>
            <a:ext cx="7091961" cy="534572"/>
          </a:xfrm>
          <a:prstGeom prst="roundRect">
            <a:avLst/>
          </a:prstGeom>
          <a:noFill/>
          <a:ln w="381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88900" prst="relaxedInset"/>
            </a:sp3d>
          </a:bodyPr>
          <a:lstStyle/>
          <a:p>
            <a:r>
              <a:rPr kumimoji="1" lang="en-US" altLang="ja-JP" dirty="0">
                <a:solidFill>
                  <a:schemeClr val="tx1"/>
                </a:solidFill>
              </a:rPr>
              <a:t> </a:t>
            </a:r>
            <a:r>
              <a:rPr lang="ja-JP" altLang="en-US" sz="24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lang="en-US" altLang="ja-JP" sz="2400" dirty="0" err="1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micro:bit</a:t>
            </a:r>
            <a:r>
              <a:rPr lang="ja-JP" altLang="en-US" sz="24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のピンアサイン</a:t>
            </a:r>
            <a:endParaRPr lang="ja-JP" altLang="en-US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2" name="スライド番号プレースホルダー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0202A-DB85-4EFC-835A-755258E4A586}" type="slidenum">
              <a:rPr kumimoji="1" lang="ja-JP" altLang="en-US" smtClean="0"/>
              <a:t>19</a:t>
            </a:fld>
            <a:endParaRPr kumimoji="1" lang="ja-JP" altLang="en-US"/>
          </a:p>
        </p:txBody>
      </p:sp>
      <p:graphicFrame>
        <p:nvGraphicFramePr>
          <p:cNvPr id="2" name="表 1"/>
          <p:cNvGraphicFramePr>
            <a:graphicFrameLocks noGrp="1"/>
          </p:cNvGraphicFramePr>
          <p:nvPr/>
        </p:nvGraphicFramePr>
        <p:xfrm>
          <a:off x="412952" y="909638"/>
          <a:ext cx="7610170" cy="4531995"/>
        </p:xfrm>
        <a:graphic>
          <a:graphicData uri="http://schemas.openxmlformats.org/drawingml/2006/table">
            <a:tbl>
              <a:tblPr/>
              <a:tblGrid>
                <a:gridCol w="1271346">
                  <a:extLst>
                    <a:ext uri="{9D8B030D-6E8A-4147-A177-3AD203B41FA5}">
                      <a16:colId xmlns:a16="http://schemas.microsoft.com/office/drawing/2014/main" val="1263208164"/>
                    </a:ext>
                  </a:extLst>
                </a:gridCol>
                <a:gridCol w="1262393">
                  <a:extLst>
                    <a:ext uri="{9D8B030D-6E8A-4147-A177-3AD203B41FA5}">
                      <a16:colId xmlns:a16="http://schemas.microsoft.com/office/drawing/2014/main" val="3946301425"/>
                    </a:ext>
                  </a:extLst>
                </a:gridCol>
                <a:gridCol w="1262393">
                  <a:extLst>
                    <a:ext uri="{9D8B030D-6E8A-4147-A177-3AD203B41FA5}">
                      <a16:colId xmlns:a16="http://schemas.microsoft.com/office/drawing/2014/main" val="2910503597"/>
                    </a:ext>
                  </a:extLst>
                </a:gridCol>
                <a:gridCol w="1271346">
                  <a:extLst>
                    <a:ext uri="{9D8B030D-6E8A-4147-A177-3AD203B41FA5}">
                      <a16:colId xmlns:a16="http://schemas.microsoft.com/office/drawing/2014/main" val="3928543638"/>
                    </a:ext>
                  </a:extLst>
                </a:gridCol>
                <a:gridCol w="1271346">
                  <a:extLst>
                    <a:ext uri="{9D8B030D-6E8A-4147-A177-3AD203B41FA5}">
                      <a16:colId xmlns:a16="http://schemas.microsoft.com/office/drawing/2014/main" val="2480530313"/>
                    </a:ext>
                  </a:extLst>
                </a:gridCol>
                <a:gridCol w="1271346">
                  <a:extLst>
                    <a:ext uri="{9D8B030D-6E8A-4147-A177-3AD203B41FA5}">
                      <a16:colId xmlns:a16="http://schemas.microsoft.com/office/drawing/2014/main" val="3243095810"/>
                    </a:ext>
                  </a:extLst>
                </a:gridCol>
              </a:tblGrid>
              <a:tr h="238125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ピアイン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ja-JP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モード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ja-JP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アナログ</a:t>
                      </a:r>
                      <a:br>
                        <a:rPr lang="ja-JP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</a:br>
                      <a:r>
                        <a:rPr lang="ja-JP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有無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ja-JP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外部接続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4826678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micro:bit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規定値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LED Off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モーター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距離計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6313924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P3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LED</a:t>
                      </a:r>
                      <a:r>
                        <a:rPr lang="ja-JP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列</a:t>
                      </a:r>
                      <a:r>
                        <a:rPr lang="en-US" altLang="ja-JP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IO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〇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78417438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P0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IO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IO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〇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PWMA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44757256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P4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LED</a:t>
                      </a:r>
                      <a:r>
                        <a:rPr lang="ja-JP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列</a:t>
                      </a:r>
                      <a:r>
                        <a:rPr lang="en-US" altLang="ja-JP" sz="18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IO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〇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27452324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P5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ボタン</a:t>
                      </a: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ボタン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×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30206619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P6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LED</a:t>
                      </a:r>
                      <a:r>
                        <a:rPr lang="ja-JP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列</a:t>
                      </a:r>
                      <a:r>
                        <a:rPr lang="en-US" altLang="ja-JP" sz="18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IO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×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AIN2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73497313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P7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LED</a:t>
                      </a:r>
                      <a:r>
                        <a:rPr lang="ja-JP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列</a:t>
                      </a:r>
                      <a:r>
                        <a:rPr lang="en-US" altLang="ja-JP" sz="18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IO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×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AIN1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21694254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P1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IO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IO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〇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PWMB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48500848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P8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IO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IO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8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×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9944927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P9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LED</a:t>
                      </a:r>
                      <a:r>
                        <a:rPr lang="ja-JP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列</a:t>
                      </a:r>
                      <a:r>
                        <a:rPr lang="en-US" altLang="ja-JP" sz="18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IO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8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×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BIN1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19705899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P10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LED</a:t>
                      </a:r>
                      <a:r>
                        <a:rPr lang="ja-JP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列</a:t>
                      </a:r>
                      <a:r>
                        <a:rPr lang="en-US" altLang="ja-JP" sz="18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IO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〇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BIN2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53568906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P11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ボタン</a:t>
                      </a: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B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ボタン</a:t>
                      </a: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B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8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×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64843627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P12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IO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IO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8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×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84108169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P2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IO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IO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〇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アナログ</a:t>
                      </a:r>
                      <a:br>
                        <a:rPr lang="ja-JP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</a:br>
                      <a:r>
                        <a:rPr lang="ja-JP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出力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22351210"/>
                  </a:ext>
                </a:extLst>
              </a:tr>
            </a:tbl>
          </a:graphicData>
        </a:graphic>
      </p:graphicFrame>
      <p:pic>
        <p:nvPicPr>
          <p:cNvPr id="3" name="図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587" y="5832476"/>
            <a:ext cx="3600450" cy="523875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4380271" y="5722374"/>
            <a:ext cx="4135079" cy="646331"/>
          </a:xfrm>
          <a:prstGeom prst="rect">
            <a:avLst/>
          </a:prstGeom>
          <a:noFill/>
          <a:ln w="15875">
            <a:noFill/>
          </a:ln>
        </p:spPr>
        <p:txBody>
          <a:bodyPr wrap="square" rtlCol="0">
            <a:spAutoFit/>
          </a:bodyPr>
          <a:lstStyle/>
          <a:p>
            <a:r>
              <a:rPr kumimoji="1" lang="en-US" altLang="ja-JP" dirty="0">
                <a:latin typeface="メイリオ" panose="020B0604030504040204" pitchFamily="50" charset="-128"/>
                <a:ea typeface="メイリオ" panose="020B0604030504040204" pitchFamily="50" charset="-128"/>
              </a:rPr>
              <a:t>LED</a:t>
            </a:r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列を</a:t>
            </a:r>
            <a:r>
              <a:rPr kumimoji="1" lang="en-US" altLang="ja-JP" dirty="0">
                <a:latin typeface="メイリオ" panose="020B0604030504040204" pitchFamily="50" charset="-128"/>
                <a:ea typeface="メイリオ" panose="020B0604030504040204" pitchFamily="50" charset="-128"/>
              </a:rPr>
              <a:t>I/O</a:t>
            </a:r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として使う場合は、</a:t>
            </a:r>
            <a:r>
              <a:rPr kumimoji="1" lang="en-US" altLang="ja-JP" dirty="0">
                <a:latin typeface="メイリオ" panose="020B0604030504040204" pitchFamily="50" charset="-128"/>
                <a:ea typeface="メイリオ" panose="020B0604030504040204" pitchFamily="50" charset="-128"/>
              </a:rPr>
              <a:t>LED(</a:t>
            </a:r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表示</a:t>
            </a:r>
            <a:r>
              <a:rPr kumimoji="1" lang="en-US" altLang="ja-JP" dirty="0">
                <a:latin typeface="メイリオ" panose="020B0604030504040204" pitchFamily="50" charset="-128"/>
                <a:ea typeface="メイリオ" panose="020B0604030504040204" pitchFamily="50" charset="-128"/>
              </a:rPr>
              <a:t>)</a:t>
            </a:r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をオフにして</a:t>
            </a:r>
          </a:p>
        </p:txBody>
      </p:sp>
    </p:spTree>
    <p:extLst>
      <p:ext uri="{BB962C8B-B14F-4D97-AF65-F5344CB8AC3E}">
        <p14:creationId xmlns:p14="http://schemas.microsoft.com/office/powerpoint/2010/main" val="3203526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7365" y="1482739"/>
            <a:ext cx="7027210" cy="2847711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306690" y="5999013"/>
            <a:ext cx="5131584" cy="500197"/>
          </a:xfrm>
        </p:spPr>
        <p:txBody>
          <a:bodyPr>
            <a:noAutofit/>
          </a:bodyPr>
          <a:lstStyle/>
          <a:p>
            <a:pPr algn="l"/>
            <a:r>
              <a:rPr kumimoji="1" lang="ja-JP" altLang="en-US" sz="1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コード忍者の里</a:t>
            </a:r>
            <a:r>
              <a:rPr kumimoji="1" lang="en-US" altLang="ja-JP" sz="1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en-US" altLang="ja-JP" sz="1800" dirty="0" err="1">
                <a:latin typeface="メイリオ" panose="020B0604030504040204" pitchFamily="50" charset="-128"/>
                <a:ea typeface="メイリオ" panose="020B0604030504040204" pitchFamily="50" charset="-128"/>
              </a:rPr>
              <a:t>CoderDojo</a:t>
            </a:r>
            <a:r>
              <a:rPr kumimoji="1" lang="ja-JP" altLang="en-US" sz="1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市川真間　太田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7825152" y="6339761"/>
            <a:ext cx="13188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D706DB22-09A4-4B33-9D75-B8942571AE1E}" type="slidenum">
              <a:rPr kumimoji="1" lang="ja-JP" altLang="en-US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2</a:t>
            </a:fld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ページ</a:t>
            </a: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40475" y="4494785"/>
            <a:ext cx="900352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kumimoji="1" lang="en-US" altLang="ja-JP" dirty="0" err="1">
                <a:latin typeface="メイリオ" panose="020B0604030504040204" pitchFamily="50" charset="-128"/>
                <a:ea typeface="メイリオ" panose="020B0604030504040204" pitchFamily="50" charset="-128"/>
              </a:rPr>
              <a:t>micro:bit</a:t>
            </a:r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や</a:t>
            </a:r>
            <a:r>
              <a:rPr kumimoji="1" lang="en-US" altLang="ja-JP" dirty="0">
                <a:latin typeface="メイリオ" panose="020B0604030504040204" pitchFamily="50" charset="-128"/>
                <a:ea typeface="メイリオ" panose="020B0604030504040204" pitchFamily="50" charset="-128"/>
              </a:rPr>
              <a:t>MESH</a:t>
            </a:r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で制御できる、格安ロボットカーの作り方のメモです。</a:t>
            </a:r>
          </a:p>
          <a:p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本体が、ダイソーのウレタンマットで作っているので、子供達にも改造が楽しめます。</a:t>
            </a:r>
          </a:p>
          <a:p>
            <a:r>
              <a:rPr lang="ja-JP" altLang="en-US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注意</a:t>
            </a:r>
            <a:r>
              <a:rPr lang="en-US" altLang="ja-JP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: 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格安部品を中心で使用してので、作り方・回路などはあくまで</a:t>
            </a:r>
            <a:r>
              <a:rPr lang="ja-JP" altLang="en-US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参考資料として自己責任でお願いします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。</a:t>
            </a:r>
            <a:r>
              <a:rPr lang="en-US" altLang="ja-JP" dirty="0">
                <a:latin typeface="メイリオ" panose="020B0604030504040204" pitchFamily="50" charset="-128"/>
                <a:ea typeface="メイリオ" panose="020B0604030504040204" pitchFamily="50" charset="-128"/>
              </a:rPr>
              <a:t>(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部品に不良品が混じることもあるようです。価格変動もあります</a:t>
            </a:r>
            <a:r>
              <a:rPr lang="en-US" altLang="ja-JP" dirty="0">
                <a:latin typeface="メイリオ" panose="020B0604030504040204" pitchFamily="50" charset="-128"/>
                <a:ea typeface="メイリオ" panose="020B0604030504040204" pitchFamily="50" charset="-128"/>
              </a:rPr>
              <a:t>)</a:t>
            </a:r>
            <a:r>
              <a:rPr lang="ja-JP" altLang="en-US" dirty="0" err="1">
                <a:latin typeface="メイリオ" panose="020B0604030504040204" pitchFamily="50" charset="-128"/>
                <a:ea typeface="メイリオ" panose="020B0604030504040204" pitchFamily="50" charset="-128"/>
              </a:rPr>
              <a:t>。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また、ワンコイン価格は量産した場合の、</a:t>
            </a:r>
            <a:r>
              <a:rPr lang="en-US" altLang="ja-JP" dirty="0">
                <a:latin typeface="メイリオ" panose="020B0604030504040204" pitchFamily="50" charset="-128"/>
                <a:ea typeface="メイリオ" panose="020B0604030504040204" pitchFamily="50" charset="-128"/>
              </a:rPr>
              <a:t>1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台あたりの部品価格になります。</a:t>
            </a:r>
            <a:b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endParaRPr kumimoji="1" lang="ja-JP" altLang="en-US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8330" y="6062012"/>
            <a:ext cx="1321186" cy="462415"/>
          </a:xfrm>
          <a:prstGeom prst="rect">
            <a:avLst/>
          </a:prstGeom>
        </p:spPr>
      </p:pic>
      <p:sp>
        <p:nvSpPr>
          <p:cNvPr id="10" name="テキスト ボックス 9"/>
          <p:cNvSpPr txBox="1"/>
          <p:nvPr/>
        </p:nvSpPr>
        <p:spPr>
          <a:xfrm>
            <a:off x="203241" y="209187"/>
            <a:ext cx="873751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Part I:</a:t>
            </a:r>
          </a:p>
          <a:p>
            <a:r>
              <a:rPr kumimoji="1"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ワンコイン</a:t>
            </a:r>
            <a:r>
              <a:rPr kumimoji="1" lang="en-US" altLang="ja-JP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(500</a:t>
            </a:r>
            <a:r>
              <a:rPr kumimoji="1"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円</a:t>
            </a:r>
            <a:r>
              <a:rPr kumimoji="1" lang="en-US" altLang="ja-JP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)</a:t>
            </a:r>
            <a:r>
              <a:rPr kumimoji="1"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ロボット</a:t>
            </a: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カー</a:t>
            </a:r>
            <a:r>
              <a:rPr kumimoji="1"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の作り方メモ</a:t>
            </a:r>
          </a:p>
        </p:txBody>
      </p:sp>
      <p:pic>
        <p:nvPicPr>
          <p:cNvPr id="1028" name="Picture 4" descr="「500円玉」の画像検索結果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9711" r="89463">
                        <a14:foregroundMark x1="23140" y1="63743" x2="23140" y2="637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475" y="1331730"/>
            <a:ext cx="2008327" cy="1419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48367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96141" y="331876"/>
            <a:ext cx="7886700" cy="499398"/>
          </a:xfrm>
        </p:spPr>
        <p:txBody>
          <a:bodyPr>
            <a:noAutofit/>
          </a:bodyPr>
          <a:lstStyle/>
          <a:p>
            <a:r>
              <a:rPr kumimoji="1"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サーボモーター</a:t>
            </a: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と</a:t>
            </a:r>
            <a:r>
              <a:rPr lang="en-US" altLang="ja-JP" sz="3200" dirty="0" err="1">
                <a:latin typeface="メイリオ" panose="020B0604030504040204" pitchFamily="50" charset="-128"/>
                <a:ea typeface="メイリオ" panose="020B0604030504040204" pitchFamily="50" charset="-128"/>
              </a:rPr>
              <a:t>micro:bit</a:t>
            </a: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の接続</a:t>
            </a:r>
            <a:endParaRPr kumimoji="1" lang="ja-JP" altLang="en-US" sz="3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7825152" y="6339761"/>
            <a:ext cx="13188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D706DB22-09A4-4B33-9D75-B8942571AE1E}" type="slidenum">
              <a:rPr kumimoji="1" lang="ja-JP" altLang="en-US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20</a:t>
            </a:fld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ページ</a:t>
            </a: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6900" y="4130706"/>
            <a:ext cx="2361905" cy="2146032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4688" y="4067684"/>
            <a:ext cx="2799985" cy="2272077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91916" y="831274"/>
            <a:ext cx="6333236" cy="2874170"/>
          </a:xfrm>
          <a:prstGeom prst="rect">
            <a:avLst/>
          </a:prstGeom>
        </p:spPr>
      </p:pic>
      <p:cxnSp>
        <p:nvCxnSpPr>
          <p:cNvPr id="10" name="直線コネクタ 9"/>
          <p:cNvCxnSpPr/>
          <p:nvPr/>
        </p:nvCxnSpPr>
        <p:spPr>
          <a:xfrm>
            <a:off x="5987421" y="5332059"/>
            <a:ext cx="633663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コネクタ 10"/>
          <p:cNvCxnSpPr/>
          <p:nvPr/>
        </p:nvCxnSpPr>
        <p:spPr>
          <a:xfrm flipH="1">
            <a:off x="6609347" y="2268359"/>
            <a:ext cx="11737" cy="306370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テキスト ボックス 13"/>
          <p:cNvSpPr txBox="1"/>
          <p:nvPr/>
        </p:nvSpPr>
        <p:spPr>
          <a:xfrm>
            <a:off x="6729526" y="4978116"/>
            <a:ext cx="10441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0V</a:t>
            </a:r>
            <a:endParaRPr kumimoji="1" lang="ja-JP" altLang="en-US" sz="4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cxnSp>
        <p:nvCxnSpPr>
          <p:cNvPr id="15" name="直線コネクタ 14"/>
          <p:cNvCxnSpPr>
            <a:endCxn id="6" idx="3"/>
          </p:cNvCxnSpPr>
          <p:nvPr/>
        </p:nvCxnSpPr>
        <p:spPr>
          <a:xfrm>
            <a:off x="5987421" y="5185739"/>
            <a:ext cx="471384" cy="17983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コネクタ 16"/>
          <p:cNvCxnSpPr/>
          <p:nvPr/>
        </p:nvCxnSpPr>
        <p:spPr>
          <a:xfrm flipH="1" flipV="1">
            <a:off x="6298384" y="2268358"/>
            <a:ext cx="49848" cy="2887302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テキスト ボックス 18"/>
          <p:cNvSpPr txBox="1"/>
          <p:nvPr/>
        </p:nvSpPr>
        <p:spPr>
          <a:xfrm>
            <a:off x="5414701" y="3533175"/>
            <a:ext cx="10441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3V</a:t>
            </a:r>
            <a:endParaRPr kumimoji="1" lang="ja-JP" altLang="en-US" sz="4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cxnSp>
        <p:nvCxnSpPr>
          <p:cNvPr id="20" name="直線コネクタ 19"/>
          <p:cNvCxnSpPr/>
          <p:nvPr/>
        </p:nvCxnSpPr>
        <p:spPr>
          <a:xfrm flipH="1" flipV="1">
            <a:off x="2971234" y="2182982"/>
            <a:ext cx="3066035" cy="2795134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テキスト ボックス 21"/>
          <p:cNvSpPr txBox="1"/>
          <p:nvPr/>
        </p:nvSpPr>
        <p:spPr>
          <a:xfrm>
            <a:off x="3304673" y="3737705"/>
            <a:ext cx="16499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0(P0)</a:t>
            </a:r>
            <a:endParaRPr kumimoji="1" lang="ja-JP" altLang="en-US" sz="4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014187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96141" y="331876"/>
            <a:ext cx="7886700" cy="499398"/>
          </a:xfrm>
        </p:spPr>
        <p:txBody>
          <a:bodyPr>
            <a:noAutofit/>
          </a:bodyPr>
          <a:lstStyle/>
          <a:p>
            <a:r>
              <a:rPr lang="en-US" altLang="ja-JP" sz="3200" dirty="0" err="1">
                <a:latin typeface="メイリオ" panose="020B0604030504040204" pitchFamily="50" charset="-128"/>
                <a:ea typeface="メイリオ" panose="020B0604030504040204" pitchFamily="50" charset="-128"/>
              </a:rPr>
              <a:t>micro:bit</a:t>
            </a: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のサーボ制御のプログラム</a:t>
            </a:r>
            <a:endParaRPr kumimoji="1" lang="ja-JP" altLang="en-US" sz="3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7825152" y="6339761"/>
            <a:ext cx="13188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D706DB22-09A4-4B33-9D75-B8942571AE1E}" type="slidenum">
              <a:rPr kumimoji="1" lang="ja-JP" altLang="en-US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21</a:t>
            </a:fld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ページ</a:t>
            </a: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311" y="1026695"/>
            <a:ext cx="4104452" cy="4707366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4464762" y="1035835"/>
            <a:ext cx="4422563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サーボのブロックを使って角度を指定するだけです。</a:t>
            </a:r>
          </a:p>
          <a:p>
            <a:endParaRPr kumimoji="1" lang="ja-JP" altLang="en-US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サーボには</a:t>
            </a:r>
            <a:r>
              <a:rPr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2</a:t>
            </a: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種類あって</a:t>
            </a:r>
          </a:p>
          <a:p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〇普通のサーボー</a:t>
            </a:r>
          </a:p>
          <a:p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角度が</a:t>
            </a:r>
            <a:r>
              <a:rPr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0</a:t>
            </a: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～</a:t>
            </a:r>
            <a:r>
              <a:rPr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180</a:t>
            </a: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度の指定ができます。</a:t>
            </a:r>
            <a:b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lang="en-US" altLang="ja-JP" sz="2400" dirty="0" err="1">
                <a:latin typeface="メイリオ" panose="020B0604030504040204" pitchFamily="50" charset="-128"/>
                <a:ea typeface="メイリオ" panose="020B0604030504040204" pitchFamily="50" charset="-128"/>
              </a:rPr>
              <a:t>CoderDojo</a:t>
            </a: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市川真間はこちら</a:t>
            </a:r>
          </a:p>
          <a:p>
            <a:endParaRPr kumimoji="1" lang="ja-JP" altLang="en-US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〇</a:t>
            </a:r>
            <a:r>
              <a:rPr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360</a:t>
            </a: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度サーボ</a:t>
            </a:r>
          </a:p>
          <a:p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角度が</a:t>
            </a:r>
            <a:r>
              <a:rPr kumimoji="1"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0</a:t>
            </a:r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～無限にしていできます。どんどん指定していくと回転させることができます。</a:t>
            </a:r>
          </a:p>
        </p:txBody>
      </p:sp>
    </p:spTree>
    <p:extLst>
      <p:ext uri="{BB962C8B-B14F-4D97-AF65-F5344CB8AC3E}">
        <p14:creationId xmlns:p14="http://schemas.microsoft.com/office/powerpoint/2010/main" val="34632328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96141" y="331876"/>
            <a:ext cx="7886700" cy="499398"/>
          </a:xfrm>
        </p:spPr>
        <p:txBody>
          <a:bodyPr>
            <a:noAutofit/>
          </a:bodyPr>
          <a:lstStyle/>
          <a:p>
            <a:r>
              <a:rPr kumimoji="1"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ロボシャークを作るために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7825152" y="6339761"/>
            <a:ext cx="13188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D706DB22-09A4-4B33-9D75-B8942571AE1E}" type="slidenum">
              <a:rPr kumimoji="1" lang="ja-JP" altLang="en-US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22</a:t>
            </a:fld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ページ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05999" y="1138694"/>
            <a:ext cx="817857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距離センサー</a:t>
            </a:r>
          </a:p>
          <a:p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赤外線又は超音波の距離センターが必要になります。</a:t>
            </a:r>
          </a:p>
          <a:p>
            <a:endParaRPr lang="ja-JP" altLang="en-US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プログラム</a:t>
            </a:r>
          </a:p>
          <a:p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距離センターでの前の物体に合わせて、サーボを激しく動かすように作ります。</a:t>
            </a:r>
            <a:endParaRPr kumimoji="1" lang="ja-JP" altLang="en-US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kumimoji="1" lang="ja-JP" altLang="en-US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857131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96141" y="331876"/>
            <a:ext cx="7886700" cy="499398"/>
          </a:xfrm>
        </p:spPr>
        <p:txBody>
          <a:bodyPr>
            <a:noAutofit/>
          </a:bodyPr>
          <a:lstStyle/>
          <a:p>
            <a:r>
              <a:rPr kumimoji="1"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ロボシャークの情報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7825152" y="6339761"/>
            <a:ext cx="13188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D706DB22-09A4-4B33-9D75-B8942571AE1E}" type="slidenum">
              <a:rPr kumimoji="1" lang="ja-JP" altLang="en-US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23</a:t>
            </a:fld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ページ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72326" y="1004821"/>
            <a:ext cx="8627295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子どもの科学の記事が提供されています。</a:t>
            </a:r>
          </a:p>
          <a:p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自分専用パソコン </a:t>
            </a:r>
            <a:r>
              <a:rPr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(</a:t>
            </a: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ここに下記のリンクがあります</a:t>
            </a:r>
            <a:r>
              <a:rPr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)</a:t>
            </a:r>
            <a:endParaRPr lang="ja-JP" altLang="en-US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en-US" altLang="ja-JP" sz="2400" dirty="0">
                <a:hlinkClick r:id="rId3"/>
              </a:rPr>
              <a:t>https://prog.kodomonokagaku.com/jibun/</a:t>
            </a:r>
            <a:endParaRPr lang="ja-JP" altLang="en-US" sz="2400" dirty="0"/>
          </a:p>
          <a:p>
            <a:endParaRPr lang="ja-JP" altLang="en-US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第</a:t>
            </a:r>
            <a:r>
              <a:rPr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28</a:t>
            </a: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回「ロボシャークでロボットの基本をマスターしよう」</a:t>
            </a:r>
          </a:p>
          <a:p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2019</a:t>
            </a: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年</a:t>
            </a:r>
            <a:r>
              <a:rPr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7</a:t>
            </a: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月号掲載</a:t>
            </a:r>
          </a:p>
          <a:p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第</a:t>
            </a:r>
            <a:r>
              <a:rPr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29</a:t>
            </a: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回「ロボシャークをつくって動かそう！」</a:t>
            </a:r>
          </a:p>
          <a:p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2019</a:t>
            </a: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年</a:t>
            </a:r>
            <a:r>
              <a:rPr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8</a:t>
            </a: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月号掲載</a:t>
            </a:r>
          </a:p>
          <a:p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第</a:t>
            </a:r>
            <a:r>
              <a:rPr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30</a:t>
            </a: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回「スクラッチでロボシャークをプログラミング」</a:t>
            </a:r>
          </a:p>
          <a:p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20119</a:t>
            </a: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年</a:t>
            </a:r>
            <a:r>
              <a:rPr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9</a:t>
            </a: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月号掲載</a:t>
            </a:r>
          </a:p>
          <a:p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ロボーシャークの型紙</a:t>
            </a:r>
          </a:p>
          <a:p>
            <a:r>
              <a:rPr lang="en-US" altLang="ja-JP" sz="2400" dirty="0">
                <a:hlinkClick r:id="rId4"/>
              </a:rPr>
              <a:t>https://prog.kodomonokagaku.com/jibun/images/roboshark.pdf</a:t>
            </a:r>
            <a:endParaRPr lang="en-US" altLang="ja-JP" sz="2400" dirty="0"/>
          </a:p>
          <a:p>
            <a:endParaRPr kumimoji="1" lang="en-US" altLang="ja-JP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lang="en-US" altLang="ja-JP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kumimoji="1" lang="en-US" altLang="ja-JP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kumimoji="1" lang="ja-JP" altLang="en-US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36598" y="5588802"/>
            <a:ext cx="1593592" cy="1120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1830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96141" y="331876"/>
            <a:ext cx="7886700" cy="499398"/>
          </a:xfrm>
        </p:spPr>
        <p:txBody>
          <a:bodyPr>
            <a:noAutofit/>
          </a:bodyPr>
          <a:lstStyle/>
          <a:p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ワンコインカーについて</a:t>
            </a:r>
            <a:endParaRPr kumimoji="1" lang="ja-JP" altLang="en-US" sz="3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96141" y="938405"/>
            <a:ext cx="8165471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 err="1">
                <a:latin typeface="メイリオ" panose="020B0604030504040204" pitchFamily="50" charset="-128"/>
                <a:ea typeface="メイリオ" panose="020B0604030504040204" pitchFamily="50" charset="-128"/>
              </a:rPr>
              <a:t>CoderDojo</a:t>
            </a:r>
            <a:r>
              <a:rPr kumimoji="1"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で子供達が遊べるように、</a:t>
            </a:r>
            <a:r>
              <a:rPr kumimoji="1" lang="en-US" altLang="ja-JP" sz="2000" dirty="0" err="1">
                <a:latin typeface="メイリオ" panose="020B0604030504040204" pitchFamily="50" charset="-128"/>
                <a:ea typeface="メイリオ" panose="020B0604030504040204" pitchFamily="50" charset="-128"/>
              </a:rPr>
              <a:t>micro:bit</a:t>
            </a:r>
            <a:r>
              <a:rPr kumimoji="1"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や</a:t>
            </a:r>
            <a:r>
              <a:rPr kumimoji="1"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MESH</a:t>
            </a:r>
            <a:r>
              <a:rPr kumimoji="1"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用のロボットカーを、いかに安く量産するかを目的に開発してみました。</a:t>
            </a:r>
          </a:p>
          <a:p>
            <a:r>
              <a:rPr kumimoji="1"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(</a:t>
            </a:r>
            <a:r>
              <a:rPr kumimoji="1"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だいたい</a:t>
            </a:r>
            <a:r>
              <a:rPr kumimoji="1" lang="en-US" altLang="ja-JP" sz="20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5</a:t>
            </a:r>
            <a:r>
              <a:rPr kumimoji="1" lang="ja-JP" altLang="en-US" sz="20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台ぐらいつくる</a:t>
            </a:r>
            <a:r>
              <a:rPr kumimoji="1"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と、ワンコイン価格になります</a:t>
            </a:r>
            <a:r>
              <a:rPr kumimoji="1"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)</a:t>
            </a:r>
            <a:br>
              <a:rPr kumimoji="1"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kumimoji="1"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Type1(T1): </a:t>
            </a:r>
            <a:r>
              <a:rPr kumimoji="1"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吸盤車輪タイプ</a:t>
            </a:r>
          </a:p>
          <a:p>
            <a:r>
              <a:rPr kumimoji="1"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Type2(T2): </a:t>
            </a:r>
            <a:r>
              <a:rPr kumimoji="1"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結束バンドタイプ</a:t>
            </a:r>
          </a:p>
          <a:p>
            <a:r>
              <a: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の</a:t>
            </a:r>
            <a:r>
              <a:rPr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2</a:t>
            </a:r>
            <a:r>
              <a: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種類があります</a:t>
            </a:r>
            <a:r>
              <a:rPr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(</a:t>
            </a:r>
            <a:r>
              <a: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基盤によって</a:t>
            </a:r>
            <a:r>
              <a:rPr lang="en-US" altLang="ja-JP" sz="2000" dirty="0" err="1">
                <a:latin typeface="メイリオ" panose="020B0604030504040204" pitchFamily="50" charset="-128"/>
                <a:ea typeface="メイリオ" panose="020B0604030504040204" pitchFamily="50" charset="-128"/>
              </a:rPr>
              <a:t>micro:bit</a:t>
            </a:r>
            <a:r>
              <a: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と</a:t>
            </a:r>
            <a:r>
              <a:rPr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MESH</a:t>
            </a:r>
            <a:r>
              <a: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の両方使えます</a:t>
            </a:r>
            <a:r>
              <a:rPr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)</a:t>
            </a:r>
            <a:r>
              <a:rPr lang="ja-JP" altLang="en-US" sz="2000" dirty="0" err="1">
                <a:latin typeface="メイリオ" panose="020B0604030504040204" pitchFamily="50" charset="-128"/>
                <a:ea typeface="メイリオ" panose="020B0604030504040204" pitchFamily="50" charset="-128"/>
              </a:rPr>
              <a:t>。</a:t>
            </a:r>
            <a:endParaRPr lang="ja-JP" altLang="en-US" sz="2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kumimoji="1" lang="ja-JP" altLang="en-US" sz="2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・本体にウレタンマットを使うことで、子供でも割と自由に好きなロボットカーが作れると思います。またモーターギア部の取り付けも簡単</a:t>
            </a:r>
            <a:r>
              <a:rPr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(</a:t>
            </a:r>
            <a:r>
              <a: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これが、以前からの中華モーターギアの課題だった</a:t>
            </a:r>
            <a:r>
              <a:rPr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)</a:t>
            </a:r>
            <a:r>
              <a: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になったので、他の工作にも応用ができます。</a:t>
            </a:r>
          </a:p>
          <a:p>
            <a:r>
              <a:rPr kumimoji="1"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・</a:t>
            </a:r>
            <a:r>
              <a:rPr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T1:</a:t>
            </a:r>
            <a:r>
              <a:rPr kumimoji="1"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吸盤車輪タイプは、いろいろな車輪を付けることができたり、他のものをつけることができます。</a:t>
            </a:r>
          </a:p>
          <a:p>
            <a:r>
              <a: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・</a:t>
            </a:r>
            <a:r>
              <a:rPr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T2:</a:t>
            </a:r>
            <a:r>
              <a: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結束バンドタイプは、バンドの種類や長さを変えることで、いろいろな動きを試してみることができます。</a:t>
            </a:r>
            <a:endParaRPr kumimoji="1" lang="ja-JP" altLang="en-US" sz="2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7825152" y="6339761"/>
            <a:ext cx="13188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D706DB22-09A4-4B33-9D75-B8942571AE1E}" type="slidenum">
              <a:rPr kumimoji="1" lang="ja-JP" altLang="en-US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3</a:t>
            </a:fld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ページ</a:t>
            </a:r>
          </a:p>
        </p:txBody>
      </p:sp>
    </p:spTree>
    <p:extLst>
      <p:ext uri="{BB962C8B-B14F-4D97-AF65-F5344CB8AC3E}">
        <p14:creationId xmlns:p14="http://schemas.microsoft.com/office/powerpoint/2010/main" val="6169098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96141" y="331876"/>
            <a:ext cx="7886700" cy="499398"/>
          </a:xfrm>
        </p:spPr>
        <p:txBody>
          <a:bodyPr>
            <a:noAutofit/>
          </a:bodyPr>
          <a:lstStyle/>
          <a:p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パーツリスト</a:t>
            </a:r>
            <a:r>
              <a:rPr lang="en-US" altLang="ja-JP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(2020</a:t>
            </a: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年</a:t>
            </a:r>
            <a:r>
              <a:rPr lang="en-US" altLang="ja-JP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8</a:t>
            </a: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月情報</a:t>
            </a:r>
            <a:r>
              <a:rPr lang="en-US" altLang="ja-JP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)</a:t>
            </a:r>
            <a:endParaRPr kumimoji="1" lang="ja-JP" altLang="en-US" sz="3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graphicFrame>
        <p:nvGraphicFramePr>
          <p:cNvPr id="3" name="表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9154086"/>
              </p:ext>
            </p:extLst>
          </p:nvPr>
        </p:nvGraphicFramePr>
        <p:xfrm>
          <a:off x="296141" y="776280"/>
          <a:ext cx="8645235" cy="5635065"/>
        </p:xfrm>
        <a:graphic>
          <a:graphicData uri="http://schemas.openxmlformats.org/drawingml/2006/table">
            <a:tbl>
              <a:tblPr/>
              <a:tblGrid>
                <a:gridCol w="1310357">
                  <a:extLst>
                    <a:ext uri="{9D8B030D-6E8A-4147-A177-3AD203B41FA5}">
                      <a16:colId xmlns:a16="http://schemas.microsoft.com/office/drawing/2014/main" val="4144776568"/>
                    </a:ext>
                  </a:extLst>
                </a:gridCol>
                <a:gridCol w="529222">
                  <a:extLst>
                    <a:ext uri="{9D8B030D-6E8A-4147-A177-3AD203B41FA5}">
                      <a16:colId xmlns:a16="http://schemas.microsoft.com/office/drawing/2014/main" val="1882457686"/>
                    </a:ext>
                  </a:extLst>
                </a:gridCol>
                <a:gridCol w="580418">
                  <a:extLst>
                    <a:ext uri="{9D8B030D-6E8A-4147-A177-3AD203B41FA5}">
                      <a16:colId xmlns:a16="http://schemas.microsoft.com/office/drawing/2014/main" val="2637488903"/>
                    </a:ext>
                  </a:extLst>
                </a:gridCol>
                <a:gridCol w="667585">
                  <a:extLst>
                    <a:ext uri="{9D8B030D-6E8A-4147-A177-3AD203B41FA5}">
                      <a16:colId xmlns:a16="http://schemas.microsoft.com/office/drawing/2014/main" val="796634223"/>
                    </a:ext>
                  </a:extLst>
                </a:gridCol>
                <a:gridCol w="901241">
                  <a:extLst>
                    <a:ext uri="{9D8B030D-6E8A-4147-A177-3AD203B41FA5}">
                      <a16:colId xmlns:a16="http://schemas.microsoft.com/office/drawing/2014/main" val="357745286"/>
                    </a:ext>
                  </a:extLst>
                </a:gridCol>
                <a:gridCol w="834482">
                  <a:extLst>
                    <a:ext uri="{9D8B030D-6E8A-4147-A177-3AD203B41FA5}">
                      <a16:colId xmlns:a16="http://schemas.microsoft.com/office/drawing/2014/main" val="1421333436"/>
                    </a:ext>
                  </a:extLst>
                </a:gridCol>
                <a:gridCol w="3821930">
                  <a:extLst>
                    <a:ext uri="{9D8B030D-6E8A-4147-A177-3AD203B41FA5}">
                      <a16:colId xmlns:a16="http://schemas.microsoft.com/office/drawing/2014/main" val="1378640655"/>
                    </a:ext>
                  </a:extLst>
                </a:gridCol>
              </a:tblGrid>
              <a:tr h="211826">
                <a:tc>
                  <a:txBody>
                    <a:bodyPr/>
                    <a:lstStyle/>
                    <a:p>
                      <a:pPr algn="l" fontAlgn="t"/>
                      <a:endParaRPr lang="ja-JP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703" marR="8703" marT="8703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ja-JP" alt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　</a:t>
                      </a:r>
                    </a:p>
                  </a:txBody>
                  <a:tcPr marL="8703" marR="8703" marT="87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en-US" altLang="ja-JP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</a:t>
                      </a:r>
                      <a:r>
                        <a:rPr lang="ja-JP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台の費用</a:t>
                      </a:r>
                    </a:p>
                  </a:txBody>
                  <a:tcPr marL="8703" marR="8703" marT="87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en-US" altLang="ja-JP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</a:t>
                      </a:r>
                      <a:r>
                        <a:rPr lang="ja-JP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台あたり使用量</a:t>
                      </a:r>
                    </a:p>
                  </a:txBody>
                  <a:tcPr marL="8703" marR="8703" marT="87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ja-JP" alt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単価</a:t>
                      </a:r>
                      <a:br>
                        <a:rPr lang="ja-JP" alt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</a:br>
                      <a:r>
                        <a:rPr lang="en-US" altLang="ja-JP" sz="16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(</a:t>
                      </a:r>
                      <a:r>
                        <a:rPr lang="ja-JP" alt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税込</a:t>
                      </a:r>
                      <a:r>
                        <a:rPr lang="en-US" altLang="ja-JP" sz="16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)</a:t>
                      </a:r>
                    </a:p>
                  </a:txBody>
                  <a:tcPr marL="8703" marR="8703" marT="87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ja-JP" alt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品名</a:t>
                      </a:r>
                      <a:r>
                        <a:rPr lang="en-US" altLang="ja-JP" sz="16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/</a:t>
                      </a:r>
                      <a:r>
                        <a:rPr lang="ja-JP" alt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補足</a:t>
                      </a:r>
                    </a:p>
                  </a:txBody>
                  <a:tcPr marL="8703" marR="8703" marT="87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22851441"/>
                  </a:ext>
                </a:extLst>
              </a:tr>
              <a:tr h="211826">
                <a:tc>
                  <a:txBody>
                    <a:bodyPr/>
                    <a:lstStyle/>
                    <a:p>
                      <a:pPr algn="l" fontAlgn="t"/>
                      <a:endParaRPr lang="ja-JP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703" marR="8703" marT="8703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ja-JP" alt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　</a:t>
                      </a:r>
                    </a:p>
                  </a:txBody>
                  <a:tcPr marL="8703" marR="8703" marT="87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ja-JP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T1</a:t>
                      </a:r>
                    </a:p>
                  </a:txBody>
                  <a:tcPr marL="8703" marR="8703" marT="87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ja-JP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T2</a:t>
                      </a:r>
                    </a:p>
                  </a:txBody>
                  <a:tcPr marL="8703" marR="8703" marT="87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2596775"/>
                  </a:ext>
                </a:extLst>
              </a:tr>
              <a:tr h="416351">
                <a:tc>
                  <a:txBody>
                    <a:bodyPr/>
                    <a:lstStyle/>
                    <a:p>
                      <a:pPr algn="l" fontAlgn="t"/>
                      <a:r>
                        <a:rPr lang="ja-JP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本体</a:t>
                      </a:r>
                    </a:p>
                  </a:txBody>
                  <a:tcPr marL="8703" marR="8703" marT="87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ja-JP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</a:t>
                      </a:r>
                      <a:r>
                        <a:rPr lang="ja-JP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個</a:t>
                      </a:r>
                    </a:p>
                  </a:txBody>
                  <a:tcPr marL="8703" marR="8703" marT="87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altLang="ja-JP" sz="16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28</a:t>
                      </a:r>
                    </a:p>
                  </a:txBody>
                  <a:tcPr marL="8703" marR="8703" marT="87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altLang="ja-JP" sz="16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28</a:t>
                      </a:r>
                    </a:p>
                  </a:txBody>
                  <a:tcPr marL="8703" marR="8703" marT="87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ja-JP" sz="16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1/4</a:t>
                      </a:r>
                    </a:p>
                  </a:txBody>
                  <a:tcPr marL="8703" marR="8703" marT="87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altLang="ja-JP" sz="16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110</a:t>
                      </a:r>
                      <a:r>
                        <a:rPr lang="ja-JP" alt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円</a:t>
                      </a:r>
                    </a:p>
                  </a:txBody>
                  <a:tcPr marL="8703" marR="8703" marT="87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ja-JP" alt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ジョイントマット</a:t>
                      </a:r>
                      <a:r>
                        <a:rPr lang="en-US" altLang="ja-JP" sz="16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:45x45cm(</a:t>
                      </a:r>
                      <a:r>
                        <a:rPr lang="ja-JP" alt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ダイソー</a:t>
                      </a:r>
                      <a:r>
                        <a:rPr lang="en-US" altLang="ja-JP" sz="16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)</a:t>
                      </a:r>
                      <a:r>
                        <a:rPr lang="ja-JP" alt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を加工</a:t>
                      </a:r>
                    </a:p>
                  </a:txBody>
                  <a:tcPr marL="8703" marR="8703" marT="87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67629141"/>
                  </a:ext>
                </a:extLst>
              </a:tr>
              <a:tr h="416351">
                <a:tc>
                  <a:txBody>
                    <a:bodyPr/>
                    <a:lstStyle/>
                    <a:p>
                      <a:pPr algn="l" fontAlgn="t"/>
                      <a:r>
                        <a:rPr lang="ja-JP" alt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モーターギア</a:t>
                      </a:r>
                    </a:p>
                  </a:txBody>
                  <a:tcPr marL="8703" marR="8703" marT="87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ja-JP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2</a:t>
                      </a:r>
                      <a:r>
                        <a:rPr lang="ja-JP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個</a:t>
                      </a:r>
                    </a:p>
                  </a:txBody>
                  <a:tcPr marL="8703" marR="8703" marT="87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altLang="ja-JP" sz="16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155</a:t>
                      </a:r>
                    </a:p>
                  </a:txBody>
                  <a:tcPr marL="8703" marR="8703" marT="87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altLang="ja-JP" sz="16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155</a:t>
                      </a:r>
                    </a:p>
                  </a:txBody>
                  <a:tcPr marL="8703" marR="8703" marT="87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ja-JP" sz="16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2/10</a:t>
                      </a:r>
                    </a:p>
                  </a:txBody>
                  <a:tcPr marL="8703" marR="8703" marT="87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altLang="ja-JP" sz="16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774</a:t>
                      </a:r>
                      <a:r>
                        <a:rPr lang="ja-JP" alt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円</a:t>
                      </a:r>
                    </a:p>
                  </a:txBody>
                  <a:tcPr marL="8703" marR="8703" marT="87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ja-JP" sz="16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IPOTCH </a:t>
                      </a:r>
                      <a:r>
                        <a:rPr lang="ja-JP" alt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ギアモーター</a:t>
                      </a:r>
                      <a:r>
                        <a:rPr lang="en-US" altLang="ja-JP" sz="16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:10</a:t>
                      </a:r>
                      <a:r>
                        <a:rPr lang="ja-JP" alt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個入り</a:t>
                      </a:r>
                      <a:r>
                        <a:rPr lang="en-US" altLang="ja-JP" sz="16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(Amazon) </a:t>
                      </a:r>
                    </a:p>
                  </a:txBody>
                  <a:tcPr marL="8703" marR="8703" marT="87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58964056"/>
                  </a:ext>
                </a:extLst>
              </a:tr>
              <a:tr h="620877">
                <a:tc>
                  <a:txBody>
                    <a:bodyPr/>
                    <a:lstStyle/>
                    <a:p>
                      <a:pPr algn="l" fontAlgn="t"/>
                      <a:r>
                        <a:rPr lang="ja-JP" alt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ドライバ</a:t>
                      </a:r>
                    </a:p>
                  </a:txBody>
                  <a:tcPr marL="8703" marR="8703" marT="87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ja-JP" sz="16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</a:t>
                      </a:r>
                      <a:r>
                        <a:rPr lang="ja-JP" alt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個</a:t>
                      </a:r>
                    </a:p>
                  </a:txBody>
                  <a:tcPr marL="8703" marR="8703" marT="87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altLang="ja-JP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166</a:t>
                      </a:r>
                    </a:p>
                  </a:txBody>
                  <a:tcPr marL="8703" marR="8703" marT="87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altLang="ja-JP" sz="16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166</a:t>
                      </a:r>
                    </a:p>
                  </a:txBody>
                  <a:tcPr marL="8703" marR="8703" marT="87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ja-JP" sz="16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1/5</a:t>
                      </a:r>
                    </a:p>
                  </a:txBody>
                  <a:tcPr marL="8703" marR="8703" marT="87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altLang="ja-JP" sz="16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830</a:t>
                      </a:r>
                      <a:r>
                        <a:rPr lang="ja-JP" alt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円</a:t>
                      </a:r>
                    </a:p>
                  </a:txBody>
                  <a:tcPr marL="8703" marR="8703" marT="87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ja-JP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HiLetgo</a:t>
                      </a:r>
                      <a:r>
                        <a:rPr lang="en-US" altLang="ja-JP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 L9110S H</a:t>
                      </a:r>
                      <a:r>
                        <a:rPr lang="ja-JP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ブリッジ モータ ドライバ コントローラボード</a:t>
                      </a:r>
                      <a:r>
                        <a:rPr lang="en-US" altLang="ja-JP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:5</a:t>
                      </a:r>
                      <a:r>
                        <a:rPr lang="ja-JP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個セット</a:t>
                      </a:r>
                      <a:r>
                        <a:rPr lang="en-US" altLang="ja-JP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(Amazon)</a:t>
                      </a:r>
                    </a:p>
                  </a:txBody>
                  <a:tcPr marL="8703" marR="8703" marT="87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06055028"/>
                  </a:ext>
                </a:extLst>
              </a:tr>
              <a:tr h="416351">
                <a:tc rowSpan="2">
                  <a:txBody>
                    <a:bodyPr/>
                    <a:lstStyle/>
                    <a:p>
                      <a:pPr algn="l" fontAlgn="t"/>
                      <a:r>
                        <a:rPr lang="ja-JP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タイヤ</a:t>
                      </a:r>
                      <a:r>
                        <a:rPr lang="en-US" altLang="ja-JP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(T1)</a:t>
                      </a:r>
                    </a:p>
                  </a:txBody>
                  <a:tcPr marL="8703" marR="8703" marT="87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ja-JP" sz="16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2</a:t>
                      </a:r>
                      <a:r>
                        <a:rPr lang="ja-JP" alt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個</a:t>
                      </a:r>
                    </a:p>
                  </a:txBody>
                  <a:tcPr marL="8703" marR="8703" marT="87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altLang="ja-JP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22</a:t>
                      </a:r>
                    </a:p>
                  </a:txBody>
                  <a:tcPr marL="8703" marR="8703" marT="87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ja-JP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　</a:t>
                      </a:r>
                    </a:p>
                  </a:txBody>
                  <a:tcPr marL="8703" marR="8703" marT="87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ja-JP" sz="16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2/10</a:t>
                      </a:r>
                    </a:p>
                  </a:txBody>
                  <a:tcPr marL="8703" marR="8703" marT="87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altLang="ja-JP" sz="16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110</a:t>
                      </a:r>
                      <a:r>
                        <a:rPr lang="ja-JP" alt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円</a:t>
                      </a:r>
                    </a:p>
                  </a:txBody>
                  <a:tcPr marL="8703" marR="8703" marT="87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ja-JP" alt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パンチングボード用吸盤</a:t>
                      </a:r>
                      <a:r>
                        <a:rPr lang="en-US" altLang="ja-JP" sz="16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:10</a:t>
                      </a:r>
                      <a:r>
                        <a:rPr lang="ja-JP" alt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個入り</a:t>
                      </a:r>
                      <a:r>
                        <a:rPr lang="en-US" altLang="ja-JP" sz="16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(</a:t>
                      </a:r>
                      <a:r>
                        <a:rPr lang="ja-JP" alt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ダイソー</a:t>
                      </a:r>
                      <a:r>
                        <a:rPr lang="en-US" altLang="ja-JP" sz="16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)</a:t>
                      </a:r>
                    </a:p>
                  </a:txBody>
                  <a:tcPr marL="8703" marR="8703" marT="87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3451302"/>
                  </a:ext>
                </a:extLst>
              </a:tr>
              <a:tr h="285813">
                <a:tc vMerge="1">
                  <a:txBody>
                    <a:bodyPr/>
                    <a:lstStyle/>
                    <a:p>
                      <a:pPr algn="l" fontAlgn="t"/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703" marR="8703" marT="87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ja-JP" sz="16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2</a:t>
                      </a:r>
                      <a:r>
                        <a:rPr lang="ja-JP" alt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個</a:t>
                      </a:r>
                    </a:p>
                  </a:txBody>
                  <a:tcPr marL="8703" marR="8703" marT="87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altLang="ja-JP" sz="16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11</a:t>
                      </a:r>
                    </a:p>
                  </a:txBody>
                  <a:tcPr marL="8703" marR="8703" marT="87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ja-JP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　</a:t>
                      </a:r>
                    </a:p>
                  </a:txBody>
                  <a:tcPr marL="8703" marR="8703" marT="87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ja-JP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2/20</a:t>
                      </a:r>
                    </a:p>
                  </a:txBody>
                  <a:tcPr marL="8703" marR="8703" marT="87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altLang="ja-JP" sz="16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110</a:t>
                      </a:r>
                      <a:r>
                        <a:rPr lang="ja-JP" alt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円</a:t>
                      </a:r>
                    </a:p>
                  </a:txBody>
                  <a:tcPr marL="8703" marR="8703" marT="87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ja-JP" alt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メガネストッパー</a:t>
                      </a:r>
                      <a:r>
                        <a:rPr lang="en-US" altLang="ja-JP" sz="16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(</a:t>
                      </a:r>
                      <a:r>
                        <a:rPr lang="ja-JP" alt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ダイソー</a:t>
                      </a:r>
                      <a:r>
                        <a:rPr lang="en-US" altLang="ja-JP" sz="16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)</a:t>
                      </a:r>
                    </a:p>
                  </a:txBody>
                  <a:tcPr marL="8703" marR="8703" marT="87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56703893"/>
                  </a:ext>
                </a:extLst>
              </a:tr>
              <a:tr h="285813">
                <a:tc>
                  <a:txBody>
                    <a:bodyPr/>
                    <a:lstStyle/>
                    <a:p>
                      <a:pPr algn="l" fontAlgn="t"/>
                      <a:r>
                        <a:rPr lang="ja-JP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タイヤ</a:t>
                      </a:r>
                      <a:r>
                        <a:rPr lang="en-US" altLang="ja-JP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?(T2)</a:t>
                      </a:r>
                    </a:p>
                  </a:txBody>
                  <a:tcPr marL="8703" marR="8703" marT="87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ja-JP" sz="16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2</a:t>
                      </a:r>
                      <a:r>
                        <a:rPr lang="ja-JP" alt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個</a:t>
                      </a:r>
                    </a:p>
                  </a:txBody>
                  <a:tcPr marL="8703" marR="8703" marT="87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ja-JP" alt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　</a:t>
                      </a:r>
                    </a:p>
                  </a:txBody>
                  <a:tcPr marL="8703" marR="8703" marT="87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altLang="ja-JP" sz="16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7</a:t>
                      </a:r>
                    </a:p>
                  </a:txBody>
                  <a:tcPr marL="8703" marR="8703" marT="87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ja-JP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2/30</a:t>
                      </a:r>
                    </a:p>
                  </a:txBody>
                  <a:tcPr marL="8703" marR="8703" marT="87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altLang="ja-JP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110</a:t>
                      </a:r>
                      <a:r>
                        <a:rPr lang="ja-JP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円</a:t>
                      </a:r>
                    </a:p>
                  </a:txBody>
                  <a:tcPr marL="8703" marR="8703" marT="87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ja-JP" alt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結束バンド</a:t>
                      </a:r>
                      <a:r>
                        <a:rPr lang="en-US" altLang="ja-JP" sz="16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:25cmx30</a:t>
                      </a:r>
                      <a:r>
                        <a:rPr lang="ja-JP" alt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本</a:t>
                      </a:r>
                      <a:r>
                        <a:rPr lang="en-US" altLang="ja-JP" sz="16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(</a:t>
                      </a:r>
                      <a:r>
                        <a:rPr lang="ja-JP" alt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ダイソー</a:t>
                      </a:r>
                      <a:r>
                        <a:rPr lang="en-US" altLang="ja-JP" sz="16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)</a:t>
                      </a:r>
                    </a:p>
                  </a:txBody>
                  <a:tcPr marL="8703" marR="8703" marT="87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69931903"/>
                  </a:ext>
                </a:extLst>
              </a:tr>
              <a:tr h="326043">
                <a:tc>
                  <a:txBody>
                    <a:bodyPr/>
                    <a:lstStyle/>
                    <a:p>
                      <a:pPr algn="l" fontAlgn="t"/>
                      <a:r>
                        <a:rPr lang="ja-JP" alt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電池ボックス</a:t>
                      </a:r>
                    </a:p>
                  </a:txBody>
                  <a:tcPr marL="8703" marR="8703" marT="87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ja-JP" sz="16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</a:t>
                      </a:r>
                      <a:r>
                        <a:rPr lang="ja-JP" alt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個</a:t>
                      </a:r>
                    </a:p>
                  </a:txBody>
                  <a:tcPr marL="8703" marR="8703" marT="87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altLang="ja-JP" sz="16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80</a:t>
                      </a:r>
                    </a:p>
                  </a:txBody>
                  <a:tcPr marL="8703" marR="8703" marT="87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altLang="ja-JP" sz="16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80</a:t>
                      </a:r>
                    </a:p>
                  </a:txBody>
                  <a:tcPr marL="8703" marR="8703" marT="87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ja-JP" sz="16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</a:t>
                      </a:r>
                    </a:p>
                  </a:txBody>
                  <a:tcPr marL="8703" marR="8703" marT="87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altLang="ja-JP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80</a:t>
                      </a:r>
                      <a:r>
                        <a:rPr lang="ja-JP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円</a:t>
                      </a:r>
                    </a:p>
                  </a:txBody>
                  <a:tcPr marL="8703" marR="8703" marT="87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ja-JP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単</a:t>
                      </a:r>
                      <a:r>
                        <a:rPr lang="en-US" altLang="ja-JP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3x2</a:t>
                      </a:r>
                      <a:r>
                        <a:rPr lang="ja-JP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電池ボックス</a:t>
                      </a:r>
                      <a:r>
                        <a:rPr lang="en-US" altLang="ja-JP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:</a:t>
                      </a:r>
                      <a:r>
                        <a:rPr lang="ja-JP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スイッチ付</a:t>
                      </a:r>
                      <a:r>
                        <a:rPr lang="en-US" altLang="ja-JP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(</a:t>
                      </a:r>
                      <a:r>
                        <a:rPr lang="ja-JP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秋月電子</a:t>
                      </a:r>
                      <a:r>
                        <a:rPr lang="en-US" altLang="ja-JP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)</a:t>
                      </a:r>
                    </a:p>
                  </a:txBody>
                  <a:tcPr marL="8703" marR="8703" marT="87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29283215"/>
                  </a:ext>
                </a:extLst>
              </a:tr>
              <a:tr h="211826">
                <a:tc>
                  <a:txBody>
                    <a:bodyPr/>
                    <a:lstStyle/>
                    <a:p>
                      <a:pPr algn="l" fontAlgn="t"/>
                      <a:r>
                        <a:rPr lang="ja-JP" alt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後輪</a:t>
                      </a:r>
                    </a:p>
                  </a:txBody>
                  <a:tcPr marL="8703" marR="8703" marT="87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ja-JP" alt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　</a:t>
                      </a:r>
                    </a:p>
                  </a:txBody>
                  <a:tcPr marL="8703" marR="8703" marT="87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altLang="ja-JP" sz="16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8</a:t>
                      </a:r>
                    </a:p>
                  </a:txBody>
                  <a:tcPr marL="8703" marR="8703" marT="87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altLang="ja-JP" sz="16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3</a:t>
                      </a:r>
                    </a:p>
                  </a:txBody>
                  <a:tcPr marL="8703" marR="8703" marT="87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ja-JP" sz="16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3:1/40</a:t>
                      </a:r>
                    </a:p>
                  </a:txBody>
                  <a:tcPr marL="8703" marR="8703" marT="87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altLang="ja-JP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110</a:t>
                      </a:r>
                      <a:r>
                        <a:rPr lang="ja-JP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円</a:t>
                      </a:r>
                    </a:p>
                  </a:txBody>
                  <a:tcPr marL="8703" marR="8703" marT="87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ja-JP" alt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スペルシート</a:t>
                      </a:r>
                      <a:r>
                        <a:rPr lang="en-US" altLang="ja-JP" sz="16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(</a:t>
                      </a:r>
                      <a:r>
                        <a:rPr lang="ja-JP" alt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ダイソー</a:t>
                      </a:r>
                      <a:r>
                        <a:rPr lang="en-US" altLang="ja-JP" sz="16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)</a:t>
                      </a:r>
                      <a:r>
                        <a:rPr lang="ja-JP" alt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を加工</a:t>
                      </a:r>
                    </a:p>
                  </a:txBody>
                  <a:tcPr marL="8703" marR="8703" marT="87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19598250"/>
                  </a:ext>
                </a:extLst>
              </a:tr>
              <a:tr h="620877">
                <a:tc>
                  <a:txBody>
                    <a:bodyPr/>
                    <a:lstStyle/>
                    <a:p>
                      <a:pPr algn="l" fontAlgn="t"/>
                      <a:r>
                        <a:rPr lang="ja-JP" alt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基盤</a:t>
                      </a:r>
                    </a:p>
                  </a:txBody>
                  <a:tcPr marL="8703" marR="8703" marT="87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ja-JP" sz="16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</a:t>
                      </a:r>
                      <a:r>
                        <a:rPr lang="ja-JP" alt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個</a:t>
                      </a:r>
                    </a:p>
                  </a:txBody>
                  <a:tcPr marL="8703" marR="8703" marT="87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altLang="ja-JP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8</a:t>
                      </a:r>
                    </a:p>
                  </a:txBody>
                  <a:tcPr marL="8703" marR="8703" marT="87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altLang="ja-JP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8</a:t>
                      </a:r>
                    </a:p>
                  </a:txBody>
                  <a:tcPr marL="8703" marR="8703" marT="87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ja-JP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1/4</a:t>
                      </a:r>
                    </a:p>
                  </a:txBody>
                  <a:tcPr marL="8703" marR="8703" marT="87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altLang="ja-JP" sz="16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30</a:t>
                      </a:r>
                      <a:r>
                        <a:rPr lang="ja-JP" alt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円</a:t>
                      </a:r>
                    </a:p>
                  </a:txBody>
                  <a:tcPr marL="8703" marR="8703" marT="87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ja-JP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ユニバーサル基盤</a:t>
                      </a:r>
                      <a:r>
                        <a:rPr lang="en-US" altLang="ja-JP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(</a:t>
                      </a:r>
                      <a:r>
                        <a:rPr lang="ja-JP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片面ユニバーサル基板　Ｄタイプ（４７</a:t>
                      </a:r>
                      <a:r>
                        <a:rPr lang="en-US" altLang="ja-JP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×</a:t>
                      </a:r>
                      <a:r>
                        <a:rPr lang="ja-JP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３６ｍｍ）秋月電子</a:t>
                      </a:r>
                      <a:r>
                        <a:rPr lang="ja-JP" alt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等を四等分</a:t>
                      </a:r>
                      <a:r>
                        <a:rPr lang="en-US" altLang="ja-JP" sz="16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)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703" marR="8703" marT="87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00906704"/>
                  </a:ext>
                </a:extLst>
              </a:tr>
              <a:tr h="211826">
                <a:tc>
                  <a:txBody>
                    <a:bodyPr/>
                    <a:lstStyle/>
                    <a:p>
                      <a:pPr algn="l" fontAlgn="t"/>
                      <a:r>
                        <a:rPr lang="ja-JP" alt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ネジ・ナット</a:t>
                      </a:r>
                    </a:p>
                  </a:txBody>
                  <a:tcPr marL="8703" marR="8703" marT="87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ja-JP" sz="16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4</a:t>
                      </a:r>
                      <a:r>
                        <a:rPr lang="ja-JP" alt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組</a:t>
                      </a:r>
                    </a:p>
                  </a:txBody>
                  <a:tcPr marL="8703" marR="8703" marT="87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ja-JP" alt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　</a:t>
                      </a:r>
                    </a:p>
                  </a:txBody>
                  <a:tcPr marL="8703" marR="8703" marT="87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ja-JP" alt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　</a:t>
                      </a:r>
                    </a:p>
                  </a:txBody>
                  <a:tcPr marL="8703" marR="8703" marT="87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ja-JP" alt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　</a:t>
                      </a:r>
                    </a:p>
                  </a:txBody>
                  <a:tcPr marL="8703" marR="8703" marT="87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ja-JP" alt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　</a:t>
                      </a:r>
                    </a:p>
                  </a:txBody>
                  <a:tcPr marL="8703" marR="8703" marT="87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ja-JP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　</a:t>
                      </a:r>
                    </a:p>
                  </a:txBody>
                  <a:tcPr marL="8703" marR="8703" marT="87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32284242"/>
                  </a:ext>
                </a:extLst>
              </a:tr>
              <a:tr h="211826">
                <a:tc>
                  <a:txBody>
                    <a:bodyPr/>
                    <a:lstStyle/>
                    <a:p>
                      <a:pPr algn="l" fontAlgn="t"/>
                      <a:r>
                        <a:rPr lang="ja-JP" alt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配線</a:t>
                      </a:r>
                    </a:p>
                  </a:txBody>
                  <a:tcPr marL="8703" marR="8703" marT="87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ja-JP" alt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若干</a:t>
                      </a:r>
                    </a:p>
                  </a:txBody>
                  <a:tcPr marL="8703" marR="8703" marT="87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ja-JP" alt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　</a:t>
                      </a:r>
                    </a:p>
                  </a:txBody>
                  <a:tcPr marL="8703" marR="8703" marT="87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ja-JP" alt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　</a:t>
                      </a:r>
                    </a:p>
                  </a:txBody>
                  <a:tcPr marL="8703" marR="8703" marT="87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ja-JP" alt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　</a:t>
                      </a:r>
                    </a:p>
                  </a:txBody>
                  <a:tcPr marL="8703" marR="8703" marT="87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ja-JP" alt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　</a:t>
                      </a:r>
                    </a:p>
                  </a:txBody>
                  <a:tcPr marL="8703" marR="8703" marT="87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ja-JP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基板用および配線用</a:t>
                      </a:r>
                    </a:p>
                  </a:txBody>
                  <a:tcPr marL="8703" marR="8703" marT="87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33817302"/>
                  </a:ext>
                </a:extLst>
              </a:tr>
              <a:tr h="211826">
                <a:tc>
                  <a:txBody>
                    <a:bodyPr/>
                    <a:lstStyle/>
                    <a:p>
                      <a:pPr algn="l" fontAlgn="t"/>
                      <a:r>
                        <a:rPr lang="ja-JP" alt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絶縁版</a:t>
                      </a:r>
                    </a:p>
                  </a:txBody>
                  <a:tcPr marL="8703" marR="8703" marT="87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ja-JP" sz="16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</a:t>
                      </a:r>
                      <a:r>
                        <a:rPr lang="ja-JP" alt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個</a:t>
                      </a:r>
                    </a:p>
                  </a:txBody>
                  <a:tcPr marL="8703" marR="8703" marT="87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ja-JP" alt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　</a:t>
                      </a:r>
                    </a:p>
                  </a:txBody>
                  <a:tcPr marL="8703" marR="8703" marT="87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ja-JP" alt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　</a:t>
                      </a:r>
                    </a:p>
                  </a:txBody>
                  <a:tcPr marL="8703" marR="8703" marT="87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ja-JP" alt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　</a:t>
                      </a:r>
                    </a:p>
                  </a:txBody>
                  <a:tcPr marL="8703" marR="8703" marT="87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ja-JP" alt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　</a:t>
                      </a:r>
                    </a:p>
                  </a:txBody>
                  <a:tcPr marL="8703" marR="8703" marT="87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ja-JP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micro:bit</a:t>
                      </a:r>
                      <a:r>
                        <a:rPr lang="ja-JP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用のねじ止め板</a:t>
                      </a:r>
                      <a:r>
                        <a:rPr lang="en-US" altLang="ja-JP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(</a:t>
                      </a:r>
                      <a:r>
                        <a:rPr lang="ja-JP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自作する</a:t>
                      </a:r>
                      <a:r>
                        <a:rPr lang="en-US" altLang="ja-JP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)</a:t>
                      </a:r>
                    </a:p>
                  </a:txBody>
                  <a:tcPr marL="8703" marR="8703" marT="87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49557572"/>
                  </a:ext>
                </a:extLst>
              </a:tr>
              <a:tr h="211826">
                <a:tc>
                  <a:txBody>
                    <a:bodyPr/>
                    <a:lstStyle/>
                    <a:p>
                      <a:pPr algn="l" fontAlgn="t"/>
                      <a:r>
                        <a:rPr lang="ja-JP" alt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合計金額</a:t>
                      </a:r>
                    </a:p>
                  </a:txBody>
                  <a:tcPr marL="8703" marR="8703" marT="87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ja-JP" alt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　</a:t>
                      </a:r>
                    </a:p>
                  </a:txBody>
                  <a:tcPr marL="8703" marR="8703" marT="87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altLang="ja-JP" sz="16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485</a:t>
                      </a:r>
                    </a:p>
                  </a:txBody>
                  <a:tcPr marL="8703" marR="8703" marT="87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altLang="ja-JP" sz="16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453</a:t>
                      </a:r>
                    </a:p>
                  </a:txBody>
                  <a:tcPr marL="8703" marR="8703" marT="87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ja-JP" altLang="en-US" sz="16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703" marR="8703" marT="87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ja-JP" altLang="en-US" sz="16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703" marR="8703" marT="8703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ja-JP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703" marR="8703" marT="8703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24799798"/>
                  </a:ext>
                </a:extLst>
              </a:tr>
            </a:tbl>
          </a:graphicData>
        </a:graphic>
      </p:graphicFrame>
      <p:sp>
        <p:nvSpPr>
          <p:cNvPr id="4" name="テキスト ボックス 3"/>
          <p:cNvSpPr txBox="1"/>
          <p:nvPr/>
        </p:nvSpPr>
        <p:spPr>
          <a:xfrm>
            <a:off x="7825152" y="6339761"/>
            <a:ext cx="13188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D706DB22-09A4-4B33-9D75-B8942571AE1E}" type="slidenum">
              <a:rPr kumimoji="1" lang="ja-JP" altLang="en-US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4</a:t>
            </a:fld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ページ</a:t>
            </a:r>
          </a:p>
        </p:txBody>
      </p:sp>
    </p:spTree>
    <p:extLst>
      <p:ext uri="{BB962C8B-B14F-4D97-AF65-F5344CB8AC3E}">
        <p14:creationId xmlns:p14="http://schemas.microsoft.com/office/powerpoint/2010/main" val="22487488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96141" y="331876"/>
            <a:ext cx="7886700" cy="499398"/>
          </a:xfrm>
        </p:spPr>
        <p:txBody>
          <a:bodyPr>
            <a:noAutofit/>
          </a:bodyPr>
          <a:lstStyle/>
          <a:p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購入部品</a:t>
            </a:r>
            <a:r>
              <a:rPr lang="en-US" altLang="ja-JP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(</a:t>
            </a: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主にダイソー</a:t>
            </a:r>
            <a:r>
              <a:rPr lang="en-US" altLang="ja-JP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)</a:t>
            </a:r>
            <a:endParaRPr kumimoji="1" lang="ja-JP" altLang="en-US" sz="3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19" y="1533697"/>
            <a:ext cx="3707476" cy="2780607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0886" y="1496289"/>
            <a:ext cx="3757353" cy="2818015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731521" y="4555062"/>
            <a:ext cx="35744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本体になる</a:t>
            </a:r>
            <a:r>
              <a:rPr kumimoji="1"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JOINT MAT</a:t>
            </a:r>
            <a:endParaRPr kumimoji="1" lang="ja-JP" altLang="en-US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669279" y="4555062"/>
            <a:ext cx="2892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足回りの部品</a:t>
            </a:r>
            <a:endParaRPr kumimoji="1" lang="ja-JP" altLang="en-US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7825152" y="6339761"/>
            <a:ext cx="13188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D706DB22-09A4-4B33-9D75-B8942571AE1E}" type="slidenum">
              <a:rPr kumimoji="1" lang="ja-JP" altLang="en-US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5</a:t>
            </a:fld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ページ</a:t>
            </a:r>
          </a:p>
        </p:txBody>
      </p:sp>
    </p:spTree>
    <p:extLst>
      <p:ext uri="{BB962C8B-B14F-4D97-AF65-F5344CB8AC3E}">
        <p14:creationId xmlns:p14="http://schemas.microsoft.com/office/powerpoint/2010/main" val="12935655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96141" y="331876"/>
            <a:ext cx="7886700" cy="499398"/>
          </a:xfrm>
        </p:spPr>
        <p:txBody>
          <a:bodyPr>
            <a:noAutofit/>
          </a:bodyPr>
          <a:lstStyle/>
          <a:p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主要部品</a:t>
            </a:r>
            <a:r>
              <a:rPr lang="en-US" altLang="ja-JP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(</a:t>
            </a: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加工後</a:t>
            </a:r>
            <a:r>
              <a:rPr lang="en-US" altLang="ja-JP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)</a:t>
            </a:r>
            <a:endParaRPr kumimoji="1" lang="ja-JP" altLang="en-US" sz="3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7825152" y="6339761"/>
            <a:ext cx="13188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D706DB22-09A4-4B33-9D75-B8942571AE1E}" type="slidenum">
              <a:rPr kumimoji="1" lang="ja-JP" altLang="en-US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6</a:t>
            </a:fld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ページ</a:t>
            </a:r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5560" y="1030778"/>
            <a:ext cx="7377281" cy="5230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7408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141" y="675886"/>
            <a:ext cx="4454281" cy="3101081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96141" y="331876"/>
            <a:ext cx="8631728" cy="499398"/>
          </a:xfrm>
        </p:spPr>
        <p:txBody>
          <a:bodyPr>
            <a:noAutofit/>
          </a:bodyPr>
          <a:lstStyle/>
          <a:p>
            <a:r>
              <a:rPr lang="en-US" altLang="ja-JP" sz="3200" dirty="0" err="1">
                <a:solidFill>
                  <a:srgbClr val="00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HiLetgo</a:t>
            </a:r>
            <a:r>
              <a:rPr lang="en-US" altLang="ja-JP" sz="3200" dirty="0">
                <a:solidFill>
                  <a:srgbClr val="00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 L9110S H</a:t>
            </a:r>
            <a:r>
              <a:rPr lang="ja-JP" altLang="en-US" sz="3200" dirty="0">
                <a:solidFill>
                  <a:srgbClr val="00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ブリッジ モータ ドライバ</a:t>
            </a:r>
            <a:endParaRPr kumimoji="1" lang="ja-JP" altLang="en-US" sz="3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4493652" y="734819"/>
            <a:ext cx="465034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Web</a:t>
            </a:r>
            <a:r>
              <a: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で拾えた</a:t>
            </a:r>
            <a:r>
              <a:rPr lang="en-US" altLang="ja-JP" sz="2000" dirty="0" err="1">
                <a:latin typeface="メイリオ" panose="020B0604030504040204" pitchFamily="50" charset="-128"/>
                <a:ea typeface="メイリオ" panose="020B0604030504040204" pitchFamily="50" charset="-128"/>
              </a:rPr>
              <a:t>HiLetgo</a:t>
            </a:r>
            <a:r>
              <a:rPr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 L9110S H</a:t>
            </a:r>
            <a:br>
              <a: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らしき回路図</a:t>
            </a:r>
          </a:p>
          <a:p>
            <a:r>
              <a:rPr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(</a:t>
            </a:r>
            <a:r>
              <a: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画像検索で出てくるが、リンク切れ</a:t>
            </a:r>
            <a:r>
              <a:rPr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)</a:t>
            </a:r>
          </a:p>
          <a:p>
            <a:r>
              <a: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ポイントは、初めから</a:t>
            </a:r>
            <a:r>
              <a:rPr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H</a:t>
            </a:r>
            <a:r>
              <a: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にプルアップされているところ</a:t>
            </a:r>
          </a:p>
        </p:txBody>
      </p:sp>
      <p:graphicFrame>
        <p:nvGraphicFramePr>
          <p:cNvPr id="5" name="表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662876"/>
              </p:ext>
            </p:extLst>
          </p:nvPr>
        </p:nvGraphicFramePr>
        <p:xfrm>
          <a:off x="4427911" y="2326505"/>
          <a:ext cx="4499958" cy="767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9993">
                  <a:extLst>
                    <a:ext uri="{9D8B030D-6E8A-4147-A177-3AD203B41FA5}">
                      <a16:colId xmlns:a16="http://schemas.microsoft.com/office/drawing/2014/main" val="4075879144"/>
                    </a:ext>
                  </a:extLst>
                </a:gridCol>
                <a:gridCol w="749993">
                  <a:extLst>
                    <a:ext uri="{9D8B030D-6E8A-4147-A177-3AD203B41FA5}">
                      <a16:colId xmlns:a16="http://schemas.microsoft.com/office/drawing/2014/main" val="2015000532"/>
                    </a:ext>
                  </a:extLst>
                </a:gridCol>
                <a:gridCol w="749993">
                  <a:extLst>
                    <a:ext uri="{9D8B030D-6E8A-4147-A177-3AD203B41FA5}">
                      <a16:colId xmlns:a16="http://schemas.microsoft.com/office/drawing/2014/main" val="3602540338"/>
                    </a:ext>
                  </a:extLst>
                </a:gridCol>
                <a:gridCol w="749993">
                  <a:extLst>
                    <a:ext uri="{9D8B030D-6E8A-4147-A177-3AD203B41FA5}">
                      <a16:colId xmlns:a16="http://schemas.microsoft.com/office/drawing/2014/main" val="1121146217"/>
                    </a:ext>
                  </a:extLst>
                </a:gridCol>
                <a:gridCol w="749993">
                  <a:extLst>
                    <a:ext uri="{9D8B030D-6E8A-4147-A177-3AD203B41FA5}">
                      <a16:colId xmlns:a16="http://schemas.microsoft.com/office/drawing/2014/main" val="3529087427"/>
                    </a:ext>
                  </a:extLst>
                </a:gridCol>
                <a:gridCol w="749993">
                  <a:extLst>
                    <a:ext uri="{9D8B030D-6E8A-4147-A177-3AD203B41FA5}">
                      <a16:colId xmlns:a16="http://schemas.microsoft.com/office/drawing/2014/main" val="57783236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A-1B</a:t>
                      </a:r>
                      <a:endParaRPr kumimoji="1" lang="ja-JP" altLang="en-US" sz="160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A-1A</a:t>
                      </a:r>
                      <a:endParaRPr kumimoji="1" lang="ja-JP" altLang="en-US" sz="160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VCC</a:t>
                      </a:r>
                      <a:endParaRPr kumimoji="1" lang="ja-JP" altLang="en-US" sz="160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GND</a:t>
                      </a:r>
                      <a:endParaRPr kumimoji="1" lang="ja-JP" altLang="en-US" sz="160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B-1B</a:t>
                      </a:r>
                      <a:endParaRPr kumimoji="1" lang="ja-JP" altLang="en-US" sz="160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B-1A</a:t>
                      </a:r>
                      <a:endParaRPr kumimoji="1" lang="ja-JP" altLang="en-US" sz="160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66676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20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20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20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■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4053957"/>
                  </a:ext>
                </a:extLst>
              </a:tr>
            </a:tbl>
          </a:graphicData>
        </a:graphic>
      </p:graphicFrame>
      <p:sp>
        <p:nvSpPr>
          <p:cNvPr id="6" name="テキスト ボックス 5"/>
          <p:cNvSpPr txBox="1"/>
          <p:nvPr/>
        </p:nvSpPr>
        <p:spPr>
          <a:xfrm>
            <a:off x="5392734" y="3063915"/>
            <a:ext cx="27265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/>
              <a:t>ピンアサイン</a:t>
            </a:r>
            <a:endParaRPr kumimoji="1" lang="ja-JP" altLang="en-US" sz="2800" dirty="0"/>
          </a:p>
        </p:txBody>
      </p:sp>
      <p:graphicFrame>
        <p:nvGraphicFramePr>
          <p:cNvPr id="7" name="表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0750217"/>
              </p:ext>
            </p:extLst>
          </p:nvPr>
        </p:nvGraphicFramePr>
        <p:xfrm>
          <a:off x="616136" y="3516670"/>
          <a:ext cx="7048199" cy="3169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59573">
                  <a:extLst>
                    <a:ext uri="{9D8B030D-6E8A-4147-A177-3AD203B41FA5}">
                      <a16:colId xmlns:a16="http://schemas.microsoft.com/office/drawing/2014/main" val="3352605421"/>
                    </a:ext>
                  </a:extLst>
                </a:gridCol>
                <a:gridCol w="1147156">
                  <a:extLst>
                    <a:ext uri="{9D8B030D-6E8A-4147-A177-3AD203B41FA5}">
                      <a16:colId xmlns:a16="http://schemas.microsoft.com/office/drawing/2014/main" val="1874033218"/>
                    </a:ext>
                  </a:extLst>
                </a:gridCol>
                <a:gridCol w="1147157">
                  <a:extLst>
                    <a:ext uri="{9D8B030D-6E8A-4147-A177-3AD203B41FA5}">
                      <a16:colId xmlns:a16="http://schemas.microsoft.com/office/drawing/2014/main" val="3322837310"/>
                    </a:ext>
                  </a:extLst>
                </a:gridCol>
                <a:gridCol w="1180407">
                  <a:extLst>
                    <a:ext uri="{9D8B030D-6E8A-4147-A177-3AD203B41FA5}">
                      <a16:colId xmlns:a16="http://schemas.microsoft.com/office/drawing/2014/main" val="1148721175"/>
                    </a:ext>
                  </a:extLst>
                </a:gridCol>
                <a:gridCol w="1113906">
                  <a:extLst>
                    <a:ext uri="{9D8B030D-6E8A-4147-A177-3AD203B41FA5}">
                      <a16:colId xmlns:a16="http://schemas.microsoft.com/office/drawing/2014/main" val="118462112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kumimoji="1" lang="ja-JP" altLang="en-US" sz="2000" b="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b="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A-1A</a:t>
                      </a:r>
                      <a:endParaRPr kumimoji="1" lang="ja-JP" altLang="en-US" sz="2000" b="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b="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A-1B</a:t>
                      </a:r>
                      <a:endParaRPr kumimoji="1" lang="ja-JP" altLang="en-US" sz="2000" b="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b="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B-1A</a:t>
                      </a:r>
                      <a:endParaRPr kumimoji="1" lang="ja-JP" altLang="en-US" sz="2000" b="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b="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B-1B</a:t>
                      </a:r>
                      <a:endParaRPr kumimoji="1" lang="ja-JP" altLang="en-US" sz="2000" b="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82013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ja-JP" altLang="en-US" sz="2000" b="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初期状態</a:t>
                      </a:r>
                      <a:r>
                        <a:rPr kumimoji="1" lang="en-US" altLang="ja-JP" sz="2000" b="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(A/B</a:t>
                      </a:r>
                      <a:r>
                        <a:rPr kumimoji="1" lang="ja-JP" altLang="en-US" sz="2000" b="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停止</a:t>
                      </a:r>
                      <a:r>
                        <a:rPr kumimoji="1" lang="en-US" altLang="ja-JP" sz="2000" b="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)</a:t>
                      </a:r>
                      <a:endParaRPr kumimoji="1" lang="ja-JP" altLang="en-US" sz="2000" b="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b="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H</a:t>
                      </a:r>
                      <a:endParaRPr kumimoji="1" lang="ja-JP" altLang="en-US" sz="2000" b="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b="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H</a:t>
                      </a:r>
                      <a:endParaRPr kumimoji="1" lang="ja-JP" altLang="en-US" sz="2000" b="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b="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H</a:t>
                      </a:r>
                      <a:endParaRPr kumimoji="1" lang="ja-JP" altLang="en-US" sz="2000" b="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b="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H</a:t>
                      </a:r>
                      <a:endParaRPr kumimoji="1" lang="ja-JP" altLang="en-US" sz="2000" b="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87769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2000" b="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A</a:t>
                      </a:r>
                      <a:r>
                        <a:rPr kumimoji="1" lang="ja-JP" altLang="en-US" sz="2000" b="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正転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b="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H</a:t>
                      </a:r>
                      <a:endParaRPr kumimoji="1" lang="ja-JP" altLang="en-US" sz="2000" b="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b="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L</a:t>
                      </a:r>
                      <a:endParaRPr kumimoji="1" lang="ja-JP" altLang="en-US" sz="2000" b="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b="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-</a:t>
                      </a:r>
                      <a:endParaRPr kumimoji="1" lang="ja-JP" altLang="en-US" sz="2000" b="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000" b="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-</a:t>
                      </a:r>
                      <a:endParaRPr kumimoji="1" lang="ja-JP" altLang="en-US" sz="2000" b="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05688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2000" b="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A</a:t>
                      </a:r>
                      <a:r>
                        <a:rPr kumimoji="1" lang="ja-JP" altLang="en-US" sz="2000" b="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逆転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b="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L</a:t>
                      </a:r>
                      <a:endParaRPr kumimoji="1" lang="ja-JP" altLang="en-US" sz="2000" b="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b="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H</a:t>
                      </a:r>
                      <a:endParaRPr kumimoji="1" lang="ja-JP" altLang="en-US" sz="2000" b="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b="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-</a:t>
                      </a:r>
                      <a:endParaRPr kumimoji="1" lang="ja-JP" altLang="en-US" sz="2000" b="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000" b="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-</a:t>
                      </a:r>
                      <a:endParaRPr kumimoji="1" lang="ja-JP" altLang="en-US" sz="2000" b="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95012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2000" b="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A</a:t>
                      </a:r>
                      <a:r>
                        <a:rPr kumimoji="1" lang="ja-JP" altLang="en-US" sz="2000" b="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停止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b="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L</a:t>
                      </a:r>
                      <a:endParaRPr kumimoji="1" lang="ja-JP" altLang="en-US" sz="2000" b="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b="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L</a:t>
                      </a:r>
                      <a:endParaRPr kumimoji="1" lang="ja-JP" altLang="en-US" sz="2000" b="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b="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-</a:t>
                      </a:r>
                      <a:endParaRPr kumimoji="1" lang="ja-JP" altLang="en-US" sz="2000" b="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000" b="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-</a:t>
                      </a:r>
                      <a:endParaRPr kumimoji="1" lang="ja-JP" altLang="en-US" sz="2000" b="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86725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2000" b="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B</a:t>
                      </a:r>
                      <a:r>
                        <a:rPr kumimoji="1" lang="ja-JP" altLang="en-US" sz="2000" b="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正転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b="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-</a:t>
                      </a:r>
                      <a:endParaRPr kumimoji="1" lang="ja-JP" altLang="en-US" sz="2000" b="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000" b="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-</a:t>
                      </a:r>
                      <a:endParaRPr kumimoji="1" lang="ja-JP" altLang="en-US" sz="2000" b="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b="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H</a:t>
                      </a:r>
                      <a:endParaRPr kumimoji="1" lang="ja-JP" altLang="en-US" sz="2000" b="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b="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L</a:t>
                      </a:r>
                      <a:endParaRPr kumimoji="1" lang="ja-JP" altLang="en-US" sz="2000" b="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12402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2000" b="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B</a:t>
                      </a:r>
                      <a:r>
                        <a:rPr kumimoji="1" lang="ja-JP" altLang="en-US" sz="2000" b="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逆転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b="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-</a:t>
                      </a:r>
                      <a:endParaRPr kumimoji="1" lang="ja-JP" altLang="en-US" sz="2000" b="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000" b="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-</a:t>
                      </a:r>
                      <a:endParaRPr kumimoji="1" lang="ja-JP" altLang="en-US" sz="2000" b="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b="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L</a:t>
                      </a:r>
                      <a:endParaRPr kumimoji="1" lang="ja-JP" altLang="en-US" sz="2000" b="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b="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H</a:t>
                      </a:r>
                      <a:endParaRPr kumimoji="1" lang="ja-JP" altLang="en-US" sz="2000" b="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26976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2000" b="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B</a:t>
                      </a:r>
                      <a:r>
                        <a:rPr kumimoji="1" lang="ja-JP" altLang="en-US" sz="2000" b="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停止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b="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-</a:t>
                      </a:r>
                      <a:endParaRPr kumimoji="1" lang="ja-JP" altLang="en-US" sz="2000" b="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000" b="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-</a:t>
                      </a:r>
                      <a:endParaRPr kumimoji="1" lang="ja-JP" altLang="en-US" sz="2000" b="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b="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L</a:t>
                      </a:r>
                      <a:endParaRPr kumimoji="1" lang="ja-JP" altLang="en-US" sz="2000" b="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b="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L</a:t>
                      </a:r>
                      <a:endParaRPr kumimoji="1" lang="ja-JP" altLang="en-US" sz="2000" b="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6922320"/>
                  </a:ext>
                </a:extLst>
              </a:tr>
            </a:tbl>
          </a:graphicData>
        </a:graphic>
      </p:graphicFrame>
      <p:sp>
        <p:nvSpPr>
          <p:cNvPr id="8" name="テキスト ボックス 7"/>
          <p:cNvSpPr txBox="1"/>
          <p:nvPr/>
        </p:nvSpPr>
        <p:spPr>
          <a:xfrm>
            <a:off x="7825152" y="6339761"/>
            <a:ext cx="13188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D706DB22-09A4-4B33-9D75-B8942571AE1E}" type="slidenum">
              <a:rPr kumimoji="1" lang="ja-JP" altLang="en-US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7</a:t>
            </a:fld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ページ</a:t>
            </a:r>
          </a:p>
        </p:txBody>
      </p:sp>
    </p:spTree>
    <p:extLst>
      <p:ext uri="{BB962C8B-B14F-4D97-AF65-F5344CB8AC3E}">
        <p14:creationId xmlns:p14="http://schemas.microsoft.com/office/powerpoint/2010/main" val="2822421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正方形/長方形 9"/>
          <p:cNvSpPr/>
          <p:nvPr/>
        </p:nvSpPr>
        <p:spPr>
          <a:xfrm>
            <a:off x="526470" y="3640014"/>
            <a:ext cx="3873731" cy="159710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96141" y="331876"/>
            <a:ext cx="8631728" cy="499398"/>
          </a:xfrm>
        </p:spPr>
        <p:txBody>
          <a:bodyPr>
            <a:noAutofit/>
          </a:bodyPr>
          <a:lstStyle/>
          <a:p>
            <a:r>
              <a:rPr lang="ja-JP" altLang="en-US" sz="3200" dirty="0">
                <a:solidFill>
                  <a:srgbClr val="00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モータ ドライバ配線</a:t>
            </a:r>
            <a:endParaRPr kumimoji="1" lang="ja-JP" altLang="en-US" sz="3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4714565" y="3432805"/>
            <a:ext cx="409973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モーター</a:t>
            </a:r>
            <a:r>
              <a:rPr lang="en-US" altLang="ja-JP" sz="2400" dirty="0" err="1">
                <a:latin typeface="メイリオ" panose="020B0604030504040204" pitchFamily="50" charset="-128"/>
                <a:ea typeface="メイリオ" panose="020B0604030504040204" pitchFamily="50" charset="-128"/>
              </a:rPr>
              <a:t>Ma,Mb</a:t>
            </a: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が独立して正転、同時に逆転の配線例です。正逆はモータの接続で最終的に調整します。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7825152" y="6339761"/>
            <a:ext cx="13188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D706DB22-09A4-4B33-9D75-B8942571AE1E}" type="slidenum">
              <a:rPr kumimoji="1" lang="ja-JP" altLang="en-US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8</a:t>
            </a:fld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ページ</a:t>
            </a:r>
          </a:p>
        </p:txBody>
      </p:sp>
      <p:graphicFrame>
        <p:nvGraphicFramePr>
          <p:cNvPr id="11" name="表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2495608"/>
              </p:ext>
            </p:extLst>
          </p:nvPr>
        </p:nvGraphicFramePr>
        <p:xfrm>
          <a:off x="858982" y="4709834"/>
          <a:ext cx="1003070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1535">
                  <a:extLst>
                    <a:ext uri="{9D8B030D-6E8A-4147-A177-3AD203B41FA5}">
                      <a16:colId xmlns:a16="http://schemas.microsoft.com/office/drawing/2014/main" val="1172110108"/>
                    </a:ext>
                  </a:extLst>
                </a:gridCol>
                <a:gridCol w="501535">
                  <a:extLst>
                    <a:ext uri="{9D8B030D-6E8A-4147-A177-3AD203B41FA5}">
                      <a16:colId xmlns:a16="http://schemas.microsoft.com/office/drawing/2014/main" val="464951024"/>
                    </a:ext>
                  </a:extLst>
                </a:gridCol>
              </a:tblGrid>
              <a:tr h="415176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/>
                        <a:t>◎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/>
                        <a:t>◎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7531953"/>
                  </a:ext>
                </a:extLst>
              </a:tr>
            </a:tbl>
          </a:graphicData>
        </a:graphic>
      </p:graphicFrame>
      <p:graphicFrame>
        <p:nvGraphicFramePr>
          <p:cNvPr id="12" name="表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8950630"/>
              </p:ext>
            </p:extLst>
          </p:nvPr>
        </p:nvGraphicFramePr>
        <p:xfrm>
          <a:off x="2194564" y="4709834"/>
          <a:ext cx="1003070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1535">
                  <a:extLst>
                    <a:ext uri="{9D8B030D-6E8A-4147-A177-3AD203B41FA5}">
                      <a16:colId xmlns:a16="http://schemas.microsoft.com/office/drawing/2014/main" val="1172110108"/>
                    </a:ext>
                  </a:extLst>
                </a:gridCol>
                <a:gridCol w="501535">
                  <a:extLst>
                    <a:ext uri="{9D8B030D-6E8A-4147-A177-3AD203B41FA5}">
                      <a16:colId xmlns:a16="http://schemas.microsoft.com/office/drawing/2014/main" val="464951024"/>
                    </a:ext>
                  </a:extLst>
                </a:gridCol>
              </a:tblGrid>
              <a:tr h="415176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/>
                        <a:t>◎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/>
                        <a:t>◎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7531953"/>
                  </a:ext>
                </a:extLst>
              </a:tr>
            </a:tbl>
          </a:graphicData>
        </a:graphic>
      </p:graphicFrame>
      <p:sp>
        <p:nvSpPr>
          <p:cNvPr id="13" name="楕円 12"/>
          <p:cNvSpPr/>
          <p:nvPr/>
        </p:nvSpPr>
        <p:spPr>
          <a:xfrm>
            <a:off x="858982" y="5619501"/>
            <a:ext cx="1003070" cy="1068300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b="1" dirty="0">
                <a:solidFill>
                  <a:schemeClr val="tx1"/>
                </a:solidFill>
              </a:rPr>
              <a:t>Ma</a:t>
            </a:r>
            <a:endParaRPr kumimoji="1" lang="ja-JP" altLang="en-US" sz="2400" b="1" dirty="0">
              <a:solidFill>
                <a:schemeClr val="tx1"/>
              </a:solidFill>
            </a:endParaRPr>
          </a:p>
        </p:txBody>
      </p:sp>
      <p:sp>
        <p:nvSpPr>
          <p:cNvPr id="14" name="楕円 13"/>
          <p:cNvSpPr/>
          <p:nvPr/>
        </p:nvSpPr>
        <p:spPr>
          <a:xfrm>
            <a:off x="2328568" y="5619597"/>
            <a:ext cx="1010383" cy="1068203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b="1" dirty="0">
                <a:solidFill>
                  <a:schemeClr val="tx1"/>
                </a:solidFill>
              </a:rPr>
              <a:t>Mb</a:t>
            </a:r>
            <a:endParaRPr kumimoji="1" lang="ja-JP" altLang="en-US" sz="2400" b="1" dirty="0">
              <a:solidFill>
                <a:schemeClr val="tx1"/>
              </a:solidFill>
            </a:endParaRPr>
          </a:p>
        </p:txBody>
      </p:sp>
      <p:cxnSp>
        <p:nvCxnSpPr>
          <p:cNvPr id="16" name="直線コネクタ 15"/>
          <p:cNvCxnSpPr>
            <a:endCxn id="13" idx="1"/>
          </p:cNvCxnSpPr>
          <p:nvPr/>
        </p:nvCxnSpPr>
        <p:spPr>
          <a:xfrm flipH="1">
            <a:off x="1005878" y="4938434"/>
            <a:ext cx="113368" cy="83751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コネクタ 16"/>
          <p:cNvCxnSpPr>
            <a:endCxn id="13" idx="7"/>
          </p:cNvCxnSpPr>
          <p:nvPr/>
        </p:nvCxnSpPr>
        <p:spPr>
          <a:xfrm>
            <a:off x="1579415" y="4938434"/>
            <a:ext cx="135741" cy="83751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コネクタ 19"/>
          <p:cNvCxnSpPr/>
          <p:nvPr/>
        </p:nvCxnSpPr>
        <p:spPr>
          <a:xfrm flipH="1">
            <a:off x="2454524" y="4968202"/>
            <a:ext cx="29113" cy="79306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コネクタ 20"/>
          <p:cNvCxnSpPr/>
          <p:nvPr/>
        </p:nvCxnSpPr>
        <p:spPr>
          <a:xfrm>
            <a:off x="2943809" y="4968202"/>
            <a:ext cx="51489" cy="79306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2" name="表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1882466"/>
              </p:ext>
            </p:extLst>
          </p:nvPr>
        </p:nvGraphicFramePr>
        <p:xfrm>
          <a:off x="694997" y="1089642"/>
          <a:ext cx="2932545" cy="1346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6509">
                  <a:extLst>
                    <a:ext uri="{9D8B030D-6E8A-4147-A177-3AD203B41FA5}">
                      <a16:colId xmlns:a16="http://schemas.microsoft.com/office/drawing/2014/main" val="4075879144"/>
                    </a:ext>
                  </a:extLst>
                </a:gridCol>
                <a:gridCol w="586509">
                  <a:extLst>
                    <a:ext uri="{9D8B030D-6E8A-4147-A177-3AD203B41FA5}">
                      <a16:colId xmlns:a16="http://schemas.microsoft.com/office/drawing/2014/main" val="2015000532"/>
                    </a:ext>
                  </a:extLst>
                </a:gridCol>
                <a:gridCol w="586509">
                  <a:extLst>
                    <a:ext uri="{9D8B030D-6E8A-4147-A177-3AD203B41FA5}">
                      <a16:colId xmlns:a16="http://schemas.microsoft.com/office/drawing/2014/main" val="3602540338"/>
                    </a:ext>
                  </a:extLst>
                </a:gridCol>
                <a:gridCol w="586509">
                  <a:extLst>
                    <a:ext uri="{9D8B030D-6E8A-4147-A177-3AD203B41FA5}">
                      <a16:colId xmlns:a16="http://schemas.microsoft.com/office/drawing/2014/main" val="1121146217"/>
                    </a:ext>
                  </a:extLst>
                </a:gridCol>
                <a:gridCol w="586509">
                  <a:extLst>
                    <a:ext uri="{9D8B030D-6E8A-4147-A177-3AD203B41FA5}">
                      <a16:colId xmlns:a16="http://schemas.microsoft.com/office/drawing/2014/main" val="3529087427"/>
                    </a:ext>
                  </a:extLst>
                </a:gridCol>
              </a:tblGrid>
              <a:tr h="370840">
                <a:tc gridSpan="5"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err="1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micro:bit</a:t>
                      </a:r>
                      <a:endParaRPr kumimoji="1" lang="ja-JP" altLang="en-US" sz="200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sz="120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sz="120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sz="120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sz="120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18755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P0</a:t>
                      </a:r>
                      <a:endParaRPr kumimoji="1" lang="ja-JP" altLang="en-US" sz="120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P1</a:t>
                      </a:r>
                      <a:endParaRPr kumimoji="1" lang="ja-JP" altLang="en-US" sz="120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P2</a:t>
                      </a:r>
                      <a:endParaRPr kumimoji="1" lang="ja-JP" altLang="en-US" sz="120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3V</a:t>
                      </a:r>
                      <a:endParaRPr kumimoji="1" lang="ja-JP" altLang="en-US" sz="120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GND</a:t>
                      </a:r>
                      <a:endParaRPr kumimoji="1" lang="ja-JP" altLang="en-US" sz="120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66676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3200" b="1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◎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3200" b="1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◎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3200" b="1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◎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3200" b="1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◎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3200" b="1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◎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4053957"/>
                  </a:ext>
                </a:extLst>
              </a:tr>
            </a:tbl>
          </a:graphicData>
        </a:graphic>
      </p:graphicFrame>
      <p:graphicFrame>
        <p:nvGraphicFramePr>
          <p:cNvPr id="24" name="表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6070571"/>
              </p:ext>
            </p:extLst>
          </p:nvPr>
        </p:nvGraphicFramePr>
        <p:xfrm>
          <a:off x="703808" y="3754340"/>
          <a:ext cx="3519054" cy="767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6509">
                  <a:extLst>
                    <a:ext uri="{9D8B030D-6E8A-4147-A177-3AD203B41FA5}">
                      <a16:colId xmlns:a16="http://schemas.microsoft.com/office/drawing/2014/main" val="4075879144"/>
                    </a:ext>
                  </a:extLst>
                </a:gridCol>
                <a:gridCol w="586509">
                  <a:extLst>
                    <a:ext uri="{9D8B030D-6E8A-4147-A177-3AD203B41FA5}">
                      <a16:colId xmlns:a16="http://schemas.microsoft.com/office/drawing/2014/main" val="2015000532"/>
                    </a:ext>
                  </a:extLst>
                </a:gridCol>
                <a:gridCol w="586509">
                  <a:extLst>
                    <a:ext uri="{9D8B030D-6E8A-4147-A177-3AD203B41FA5}">
                      <a16:colId xmlns:a16="http://schemas.microsoft.com/office/drawing/2014/main" val="3602540338"/>
                    </a:ext>
                  </a:extLst>
                </a:gridCol>
                <a:gridCol w="586509">
                  <a:extLst>
                    <a:ext uri="{9D8B030D-6E8A-4147-A177-3AD203B41FA5}">
                      <a16:colId xmlns:a16="http://schemas.microsoft.com/office/drawing/2014/main" val="1121146217"/>
                    </a:ext>
                  </a:extLst>
                </a:gridCol>
                <a:gridCol w="586509">
                  <a:extLst>
                    <a:ext uri="{9D8B030D-6E8A-4147-A177-3AD203B41FA5}">
                      <a16:colId xmlns:a16="http://schemas.microsoft.com/office/drawing/2014/main" val="3529087427"/>
                    </a:ext>
                  </a:extLst>
                </a:gridCol>
                <a:gridCol w="586509">
                  <a:extLst>
                    <a:ext uri="{9D8B030D-6E8A-4147-A177-3AD203B41FA5}">
                      <a16:colId xmlns:a16="http://schemas.microsoft.com/office/drawing/2014/main" val="57783236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20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20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20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■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54508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A-1B</a:t>
                      </a:r>
                      <a:endParaRPr kumimoji="1" lang="ja-JP" altLang="en-US" sz="120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A-1A</a:t>
                      </a:r>
                      <a:endParaRPr kumimoji="1" lang="ja-JP" altLang="en-US" sz="120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VCC</a:t>
                      </a:r>
                      <a:endParaRPr kumimoji="1" lang="ja-JP" altLang="en-US" sz="120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GND</a:t>
                      </a:r>
                      <a:endParaRPr kumimoji="1" lang="ja-JP" altLang="en-US" sz="120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B-1B</a:t>
                      </a:r>
                      <a:endParaRPr kumimoji="1" lang="ja-JP" altLang="en-US" sz="120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B-1A</a:t>
                      </a:r>
                      <a:endParaRPr kumimoji="1" lang="ja-JP" altLang="en-US" sz="120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6667666"/>
                  </a:ext>
                </a:extLst>
              </a:tr>
            </a:tbl>
          </a:graphicData>
        </a:graphic>
      </p:graphicFrame>
      <p:cxnSp>
        <p:nvCxnSpPr>
          <p:cNvPr id="25" name="直線コネクタ 24"/>
          <p:cNvCxnSpPr/>
          <p:nvPr/>
        </p:nvCxnSpPr>
        <p:spPr>
          <a:xfrm>
            <a:off x="978132" y="2227723"/>
            <a:ext cx="0" cy="176056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コネクタ 26"/>
          <p:cNvCxnSpPr/>
          <p:nvPr/>
        </p:nvCxnSpPr>
        <p:spPr>
          <a:xfrm flipH="1">
            <a:off x="3940234" y="2610267"/>
            <a:ext cx="6350" cy="137801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コネクタ 29"/>
          <p:cNvCxnSpPr/>
          <p:nvPr/>
        </p:nvCxnSpPr>
        <p:spPr>
          <a:xfrm flipH="1">
            <a:off x="1579413" y="2174834"/>
            <a:ext cx="1" cy="46756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コネクタ 30"/>
          <p:cNvCxnSpPr/>
          <p:nvPr/>
        </p:nvCxnSpPr>
        <p:spPr>
          <a:xfrm>
            <a:off x="1591250" y="2616047"/>
            <a:ext cx="2360820" cy="732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線コネクタ 34"/>
          <p:cNvCxnSpPr/>
          <p:nvPr/>
        </p:nvCxnSpPr>
        <p:spPr>
          <a:xfrm>
            <a:off x="1579413" y="2892673"/>
            <a:ext cx="1" cy="9863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線コネクタ 37"/>
          <p:cNvCxnSpPr/>
          <p:nvPr/>
        </p:nvCxnSpPr>
        <p:spPr>
          <a:xfrm flipH="1">
            <a:off x="3338952" y="2892673"/>
            <a:ext cx="1" cy="102606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線コネクタ 38"/>
          <p:cNvCxnSpPr/>
          <p:nvPr/>
        </p:nvCxnSpPr>
        <p:spPr>
          <a:xfrm>
            <a:off x="1579413" y="2879587"/>
            <a:ext cx="1765891" cy="180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線コネクタ 42"/>
          <p:cNvCxnSpPr/>
          <p:nvPr/>
        </p:nvCxnSpPr>
        <p:spPr>
          <a:xfrm flipH="1">
            <a:off x="2161269" y="2197138"/>
            <a:ext cx="4759" cy="69614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線コネクタ 50"/>
          <p:cNvCxnSpPr/>
          <p:nvPr/>
        </p:nvCxnSpPr>
        <p:spPr>
          <a:xfrm flipH="1">
            <a:off x="2771660" y="2118498"/>
            <a:ext cx="573644" cy="180023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線コネクタ 52"/>
          <p:cNvCxnSpPr/>
          <p:nvPr/>
        </p:nvCxnSpPr>
        <p:spPr>
          <a:xfrm flipH="1">
            <a:off x="2180694" y="3299276"/>
            <a:ext cx="13870" cy="68900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線コネクタ 54"/>
          <p:cNvCxnSpPr/>
          <p:nvPr/>
        </p:nvCxnSpPr>
        <p:spPr>
          <a:xfrm>
            <a:off x="2174196" y="3317809"/>
            <a:ext cx="2360820" cy="732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線コネクタ 55"/>
          <p:cNvCxnSpPr/>
          <p:nvPr/>
        </p:nvCxnSpPr>
        <p:spPr>
          <a:xfrm>
            <a:off x="3230881" y="2464796"/>
            <a:ext cx="1304135" cy="1581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線コネクタ 59"/>
          <p:cNvCxnSpPr/>
          <p:nvPr/>
        </p:nvCxnSpPr>
        <p:spPr>
          <a:xfrm flipH="1">
            <a:off x="4520327" y="2480612"/>
            <a:ext cx="11288" cy="84452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/>
          <p:cNvSpPr txBox="1"/>
          <p:nvPr/>
        </p:nvSpPr>
        <p:spPr>
          <a:xfrm>
            <a:off x="4212756" y="2693485"/>
            <a:ext cx="615142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sz="2400" dirty="0"/>
              <a:t>3V</a:t>
            </a:r>
            <a:endParaRPr kumimoji="1" lang="ja-JP" altLang="en-US" sz="2400" dirty="0"/>
          </a:p>
        </p:txBody>
      </p:sp>
      <p:pic>
        <p:nvPicPr>
          <p:cNvPr id="69" name="図 6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0419" y="402068"/>
            <a:ext cx="1620065" cy="2923066"/>
          </a:xfrm>
          <a:prstGeom prst="rect">
            <a:avLst/>
          </a:prstGeom>
        </p:spPr>
      </p:pic>
      <p:sp>
        <p:nvSpPr>
          <p:cNvPr id="71" name="テキスト ボックス 70"/>
          <p:cNvSpPr txBox="1"/>
          <p:nvPr/>
        </p:nvSpPr>
        <p:spPr>
          <a:xfrm>
            <a:off x="4400202" y="5038729"/>
            <a:ext cx="44405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solidFill>
                  <a:srgbClr val="FF0000"/>
                </a:solidFill>
              </a:rPr>
              <a:t>補足</a:t>
            </a:r>
            <a:r>
              <a:rPr kumimoji="1" lang="en-US" altLang="ja-JP" dirty="0">
                <a:solidFill>
                  <a:srgbClr val="FF0000"/>
                </a:solidFill>
              </a:rPr>
              <a:t>: </a:t>
            </a:r>
            <a:r>
              <a:rPr kumimoji="1" lang="ja-JP" altLang="en-US" dirty="0"/>
              <a:t>配線などについては、下記のサイトを参考にしています。</a:t>
            </a:r>
            <a:r>
              <a:rPr kumimoji="1" lang="en-US" altLang="ja-JP" dirty="0"/>
              <a:t>DC130</a:t>
            </a:r>
            <a:r>
              <a:rPr kumimoji="1" lang="ja-JP" altLang="en-US" dirty="0"/>
              <a:t>のモーターだと、ぎりぎり使っているみたい。</a:t>
            </a:r>
            <a:endParaRPr lang="en-US" altLang="ja-JP" dirty="0"/>
          </a:p>
          <a:p>
            <a:r>
              <a:rPr lang="en-US" altLang="ja-JP" dirty="0">
                <a:hlinkClick r:id="rId3"/>
              </a:rPr>
              <a:t>https://okayamalabo.hatenablog.com/entry/2019/04/29/215330</a:t>
            </a:r>
            <a:endParaRPr kumimoji="1" lang="ja-JP" altLang="en-US" dirty="0"/>
          </a:p>
        </p:txBody>
      </p:sp>
      <p:sp>
        <p:nvSpPr>
          <p:cNvPr id="5" name="楕円 4"/>
          <p:cNvSpPr/>
          <p:nvPr/>
        </p:nvSpPr>
        <p:spPr>
          <a:xfrm>
            <a:off x="3142262" y="2346073"/>
            <a:ext cx="212344" cy="21234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楕円 33"/>
          <p:cNvSpPr/>
          <p:nvPr/>
        </p:nvSpPr>
        <p:spPr>
          <a:xfrm>
            <a:off x="2043064" y="2773415"/>
            <a:ext cx="212344" cy="21234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431147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96141" y="331876"/>
            <a:ext cx="7886700" cy="499398"/>
          </a:xfrm>
        </p:spPr>
        <p:txBody>
          <a:bodyPr>
            <a:noAutofit/>
          </a:bodyPr>
          <a:lstStyle/>
          <a:p>
            <a:r>
              <a:rPr lang="en-US" altLang="ja-JP" sz="3200" dirty="0" err="1">
                <a:latin typeface="メイリオ" panose="020B0604030504040204" pitchFamily="50" charset="-128"/>
                <a:ea typeface="メイリオ" panose="020B0604030504040204" pitchFamily="50" charset="-128"/>
              </a:rPr>
              <a:t>micro:bit</a:t>
            </a:r>
            <a:r>
              <a:rPr lang="en-US" altLang="ja-JP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サンプルプログラム</a:t>
            </a:r>
            <a:endParaRPr kumimoji="1" lang="ja-JP" altLang="en-US" sz="3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7825152" y="6339761"/>
            <a:ext cx="13188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D706DB22-09A4-4B33-9D75-B8942571AE1E}" type="slidenum">
              <a:rPr kumimoji="1" lang="ja-JP" altLang="en-US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9</a:t>
            </a:fld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ページ</a:t>
            </a:r>
          </a:p>
        </p:txBody>
      </p:sp>
      <p:sp>
        <p:nvSpPr>
          <p:cNvPr id="22" name="正方形/長方形 21"/>
          <p:cNvSpPr/>
          <p:nvPr/>
        </p:nvSpPr>
        <p:spPr>
          <a:xfrm>
            <a:off x="3059634" y="5324098"/>
            <a:ext cx="476551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・</a:t>
            </a:r>
            <a:r>
              <a:rPr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A or B :</a:t>
            </a: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それぞれ正転</a:t>
            </a:r>
            <a:b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・</a:t>
            </a:r>
            <a:r>
              <a:rPr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A+B: </a:t>
            </a: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同時に逆転</a:t>
            </a:r>
            <a:b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・ひっくり返す</a:t>
            </a:r>
            <a:r>
              <a:rPr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: </a:t>
            </a: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停止</a:t>
            </a: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894" y="1052435"/>
            <a:ext cx="7642947" cy="4162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4118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8026</TotalTime>
  <Words>1805</Words>
  <Application>Microsoft Office PowerPoint</Application>
  <PresentationFormat>画面に合わせる (4:3)</PresentationFormat>
  <Paragraphs>435</Paragraphs>
  <Slides>23</Slides>
  <Notes>18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23</vt:i4>
      </vt:variant>
    </vt:vector>
  </HeadingPairs>
  <TitlesOfParts>
    <vt:vector size="28" baseType="lpstr">
      <vt:lpstr>メイリオ</vt:lpstr>
      <vt:lpstr>游ゴシック</vt:lpstr>
      <vt:lpstr>游ゴシック Light</vt:lpstr>
      <vt:lpstr>Arial</vt:lpstr>
      <vt:lpstr>Office テーマ</vt:lpstr>
      <vt:lpstr>コード忍者の里/ CoderDojo市川真間　太田</vt:lpstr>
      <vt:lpstr>コード忍者の里/ CoderDojo市川真間　太田</vt:lpstr>
      <vt:lpstr>ワンコインカーについて</vt:lpstr>
      <vt:lpstr>パーツリスト(2020年8月情報)</vt:lpstr>
      <vt:lpstr>購入部品(主にダイソー)</vt:lpstr>
      <vt:lpstr>主要部品(加工後)</vt:lpstr>
      <vt:lpstr>HiLetgo L9110S Hブリッジ モータ ドライバ</vt:lpstr>
      <vt:lpstr>モータ ドライバ配線</vt:lpstr>
      <vt:lpstr>micro:bit サンプルプログラム</vt:lpstr>
      <vt:lpstr>micro:bitとの接続関係</vt:lpstr>
      <vt:lpstr>本体加工</vt:lpstr>
      <vt:lpstr>後輪?加工</vt:lpstr>
      <vt:lpstr>その他の加工、組み立て</vt:lpstr>
      <vt:lpstr>完成状態:</vt:lpstr>
      <vt:lpstr>おまけ:足回り</vt:lpstr>
      <vt:lpstr>自己責任で…</vt:lpstr>
      <vt:lpstr>Part II ロボシャーク(改) サーボモーターの制御</vt:lpstr>
      <vt:lpstr>サーボモーターの接続</vt:lpstr>
      <vt:lpstr>PowerPoint プレゼンテーション</vt:lpstr>
      <vt:lpstr>サーボモーターとmicro:bitの接続</vt:lpstr>
      <vt:lpstr>micro:bitのサーボ制御のプログラム</vt:lpstr>
      <vt:lpstr>ロボシャークを作るために</vt:lpstr>
      <vt:lpstr>ロボシャークの情報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コード忍者の里</dc:title>
  <dc:creator>gohome8</dc:creator>
  <cp:lastModifiedBy>Go Ota</cp:lastModifiedBy>
  <cp:revision>260</cp:revision>
  <cp:lastPrinted>2022-07-31T12:26:40Z</cp:lastPrinted>
  <dcterms:created xsi:type="dcterms:W3CDTF">2017-03-15T01:59:13Z</dcterms:created>
  <dcterms:modified xsi:type="dcterms:W3CDTF">2022-07-31T12:28:29Z</dcterms:modified>
</cp:coreProperties>
</file>