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8" r:id="rId3"/>
    <p:sldId id="305" r:id="rId4"/>
    <p:sldId id="351" r:id="rId5"/>
    <p:sldId id="306" r:id="rId6"/>
    <p:sldId id="350" r:id="rId7"/>
    <p:sldId id="352" r:id="rId8"/>
    <p:sldId id="353" r:id="rId9"/>
    <p:sldId id="354" r:id="rId10"/>
    <p:sldId id="355" r:id="rId11"/>
    <p:sldId id="357" r:id="rId12"/>
    <p:sldId id="361" r:id="rId13"/>
    <p:sldId id="356" r:id="rId14"/>
    <p:sldId id="359" r:id="rId15"/>
    <p:sldId id="370" r:id="rId16"/>
    <p:sldId id="371" r:id="rId17"/>
    <p:sldId id="360" r:id="rId18"/>
    <p:sldId id="362" r:id="rId19"/>
    <p:sldId id="363" r:id="rId20"/>
    <p:sldId id="348" r:id="rId21"/>
    <p:sldId id="364" r:id="rId22"/>
    <p:sldId id="365" r:id="rId23"/>
    <p:sldId id="366" r:id="rId24"/>
    <p:sldId id="368" r:id="rId25"/>
    <p:sldId id="367" r:id="rId26"/>
    <p:sldId id="369" r:id="rId2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0" autoAdjust="0"/>
    <p:restoredTop sz="94660"/>
  </p:normalViewPr>
  <p:slideViewPr>
    <p:cSldViewPr snapToGrid="0">
      <p:cViewPr varScale="1">
        <p:scale>
          <a:sx n="55" d="100"/>
          <a:sy n="55" d="100"/>
        </p:scale>
        <p:origin x="1422" y="66"/>
      </p:cViewPr>
      <p:guideLst>
        <p:guide orient="horz" pos="2160"/>
        <p:guide pos="2880"/>
      </p:guideLst>
    </p:cSldViewPr>
  </p:slideViewPr>
  <p:notesTextViewPr>
    <p:cViewPr>
      <p:scale>
        <a:sx n="1" d="1"/>
        <a:sy n="1" d="1"/>
      </p:scale>
      <p:origin x="0" y="0"/>
    </p:cViewPr>
  </p:notesTextViewPr>
  <p:notesViewPr>
    <p:cSldViewPr snapToGrid="0">
      <p:cViewPr varScale="1">
        <p:scale>
          <a:sx n="43" d="100"/>
          <a:sy n="43"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363" cy="513510"/>
          </a:xfrm>
          <a:prstGeom prst="rect">
            <a:avLst/>
          </a:prstGeom>
        </p:spPr>
        <p:txBody>
          <a:bodyPr vert="horz" lIns="99002" tIns="49503" rIns="99002" bIns="49503"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1296" y="3"/>
            <a:ext cx="3076363" cy="513510"/>
          </a:xfrm>
          <a:prstGeom prst="rect">
            <a:avLst/>
          </a:prstGeom>
        </p:spPr>
        <p:txBody>
          <a:bodyPr vert="horz" lIns="99002" tIns="49503" rIns="99002" bIns="49503" rtlCol="0"/>
          <a:lstStyle>
            <a:lvl1pPr algn="r">
              <a:defRPr sz="1400"/>
            </a:lvl1pPr>
          </a:lstStyle>
          <a:p>
            <a:fld id="{A0E000F1-07FB-45D1-8775-C743EFC5783B}" type="datetimeFigureOut">
              <a:rPr kumimoji="1" lang="ja-JP" altLang="en-US" smtClean="0"/>
              <a:t>2022/9/11</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02" tIns="49503" rIns="99002" bIns="49503" rtlCol="0" anchor="ctr"/>
          <a:lstStyle/>
          <a:p>
            <a:endParaRPr lang="ja-JP" altLang="en-US"/>
          </a:p>
        </p:txBody>
      </p:sp>
      <p:sp>
        <p:nvSpPr>
          <p:cNvPr id="5" name="ノート プレースホルダー 4"/>
          <p:cNvSpPr>
            <a:spLocks noGrp="1"/>
          </p:cNvSpPr>
          <p:nvPr>
            <p:ph type="body" sz="quarter" idx="3"/>
          </p:nvPr>
        </p:nvSpPr>
        <p:spPr>
          <a:xfrm>
            <a:off x="709935" y="4925411"/>
            <a:ext cx="5679439" cy="4029878"/>
          </a:xfrm>
          <a:prstGeom prst="rect">
            <a:avLst/>
          </a:prstGeom>
        </p:spPr>
        <p:txBody>
          <a:bodyPr vert="horz" lIns="99002" tIns="49503" rIns="99002" bIns="495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111"/>
            <a:ext cx="3076363" cy="513507"/>
          </a:xfrm>
          <a:prstGeom prst="rect">
            <a:avLst/>
          </a:prstGeom>
        </p:spPr>
        <p:txBody>
          <a:bodyPr vert="horz" lIns="99002" tIns="49503" rIns="99002" bIns="49503"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1296" y="9721111"/>
            <a:ext cx="3076363" cy="513507"/>
          </a:xfrm>
          <a:prstGeom prst="rect">
            <a:avLst/>
          </a:prstGeom>
        </p:spPr>
        <p:txBody>
          <a:bodyPr vert="horz" lIns="99002" tIns="49503" rIns="99002" bIns="49503" rtlCol="0" anchor="b"/>
          <a:lstStyle>
            <a:lvl1pPr algn="r">
              <a:defRPr sz="14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2017</a:t>
            </a:r>
            <a:r>
              <a:rPr kumimoji="1" lang="ja-JP" altLang="en-US" dirty="0"/>
              <a:t>年</a:t>
            </a:r>
            <a:r>
              <a:rPr kumimoji="1" lang="en-US" altLang="ja-JP" dirty="0"/>
              <a:t>8</a:t>
            </a:r>
            <a:r>
              <a:rPr kumimoji="1" lang="ja-JP" altLang="en-US" dirty="0"/>
              <a:t>月</a:t>
            </a:r>
            <a:r>
              <a:rPr kumimoji="1" lang="en-US" altLang="ja-JP" dirty="0"/>
              <a:t>13</a:t>
            </a:r>
            <a:r>
              <a:rPr kumimoji="1" lang="ja-JP" altLang="en-US" dirty="0"/>
              <a:t>日</a:t>
            </a:r>
            <a:r>
              <a:rPr kumimoji="1" lang="en-US" altLang="ja-JP" dirty="0"/>
              <a:t>/20</a:t>
            </a:r>
            <a:r>
              <a:rPr kumimoji="1" lang="ja-JP" altLang="en-US" dirty="0"/>
              <a:t>日</a:t>
            </a:r>
            <a:r>
              <a:rPr lang="ja-JP" altLang="en-US" dirty="0"/>
              <a:t> </a:t>
            </a:r>
            <a:r>
              <a:rPr lang="en-US" altLang="ja-JP" dirty="0"/>
              <a:t>(</a:t>
            </a:r>
            <a:r>
              <a:rPr lang="ja-JP" altLang="en-US" dirty="0"/>
              <a:t>同一内容</a:t>
            </a:r>
            <a:r>
              <a:rPr lang="en-US" altLang="ja-JP" dirty="0"/>
              <a:t>)</a:t>
            </a:r>
          </a:p>
          <a:p>
            <a:r>
              <a:rPr kumimoji="1" lang="en-US" altLang="ja-JP" dirty="0"/>
              <a:t>13:00</a:t>
            </a:r>
            <a:r>
              <a:rPr kumimoji="1" lang="ja-JP" altLang="en-US" dirty="0"/>
              <a:t>～</a:t>
            </a:r>
            <a:r>
              <a:rPr kumimoji="1" lang="en-US" altLang="ja-JP" dirty="0"/>
              <a:t>16:30</a:t>
            </a:r>
            <a:endParaRPr kumimoji="1" lang="ja-JP" altLang="en-US" dirty="0"/>
          </a:p>
          <a:p>
            <a:r>
              <a:rPr kumimoji="1" lang="en-US" altLang="ja-JP" dirty="0" err="1"/>
              <a:t>CoderDojo</a:t>
            </a:r>
            <a:r>
              <a:rPr kumimoji="1" lang="ja-JP" altLang="en-US" dirty="0"/>
              <a:t>市川真間用資料</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a:t>
            </a:fld>
            <a:endParaRPr kumimoji="1" lang="ja-JP" altLang="en-US"/>
          </a:p>
        </p:txBody>
      </p:sp>
    </p:spTree>
    <p:extLst>
      <p:ext uri="{BB962C8B-B14F-4D97-AF65-F5344CB8AC3E}">
        <p14:creationId xmlns:p14="http://schemas.microsoft.com/office/powerpoint/2010/main" val="381856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10</a:t>
            </a:fld>
            <a:endParaRPr kumimoji="1" lang="ja-JP" altLang="en-US"/>
          </a:p>
        </p:txBody>
      </p:sp>
    </p:spTree>
    <p:extLst>
      <p:ext uri="{BB962C8B-B14F-4D97-AF65-F5344CB8AC3E}">
        <p14:creationId xmlns:p14="http://schemas.microsoft.com/office/powerpoint/2010/main" val="116001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11</a:t>
            </a:fld>
            <a:endParaRPr kumimoji="1" lang="ja-JP" altLang="en-US"/>
          </a:p>
        </p:txBody>
      </p:sp>
    </p:spTree>
    <p:extLst>
      <p:ext uri="{BB962C8B-B14F-4D97-AF65-F5344CB8AC3E}">
        <p14:creationId xmlns:p14="http://schemas.microsoft.com/office/powerpoint/2010/main" val="218308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13</a:t>
            </a:fld>
            <a:endParaRPr kumimoji="1" lang="ja-JP" altLang="en-US"/>
          </a:p>
        </p:txBody>
      </p:sp>
    </p:spTree>
    <p:extLst>
      <p:ext uri="{BB962C8B-B14F-4D97-AF65-F5344CB8AC3E}">
        <p14:creationId xmlns:p14="http://schemas.microsoft.com/office/powerpoint/2010/main" val="193215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14</a:t>
            </a:fld>
            <a:endParaRPr kumimoji="1" lang="ja-JP" altLang="en-US"/>
          </a:p>
        </p:txBody>
      </p:sp>
    </p:spTree>
    <p:extLst>
      <p:ext uri="{BB962C8B-B14F-4D97-AF65-F5344CB8AC3E}">
        <p14:creationId xmlns:p14="http://schemas.microsoft.com/office/powerpoint/2010/main" val="281016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15</a:t>
            </a:fld>
            <a:endParaRPr kumimoji="1" lang="ja-JP" altLang="en-US"/>
          </a:p>
        </p:txBody>
      </p:sp>
    </p:spTree>
    <p:extLst>
      <p:ext uri="{BB962C8B-B14F-4D97-AF65-F5344CB8AC3E}">
        <p14:creationId xmlns:p14="http://schemas.microsoft.com/office/powerpoint/2010/main" val="172943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16</a:t>
            </a:fld>
            <a:endParaRPr kumimoji="1" lang="ja-JP" altLang="en-US"/>
          </a:p>
        </p:txBody>
      </p:sp>
    </p:spTree>
    <p:extLst>
      <p:ext uri="{BB962C8B-B14F-4D97-AF65-F5344CB8AC3E}">
        <p14:creationId xmlns:p14="http://schemas.microsoft.com/office/powerpoint/2010/main" val="1582167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17</a:t>
            </a:fld>
            <a:endParaRPr kumimoji="1" lang="ja-JP" altLang="en-US"/>
          </a:p>
        </p:txBody>
      </p:sp>
    </p:spTree>
    <p:extLst>
      <p:ext uri="{BB962C8B-B14F-4D97-AF65-F5344CB8AC3E}">
        <p14:creationId xmlns:p14="http://schemas.microsoft.com/office/powerpoint/2010/main" val="346609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〇特に電源</a:t>
            </a:r>
            <a:r>
              <a:rPr kumimoji="1" lang="en-US" altLang="ja-JP" dirty="0"/>
              <a:t>LED</a:t>
            </a:r>
            <a:r>
              <a:rPr kumimoji="1" lang="ja-JP" altLang="en-US" dirty="0"/>
              <a:t>と転送中</a:t>
            </a:r>
            <a:r>
              <a:rPr kumimoji="1" lang="en-US" altLang="ja-JP" dirty="0"/>
              <a:t>LED</a:t>
            </a:r>
            <a:r>
              <a:rPr kumimoji="1" lang="ja-JP" altLang="en-US" dirty="0"/>
              <a:t>が重要で、ちゃんと転送処理が行われているかは、この</a:t>
            </a:r>
            <a:r>
              <a:rPr kumimoji="1" lang="en-US" altLang="ja-JP" dirty="0"/>
              <a:t>LED</a:t>
            </a:r>
            <a:r>
              <a:rPr kumimoji="1" lang="ja-JP" altLang="en-US" dirty="0"/>
              <a:t>が点滅するか確認してもらう必要があります。</a:t>
            </a:r>
          </a:p>
          <a:p>
            <a:r>
              <a:rPr kumimoji="1" lang="ja-JP" altLang="en-US" dirty="0"/>
              <a:t>〇温度センサーが付いてるはずですが、場所がわからず。</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18</a:t>
            </a:fld>
            <a:endParaRPr kumimoji="1" lang="ja-JP" altLang="en-US"/>
          </a:p>
        </p:txBody>
      </p:sp>
    </p:spTree>
    <p:extLst>
      <p:ext uri="{BB962C8B-B14F-4D97-AF65-F5344CB8AC3E}">
        <p14:creationId xmlns:p14="http://schemas.microsoft.com/office/powerpoint/2010/main" val="221743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19</a:t>
            </a:fld>
            <a:endParaRPr kumimoji="1" lang="ja-JP" altLang="en-US"/>
          </a:p>
        </p:txBody>
      </p:sp>
    </p:spTree>
    <p:extLst>
      <p:ext uri="{BB962C8B-B14F-4D97-AF65-F5344CB8AC3E}">
        <p14:creationId xmlns:p14="http://schemas.microsoft.com/office/powerpoint/2010/main" val="1118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20</a:t>
            </a:fld>
            <a:endParaRPr kumimoji="1" lang="ja-JP" altLang="en-US"/>
          </a:p>
        </p:txBody>
      </p:sp>
    </p:spTree>
    <p:extLst>
      <p:ext uri="{BB962C8B-B14F-4D97-AF65-F5344CB8AC3E}">
        <p14:creationId xmlns:p14="http://schemas.microsoft.com/office/powerpoint/2010/main" val="403203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a:t>
            </a:fld>
            <a:endParaRPr kumimoji="1" lang="ja-JP" altLang="en-US"/>
          </a:p>
        </p:txBody>
      </p:sp>
    </p:spTree>
    <p:extLst>
      <p:ext uri="{BB962C8B-B14F-4D97-AF65-F5344CB8AC3E}">
        <p14:creationId xmlns:p14="http://schemas.microsoft.com/office/powerpoint/2010/main" val="206989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21</a:t>
            </a:fld>
            <a:endParaRPr kumimoji="1" lang="ja-JP" altLang="en-US"/>
          </a:p>
        </p:txBody>
      </p:sp>
    </p:spTree>
    <p:extLst>
      <p:ext uri="{BB962C8B-B14F-4D97-AF65-F5344CB8AC3E}">
        <p14:creationId xmlns:p14="http://schemas.microsoft.com/office/powerpoint/2010/main" val="135584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22</a:t>
            </a:fld>
            <a:endParaRPr kumimoji="1" lang="ja-JP" altLang="en-US"/>
          </a:p>
        </p:txBody>
      </p:sp>
    </p:spTree>
    <p:extLst>
      <p:ext uri="{BB962C8B-B14F-4D97-AF65-F5344CB8AC3E}">
        <p14:creationId xmlns:p14="http://schemas.microsoft.com/office/powerpoint/2010/main" val="1141436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23</a:t>
            </a:fld>
            <a:endParaRPr kumimoji="1" lang="ja-JP" altLang="en-US"/>
          </a:p>
        </p:txBody>
      </p:sp>
    </p:spTree>
    <p:extLst>
      <p:ext uri="{BB962C8B-B14F-4D97-AF65-F5344CB8AC3E}">
        <p14:creationId xmlns:p14="http://schemas.microsoft.com/office/powerpoint/2010/main" val="2410251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24</a:t>
            </a:fld>
            <a:endParaRPr kumimoji="1" lang="ja-JP" altLang="en-US"/>
          </a:p>
        </p:txBody>
      </p:sp>
    </p:spTree>
    <p:extLst>
      <p:ext uri="{BB962C8B-B14F-4D97-AF65-F5344CB8AC3E}">
        <p14:creationId xmlns:p14="http://schemas.microsoft.com/office/powerpoint/2010/main" val="666157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25</a:t>
            </a:fld>
            <a:endParaRPr kumimoji="1" lang="ja-JP" altLang="en-US"/>
          </a:p>
        </p:txBody>
      </p:sp>
    </p:spTree>
    <p:extLst>
      <p:ext uri="{BB962C8B-B14F-4D97-AF65-F5344CB8AC3E}">
        <p14:creationId xmlns:p14="http://schemas.microsoft.com/office/powerpoint/2010/main" val="10094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26</a:t>
            </a:fld>
            <a:endParaRPr kumimoji="1" lang="ja-JP" altLang="en-US"/>
          </a:p>
        </p:txBody>
      </p:sp>
    </p:spTree>
    <p:extLst>
      <p:ext uri="{BB962C8B-B14F-4D97-AF65-F5344CB8AC3E}">
        <p14:creationId xmlns:p14="http://schemas.microsoft.com/office/powerpoint/2010/main" val="133211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〇特に電源</a:t>
            </a:r>
            <a:r>
              <a:rPr kumimoji="1" lang="en-US" altLang="ja-JP" dirty="0"/>
              <a:t>LED</a:t>
            </a:r>
            <a:r>
              <a:rPr kumimoji="1" lang="ja-JP" altLang="en-US" dirty="0"/>
              <a:t>と転送中</a:t>
            </a:r>
            <a:r>
              <a:rPr kumimoji="1" lang="en-US" altLang="ja-JP" dirty="0"/>
              <a:t>LED</a:t>
            </a:r>
            <a:r>
              <a:rPr kumimoji="1" lang="ja-JP" altLang="en-US" dirty="0"/>
              <a:t>が重要で、ちゃんと転送処理が行われているかは、この</a:t>
            </a:r>
            <a:r>
              <a:rPr kumimoji="1" lang="en-US" altLang="ja-JP" dirty="0"/>
              <a:t>LED</a:t>
            </a:r>
            <a:r>
              <a:rPr kumimoji="1" lang="ja-JP" altLang="en-US" dirty="0"/>
              <a:t>が点滅するか確認してもらう必要があります。</a:t>
            </a:r>
          </a:p>
          <a:p>
            <a:r>
              <a:rPr kumimoji="1" lang="ja-JP" altLang="en-US" dirty="0"/>
              <a:t>〇温度センサーが付いてるはずですが、場所がわからず。</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a:t>
            </a:fld>
            <a:endParaRPr kumimoji="1" lang="ja-JP" altLang="en-US"/>
          </a:p>
        </p:txBody>
      </p:sp>
    </p:spTree>
    <p:extLst>
      <p:ext uri="{BB962C8B-B14F-4D97-AF65-F5344CB8AC3E}">
        <p14:creationId xmlns:p14="http://schemas.microsoft.com/office/powerpoint/2010/main" val="411128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〇特に電源</a:t>
            </a:r>
            <a:r>
              <a:rPr kumimoji="1" lang="en-US" altLang="ja-JP" dirty="0"/>
              <a:t>LED</a:t>
            </a:r>
            <a:r>
              <a:rPr kumimoji="1" lang="ja-JP" altLang="en-US" dirty="0"/>
              <a:t>と転送中</a:t>
            </a:r>
            <a:r>
              <a:rPr kumimoji="1" lang="en-US" altLang="ja-JP" dirty="0"/>
              <a:t>LED</a:t>
            </a:r>
            <a:r>
              <a:rPr kumimoji="1" lang="ja-JP" altLang="en-US" dirty="0"/>
              <a:t>が重要で、ちゃんと転送処理が行われているかは、この</a:t>
            </a:r>
            <a:r>
              <a:rPr kumimoji="1" lang="en-US" altLang="ja-JP" dirty="0"/>
              <a:t>LED</a:t>
            </a:r>
            <a:r>
              <a:rPr kumimoji="1" lang="ja-JP" altLang="en-US" dirty="0"/>
              <a:t>が点滅するか確認してもらう必要があります。</a:t>
            </a:r>
          </a:p>
          <a:p>
            <a:r>
              <a:rPr kumimoji="1" lang="ja-JP" altLang="en-US" dirty="0"/>
              <a:t>〇温度センサーが付いてるはずですが、場所がわからず。</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4</a:t>
            </a:fld>
            <a:endParaRPr kumimoji="1" lang="ja-JP" altLang="en-US"/>
          </a:p>
        </p:txBody>
      </p:sp>
    </p:spTree>
    <p:extLst>
      <p:ext uri="{BB962C8B-B14F-4D97-AF65-F5344CB8AC3E}">
        <p14:creationId xmlns:p14="http://schemas.microsoft.com/office/powerpoint/2010/main" val="229105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5</a:t>
            </a:fld>
            <a:endParaRPr kumimoji="1" lang="ja-JP" altLang="en-US"/>
          </a:p>
        </p:txBody>
      </p:sp>
    </p:spTree>
    <p:extLst>
      <p:ext uri="{BB962C8B-B14F-4D97-AF65-F5344CB8AC3E}">
        <p14:creationId xmlns:p14="http://schemas.microsoft.com/office/powerpoint/2010/main" val="398084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6</a:t>
            </a:fld>
            <a:endParaRPr kumimoji="1" lang="ja-JP" altLang="en-US"/>
          </a:p>
        </p:txBody>
      </p:sp>
    </p:spTree>
    <p:extLst>
      <p:ext uri="{BB962C8B-B14F-4D97-AF65-F5344CB8AC3E}">
        <p14:creationId xmlns:p14="http://schemas.microsoft.com/office/powerpoint/2010/main" val="180826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7</a:t>
            </a:fld>
            <a:endParaRPr kumimoji="1" lang="ja-JP" altLang="en-US"/>
          </a:p>
        </p:txBody>
      </p:sp>
    </p:spTree>
    <p:extLst>
      <p:ext uri="{BB962C8B-B14F-4D97-AF65-F5344CB8AC3E}">
        <p14:creationId xmlns:p14="http://schemas.microsoft.com/office/powerpoint/2010/main" val="229540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8</a:t>
            </a:fld>
            <a:endParaRPr kumimoji="1" lang="ja-JP" altLang="en-US"/>
          </a:p>
        </p:txBody>
      </p:sp>
    </p:spTree>
    <p:extLst>
      <p:ext uri="{BB962C8B-B14F-4D97-AF65-F5344CB8AC3E}">
        <p14:creationId xmlns:p14="http://schemas.microsoft.com/office/powerpoint/2010/main" val="20527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9</a:t>
            </a:fld>
            <a:endParaRPr kumimoji="1" lang="ja-JP" altLang="en-US"/>
          </a:p>
        </p:txBody>
      </p:sp>
    </p:spTree>
    <p:extLst>
      <p:ext uri="{BB962C8B-B14F-4D97-AF65-F5344CB8AC3E}">
        <p14:creationId xmlns:p14="http://schemas.microsoft.com/office/powerpoint/2010/main" val="320022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6311E71-7363-4D8C-ACD7-EB4E062F204A}" type="datetime1">
              <a:rPr kumimoji="1" lang="ja-JP" altLang="en-US" smtClean="0"/>
              <a:t>2022/9/11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051633-48B4-4658-9C82-741D4710B976}" type="datetime1">
              <a:rPr kumimoji="1" lang="ja-JP" altLang="en-US" smtClean="0"/>
              <a:t>2022/9/11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77E7BC-AEFE-4316-8DE1-7CED89C22235}" type="datetime1">
              <a:rPr kumimoji="1" lang="ja-JP" altLang="en-US" smtClean="0"/>
              <a:t>2022/9/11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D85B4B-265E-418E-9296-93229C192487}" type="datetime1">
              <a:rPr kumimoji="1" lang="ja-JP" altLang="en-US" smtClean="0"/>
              <a:t>2022/9/11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40DB41-C51F-401E-943B-C5A38020559B}" type="datetime1">
              <a:rPr kumimoji="1" lang="ja-JP" altLang="en-US" smtClean="0"/>
              <a:t>2022/9/11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4E689CF-F46C-495C-9AB9-FD2ED5F7FD00}" type="datetime1">
              <a:rPr kumimoji="1" lang="ja-JP" altLang="en-US" smtClean="0"/>
              <a:t>2022/9/11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3C325D-3733-412B-B5D9-9DBDA5CF2F3F}" type="datetime1">
              <a:rPr kumimoji="1" lang="ja-JP" altLang="en-US" smtClean="0"/>
              <a:t>2022/9/11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38B1E9-9B58-40C4-85E0-9FD8E514E280}" type="datetime1">
              <a:rPr kumimoji="1" lang="ja-JP" altLang="en-US" smtClean="0"/>
              <a:t>2022/9/11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2A863A-F520-4340-A57B-E7E8A0F712E9}" type="datetime1">
              <a:rPr kumimoji="1" lang="ja-JP" altLang="en-US" smtClean="0"/>
              <a:t>2022/9/11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0890A8-93A8-4675-8080-828DF68B0C18}" type="datetime1">
              <a:rPr kumimoji="1" lang="ja-JP" altLang="en-US" smtClean="0"/>
              <a:t>2022/9/11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7DAAC1-E0BF-4C83-B17B-11CAF8C32797}" type="datetime1">
              <a:rPr kumimoji="1" lang="ja-JP" altLang="en-US" smtClean="0"/>
              <a:t>2022/9/11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9D858A-EE0F-479F-86FF-95BF55AAADF3}" type="datetime1">
              <a:rPr kumimoji="1" lang="ja-JP" altLang="en-US" smtClean="0"/>
              <a:t>2022/9/11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a:latin typeface="メイリオ" panose="020B0604030504040204" pitchFamily="50" charset="-128"/>
                <a:ea typeface="メイリオ" panose="020B0604030504040204" pitchFamily="50" charset="-128"/>
              </a:rPr>
              <a:t>ページ</a:t>
            </a:r>
          </a:p>
        </p:txBody>
      </p:sp>
      <p:sp>
        <p:nvSpPr>
          <p:cNvPr id="9" name="テキスト ボックス 8"/>
          <p:cNvSpPr txBox="1"/>
          <p:nvPr/>
        </p:nvSpPr>
        <p:spPr>
          <a:xfrm>
            <a:off x="391732" y="1871838"/>
            <a:ext cx="8213967" cy="4247317"/>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lang="en-US" altLang="ja-JP" sz="1600" dirty="0" err="1">
                <a:latin typeface="メイリオ" panose="020B0604030504040204" pitchFamily="50" charset="-128"/>
                <a:ea typeface="メイリオ" panose="020B0604030504040204" pitchFamily="50" charset="-128"/>
              </a:rPr>
              <a:t>toio</a:t>
            </a:r>
            <a:r>
              <a:rPr kumimoji="1" lang="ja-JP" altLang="en-US" sz="1600" dirty="0">
                <a:latin typeface="メイリオ" panose="020B0604030504040204" pitchFamily="50" charset="-128"/>
                <a:ea typeface="メイリオ" panose="020B0604030504040204" pitchFamily="50" charset="-128"/>
              </a:rPr>
              <a:t>という</a:t>
            </a:r>
            <a:r>
              <a:rPr lang="ja-JP" altLang="en-US" sz="1600" dirty="0">
                <a:latin typeface="メイリオ" panose="020B0604030504040204" pitchFamily="50" charset="-128"/>
                <a:ea typeface="メイリオ" panose="020B0604030504040204" pitchFamily="50" charset="-128"/>
              </a:rPr>
              <a:t>小さなキューブ型ロボット</a:t>
            </a:r>
            <a:r>
              <a:rPr kumimoji="1" lang="ja-JP" altLang="en-US" dirty="0">
                <a:latin typeface="メイリオ" panose="020B0604030504040204" pitchFamily="50" charset="-128"/>
                <a:ea typeface="メイリオ" panose="020B0604030504040204" pitchFamily="50" charset="-128"/>
              </a:rPr>
              <a:t>使って、</a:t>
            </a:r>
            <a:r>
              <a:rPr kumimoji="1" lang="en-US" altLang="ja-JP" dirty="0" err="1">
                <a:latin typeface="メイリオ" panose="020B0604030504040204" pitchFamily="50" charset="-128"/>
                <a:ea typeface="メイリオ" panose="020B0604030504040204" pitchFamily="50" charset="-128"/>
              </a:rPr>
              <a:t>toio</a:t>
            </a:r>
            <a:r>
              <a:rPr kumimoji="1" lang="ja-JP" altLang="en-US" dirty="0">
                <a:latin typeface="メイリオ" panose="020B0604030504040204" pitchFamily="50" charset="-128"/>
                <a:ea typeface="メイリオ" panose="020B0604030504040204" pitchFamily="50" charset="-128"/>
              </a:rPr>
              <a:t>にいろいろなことをさせる</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プログラムを作ります。</a:t>
            </a:r>
            <a:br>
              <a:rPr kumimoji="1" lang="en-US" altLang="ja-JP" dirty="0">
                <a:latin typeface="メイリオ" panose="020B0604030504040204" pitchFamily="50" charset="-128"/>
                <a:ea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rPr>
              <a:t>説明は、ある</a:t>
            </a:r>
            <a:r>
              <a:rPr lang="ja-JP" altLang="en-US" dirty="0">
                <a:solidFill>
                  <a:srgbClr val="FF0000"/>
                </a:solidFill>
                <a:latin typeface="メイリオ" panose="020B0604030504040204" pitchFamily="50" charset="-128"/>
                <a:ea typeface="メイリオ" panose="020B0604030504040204" pitchFamily="50" charset="-128"/>
              </a:rPr>
              <a:t>程度</a:t>
            </a:r>
            <a:r>
              <a:rPr lang="en-US" altLang="ja-JP" dirty="0">
                <a:solidFill>
                  <a:srgbClr val="FF0000"/>
                </a:solidFill>
                <a:latin typeface="メイリオ" panose="020B0604030504040204" pitchFamily="50" charset="-128"/>
                <a:ea typeface="メイリオ" panose="020B0604030504040204" pitchFamily="50" charset="-128"/>
              </a:rPr>
              <a:t>Scratch</a:t>
            </a:r>
            <a:r>
              <a:rPr lang="ja-JP" altLang="en-US" dirty="0">
                <a:solidFill>
                  <a:srgbClr val="FF0000"/>
                </a:solidFill>
                <a:latin typeface="メイリオ" panose="020B0604030504040204" pitchFamily="50" charset="-128"/>
                <a:ea typeface="メイリオ" panose="020B0604030504040204" pitchFamily="50" charset="-128"/>
              </a:rPr>
              <a:t>を使ったことがあり、ブロックを組み合わせてプログラミングを作ることができる子供が利用することを想定しています。</a:t>
            </a:r>
            <a:endParaRPr kumimoji="1" lang="ja-JP" altLang="en-US" dirty="0">
              <a:solidFill>
                <a:srgbClr val="FF0000"/>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en-US" altLang="ja-JP" dirty="0" err="1">
                <a:solidFill>
                  <a:srgbClr val="FF0000"/>
                </a:solidFill>
                <a:latin typeface="メイリオ" panose="020B0604030504040204" pitchFamily="50" charset="-128"/>
                <a:ea typeface="メイリオ" panose="020B0604030504040204" pitchFamily="50" charset="-128"/>
              </a:rPr>
              <a:t>WindowsPC</a:t>
            </a:r>
            <a:r>
              <a:rPr kumimoji="1" lang="ja-JP" altLang="en-US" dirty="0">
                <a:solidFill>
                  <a:srgbClr val="FF0000"/>
                </a:solidFill>
                <a:latin typeface="メイリオ" panose="020B0604030504040204" pitchFamily="50" charset="-128"/>
                <a:ea typeface="メイリオ" panose="020B0604030504040204" pitchFamily="50" charset="-128"/>
              </a:rPr>
              <a:t>又は</a:t>
            </a:r>
            <a:r>
              <a:rPr kumimoji="1" lang="en-US" altLang="ja-JP" dirty="0">
                <a:solidFill>
                  <a:srgbClr val="FF0000"/>
                </a:solidFill>
                <a:latin typeface="メイリオ" panose="020B0604030504040204" pitchFamily="50" charset="-128"/>
                <a:ea typeface="メイリオ" panose="020B0604030504040204" pitchFamily="50" charset="-128"/>
              </a:rPr>
              <a:t>Chromebook</a:t>
            </a:r>
            <a:r>
              <a:rPr lang="ja-JP" altLang="en-US" dirty="0">
                <a:solidFill>
                  <a:srgbClr val="FF0000"/>
                </a:solidFill>
                <a:latin typeface="メイリオ" panose="020B0604030504040204" pitchFamily="50" charset="-128"/>
                <a:ea typeface="メイリオ" panose="020B0604030504040204" pitchFamily="50" charset="-128"/>
              </a:rPr>
              <a:t>の</a:t>
            </a:r>
            <a:r>
              <a:rPr lang="en-US" altLang="ja-JP" dirty="0">
                <a:solidFill>
                  <a:srgbClr val="FF0000"/>
                </a:solidFill>
                <a:latin typeface="メイリオ" panose="020B0604030504040204" pitchFamily="50" charset="-128"/>
                <a:ea typeface="メイリオ" panose="020B0604030504040204" pitchFamily="50" charset="-128"/>
              </a:rPr>
              <a:t>Chrome</a:t>
            </a:r>
            <a:r>
              <a:rPr lang="ja-JP" altLang="en-US" dirty="0">
                <a:solidFill>
                  <a:srgbClr val="FF0000"/>
                </a:solidFill>
                <a:latin typeface="メイリオ" panose="020B0604030504040204" pitchFamily="50" charset="-128"/>
                <a:ea typeface="メイリオ" panose="020B0604030504040204" pitchFamily="50" charset="-128"/>
              </a:rPr>
              <a:t>ブラウザを使用することを想定しています。</a:t>
            </a:r>
            <a:r>
              <a:rPr lang="en-US" altLang="ja-JP" dirty="0" err="1">
                <a:solidFill>
                  <a:srgbClr val="FF0000"/>
                </a:solidFill>
                <a:latin typeface="メイリオ" panose="020B0604030504040204" pitchFamily="50" charset="-128"/>
                <a:ea typeface="メイリオ" panose="020B0604030504040204" pitchFamily="50" charset="-128"/>
              </a:rPr>
              <a:t>toio</a:t>
            </a:r>
            <a:r>
              <a:rPr lang="ja-JP" altLang="en-US" dirty="0">
                <a:solidFill>
                  <a:srgbClr val="FF0000"/>
                </a:solidFill>
                <a:latin typeface="メイリオ" panose="020B0604030504040204" pitchFamily="50" charset="-128"/>
                <a:ea typeface="メイリオ" panose="020B0604030504040204" pitchFamily="50" charset="-128"/>
              </a:rPr>
              <a:t>のプログラミングの画面は、</a:t>
            </a:r>
            <a:r>
              <a:rPr lang="en-US" altLang="ja-JP" dirty="0">
                <a:solidFill>
                  <a:srgbClr val="FF0000"/>
                </a:solidFill>
                <a:latin typeface="メイリオ" panose="020B0604030504040204" pitchFamily="50" charset="-128"/>
                <a:ea typeface="メイリオ" panose="020B0604030504040204" pitchFamily="50" charset="-128"/>
              </a:rPr>
              <a:t>2020</a:t>
            </a:r>
            <a:r>
              <a:rPr lang="ja-JP" altLang="en-US" dirty="0">
                <a:solidFill>
                  <a:srgbClr val="FF0000"/>
                </a:solidFill>
                <a:latin typeface="メイリオ" panose="020B0604030504040204" pitchFamily="50" charset="-128"/>
                <a:ea typeface="メイリオ" panose="020B0604030504040204" pitchFamily="50" charset="-128"/>
              </a:rPr>
              <a:t>年</a:t>
            </a:r>
            <a:r>
              <a:rPr lang="en-US" altLang="ja-JP" dirty="0">
                <a:solidFill>
                  <a:srgbClr val="FF0000"/>
                </a:solidFill>
                <a:latin typeface="メイリオ" panose="020B0604030504040204" pitchFamily="50" charset="-128"/>
                <a:ea typeface="メイリオ" panose="020B0604030504040204" pitchFamily="50" charset="-128"/>
              </a:rPr>
              <a:t>9</a:t>
            </a:r>
            <a:r>
              <a:rPr lang="ja-JP" altLang="en-US" dirty="0">
                <a:solidFill>
                  <a:srgbClr val="FF0000"/>
                </a:solidFill>
                <a:latin typeface="メイリオ" panose="020B0604030504040204" pitchFamily="50" charset="-128"/>
                <a:ea typeface="メイリオ" panose="020B0604030504040204" pitchFamily="50" charset="-128"/>
              </a:rPr>
              <a:t>月の時点のものです。</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内容</a:t>
            </a:r>
            <a:r>
              <a:rPr kumimoji="1" lang="en-US" altLang="ja-JP" dirty="0">
                <a:latin typeface="メイリオ" panose="020B0604030504040204" pitchFamily="50" charset="-128"/>
                <a:ea typeface="メイリオ" panose="020B0604030504040204" pitchFamily="50" charset="-128"/>
              </a:rPr>
              <a:t>:</a:t>
            </a:r>
            <a:br>
              <a:rPr kumimoji="1" lang="en-US" altLang="ja-JP" dirty="0">
                <a:latin typeface="メイリオ" panose="020B0604030504040204" pitchFamily="50" charset="-128"/>
                <a:ea typeface="メイリオ" panose="020B0604030504040204" pitchFamily="50" charset="-128"/>
              </a:rPr>
            </a:br>
            <a:r>
              <a:rPr kumimoji="1" lang="en-US" altLang="ja-JP" dirty="0">
                <a:latin typeface="メイリオ" panose="020B0604030504040204" pitchFamily="50" charset="-128"/>
                <a:ea typeface="メイリオ" panose="020B0604030504040204" pitchFamily="50" charset="-128"/>
              </a:rPr>
              <a:t> 1. </a:t>
            </a:r>
            <a:r>
              <a:rPr kumimoji="1"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って何</a:t>
            </a:r>
            <a:r>
              <a:rPr lang="en-US" altLang="ja-JP" dirty="0">
                <a:latin typeface="メイリオ" panose="020B0604030504040204" pitchFamily="50" charset="-128"/>
                <a:ea typeface="メイリオ" panose="020B0604030504040204" pitchFamily="50" charset="-128"/>
              </a:rPr>
              <a:t>?</a:t>
            </a:r>
            <a:br>
              <a:rPr kumimoji="1"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 2. </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のプログラミングの基礎</a:t>
            </a:r>
          </a:p>
          <a:p>
            <a:r>
              <a:rPr lang="en-US" altLang="ja-JP" dirty="0">
                <a:latin typeface="メイリオ" panose="020B0604030504040204" pitchFamily="50" charset="-128"/>
                <a:ea typeface="メイリオ" panose="020B0604030504040204" pitchFamily="50" charset="-128"/>
              </a:rPr>
              <a:t> 3. </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をリモートコントロール</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でシューティングゲーム</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 魔法の杖で</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を操作</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 中級編</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でライントレース</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小学校高学年向け</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rPr>
              <a:t> 上級編</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超難問</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で迷路抜け</a:t>
            </a:r>
            <a:r>
              <a:rPr lang="en-US" altLang="ja-JP" dirty="0">
                <a:latin typeface="メイリオ" panose="020B0604030504040204" pitchFamily="50" charset="-128"/>
                <a:ea typeface="メイリオ" panose="020B0604030504040204" pitchFamily="50" charset="-128"/>
              </a:rPr>
              <a:t>(Scratch</a:t>
            </a:r>
            <a:r>
              <a:rPr lang="ja-JP" altLang="en-US" dirty="0">
                <a:latin typeface="メイリオ" panose="020B0604030504040204" pitchFamily="50" charset="-128"/>
                <a:ea typeface="メイリオ" panose="020B0604030504040204" pitchFamily="50" charset="-128"/>
              </a:rPr>
              <a:t>ベテラン向け</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付録</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魔法の杖と、迷路の作り方</a:t>
            </a: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1</a:t>
            </a:fld>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361892141"/>
              </p:ext>
            </p:extLst>
          </p:nvPr>
        </p:nvGraphicFramePr>
        <p:xfrm>
          <a:off x="1739549" y="474033"/>
          <a:ext cx="5468260" cy="1354848"/>
        </p:xfrm>
        <a:graphic>
          <a:graphicData uri="http://schemas.openxmlformats.org/drawingml/2006/table">
            <a:tbl>
              <a:tblPr firstRow="1" firstCol="1" bandRow="1"/>
              <a:tblGrid>
                <a:gridCol w="5468260">
                  <a:extLst>
                    <a:ext uri="{9D8B030D-6E8A-4147-A177-3AD203B41FA5}">
                      <a16:colId xmlns:a16="http://schemas.microsoft.com/office/drawing/2014/main" val="1336334468"/>
                    </a:ext>
                  </a:extLst>
                </a:gridCol>
              </a:tblGrid>
              <a:tr h="1354848">
                <a:tc>
                  <a:txBody>
                    <a:bodyPr/>
                    <a:lstStyle/>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3000"/>
                        </a:lnSpc>
                        <a:spcAft>
                          <a:spcPts val="0"/>
                        </a:spcAft>
                      </a:pPr>
                      <a:r>
                        <a:rPr lang="en-US" altLang="ja-JP" sz="2800" kern="100" dirty="0">
                          <a:effectLst/>
                          <a:latin typeface="游明朝" panose="02020400000000000000" pitchFamily="18" charset="-128"/>
                          <a:ea typeface="メイリオ" panose="020B0604030504040204" pitchFamily="50" charset="-128"/>
                          <a:cs typeface="Times New Roman" panose="02020603050405020304" pitchFamily="18" charset="0"/>
                        </a:rPr>
                        <a:t>Scratch</a:t>
                      </a:r>
                      <a:r>
                        <a:rPr lang="ja-JP" altLang="en-US" sz="2800" kern="100" dirty="0">
                          <a:effectLst/>
                          <a:latin typeface="游明朝" panose="02020400000000000000" pitchFamily="18" charset="-128"/>
                          <a:ea typeface="メイリオ" panose="020B0604030504040204" pitchFamily="50" charset="-128"/>
                          <a:cs typeface="Times New Roman" panose="02020603050405020304" pitchFamily="18" charset="0"/>
                        </a:rPr>
                        <a:t>使いのための</a:t>
                      </a:r>
                      <a:br>
                        <a:rPr lang="ja-JP" altLang="en-US" sz="2800" kern="100" dirty="0">
                          <a:effectLst/>
                          <a:latin typeface="游明朝" panose="02020400000000000000" pitchFamily="18" charset="-128"/>
                          <a:ea typeface="メイリオ" panose="020B0604030504040204" pitchFamily="50" charset="-128"/>
                          <a:cs typeface="Times New Roman" panose="02020603050405020304" pitchFamily="18" charset="0"/>
                        </a:rPr>
                      </a:br>
                      <a:r>
                        <a:rPr lang="en-US" altLang="ja-JP" sz="2800" kern="100" dirty="0" err="1">
                          <a:effectLst/>
                          <a:latin typeface="游明朝" panose="02020400000000000000" pitchFamily="18" charset="-128"/>
                          <a:ea typeface="メイリオ" panose="020B0604030504040204" pitchFamily="50" charset="-128"/>
                          <a:cs typeface="Times New Roman" panose="02020603050405020304" pitchFamily="18" charset="0"/>
                        </a:rPr>
                        <a:t>toio</a:t>
                      </a:r>
                      <a:r>
                        <a:rPr lang="ja-JP" altLang="en-US" sz="2800" kern="100" dirty="0">
                          <a:effectLst/>
                          <a:latin typeface="游明朝" panose="02020400000000000000" pitchFamily="18" charset="-128"/>
                          <a:ea typeface="メイリオ" panose="020B0604030504040204" pitchFamily="50" charset="-128"/>
                          <a:cs typeface="Times New Roman" panose="02020603050405020304" pitchFamily="18" charset="0"/>
                        </a:rPr>
                        <a:t>プログラミング入門</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800"/>
                        </a:lnSpc>
                        <a:spcAft>
                          <a:spcPts val="0"/>
                        </a:spcAft>
                      </a:pP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(Ver. </a:t>
                      </a: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1</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0</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 20</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22</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09</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09</a:t>
                      </a: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135308"/>
                  </a:ext>
                </a:extLst>
              </a:tr>
            </a:tbl>
          </a:graphicData>
        </a:graphic>
      </p:graphicFrame>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391732" y="6120732"/>
            <a:ext cx="1040402" cy="429336"/>
          </a:xfrm>
          <a:prstGeom prst="rect">
            <a:avLst/>
          </a:prstGeom>
          <a:noFill/>
          <a:ln>
            <a:noFill/>
          </a:ln>
        </p:spPr>
      </p:pic>
      <p:sp>
        <p:nvSpPr>
          <p:cNvPr id="7" name="テキスト ボックス 6"/>
          <p:cNvSpPr txBox="1"/>
          <p:nvPr/>
        </p:nvSpPr>
        <p:spPr>
          <a:xfrm>
            <a:off x="1456282" y="6149958"/>
            <a:ext cx="3881041" cy="400110"/>
          </a:xfrm>
          <a:prstGeom prst="rect">
            <a:avLst/>
          </a:prstGeom>
          <a:noFill/>
        </p:spPr>
        <p:txBody>
          <a:bodyPr wrap="square" rtlCol="0">
            <a:spAutoFit/>
          </a:bodyPr>
          <a:lstStyle/>
          <a:p>
            <a:r>
              <a:rPr kumimoji="1" lang="en-US" altLang="ja-JP" sz="2000" dirty="0" err="1">
                <a:latin typeface="メイリオ" panose="020B0604030504040204" pitchFamily="50" charset="-128"/>
                <a:ea typeface="メイリオ" panose="020B0604030504040204" pitchFamily="50" charset="-128"/>
              </a:rPr>
              <a:t>Go.Ota</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err="1">
                <a:latin typeface="メイリオ" panose="020B0604030504040204" pitchFamily="50" charset="-128"/>
                <a:ea typeface="メイリオ" panose="020B0604030504040204" pitchFamily="50" charset="-128"/>
              </a:rPr>
              <a:t>CoderDojo</a:t>
            </a:r>
            <a:r>
              <a:rPr kumimoji="1" lang="ja-JP" altLang="en-US" sz="2000" dirty="0">
                <a:latin typeface="メイリオ" panose="020B0604030504040204" pitchFamily="50" charset="-128"/>
                <a:ea typeface="メイリオ" panose="020B0604030504040204" pitchFamily="50" charset="-128"/>
              </a:rPr>
              <a:t>市川真間</a:t>
            </a:r>
          </a:p>
        </p:txBody>
      </p:sp>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10</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ja-JP" altLang="en-US" sz="2400" dirty="0">
                <a:solidFill>
                  <a:schemeClr val="tx1"/>
                </a:solidFill>
                <a:latin typeface="メイリオ" panose="020B0604030504040204" pitchFamily="50" charset="-128"/>
                <a:ea typeface="メイリオ" panose="020B0604030504040204" pitchFamily="50" charset="-128"/>
              </a:rPr>
              <a:t>チャレンジ</a:t>
            </a:r>
            <a:r>
              <a:rPr lang="en-US" altLang="ja-JP" sz="2400" dirty="0">
                <a:solidFill>
                  <a:schemeClr val="tx1"/>
                </a:solidFill>
                <a:latin typeface="メイリオ" panose="020B0604030504040204" pitchFamily="50" charset="-128"/>
                <a:ea typeface="メイリオ" panose="020B0604030504040204" pitchFamily="50" charset="-128"/>
              </a:rPr>
              <a:t>1: </a:t>
            </a:r>
            <a:r>
              <a:rPr lang="ja-JP" altLang="en-US" sz="2400" dirty="0">
                <a:solidFill>
                  <a:schemeClr val="tx1"/>
                </a:solidFill>
                <a:latin typeface="メイリオ" panose="020B0604030504040204" pitchFamily="50" charset="-128"/>
                <a:ea typeface="メイリオ" panose="020B0604030504040204" pitchFamily="50" charset="-128"/>
              </a:rPr>
              <a:t>道路</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10</a:t>
            </a:fld>
            <a:endParaRPr kumimoji="1" lang="ja-JP" altLang="en-US"/>
          </a:p>
        </p:txBody>
      </p:sp>
      <p:sp>
        <p:nvSpPr>
          <p:cNvPr id="11" name="テキスト ボックス 10">
            <a:extLst>
              <a:ext uri="{FF2B5EF4-FFF2-40B4-BE49-F238E27FC236}">
                <a16:creationId xmlns:a16="http://schemas.microsoft.com/office/drawing/2014/main" id="{CF57BEFB-6126-C36C-B5C9-FCEFE3A00873}"/>
              </a:ext>
            </a:extLst>
          </p:cNvPr>
          <p:cNvSpPr txBox="1"/>
          <p:nvPr/>
        </p:nvSpPr>
        <p:spPr>
          <a:xfrm>
            <a:off x="648942" y="1078721"/>
            <a:ext cx="688206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特にこの教材は順番にやる必要はありません。特にチャレンジはむずかしいのもあるので、飛ばしてやってもかまいなせん。</a:t>
            </a:r>
            <a:endParaRPr lang="en-US" altLang="ja-JP"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CE12FF63-9578-0630-B3DF-2CAE374093FB}"/>
              </a:ext>
            </a:extLst>
          </p:cNvPr>
          <p:cNvPicPr>
            <a:picLocks noChangeAspect="1"/>
          </p:cNvPicPr>
          <p:nvPr/>
        </p:nvPicPr>
        <p:blipFill>
          <a:blip r:embed="rId3"/>
          <a:stretch>
            <a:fillRect/>
          </a:stretch>
        </p:blipFill>
        <p:spPr>
          <a:xfrm>
            <a:off x="876300" y="1967606"/>
            <a:ext cx="5115754" cy="2163606"/>
          </a:xfrm>
          <a:prstGeom prst="rect">
            <a:avLst/>
          </a:prstGeom>
        </p:spPr>
      </p:pic>
      <p:sp>
        <p:nvSpPr>
          <p:cNvPr id="5" name="テキスト ボックス 4">
            <a:extLst>
              <a:ext uri="{FF2B5EF4-FFF2-40B4-BE49-F238E27FC236}">
                <a16:creationId xmlns:a16="http://schemas.microsoft.com/office/drawing/2014/main" id="{F135FDBF-9408-2A80-3262-04AEC5DCDFBC}"/>
              </a:ext>
            </a:extLst>
          </p:cNvPr>
          <p:cNvSpPr txBox="1"/>
          <p:nvPr/>
        </p:nvSpPr>
        <p:spPr>
          <a:xfrm>
            <a:off x="1125727" y="4515536"/>
            <a:ext cx="5928492" cy="646331"/>
          </a:xfrm>
          <a:prstGeom prst="rect">
            <a:avLst/>
          </a:prstGeom>
          <a:noFill/>
        </p:spPr>
        <p:txBody>
          <a:bodyPr wrap="square" rtlCol="0">
            <a:spAutoFit/>
          </a:bodyPr>
          <a:lstStyle/>
          <a:p>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の動きを調整して、作った道をちゃんと動くようなプログラムを作ってみよう。</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3988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11</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ja-JP" altLang="en-US" sz="2400" dirty="0">
                <a:solidFill>
                  <a:schemeClr val="tx1"/>
                </a:solidFill>
                <a:latin typeface="メイリオ" panose="020B0604030504040204" pitchFamily="50" charset="-128"/>
                <a:ea typeface="メイリオ" panose="020B0604030504040204" pitchFamily="50" charset="-128"/>
              </a:rPr>
              <a:t>重要</a:t>
            </a:r>
            <a:r>
              <a:rPr lang="en-US" altLang="ja-JP" sz="2400"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プログラムの保存</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11</a:t>
            </a:fld>
            <a:endParaRPr kumimoji="1" lang="ja-JP" altLang="en-US"/>
          </a:p>
        </p:txBody>
      </p:sp>
      <p:sp>
        <p:nvSpPr>
          <p:cNvPr id="11" name="テキスト ボックス 10">
            <a:extLst>
              <a:ext uri="{FF2B5EF4-FFF2-40B4-BE49-F238E27FC236}">
                <a16:creationId xmlns:a16="http://schemas.microsoft.com/office/drawing/2014/main" id="{CF57BEFB-6126-C36C-B5C9-FCEFE3A00873}"/>
              </a:ext>
            </a:extLst>
          </p:cNvPr>
          <p:cNvSpPr txBox="1"/>
          <p:nvPr/>
        </p:nvSpPr>
        <p:spPr>
          <a:xfrm>
            <a:off x="604587" y="1135871"/>
            <a:ext cx="6710613" cy="2308324"/>
          </a:xfrm>
          <a:prstGeom prst="rect">
            <a:avLst/>
          </a:prstGeom>
          <a:noFill/>
        </p:spPr>
        <p:txBody>
          <a:bodyPr wrap="square" rtlCol="0">
            <a:spAutoFit/>
          </a:bodyPr>
          <a:lstStyle/>
          <a:p>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のプログラムを作るときは、</a:t>
            </a:r>
            <a:r>
              <a:rPr lang="en-US" altLang="ja-JP" dirty="0">
                <a:latin typeface="メイリオ" panose="020B0604030504040204" pitchFamily="50" charset="-128"/>
                <a:ea typeface="メイリオ" panose="020B0604030504040204" pitchFamily="50" charset="-128"/>
              </a:rPr>
              <a:t>Scratch</a:t>
            </a:r>
            <a:r>
              <a:rPr lang="ja-JP" altLang="en-US" dirty="0">
                <a:latin typeface="メイリオ" panose="020B0604030504040204" pitchFamily="50" charset="-128"/>
                <a:ea typeface="メイリオ" panose="020B0604030504040204" pitchFamily="50" charset="-128"/>
              </a:rPr>
              <a:t>のようにサインインする必要はありませんが、自動的にプログラムは保存されません。</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作った大切なプログラムは</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ファイル</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の中の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コンピュータに保存する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で自分のパソコンに保存します。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また、途中まで作ったプログラムを保存して、読み込むことで続けてプログラミングすることもできます。</a:t>
            </a:r>
          </a:p>
          <a:p>
            <a:endParaRPr lang="ja-JP" altLang="en-US"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D73C867-F095-0312-57A4-EDC641BEEF56}"/>
              </a:ext>
            </a:extLst>
          </p:cNvPr>
          <p:cNvPicPr>
            <a:picLocks noChangeAspect="1"/>
          </p:cNvPicPr>
          <p:nvPr/>
        </p:nvPicPr>
        <p:blipFill>
          <a:blip r:embed="rId3"/>
          <a:stretch>
            <a:fillRect/>
          </a:stretch>
        </p:blipFill>
        <p:spPr>
          <a:xfrm>
            <a:off x="980834" y="3189901"/>
            <a:ext cx="3448531" cy="1686160"/>
          </a:xfrm>
          <a:prstGeom prst="rect">
            <a:avLst/>
          </a:prstGeom>
        </p:spPr>
      </p:pic>
    </p:spTree>
    <p:extLst>
      <p:ext uri="{BB962C8B-B14F-4D97-AF65-F5344CB8AC3E}">
        <p14:creationId xmlns:p14="http://schemas.microsoft.com/office/powerpoint/2010/main" val="69986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1500E18-27F2-E4B2-C2D0-3214A38AB54C}"/>
              </a:ext>
            </a:extLst>
          </p:cNvPr>
          <p:cNvSpPr>
            <a:spLocks noGrp="1"/>
          </p:cNvSpPr>
          <p:nvPr>
            <p:ph type="sldNum" sz="quarter" idx="12"/>
          </p:nvPr>
        </p:nvSpPr>
        <p:spPr/>
        <p:txBody>
          <a:bodyPr/>
          <a:lstStyle/>
          <a:p>
            <a:fld id="{B030202A-DB85-4EFC-835A-755258E4A586}" type="slidenum">
              <a:rPr kumimoji="1" lang="ja-JP" altLang="en-US" smtClean="0"/>
              <a:t>12</a:t>
            </a:fld>
            <a:endParaRPr kumimoji="1" lang="ja-JP" altLang="en-US"/>
          </a:p>
        </p:txBody>
      </p:sp>
    </p:spTree>
    <p:extLst>
      <p:ext uri="{BB962C8B-B14F-4D97-AF65-F5344CB8AC3E}">
        <p14:creationId xmlns:p14="http://schemas.microsoft.com/office/powerpoint/2010/main" val="409211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3. </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ja-JP" altLang="en-US" sz="2400" dirty="0">
                <a:solidFill>
                  <a:schemeClr val="tx1"/>
                </a:solidFill>
                <a:latin typeface="メイリオ" panose="020B0604030504040204" pitchFamily="50" charset="-128"/>
                <a:ea typeface="メイリオ" panose="020B0604030504040204" pitchFamily="50" charset="-128"/>
              </a:rPr>
              <a:t>をリモートコントロール</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F4CB7CEE-F7D3-41AC-4CE8-8022ABA7D508}"/>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814142" y="1500406"/>
            <a:ext cx="3515216" cy="4772691"/>
          </a:xfrm>
          <a:prstGeom prst="rect">
            <a:avLst/>
          </a:prstGeom>
        </p:spPr>
      </p:pic>
      <p:sp>
        <p:nvSpPr>
          <p:cNvPr id="6" name="テキスト ボックス 5">
            <a:extLst>
              <a:ext uri="{FF2B5EF4-FFF2-40B4-BE49-F238E27FC236}">
                <a16:creationId xmlns:a16="http://schemas.microsoft.com/office/drawing/2014/main" id="{C1BD9178-8D65-1BFA-BB88-691C335C8E8E}"/>
              </a:ext>
            </a:extLst>
          </p:cNvPr>
          <p:cNvSpPr txBox="1"/>
          <p:nvPr/>
        </p:nvSpPr>
        <p:spPr>
          <a:xfrm>
            <a:off x="604586" y="1005409"/>
            <a:ext cx="585336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簡単なプログラム例 </a:t>
            </a:r>
            <a:endParaRPr lang="en-US" altLang="ja-JP"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157D3A5D-B751-106E-D452-6F814E777E8E}"/>
              </a:ext>
            </a:extLst>
          </p:cNvPr>
          <p:cNvPicPr>
            <a:picLocks noChangeAspect="1"/>
          </p:cNvPicPr>
          <p:nvPr/>
        </p:nvPicPr>
        <p:blipFill>
          <a:blip r:embed="rId4"/>
          <a:stretch>
            <a:fillRect/>
          </a:stretch>
        </p:blipFill>
        <p:spPr>
          <a:xfrm>
            <a:off x="5095704" y="1053890"/>
            <a:ext cx="2494814" cy="1797111"/>
          </a:xfrm>
          <a:prstGeom prst="rect">
            <a:avLst/>
          </a:prstGeom>
        </p:spPr>
      </p:pic>
      <p:sp>
        <p:nvSpPr>
          <p:cNvPr id="14" name="テキスト ボックス 13">
            <a:extLst>
              <a:ext uri="{FF2B5EF4-FFF2-40B4-BE49-F238E27FC236}">
                <a16:creationId xmlns:a16="http://schemas.microsoft.com/office/drawing/2014/main" id="{3B5A0FF2-6169-2F91-C0D2-796FD908E4D7}"/>
              </a:ext>
            </a:extLst>
          </p:cNvPr>
          <p:cNvSpPr txBox="1"/>
          <p:nvPr/>
        </p:nvSpPr>
        <p:spPr>
          <a:xfrm>
            <a:off x="4781552" y="3278807"/>
            <a:ext cx="4103723" cy="1477328"/>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方向キーに</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の動きを指定しました。</a:t>
            </a:r>
          </a:p>
          <a:p>
            <a:r>
              <a:rPr lang="ja-JP" altLang="en-US" dirty="0">
                <a:latin typeface="メイリオ" panose="020B0604030504040204" pitchFamily="50" charset="-128"/>
                <a:ea typeface="メイリオ" panose="020B0604030504040204" pitchFamily="50" charset="-128"/>
              </a:rPr>
              <a:t>速さや時間を調整してみよう。</a:t>
            </a:r>
          </a:p>
          <a:p>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いろいろなキーに</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の動作をつけてみよう。</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588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ja-JP" altLang="en-US" sz="2400" dirty="0">
                <a:solidFill>
                  <a:schemeClr val="tx1"/>
                </a:solidFill>
                <a:latin typeface="メイリオ" panose="020B0604030504040204" pitchFamily="50" charset="-128"/>
                <a:ea typeface="メイリオ" panose="020B0604030504040204" pitchFamily="50" charset="-128"/>
              </a:rPr>
              <a:t>チャレンジ</a:t>
            </a:r>
            <a:r>
              <a:rPr lang="en-US" altLang="ja-JP" sz="2400" dirty="0">
                <a:solidFill>
                  <a:schemeClr val="tx1"/>
                </a:solidFill>
                <a:latin typeface="メイリオ" panose="020B0604030504040204" pitchFamily="50" charset="-128"/>
                <a:ea typeface="メイリオ" panose="020B0604030504040204" pitchFamily="50" charset="-128"/>
              </a:rPr>
              <a:t>2: </a:t>
            </a:r>
            <a:r>
              <a:rPr lang="ja-JP" altLang="en-US" sz="2400" dirty="0">
                <a:solidFill>
                  <a:schemeClr val="tx1"/>
                </a:solidFill>
                <a:latin typeface="メイリオ" panose="020B0604030504040204" pitchFamily="50" charset="-128"/>
                <a:ea typeface="メイリオ" panose="020B0604030504040204" pitchFamily="50" charset="-128"/>
              </a:rPr>
              <a:t>鬼ごっこ、しっぽふみ</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14</a:t>
            </a:fld>
            <a:endParaRPr kumimoji="1" lang="ja-JP" altLang="en-US"/>
          </a:p>
        </p:txBody>
      </p:sp>
      <p:sp>
        <p:nvSpPr>
          <p:cNvPr id="11" name="テキスト ボックス 10">
            <a:extLst>
              <a:ext uri="{FF2B5EF4-FFF2-40B4-BE49-F238E27FC236}">
                <a16:creationId xmlns:a16="http://schemas.microsoft.com/office/drawing/2014/main" id="{CF57BEFB-6126-C36C-B5C9-FCEFE3A00873}"/>
              </a:ext>
            </a:extLst>
          </p:cNvPr>
          <p:cNvSpPr txBox="1"/>
          <p:nvPr/>
        </p:nvSpPr>
        <p:spPr>
          <a:xfrm>
            <a:off x="648942" y="1078721"/>
            <a:ext cx="7580658"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リモコンを使って、友達と、別々の</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を操作して、すもうしたり、</a:t>
            </a:r>
          </a:p>
          <a:p>
            <a:r>
              <a:rPr lang="ja-JP" altLang="en-US" dirty="0">
                <a:latin typeface="メイリオ" panose="020B0604030504040204" pitchFamily="50" charset="-128"/>
                <a:ea typeface="メイリオ" panose="020B0604030504040204" pitchFamily="50" charset="-128"/>
              </a:rPr>
              <a:t>しっぽをつけてふみっこしてみよう。</a:t>
            </a:r>
            <a:endParaRPr lang="en-US" altLang="ja-JP"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C50B46F0-7936-4661-446B-F05B23FF0BD3}"/>
              </a:ext>
            </a:extLst>
          </p:cNvPr>
          <p:cNvPicPr>
            <a:picLocks noChangeAspect="1"/>
          </p:cNvPicPr>
          <p:nvPr/>
        </p:nvPicPr>
        <p:blipFill>
          <a:blip r:embed="rId3"/>
          <a:stretch>
            <a:fillRect/>
          </a:stretch>
        </p:blipFill>
        <p:spPr>
          <a:xfrm>
            <a:off x="648942" y="1967606"/>
            <a:ext cx="5372100" cy="3217771"/>
          </a:xfrm>
          <a:prstGeom prst="rect">
            <a:avLst/>
          </a:prstGeom>
        </p:spPr>
      </p:pic>
      <p:sp>
        <p:nvSpPr>
          <p:cNvPr id="7" name="テキスト ボックス 6">
            <a:extLst>
              <a:ext uri="{FF2B5EF4-FFF2-40B4-BE49-F238E27FC236}">
                <a16:creationId xmlns:a16="http://schemas.microsoft.com/office/drawing/2014/main" id="{CA5C3677-39F4-F6B1-FBF0-F4EDE16E7D8E}"/>
              </a:ext>
            </a:extLst>
          </p:cNvPr>
          <p:cNvSpPr txBox="1"/>
          <p:nvPr/>
        </p:nvSpPr>
        <p:spPr>
          <a:xfrm>
            <a:off x="1130968" y="5657850"/>
            <a:ext cx="688206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写真は、トイオ・コレクションに入っているしっぽを使いましたが、自分で好きな物を作ってみよう。</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490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4. </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ja-JP" altLang="en-US" sz="2400">
                <a:solidFill>
                  <a:schemeClr val="tx1"/>
                </a:solidFill>
                <a:latin typeface="メイリオ" panose="020B0604030504040204" pitchFamily="50" charset="-128"/>
                <a:ea typeface="メイリオ" panose="020B0604030504040204" pitchFamily="50" charset="-128"/>
              </a:rPr>
              <a:t>でシューティングゲーム</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15</a:t>
            </a:fld>
            <a:endParaRPr kumimoji="1" lang="ja-JP" altLang="en-US"/>
          </a:p>
        </p:txBody>
      </p:sp>
      <p:sp>
        <p:nvSpPr>
          <p:cNvPr id="6" name="テキスト ボックス 5">
            <a:extLst>
              <a:ext uri="{FF2B5EF4-FFF2-40B4-BE49-F238E27FC236}">
                <a16:creationId xmlns:a16="http://schemas.microsoft.com/office/drawing/2014/main" id="{C1BD9178-8D65-1BFA-BB88-691C335C8E8E}"/>
              </a:ext>
            </a:extLst>
          </p:cNvPr>
          <p:cNvSpPr txBox="1"/>
          <p:nvPr/>
        </p:nvSpPr>
        <p:spPr>
          <a:xfrm>
            <a:off x="604586" y="1005409"/>
            <a:ext cx="5853364" cy="646331"/>
          </a:xfrm>
          <a:prstGeom prst="rect">
            <a:avLst/>
          </a:prstGeom>
          <a:noFill/>
        </p:spPr>
        <p:txBody>
          <a:bodyPr wrap="square" rtlCol="0">
            <a:spAutoFit/>
          </a:bodyPr>
          <a:lstStyle/>
          <a:p>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をコントローラーにしてシューティングゲームを作ります。</a:t>
            </a:r>
            <a:endParaRPr lang="en-US" altLang="ja-JP" dirty="0">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5158565A-33ED-A14B-7482-5871D0AD8B83}"/>
              </a:ext>
            </a:extLst>
          </p:cNvPr>
          <p:cNvGrpSpPr/>
          <p:nvPr/>
        </p:nvGrpSpPr>
        <p:grpSpPr>
          <a:xfrm>
            <a:off x="4169220" y="1571644"/>
            <a:ext cx="5275944" cy="2953257"/>
            <a:chOff x="4028543" y="1326107"/>
            <a:chExt cx="5275944" cy="2953257"/>
          </a:xfrm>
        </p:grpSpPr>
        <p:sp>
          <p:nvSpPr>
            <p:cNvPr id="9" name="テキスト ボックス 8"/>
            <p:cNvSpPr txBox="1"/>
            <p:nvPr/>
          </p:nvSpPr>
          <p:spPr>
            <a:xfrm>
              <a:off x="4028543" y="1326107"/>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3E93D24-2253-7101-86F6-6F35969ECE2B}"/>
                </a:ext>
              </a:extLst>
            </p:cNvPr>
            <p:cNvPicPr>
              <a:picLocks noChangeAspect="1"/>
            </p:cNvPicPr>
            <p:nvPr/>
          </p:nvPicPr>
          <p:blipFill rotWithShape="1">
            <a:blip r:embed="rId3"/>
            <a:srcRect r="43115"/>
            <a:stretch/>
          </p:blipFill>
          <p:spPr>
            <a:xfrm>
              <a:off x="5013909" y="1572464"/>
              <a:ext cx="2627623" cy="2706900"/>
            </a:xfrm>
            <a:prstGeom prst="rect">
              <a:avLst/>
            </a:prstGeom>
          </p:spPr>
        </p:pic>
        <p:pic>
          <p:nvPicPr>
            <p:cNvPr id="13" name="図 12">
              <a:extLst>
                <a:ext uri="{FF2B5EF4-FFF2-40B4-BE49-F238E27FC236}">
                  <a16:creationId xmlns:a16="http://schemas.microsoft.com/office/drawing/2014/main" id="{A335944E-F555-FA33-D62A-4A09146F3363}"/>
                </a:ext>
              </a:extLst>
            </p:cNvPr>
            <p:cNvPicPr>
              <a:picLocks noChangeAspect="1"/>
            </p:cNvPicPr>
            <p:nvPr/>
          </p:nvPicPr>
          <p:blipFill>
            <a:blip r:embed="rId4">
              <a:clrChange>
                <a:clrFrom>
                  <a:srgbClr val="F9F9F9"/>
                </a:clrFrom>
                <a:clrTo>
                  <a:srgbClr val="F9F9F9">
                    <a:alpha val="0"/>
                  </a:srgbClr>
                </a:clrTo>
              </a:clrChange>
            </a:blip>
            <a:stretch>
              <a:fillRect/>
            </a:stretch>
          </p:blipFill>
          <p:spPr>
            <a:xfrm>
              <a:off x="4112669" y="2626065"/>
              <a:ext cx="1771897" cy="476316"/>
            </a:xfrm>
            <a:prstGeom prst="rect">
              <a:avLst/>
            </a:prstGeom>
          </p:spPr>
        </p:pic>
        <p:pic>
          <p:nvPicPr>
            <p:cNvPr id="17" name="図 16">
              <a:extLst>
                <a:ext uri="{FF2B5EF4-FFF2-40B4-BE49-F238E27FC236}">
                  <a16:creationId xmlns:a16="http://schemas.microsoft.com/office/drawing/2014/main" id="{9A1DF74F-C014-A5EE-2A3B-FB9AA1F5F6A3}"/>
                </a:ext>
              </a:extLst>
            </p:cNvPr>
            <p:cNvPicPr>
              <a:picLocks noChangeAspect="1"/>
            </p:cNvPicPr>
            <p:nvPr/>
          </p:nvPicPr>
          <p:blipFill>
            <a:blip r:embed="rId5">
              <a:clrChange>
                <a:clrFrom>
                  <a:srgbClr val="F9F9F9"/>
                </a:clrFrom>
                <a:clrTo>
                  <a:srgbClr val="F9F9F9">
                    <a:alpha val="0"/>
                  </a:srgbClr>
                </a:clrTo>
              </a:clrChange>
            </a:blip>
            <a:stretch>
              <a:fillRect/>
            </a:stretch>
          </p:blipFill>
          <p:spPr>
            <a:xfrm>
              <a:off x="5598786" y="1554335"/>
              <a:ext cx="1800476" cy="457264"/>
            </a:xfrm>
            <a:prstGeom prst="rect">
              <a:avLst/>
            </a:prstGeom>
          </p:spPr>
        </p:pic>
        <p:pic>
          <p:nvPicPr>
            <p:cNvPr id="19" name="図 18">
              <a:extLst>
                <a:ext uri="{FF2B5EF4-FFF2-40B4-BE49-F238E27FC236}">
                  <a16:creationId xmlns:a16="http://schemas.microsoft.com/office/drawing/2014/main" id="{5B9CDFD0-CD6E-FC8A-98E1-801EC433493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69755" y="1713568"/>
              <a:ext cx="876422" cy="885949"/>
            </a:xfrm>
            <a:prstGeom prst="rect">
              <a:avLst/>
            </a:prstGeom>
          </p:spPr>
        </p:pic>
        <p:pic>
          <p:nvPicPr>
            <p:cNvPr id="21" name="図 20">
              <a:extLst>
                <a:ext uri="{FF2B5EF4-FFF2-40B4-BE49-F238E27FC236}">
                  <a16:creationId xmlns:a16="http://schemas.microsoft.com/office/drawing/2014/main" id="{E2284F6B-5AFB-79FC-B427-6ECF629B9589}"/>
                </a:ext>
              </a:extLst>
            </p:cNvPr>
            <p:cNvPicPr>
              <a:picLocks noChangeAspect="1"/>
            </p:cNvPicPr>
            <p:nvPr/>
          </p:nvPicPr>
          <p:blipFill>
            <a:blip r:embed="rId7">
              <a:clrChange>
                <a:clrFrom>
                  <a:srgbClr val="F9F9F9"/>
                </a:clrFrom>
                <a:clrTo>
                  <a:srgbClr val="F9F9F9">
                    <a:alpha val="0"/>
                  </a:srgbClr>
                </a:clrTo>
              </a:clrChange>
            </a:blip>
            <a:stretch>
              <a:fillRect/>
            </a:stretch>
          </p:blipFill>
          <p:spPr>
            <a:xfrm>
              <a:off x="7060131" y="2767593"/>
              <a:ext cx="1667108" cy="428685"/>
            </a:xfrm>
            <a:prstGeom prst="rect">
              <a:avLst/>
            </a:prstGeom>
          </p:spPr>
        </p:pic>
      </p:grpSp>
      <p:pic>
        <p:nvPicPr>
          <p:cNvPr id="24" name="図 23">
            <a:extLst>
              <a:ext uri="{FF2B5EF4-FFF2-40B4-BE49-F238E27FC236}">
                <a16:creationId xmlns:a16="http://schemas.microsoft.com/office/drawing/2014/main" id="{B294AD37-818E-1B81-77EC-3E024F504612}"/>
              </a:ext>
            </a:extLst>
          </p:cNvPr>
          <p:cNvPicPr>
            <a:picLocks noChangeAspect="1"/>
          </p:cNvPicPr>
          <p:nvPr/>
        </p:nvPicPr>
        <p:blipFill>
          <a:blip r:embed="rId8"/>
          <a:stretch>
            <a:fillRect/>
          </a:stretch>
        </p:blipFill>
        <p:spPr>
          <a:xfrm>
            <a:off x="485486" y="1966823"/>
            <a:ext cx="3584615" cy="2706901"/>
          </a:xfrm>
          <a:prstGeom prst="rect">
            <a:avLst/>
          </a:prstGeom>
        </p:spPr>
      </p:pic>
      <p:sp>
        <p:nvSpPr>
          <p:cNvPr id="25" name="テキスト ボックス 24">
            <a:extLst>
              <a:ext uri="{FF2B5EF4-FFF2-40B4-BE49-F238E27FC236}">
                <a16:creationId xmlns:a16="http://schemas.microsoft.com/office/drawing/2014/main" id="{24326457-63F0-E5C5-81B9-66CED7B336CE}"/>
              </a:ext>
            </a:extLst>
          </p:cNvPr>
          <p:cNvSpPr txBox="1"/>
          <p:nvPr/>
        </p:nvSpPr>
        <p:spPr>
          <a:xfrm>
            <a:off x="234536" y="5007605"/>
            <a:ext cx="408651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宇宙船の左右の動きとレーザー光線の発射を</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を使って動かしてみます。</a:t>
            </a:r>
            <a:endParaRPr lang="en-US" altLang="ja-JP" dirty="0">
              <a:latin typeface="メイリオ" panose="020B0604030504040204" pitchFamily="50" charset="-128"/>
              <a:ea typeface="メイリオ" panose="020B0604030504040204" pitchFamily="50" charset="-128"/>
            </a:endParaRPr>
          </a:p>
        </p:txBody>
      </p:sp>
      <p:sp>
        <p:nvSpPr>
          <p:cNvPr id="26" name="矢印: 四方向 25">
            <a:extLst>
              <a:ext uri="{FF2B5EF4-FFF2-40B4-BE49-F238E27FC236}">
                <a16:creationId xmlns:a16="http://schemas.microsoft.com/office/drawing/2014/main" id="{9EE37522-D54A-BEB5-4707-7DDF43CF9CA7}"/>
              </a:ext>
            </a:extLst>
          </p:cNvPr>
          <p:cNvSpPr/>
          <p:nvPr/>
        </p:nvSpPr>
        <p:spPr>
          <a:xfrm>
            <a:off x="4964930" y="4480308"/>
            <a:ext cx="1549066" cy="1549066"/>
          </a:xfrm>
          <a:prstGeom prst="quadArrow">
            <a:avLst>
              <a:gd name="adj1" fmla="val 6967"/>
              <a:gd name="adj2" fmla="val 11626"/>
              <a:gd name="adj3" fmla="val 12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D9F73E57-1D89-04A2-8217-D7D6C35C93DD}"/>
              </a:ext>
            </a:extLst>
          </p:cNvPr>
          <p:cNvSpPr/>
          <p:nvPr/>
        </p:nvSpPr>
        <p:spPr>
          <a:xfrm>
            <a:off x="5012900" y="6177387"/>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180/</a:t>
            </a:r>
            <a:endParaRPr lang="ja-JP" altLang="en-US" dirty="0">
              <a:solidFill>
                <a:schemeClr val="tx1"/>
              </a:solidFill>
            </a:endParaRPr>
          </a:p>
          <a:p>
            <a:pPr algn="ctr"/>
            <a:r>
              <a:rPr kumimoji="1" lang="en-US" altLang="ja-JP" dirty="0">
                <a:solidFill>
                  <a:schemeClr val="tx1"/>
                </a:solidFill>
              </a:rPr>
              <a:t>-180)</a:t>
            </a:r>
            <a:endParaRPr kumimoji="1" lang="ja-JP" altLang="en-US" dirty="0">
              <a:solidFill>
                <a:schemeClr val="tx1"/>
              </a:solidFill>
            </a:endParaRPr>
          </a:p>
        </p:txBody>
      </p:sp>
      <p:sp>
        <p:nvSpPr>
          <p:cNvPr id="29" name="正方形/長方形 28">
            <a:extLst>
              <a:ext uri="{FF2B5EF4-FFF2-40B4-BE49-F238E27FC236}">
                <a16:creationId xmlns:a16="http://schemas.microsoft.com/office/drawing/2014/main" id="{C19A9C95-21FF-0C13-A41F-4197453F4CA1}"/>
              </a:ext>
            </a:extLst>
          </p:cNvPr>
          <p:cNvSpPr/>
          <p:nvPr/>
        </p:nvSpPr>
        <p:spPr>
          <a:xfrm>
            <a:off x="4969400" y="4118622"/>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0</a:t>
            </a:r>
            <a:r>
              <a:rPr kumimoji="1" lang="en-US" altLang="ja-JP" dirty="0">
                <a:solidFill>
                  <a:schemeClr val="tx1"/>
                </a:solidFill>
              </a:rPr>
              <a:t>)</a:t>
            </a:r>
            <a:endParaRPr kumimoji="1" lang="ja-JP" altLang="en-US" dirty="0">
              <a:solidFill>
                <a:schemeClr val="tx1"/>
              </a:solidFill>
            </a:endParaRPr>
          </a:p>
        </p:txBody>
      </p:sp>
      <p:sp>
        <p:nvSpPr>
          <p:cNvPr id="30" name="正方形/長方形 29">
            <a:extLst>
              <a:ext uri="{FF2B5EF4-FFF2-40B4-BE49-F238E27FC236}">
                <a16:creationId xmlns:a16="http://schemas.microsoft.com/office/drawing/2014/main" id="{2533B6A3-2F44-BC76-4945-0AB46F445BC3}"/>
              </a:ext>
            </a:extLst>
          </p:cNvPr>
          <p:cNvSpPr/>
          <p:nvPr/>
        </p:nvSpPr>
        <p:spPr>
          <a:xfrm>
            <a:off x="3868457" y="5106348"/>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(90)</a:t>
            </a:r>
            <a:endParaRPr kumimoji="1" lang="ja-JP" altLang="en-US" dirty="0">
              <a:solidFill>
                <a:schemeClr val="tx1"/>
              </a:solidFill>
            </a:endParaRPr>
          </a:p>
        </p:txBody>
      </p:sp>
      <p:sp>
        <p:nvSpPr>
          <p:cNvPr id="31" name="テキスト ボックス 30">
            <a:extLst>
              <a:ext uri="{FF2B5EF4-FFF2-40B4-BE49-F238E27FC236}">
                <a16:creationId xmlns:a16="http://schemas.microsoft.com/office/drawing/2014/main" id="{212A6FA5-A4AD-E316-EF77-0C3FBAC8808C}"/>
              </a:ext>
            </a:extLst>
          </p:cNvPr>
          <p:cNvSpPr txBox="1"/>
          <p:nvPr/>
        </p:nvSpPr>
        <p:spPr>
          <a:xfrm>
            <a:off x="7305798" y="4932703"/>
            <a:ext cx="1962112"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ロールを使って操作します。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正面から見た</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ロールの値</a:t>
            </a:r>
            <a:endParaRPr lang="en-US" altLang="ja-JP"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036EBC2A-903C-F3A5-D4DD-E6BA4B28AF3B}"/>
              </a:ext>
            </a:extLst>
          </p:cNvPr>
          <p:cNvSpPr/>
          <p:nvPr/>
        </p:nvSpPr>
        <p:spPr>
          <a:xfrm>
            <a:off x="6135364" y="5100887"/>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a:t>
            </a:r>
            <a:r>
              <a:rPr kumimoji="1" lang="en-US" altLang="ja-JP" dirty="0">
                <a:solidFill>
                  <a:schemeClr val="tx1"/>
                </a:solidFill>
              </a:rPr>
              <a:t>90)</a:t>
            </a:r>
            <a:endParaRPr kumimoji="1" lang="ja-JP" altLang="en-US" dirty="0">
              <a:solidFill>
                <a:schemeClr val="tx1"/>
              </a:solidFill>
            </a:endParaRPr>
          </a:p>
        </p:txBody>
      </p:sp>
      <p:sp>
        <p:nvSpPr>
          <p:cNvPr id="2" name="四角形: 角を丸くする 1">
            <a:extLst>
              <a:ext uri="{FF2B5EF4-FFF2-40B4-BE49-F238E27FC236}">
                <a16:creationId xmlns:a16="http://schemas.microsoft.com/office/drawing/2014/main" id="{39472110-91B5-D8A1-32FA-A6784DC07807}"/>
              </a:ext>
            </a:extLst>
          </p:cNvPr>
          <p:cNvSpPr/>
          <p:nvPr/>
        </p:nvSpPr>
        <p:spPr>
          <a:xfrm>
            <a:off x="5381274" y="5010474"/>
            <a:ext cx="790024" cy="4777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err="1">
                <a:ln w="10160">
                  <a:solidFill>
                    <a:schemeClr val="tx1"/>
                  </a:solidFill>
                  <a:prstDash val="solid"/>
                </a:ln>
                <a:solidFill>
                  <a:srgbClr val="FFFFFF"/>
                </a:solidFill>
                <a:effectLst>
                  <a:outerShdw blurRad="38100" dist="22860" dir="5400000" algn="tl" rotWithShape="0">
                    <a:srgbClr val="000000">
                      <a:alpha val="30000"/>
                    </a:srgbClr>
                  </a:outerShdw>
                </a:effectLst>
              </a:rPr>
              <a:t>toio</a:t>
            </a:r>
            <a:endParaRPr kumimoji="1" lang="ja-JP" altLang="en-US" b="1" dirty="0">
              <a:ln w="10160">
                <a:solidFill>
                  <a:schemeClr val="tx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8036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16</a:t>
            </a:fld>
            <a:r>
              <a:rPr kumimoji="1" lang="ja-JP" altLang="en-US" dirty="0">
                <a:latin typeface="メイリオ" panose="020B0604030504040204" pitchFamily="50" charset="-128"/>
                <a:ea typeface="メイリオ" panose="020B0604030504040204" pitchFamily="50" charset="-128"/>
              </a:rPr>
              <a:t>ページ</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16</a:t>
            </a:fld>
            <a:endParaRPr kumimoji="1" lang="ja-JP" altLang="en-US"/>
          </a:p>
        </p:txBody>
      </p:sp>
      <p:sp>
        <p:nvSpPr>
          <p:cNvPr id="12" name="テキスト ボックス 11">
            <a:extLst>
              <a:ext uri="{FF2B5EF4-FFF2-40B4-BE49-F238E27FC236}">
                <a16:creationId xmlns:a16="http://schemas.microsoft.com/office/drawing/2014/main" id="{5321860C-F4AF-E96B-8D13-BD0D65D2D5FD}"/>
              </a:ext>
            </a:extLst>
          </p:cNvPr>
          <p:cNvSpPr txBox="1"/>
          <p:nvPr/>
        </p:nvSpPr>
        <p:spPr>
          <a:xfrm>
            <a:off x="797314" y="286747"/>
            <a:ext cx="458362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参考プログラム</a:t>
            </a:r>
            <a:endParaRPr lang="en-US" altLang="ja-JP"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CB7A10F-E6FE-DBB2-35FE-3FC3CEA701D1}"/>
              </a:ext>
            </a:extLst>
          </p:cNvPr>
          <p:cNvSpPr txBox="1"/>
          <p:nvPr/>
        </p:nvSpPr>
        <p:spPr>
          <a:xfrm>
            <a:off x="3809237" y="5838121"/>
            <a:ext cx="4583627" cy="646331"/>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補足</a:t>
            </a:r>
            <a:r>
              <a:rPr lang="en-US" altLang="ja-JP" dirty="0">
                <a:solidFill>
                  <a:srgbClr val="FF0000"/>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ボタンを押しやすいように、裏面を上にして操作しています。。</a:t>
            </a:r>
            <a:endParaRPr lang="en-US" altLang="ja-JP" dirty="0">
              <a:solidFill>
                <a:srgbClr val="FF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C46E43D-55EE-6A01-8528-84E3378E6C63}"/>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420914" y="908852"/>
            <a:ext cx="3696216" cy="4382112"/>
          </a:xfrm>
          <a:prstGeom prst="rect">
            <a:avLst/>
          </a:prstGeom>
        </p:spPr>
      </p:pic>
      <p:sp>
        <p:nvSpPr>
          <p:cNvPr id="5" name="テキスト ボックス 4">
            <a:extLst>
              <a:ext uri="{FF2B5EF4-FFF2-40B4-BE49-F238E27FC236}">
                <a16:creationId xmlns:a16="http://schemas.microsoft.com/office/drawing/2014/main" id="{8AE0DFB1-E5D8-D503-0F2D-21712D5F9CE2}"/>
              </a:ext>
            </a:extLst>
          </p:cNvPr>
          <p:cNvSpPr txBox="1"/>
          <p:nvPr/>
        </p:nvSpPr>
        <p:spPr>
          <a:xfrm>
            <a:off x="815456" y="569270"/>
            <a:ext cx="564249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宇宙船</a:t>
            </a:r>
            <a:r>
              <a:rPr lang="en-US" altLang="ja-JP" dirty="0">
                <a:latin typeface="メイリオ" panose="020B0604030504040204" pitchFamily="50" charset="-128"/>
                <a:ea typeface="メイリオ" panose="020B0604030504040204" pitchFamily="50" charset="-128"/>
              </a:rPr>
              <a:t>(Rocketship)                      </a:t>
            </a:r>
            <a:r>
              <a:rPr lang="ja-JP" altLang="en-US" dirty="0">
                <a:latin typeface="メイリオ" panose="020B0604030504040204" pitchFamily="50" charset="-128"/>
                <a:ea typeface="メイリオ" panose="020B0604030504040204" pitchFamily="50" charset="-128"/>
              </a:rPr>
              <a:t>レーザ光線</a:t>
            </a:r>
            <a:endParaRPr lang="en-US" altLang="ja-JP"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066BEAFA-DB60-9C0F-4692-F85576E7F02C}"/>
              </a:ext>
            </a:extLst>
          </p:cNvPr>
          <p:cNvPicPr>
            <a:picLocks noChangeAspect="1"/>
          </p:cNvPicPr>
          <p:nvPr/>
        </p:nvPicPr>
        <p:blipFill>
          <a:blip r:embed="rId4">
            <a:clrChange>
              <a:clrFrom>
                <a:srgbClr val="F9F9F9"/>
              </a:clrFrom>
              <a:clrTo>
                <a:srgbClr val="F9F9F9">
                  <a:alpha val="0"/>
                </a:srgbClr>
              </a:clrTo>
            </a:clrChange>
          </a:blip>
          <a:stretch>
            <a:fillRect/>
          </a:stretch>
        </p:blipFill>
        <p:spPr>
          <a:xfrm>
            <a:off x="4574952" y="938602"/>
            <a:ext cx="2705478" cy="3153215"/>
          </a:xfrm>
          <a:prstGeom prst="rect">
            <a:avLst/>
          </a:prstGeom>
        </p:spPr>
      </p:pic>
      <p:pic>
        <p:nvPicPr>
          <p:cNvPr id="14" name="図 13">
            <a:extLst>
              <a:ext uri="{FF2B5EF4-FFF2-40B4-BE49-F238E27FC236}">
                <a16:creationId xmlns:a16="http://schemas.microsoft.com/office/drawing/2014/main" id="{A6FD6DB7-7282-F02A-F6C8-FC0F885B83BB}"/>
              </a:ext>
            </a:extLst>
          </p:cNvPr>
          <p:cNvPicPr>
            <a:picLocks noChangeAspect="1"/>
          </p:cNvPicPr>
          <p:nvPr/>
        </p:nvPicPr>
        <p:blipFill>
          <a:blip r:embed="rId5">
            <a:clrChange>
              <a:clrFrom>
                <a:srgbClr val="BFD833"/>
              </a:clrFrom>
              <a:clrTo>
                <a:srgbClr val="BFD833">
                  <a:alpha val="0"/>
                </a:srgbClr>
              </a:clrTo>
            </a:clrChange>
          </a:blip>
          <a:stretch>
            <a:fillRect/>
          </a:stretch>
        </p:blipFill>
        <p:spPr>
          <a:xfrm>
            <a:off x="5227695" y="4455012"/>
            <a:ext cx="1230255" cy="1220293"/>
          </a:xfrm>
          <a:prstGeom prst="rect">
            <a:avLst/>
          </a:prstGeom>
        </p:spPr>
      </p:pic>
      <p:sp>
        <p:nvSpPr>
          <p:cNvPr id="16" name="楕円 15">
            <a:extLst>
              <a:ext uri="{FF2B5EF4-FFF2-40B4-BE49-F238E27FC236}">
                <a16:creationId xmlns:a16="http://schemas.microsoft.com/office/drawing/2014/main" id="{C4753B60-93A3-2830-2BA4-625EAECF93F8}"/>
              </a:ext>
            </a:extLst>
          </p:cNvPr>
          <p:cNvSpPr/>
          <p:nvPr/>
        </p:nvSpPr>
        <p:spPr>
          <a:xfrm>
            <a:off x="5719729" y="5368602"/>
            <a:ext cx="246185" cy="2592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424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5.</a:t>
            </a:r>
            <a:r>
              <a:rPr kumimoji="1" lang="ja-JP" altLang="en-US" sz="2400" dirty="0">
                <a:solidFill>
                  <a:schemeClr val="tx1"/>
                </a:solidFill>
                <a:latin typeface="メイリオ" panose="020B0604030504040204" pitchFamily="50" charset="-128"/>
                <a:ea typeface="メイリオ" panose="020B0604030504040204" pitchFamily="50" charset="-128"/>
              </a:rPr>
              <a:t>魔法の杖で</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ja-JP" altLang="en-US" sz="2400" dirty="0">
                <a:solidFill>
                  <a:schemeClr val="tx1"/>
                </a:solidFill>
                <a:latin typeface="メイリオ" panose="020B0604030504040204" pitchFamily="50" charset="-128"/>
                <a:ea typeface="メイリオ" panose="020B0604030504040204" pitchFamily="50" charset="-128"/>
              </a:rPr>
              <a:t>を操作</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17</a:t>
            </a:fld>
            <a:endParaRPr kumimoji="1" lang="ja-JP" altLang="en-US"/>
          </a:p>
        </p:txBody>
      </p:sp>
      <p:pic>
        <p:nvPicPr>
          <p:cNvPr id="3" name="図 2">
            <a:extLst>
              <a:ext uri="{FF2B5EF4-FFF2-40B4-BE49-F238E27FC236}">
                <a16:creationId xmlns:a16="http://schemas.microsoft.com/office/drawing/2014/main" id="{46A3AECC-93DB-05C3-1092-439AB28BE1F9}"/>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420914" y="1317449"/>
            <a:ext cx="3362794" cy="4458322"/>
          </a:xfrm>
          <a:prstGeom prst="rect">
            <a:avLst/>
          </a:prstGeom>
        </p:spPr>
      </p:pic>
      <p:pic>
        <p:nvPicPr>
          <p:cNvPr id="7" name="図 6">
            <a:extLst>
              <a:ext uri="{FF2B5EF4-FFF2-40B4-BE49-F238E27FC236}">
                <a16:creationId xmlns:a16="http://schemas.microsoft.com/office/drawing/2014/main" id="{79184928-6477-380C-56B0-E63320EEF118}"/>
              </a:ext>
            </a:extLst>
          </p:cNvPr>
          <p:cNvPicPr>
            <a:picLocks noChangeAspect="1"/>
          </p:cNvPicPr>
          <p:nvPr/>
        </p:nvPicPr>
        <p:blipFill>
          <a:blip r:embed="rId4"/>
          <a:stretch>
            <a:fillRect/>
          </a:stretch>
        </p:blipFill>
        <p:spPr>
          <a:xfrm>
            <a:off x="3918101" y="2136914"/>
            <a:ext cx="4334026" cy="2584172"/>
          </a:xfrm>
          <a:prstGeom prst="rect">
            <a:avLst/>
          </a:prstGeom>
        </p:spPr>
      </p:pic>
      <p:sp>
        <p:nvSpPr>
          <p:cNvPr id="12" name="テキスト ボックス 11">
            <a:extLst>
              <a:ext uri="{FF2B5EF4-FFF2-40B4-BE49-F238E27FC236}">
                <a16:creationId xmlns:a16="http://schemas.microsoft.com/office/drawing/2014/main" id="{5321860C-F4AF-E96B-8D13-BD0D65D2D5FD}"/>
              </a:ext>
            </a:extLst>
          </p:cNvPr>
          <p:cNvSpPr txBox="1"/>
          <p:nvPr/>
        </p:nvSpPr>
        <p:spPr>
          <a:xfrm>
            <a:off x="3804284" y="1071316"/>
            <a:ext cx="4583627"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魔法の杖</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強力な磁石</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に近づけることで</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を操作することができます。</a:t>
            </a:r>
            <a:endParaRPr lang="en-US" altLang="ja-JP"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CB7A10F-E6FE-DBB2-35FE-3FC3CEA701D1}"/>
              </a:ext>
            </a:extLst>
          </p:cNvPr>
          <p:cNvSpPr txBox="1"/>
          <p:nvPr/>
        </p:nvSpPr>
        <p:spPr>
          <a:xfrm>
            <a:off x="3918101" y="5302817"/>
            <a:ext cx="4583627" cy="646331"/>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注意</a:t>
            </a:r>
            <a:r>
              <a:rPr lang="en-US" altLang="ja-JP" dirty="0">
                <a:solidFill>
                  <a:srgbClr val="FF0000"/>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強い磁石なので、他のパソコンなどには機械には近づけないようにします。</a:t>
            </a:r>
            <a:endParaRPr lang="en-US" altLang="ja-JP"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6540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5479" y="214947"/>
            <a:ext cx="4086686" cy="589121"/>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lang="ja-JP" altLang="en-US" sz="2400" dirty="0">
                <a:solidFill>
                  <a:schemeClr val="tx1"/>
                </a:solidFill>
                <a:latin typeface="メイリオ" panose="020B0604030504040204" pitchFamily="50" charset="-128"/>
                <a:ea typeface="メイリオ" panose="020B0604030504040204" pitchFamily="50" charset="-128"/>
              </a:rPr>
              <a:t>の磁気センター</a:t>
            </a:r>
            <a:endParaRPr kumimoji="1" lang="ja-JP" altLang="en-US" sz="2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910584" y="1216053"/>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表</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おもて</a:t>
            </a:r>
            <a:r>
              <a:rPr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23" name="スライド番号プレースホルダー 22"/>
          <p:cNvSpPr>
            <a:spLocks noGrp="1"/>
          </p:cNvSpPr>
          <p:nvPr>
            <p:ph type="sldNum" sz="quarter" idx="12"/>
          </p:nvPr>
        </p:nvSpPr>
        <p:spPr/>
        <p:txBody>
          <a:bodyPr/>
          <a:lstStyle/>
          <a:p>
            <a:fld id="{B030202A-DB85-4EFC-835A-755258E4A586}" type="slidenum">
              <a:rPr kumimoji="1" lang="ja-JP" altLang="en-US" smtClean="0"/>
              <a:t>18</a:t>
            </a:fld>
            <a:endParaRPr kumimoji="1" lang="ja-JP" altLang="en-US"/>
          </a:p>
        </p:txBody>
      </p:sp>
      <p:pic>
        <p:nvPicPr>
          <p:cNvPr id="28" name="図 27">
            <a:extLst>
              <a:ext uri="{FF2B5EF4-FFF2-40B4-BE49-F238E27FC236}">
                <a16:creationId xmlns:a16="http://schemas.microsoft.com/office/drawing/2014/main" id="{94698C3E-CE9F-07AA-36E4-7B45E3B0CC5F}"/>
              </a:ext>
            </a:extLst>
          </p:cNvPr>
          <p:cNvPicPr>
            <a:picLocks noChangeAspect="1"/>
          </p:cNvPicPr>
          <p:nvPr/>
        </p:nvPicPr>
        <p:blipFill>
          <a:blip r:embed="rId3"/>
          <a:stretch>
            <a:fillRect/>
          </a:stretch>
        </p:blipFill>
        <p:spPr>
          <a:xfrm>
            <a:off x="628650" y="2629707"/>
            <a:ext cx="3663748" cy="3726644"/>
          </a:xfrm>
          <a:prstGeom prst="rect">
            <a:avLst/>
          </a:prstGeom>
        </p:spPr>
      </p:pic>
      <p:sp>
        <p:nvSpPr>
          <p:cNvPr id="3088" name="楕円 3087">
            <a:extLst>
              <a:ext uri="{FF2B5EF4-FFF2-40B4-BE49-F238E27FC236}">
                <a16:creationId xmlns:a16="http://schemas.microsoft.com/office/drawing/2014/main" id="{8BEF6FC5-0E9E-CB85-61F0-F7B441C2C05C}"/>
              </a:ext>
            </a:extLst>
          </p:cNvPr>
          <p:cNvSpPr/>
          <p:nvPr/>
        </p:nvSpPr>
        <p:spPr>
          <a:xfrm>
            <a:off x="2060474" y="2843268"/>
            <a:ext cx="800100" cy="6870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90" name="直線矢印コネクタ 3089">
            <a:extLst>
              <a:ext uri="{FF2B5EF4-FFF2-40B4-BE49-F238E27FC236}">
                <a16:creationId xmlns:a16="http://schemas.microsoft.com/office/drawing/2014/main" id="{83684EB9-69D4-92D4-9A35-5025FF336817}"/>
              </a:ext>
            </a:extLst>
          </p:cNvPr>
          <p:cNvCxnSpPr>
            <a:cxnSpLocks/>
          </p:cNvCxnSpPr>
          <p:nvPr/>
        </p:nvCxnSpPr>
        <p:spPr>
          <a:xfrm>
            <a:off x="2488787" y="2276959"/>
            <a:ext cx="0" cy="5663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1" name="テキスト ボックス 3090">
            <a:extLst>
              <a:ext uri="{FF2B5EF4-FFF2-40B4-BE49-F238E27FC236}">
                <a16:creationId xmlns:a16="http://schemas.microsoft.com/office/drawing/2014/main" id="{6A3AE9B7-A1F7-3FFE-3EE3-6A5FCE73554A}"/>
              </a:ext>
            </a:extLst>
          </p:cNvPr>
          <p:cNvSpPr txBox="1"/>
          <p:nvPr/>
        </p:nvSpPr>
        <p:spPr>
          <a:xfrm>
            <a:off x="2060474" y="1843423"/>
            <a:ext cx="147047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真ん中</a:t>
            </a:r>
            <a:endParaRPr kumimoji="1" lang="ja-JP" altLang="en-US" dirty="0">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C6CAF8F4-2F0A-B44F-8379-35A904468C89}"/>
              </a:ext>
            </a:extLst>
          </p:cNvPr>
          <p:cNvSpPr/>
          <p:nvPr/>
        </p:nvSpPr>
        <p:spPr>
          <a:xfrm>
            <a:off x="1546834" y="2843268"/>
            <a:ext cx="800100" cy="6870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3F7E856-62C7-CA0C-6570-C4EB6DE88DD2}"/>
              </a:ext>
            </a:extLst>
          </p:cNvPr>
          <p:cNvSpPr/>
          <p:nvPr/>
        </p:nvSpPr>
        <p:spPr>
          <a:xfrm>
            <a:off x="2672718" y="2843268"/>
            <a:ext cx="800100" cy="6870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F06ABFC-49E7-CB9C-F2CB-2B6297294444}"/>
              </a:ext>
            </a:extLst>
          </p:cNvPr>
          <p:cNvPicPr>
            <a:picLocks noChangeAspect="1"/>
          </p:cNvPicPr>
          <p:nvPr/>
        </p:nvPicPr>
        <p:blipFill>
          <a:blip r:embed="rId4">
            <a:clrChange>
              <a:clrFrom>
                <a:srgbClr val="F9F9F9"/>
              </a:clrFrom>
              <a:clrTo>
                <a:srgbClr val="F9F9F9">
                  <a:alpha val="0"/>
                </a:srgbClr>
              </a:clrTo>
            </a:clrChange>
          </a:blip>
          <a:stretch>
            <a:fillRect/>
          </a:stretch>
        </p:blipFill>
        <p:spPr>
          <a:xfrm>
            <a:off x="5429744" y="409749"/>
            <a:ext cx="2753109" cy="3362794"/>
          </a:xfrm>
          <a:prstGeom prst="rect">
            <a:avLst/>
          </a:prstGeom>
        </p:spPr>
      </p:pic>
      <p:cxnSp>
        <p:nvCxnSpPr>
          <p:cNvPr id="8" name="直線矢印コネクタ 7">
            <a:extLst>
              <a:ext uri="{FF2B5EF4-FFF2-40B4-BE49-F238E27FC236}">
                <a16:creationId xmlns:a16="http://schemas.microsoft.com/office/drawing/2014/main" id="{DFAF5203-0D27-B680-9143-F264821B94B4}"/>
              </a:ext>
            </a:extLst>
          </p:cNvPr>
          <p:cNvCxnSpPr>
            <a:cxnSpLocks/>
            <a:endCxn id="3" idx="0"/>
          </p:cNvCxnSpPr>
          <p:nvPr/>
        </p:nvCxnSpPr>
        <p:spPr>
          <a:xfrm flipH="1">
            <a:off x="3072768" y="2250711"/>
            <a:ext cx="248010" cy="5925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2CE9FB5-1633-3B4C-50E5-B471DDEFCAB3}"/>
              </a:ext>
            </a:extLst>
          </p:cNvPr>
          <p:cNvSpPr txBox="1"/>
          <p:nvPr/>
        </p:nvSpPr>
        <p:spPr>
          <a:xfrm>
            <a:off x="2892465" y="1817175"/>
            <a:ext cx="147047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　右</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4C661019-BA6D-DDE6-C7EF-3AB4BA6EDAB4}"/>
              </a:ext>
            </a:extLst>
          </p:cNvPr>
          <p:cNvSpPr txBox="1"/>
          <p:nvPr/>
        </p:nvSpPr>
        <p:spPr>
          <a:xfrm>
            <a:off x="1177412" y="1854806"/>
            <a:ext cx="147047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　左</a:t>
            </a:r>
            <a:endParaRPr kumimoji="1" lang="ja-JP" altLang="en-US" dirty="0">
              <a:latin typeface="メイリオ" panose="020B0604030504040204" pitchFamily="50" charset="-128"/>
              <a:ea typeface="メイリオ" panose="020B0604030504040204" pitchFamily="50" charset="-128"/>
            </a:endParaRPr>
          </a:p>
        </p:txBody>
      </p:sp>
      <p:cxnSp>
        <p:nvCxnSpPr>
          <p:cNvPr id="13" name="直線矢印コネクタ 12">
            <a:extLst>
              <a:ext uri="{FF2B5EF4-FFF2-40B4-BE49-F238E27FC236}">
                <a16:creationId xmlns:a16="http://schemas.microsoft.com/office/drawing/2014/main" id="{7F36E59C-0874-826E-4F87-6A7691D47DFF}"/>
              </a:ext>
            </a:extLst>
          </p:cNvPr>
          <p:cNvCxnSpPr>
            <a:cxnSpLocks/>
          </p:cNvCxnSpPr>
          <p:nvPr/>
        </p:nvCxnSpPr>
        <p:spPr>
          <a:xfrm>
            <a:off x="1742701" y="2280607"/>
            <a:ext cx="330091" cy="562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022A83AE-1AF7-DEA0-1E8D-A88FD8F64BF5}"/>
              </a:ext>
            </a:extLst>
          </p:cNvPr>
          <p:cNvPicPr>
            <a:picLocks noChangeAspect="1"/>
          </p:cNvPicPr>
          <p:nvPr/>
        </p:nvPicPr>
        <p:blipFill>
          <a:blip r:embed="rId5"/>
          <a:stretch>
            <a:fillRect/>
          </a:stretch>
        </p:blipFill>
        <p:spPr>
          <a:xfrm>
            <a:off x="5708479" y="3921449"/>
            <a:ext cx="2686425" cy="571580"/>
          </a:xfrm>
          <a:prstGeom prst="rect">
            <a:avLst/>
          </a:prstGeom>
        </p:spPr>
      </p:pic>
      <p:sp>
        <p:nvSpPr>
          <p:cNvPr id="18" name="テキスト ボックス 17">
            <a:extLst>
              <a:ext uri="{FF2B5EF4-FFF2-40B4-BE49-F238E27FC236}">
                <a16:creationId xmlns:a16="http://schemas.microsoft.com/office/drawing/2014/main" id="{A6FD849B-7C7F-9DC0-7429-CC1D81577CD7}"/>
              </a:ext>
            </a:extLst>
          </p:cNvPr>
          <p:cNvSpPr txBox="1"/>
          <p:nvPr/>
        </p:nvSpPr>
        <p:spPr>
          <a:xfrm>
            <a:off x="5311722" y="4927979"/>
            <a:ext cx="3479938"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磁気のセンサーに関して</a:t>
            </a:r>
            <a:br>
              <a:rPr lang="ja-JP" altLang="en-US"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種類のブロックがあります。</a:t>
            </a:r>
            <a:endParaRPr kumimoji="1" lang="ja-JP" altLang="en-US" sz="2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7180C87F-28B7-45F4-E308-14AB707BEA3D}"/>
              </a:ext>
            </a:extLst>
          </p:cNvPr>
          <p:cNvSpPr txBox="1"/>
          <p:nvPr/>
        </p:nvSpPr>
        <p:spPr>
          <a:xfrm>
            <a:off x="4851604" y="6017797"/>
            <a:ext cx="4764504" cy="338554"/>
          </a:xfrm>
          <a:prstGeom prst="rect">
            <a:avLst/>
          </a:prstGeom>
          <a:noFill/>
          <a:ln w="15875">
            <a:noFill/>
          </a:ln>
        </p:spPr>
        <p:txBody>
          <a:bodyPr wrap="square">
            <a:spAutoFit/>
          </a:bodyPr>
          <a:lstStyle/>
          <a:p>
            <a:r>
              <a:rPr lang="ja-JP" altLang="en-US" sz="1600" dirty="0"/>
              <a:t>画像引用</a:t>
            </a:r>
            <a:r>
              <a:rPr lang="en-US" altLang="ja-JP" sz="1600" dirty="0"/>
              <a:t>: https://toio.github.io/</a:t>
            </a:r>
            <a:endParaRPr lang="ja-JP" altLang="en-US" sz="1600" dirty="0"/>
          </a:p>
        </p:txBody>
      </p:sp>
    </p:spTree>
    <p:extLst>
      <p:ext uri="{BB962C8B-B14F-4D97-AF65-F5344CB8AC3E}">
        <p14:creationId xmlns:p14="http://schemas.microsoft.com/office/powerpoint/2010/main" val="142748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6. </a:t>
            </a:r>
            <a:r>
              <a:rPr kumimoji="1" lang="ja-JP" altLang="en-US" sz="2400" dirty="0">
                <a:solidFill>
                  <a:schemeClr val="tx1"/>
                </a:solidFill>
                <a:latin typeface="メイリオ" panose="020B0604030504040204" pitchFamily="50" charset="-128"/>
                <a:ea typeface="メイリオ" panose="020B0604030504040204" pitchFamily="50" charset="-128"/>
              </a:rPr>
              <a:t>中級編</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ja-JP" altLang="en-US" sz="2400" dirty="0">
                <a:solidFill>
                  <a:schemeClr val="tx1"/>
                </a:solidFill>
                <a:latin typeface="メイリオ" panose="020B0604030504040204" pitchFamily="50" charset="-128"/>
                <a:ea typeface="メイリオ" panose="020B0604030504040204" pitchFamily="50" charset="-128"/>
              </a:rPr>
              <a:t>でライントレース</a:t>
            </a:r>
          </a:p>
        </p:txBody>
      </p:sp>
      <p:sp>
        <p:nvSpPr>
          <p:cNvPr id="9" name="テキスト ボックス 8"/>
          <p:cNvSpPr txBox="1"/>
          <p:nvPr/>
        </p:nvSpPr>
        <p:spPr>
          <a:xfrm>
            <a:off x="3409042" y="1024503"/>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19</a:t>
            </a:fld>
            <a:endParaRPr kumimoji="1" lang="ja-JP" altLang="en-US"/>
          </a:p>
        </p:txBody>
      </p:sp>
      <p:sp>
        <p:nvSpPr>
          <p:cNvPr id="6" name="テキスト ボックス 5">
            <a:extLst>
              <a:ext uri="{FF2B5EF4-FFF2-40B4-BE49-F238E27FC236}">
                <a16:creationId xmlns:a16="http://schemas.microsoft.com/office/drawing/2014/main" id="{C1BD9178-8D65-1BFA-BB88-691C335C8E8E}"/>
              </a:ext>
            </a:extLst>
          </p:cNvPr>
          <p:cNvSpPr txBox="1"/>
          <p:nvPr/>
        </p:nvSpPr>
        <p:spPr>
          <a:xfrm>
            <a:off x="566486" y="864863"/>
            <a:ext cx="585336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プレイマット</a:t>
            </a:r>
            <a:endParaRPr lang="en-US" altLang="ja-JP"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B5A0FF2-6169-2F91-C0D2-796FD908E4D7}"/>
              </a:ext>
            </a:extLst>
          </p:cNvPr>
          <p:cNvSpPr txBox="1"/>
          <p:nvPr/>
        </p:nvSpPr>
        <p:spPr>
          <a:xfrm>
            <a:off x="3836142" y="2336898"/>
            <a:ext cx="4848844" cy="1477328"/>
          </a:xfrm>
          <a:prstGeom prst="rect">
            <a:avLst/>
          </a:prstGeom>
          <a:noFill/>
        </p:spPr>
        <p:txBody>
          <a:bodyPr wrap="square" rtlCol="0">
            <a:spAutoFit/>
          </a:bodyPr>
          <a:lstStyle/>
          <a:p>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のいろいろなプレイマットにはドットコード</a:t>
            </a:r>
            <a:r>
              <a:rPr lang="en-US" altLang="ja-JP" dirty="0">
                <a:latin typeface="メイリオ" panose="020B0604030504040204" pitchFamily="50" charset="-128"/>
                <a:ea typeface="メイリオ" panose="020B0604030504040204" pitchFamily="50" charset="-128"/>
              </a:rPr>
              <a:t>/Grid </a:t>
            </a:r>
            <a:r>
              <a:rPr lang="en-US" altLang="ja-JP" dirty="0" err="1">
                <a:latin typeface="メイリオ" panose="020B0604030504040204" pitchFamily="50" charset="-128"/>
                <a:ea typeface="メイリオ" panose="020B0604030504040204" pitchFamily="50" charset="-128"/>
              </a:rPr>
              <a:t>onput</a:t>
            </a:r>
            <a:r>
              <a:rPr lang="en-US" altLang="ja-JP" dirty="0">
                <a:latin typeface="メイリオ" panose="020B0604030504040204" pitchFamily="50" charset="-128"/>
                <a:ea typeface="メイリオ" panose="020B0604030504040204" pitchFamily="50" charset="-128"/>
              </a:rPr>
              <a:t>(QR</a:t>
            </a:r>
            <a:r>
              <a:rPr lang="ja-JP" altLang="en-US" dirty="0">
                <a:latin typeface="メイリオ" panose="020B0604030504040204" pitchFamily="50" charset="-128"/>
                <a:ea typeface="メイリオ" panose="020B0604030504040204" pitchFamily="50" charset="-128"/>
              </a:rPr>
              <a:t>コードのもっと細かいもの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が印刷されていて、</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は、読み取りセンサーでいろいろな情報を読み取ることができます。</a:t>
            </a:r>
            <a:endParaRPr lang="en-US" altLang="ja-JP"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30843056-216C-19F9-6B3C-2C925651CE6C}"/>
              </a:ext>
            </a:extLst>
          </p:cNvPr>
          <p:cNvPicPr>
            <a:picLocks noChangeAspect="1"/>
          </p:cNvPicPr>
          <p:nvPr/>
        </p:nvPicPr>
        <p:blipFill>
          <a:blip r:embed="rId3"/>
          <a:stretch>
            <a:fillRect/>
          </a:stretch>
        </p:blipFill>
        <p:spPr>
          <a:xfrm>
            <a:off x="566486" y="1542817"/>
            <a:ext cx="3148580" cy="2229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グループ化 15">
            <a:extLst>
              <a:ext uri="{FF2B5EF4-FFF2-40B4-BE49-F238E27FC236}">
                <a16:creationId xmlns:a16="http://schemas.microsoft.com/office/drawing/2014/main" id="{91B1BDC7-A73D-64CF-BA72-ACDEC90CC922}"/>
              </a:ext>
            </a:extLst>
          </p:cNvPr>
          <p:cNvGrpSpPr/>
          <p:nvPr/>
        </p:nvGrpSpPr>
        <p:grpSpPr>
          <a:xfrm>
            <a:off x="4668802" y="897129"/>
            <a:ext cx="1295400" cy="1320976"/>
            <a:chOff x="5500956" y="1353368"/>
            <a:chExt cx="1295400" cy="1320976"/>
          </a:xfrm>
        </p:grpSpPr>
        <p:pic>
          <p:nvPicPr>
            <p:cNvPr id="13" name="図 12">
              <a:extLst>
                <a:ext uri="{FF2B5EF4-FFF2-40B4-BE49-F238E27FC236}">
                  <a16:creationId xmlns:a16="http://schemas.microsoft.com/office/drawing/2014/main" id="{9CE077E9-8AFB-8D77-5DA2-50AEA3BF3C96}"/>
                </a:ext>
              </a:extLst>
            </p:cNvPr>
            <p:cNvPicPr>
              <a:picLocks noChangeAspect="1"/>
            </p:cNvPicPr>
            <p:nvPr/>
          </p:nvPicPr>
          <p:blipFill>
            <a:blip r:embed="rId4"/>
            <a:srcRect l="23194" t="11302" r="17110" b="5563"/>
            <a:stretch>
              <a:fillRect/>
            </a:stretch>
          </p:blipFill>
          <p:spPr>
            <a:xfrm>
              <a:off x="5505450" y="1353368"/>
              <a:ext cx="1290906" cy="1290906"/>
            </a:xfrm>
            <a:custGeom>
              <a:avLst/>
              <a:gdLst>
                <a:gd name="connsiteX0" fmla="*/ 645453 w 1290906"/>
                <a:gd name="connsiteY0" fmla="*/ 0 h 1290906"/>
                <a:gd name="connsiteX1" fmla="*/ 1290906 w 1290906"/>
                <a:gd name="connsiteY1" fmla="*/ 645453 h 1290906"/>
                <a:gd name="connsiteX2" fmla="*/ 645453 w 1290906"/>
                <a:gd name="connsiteY2" fmla="*/ 1290906 h 1290906"/>
                <a:gd name="connsiteX3" fmla="*/ 0 w 1290906"/>
                <a:gd name="connsiteY3" fmla="*/ 645453 h 1290906"/>
                <a:gd name="connsiteX4" fmla="*/ 645453 w 1290906"/>
                <a:gd name="connsiteY4" fmla="*/ 0 h 1290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906" h="1290906">
                  <a:moveTo>
                    <a:pt x="645453" y="0"/>
                  </a:moveTo>
                  <a:cubicBezTo>
                    <a:pt x="1001927" y="0"/>
                    <a:pt x="1290906" y="288979"/>
                    <a:pt x="1290906" y="645453"/>
                  </a:cubicBezTo>
                  <a:cubicBezTo>
                    <a:pt x="1290906" y="1001927"/>
                    <a:pt x="1001927" y="1290906"/>
                    <a:pt x="645453" y="1290906"/>
                  </a:cubicBezTo>
                  <a:cubicBezTo>
                    <a:pt x="288979" y="1290906"/>
                    <a:pt x="0" y="1001927"/>
                    <a:pt x="0" y="645453"/>
                  </a:cubicBezTo>
                  <a:cubicBezTo>
                    <a:pt x="0" y="288979"/>
                    <a:pt x="288979" y="0"/>
                    <a:pt x="645453" y="0"/>
                  </a:cubicBezTo>
                  <a:close/>
                </a:path>
              </a:pathLst>
            </a:custGeom>
          </p:spPr>
        </p:pic>
        <p:sp>
          <p:nvSpPr>
            <p:cNvPr id="12" name="楕円 11">
              <a:extLst>
                <a:ext uri="{FF2B5EF4-FFF2-40B4-BE49-F238E27FC236}">
                  <a16:creationId xmlns:a16="http://schemas.microsoft.com/office/drawing/2014/main" id="{88CD6016-4E8F-2AD9-107F-5C584DBCE97A}"/>
                </a:ext>
              </a:extLst>
            </p:cNvPr>
            <p:cNvSpPr/>
            <p:nvPr/>
          </p:nvSpPr>
          <p:spPr>
            <a:xfrm>
              <a:off x="5500956" y="1383439"/>
              <a:ext cx="1290905" cy="12909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9C55B646-A9D4-2DBA-1C6F-F884267BE94B}"/>
              </a:ext>
            </a:extLst>
          </p:cNvPr>
          <p:cNvSpPr/>
          <p:nvPr/>
        </p:nvSpPr>
        <p:spPr>
          <a:xfrm>
            <a:off x="2724150" y="1840654"/>
            <a:ext cx="347381" cy="3473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96C23E1F-C7D5-4890-14DE-5B97CC9AE298}"/>
              </a:ext>
            </a:extLst>
          </p:cNvPr>
          <p:cNvCxnSpPr>
            <a:stCxn id="17" idx="0"/>
          </p:cNvCxnSpPr>
          <p:nvPr/>
        </p:nvCxnSpPr>
        <p:spPr>
          <a:xfrm flipV="1">
            <a:off x="2897841" y="927200"/>
            <a:ext cx="2245659" cy="91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164003C-557F-4196-E1BE-1BC6B663E824}"/>
              </a:ext>
            </a:extLst>
          </p:cNvPr>
          <p:cNvCxnSpPr>
            <a:cxnSpLocks/>
            <a:endCxn id="12" idx="4"/>
          </p:cNvCxnSpPr>
          <p:nvPr/>
        </p:nvCxnSpPr>
        <p:spPr>
          <a:xfrm>
            <a:off x="2931081" y="2186402"/>
            <a:ext cx="2383174" cy="31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E586C7F-FF59-C0B6-1FBA-F93028D16CFB}"/>
              </a:ext>
            </a:extLst>
          </p:cNvPr>
          <p:cNvSpPr txBox="1"/>
          <p:nvPr/>
        </p:nvSpPr>
        <p:spPr>
          <a:xfrm>
            <a:off x="566486" y="3963089"/>
            <a:ext cx="688206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簡易プレイマット</a:t>
            </a: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toio</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コア キューブ（単体）付属</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の上で</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を動かすと、</a:t>
            </a:r>
            <a:r>
              <a:rPr lang="en-US" altLang="ja-JP" dirty="0" err="1">
                <a:latin typeface="メイリオ" panose="020B0604030504040204" pitchFamily="50" charset="-128"/>
                <a:ea typeface="メイリオ" panose="020B0604030504040204" pitchFamily="50" charset="-128"/>
              </a:rPr>
              <a:t>xy</a:t>
            </a:r>
            <a:r>
              <a:rPr lang="ja-JP" altLang="en-US" dirty="0">
                <a:latin typeface="メイリオ" panose="020B0604030504040204" pitchFamily="50" charset="-128"/>
                <a:ea typeface="メイリオ" panose="020B0604030504040204" pitchFamily="50" charset="-128"/>
              </a:rPr>
              <a:t>の座標位置と向きの情報が取り出せます</a:t>
            </a:r>
            <a:endParaRPr lang="en-US" altLang="ja-JP"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E8C53176-83AC-F059-96D0-5AA234634130}"/>
              </a:ext>
            </a:extLst>
          </p:cNvPr>
          <p:cNvPicPr>
            <a:picLocks noChangeAspect="1"/>
          </p:cNvPicPr>
          <p:nvPr/>
        </p:nvPicPr>
        <p:blipFill>
          <a:blip r:embed="rId5"/>
          <a:stretch>
            <a:fillRect/>
          </a:stretch>
        </p:blipFill>
        <p:spPr>
          <a:xfrm>
            <a:off x="728378" y="4780247"/>
            <a:ext cx="2343153" cy="1473170"/>
          </a:xfrm>
          <a:prstGeom prst="rect">
            <a:avLst/>
          </a:prstGeom>
        </p:spPr>
      </p:pic>
      <p:pic>
        <p:nvPicPr>
          <p:cNvPr id="26" name="図 25">
            <a:extLst>
              <a:ext uri="{FF2B5EF4-FFF2-40B4-BE49-F238E27FC236}">
                <a16:creationId xmlns:a16="http://schemas.microsoft.com/office/drawing/2014/main" id="{CCF81906-6C3C-D54F-265B-25ADC2E27A04}"/>
              </a:ext>
            </a:extLst>
          </p:cNvPr>
          <p:cNvPicPr>
            <a:picLocks noChangeAspect="1"/>
          </p:cNvPicPr>
          <p:nvPr/>
        </p:nvPicPr>
        <p:blipFill>
          <a:blip r:embed="rId6"/>
          <a:stretch>
            <a:fillRect/>
          </a:stretch>
        </p:blipFill>
        <p:spPr>
          <a:xfrm>
            <a:off x="3184652" y="4716720"/>
            <a:ext cx="2968300" cy="1637684"/>
          </a:xfrm>
          <a:prstGeom prst="rect">
            <a:avLst/>
          </a:prstGeom>
        </p:spPr>
      </p:pic>
      <p:sp>
        <p:nvSpPr>
          <p:cNvPr id="27" name="矢印: 右 26">
            <a:extLst>
              <a:ext uri="{FF2B5EF4-FFF2-40B4-BE49-F238E27FC236}">
                <a16:creationId xmlns:a16="http://schemas.microsoft.com/office/drawing/2014/main" id="{4B1933A8-6F2F-F1AA-EF2B-2AC7C23E6E8D}"/>
              </a:ext>
            </a:extLst>
          </p:cNvPr>
          <p:cNvSpPr/>
          <p:nvPr/>
        </p:nvSpPr>
        <p:spPr>
          <a:xfrm>
            <a:off x="2467798" y="5103815"/>
            <a:ext cx="440196" cy="568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0A1CFE6-22F9-B6D5-3B66-04C042157593}"/>
              </a:ext>
            </a:extLst>
          </p:cNvPr>
          <p:cNvSpPr txBox="1"/>
          <p:nvPr/>
        </p:nvSpPr>
        <p:spPr>
          <a:xfrm>
            <a:off x="6038296" y="4750761"/>
            <a:ext cx="2820506" cy="1477328"/>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値のブロックにチェックを入れると、現在の</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のプレイマット状の位置を表示することができます。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960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1273629" y="174694"/>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1.toio</a:t>
            </a:r>
            <a:r>
              <a:rPr kumimoji="1" lang="ja-JP" altLang="en-US" sz="2400" dirty="0">
                <a:solidFill>
                  <a:schemeClr val="tx1"/>
                </a:solidFill>
                <a:latin typeface="メイリオ" panose="020B0604030504040204" pitchFamily="50" charset="-128"/>
                <a:ea typeface="メイリオ" panose="020B0604030504040204" pitchFamily="50" charset="-128"/>
              </a:rPr>
              <a:t>って</a:t>
            </a:r>
            <a:r>
              <a:rPr lang="ja-JP" altLang="en-US" sz="2400" dirty="0">
                <a:solidFill>
                  <a:schemeClr val="tx1"/>
                </a:solidFill>
                <a:latin typeface="メイリオ" panose="020B0604030504040204" pitchFamily="50" charset="-128"/>
                <a:ea typeface="メイリオ" panose="020B0604030504040204" pitchFamily="50" charset="-128"/>
              </a:rPr>
              <a:t>何</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733961" y="4519560"/>
            <a:ext cx="7781389"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en-US" altLang="ja-JP" dirty="0" err="1">
                <a:latin typeface="メイリオ" panose="020B0604030504040204" pitchFamily="50" charset="-128"/>
                <a:ea typeface="メイリオ" panose="020B0604030504040204" pitchFamily="50" charset="-128"/>
              </a:rPr>
              <a:t>toio</a:t>
            </a:r>
            <a:r>
              <a:rPr kumimoji="1" lang="ja-JP" altLang="en-US" dirty="0">
                <a:latin typeface="メイリオ" panose="020B0604030504040204" pitchFamily="50" charset="-128"/>
                <a:ea typeface="メイリオ" panose="020B0604030504040204" pitchFamily="50" charset="-128"/>
              </a:rPr>
              <a:t>は</a:t>
            </a:r>
            <a:r>
              <a:rPr kumimoji="1" lang="en-US" altLang="ja-JP" dirty="0">
                <a:latin typeface="メイリオ" panose="020B0604030504040204" pitchFamily="50" charset="-128"/>
                <a:ea typeface="メイリオ" panose="020B0604030504040204" pitchFamily="50" charset="-128"/>
              </a:rPr>
              <a:t>3cm</a:t>
            </a:r>
            <a:r>
              <a:rPr kumimoji="1" lang="ja-JP" altLang="en-US" dirty="0">
                <a:latin typeface="メイリオ" panose="020B0604030504040204" pitchFamily="50" charset="-128"/>
                <a:ea typeface="メイリオ" panose="020B0604030504040204" pitchFamily="50" charset="-128"/>
              </a:rPr>
              <a:t>ぐらいの小さい体の中に、コンピュータ、モーター、センサーが入った、ちゃんとしたロボットです。プログラミングして、いろいろなことをさせることができます。</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a:t>
            </a:fld>
            <a:endParaRPr kumimoji="1" lang="ja-JP" altLang="en-US"/>
          </a:p>
        </p:txBody>
      </p:sp>
      <p:pic>
        <p:nvPicPr>
          <p:cNvPr id="1026" name="Picture 2" descr="toio コア キューブの3Dデータを公開！">
            <a:extLst>
              <a:ext uri="{FF2B5EF4-FFF2-40B4-BE49-F238E27FC236}">
                <a16:creationId xmlns:a16="http://schemas.microsoft.com/office/drawing/2014/main" id="{F0DE9A9E-CFAD-0D5F-1767-E6675A3DDB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65" y="1179069"/>
            <a:ext cx="5103445" cy="287068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382B7D4-B778-954B-90E6-BCECE347614C}"/>
              </a:ext>
            </a:extLst>
          </p:cNvPr>
          <p:cNvSpPr txBox="1"/>
          <p:nvPr/>
        </p:nvSpPr>
        <p:spPr>
          <a:xfrm>
            <a:off x="524265" y="6265279"/>
            <a:ext cx="4764504" cy="338554"/>
          </a:xfrm>
          <a:prstGeom prst="rect">
            <a:avLst/>
          </a:prstGeom>
          <a:noFill/>
          <a:ln w="15875">
            <a:noFill/>
          </a:ln>
        </p:spPr>
        <p:txBody>
          <a:bodyPr wrap="square">
            <a:spAutoFit/>
          </a:bodyPr>
          <a:lstStyle/>
          <a:p>
            <a:r>
              <a:rPr lang="ja-JP" altLang="en-US" sz="1600" dirty="0"/>
              <a:t>画像引用</a:t>
            </a:r>
            <a:r>
              <a:rPr lang="en-US" altLang="ja-JP" sz="1600" dirty="0"/>
              <a:t>: https://toio.io/</a:t>
            </a:r>
            <a:endParaRPr lang="ja-JP" altLang="en-US" sz="1600" dirty="0"/>
          </a:p>
        </p:txBody>
      </p:sp>
    </p:spTree>
    <p:extLst>
      <p:ext uri="{BB962C8B-B14F-4D97-AF65-F5344CB8AC3E}">
        <p14:creationId xmlns:p14="http://schemas.microsoft.com/office/powerpoint/2010/main" val="312489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20</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プレイマットの座標</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710921" y="945146"/>
            <a:ext cx="688206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簡易プレイマット</a:t>
            </a: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toio</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コア キューブ（単体）付属</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ブロックプログラムでの座標</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704A16DD-51B5-F5FC-649D-B03A5A52B195}"/>
              </a:ext>
            </a:extLst>
          </p:cNvPr>
          <p:cNvPicPr>
            <a:picLocks noChangeAspect="1"/>
          </p:cNvPicPr>
          <p:nvPr/>
        </p:nvPicPr>
        <p:blipFill>
          <a:blip r:embed="rId3"/>
          <a:stretch>
            <a:fillRect/>
          </a:stretch>
        </p:blipFill>
        <p:spPr>
          <a:xfrm>
            <a:off x="1632972" y="2444260"/>
            <a:ext cx="4207897" cy="2978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吹き出し: 線 6">
            <a:extLst>
              <a:ext uri="{FF2B5EF4-FFF2-40B4-BE49-F238E27FC236}">
                <a16:creationId xmlns:a16="http://schemas.microsoft.com/office/drawing/2014/main" id="{5C471E2F-B0FE-972F-0DF5-23B671F618DF}"/>
              </a:ext>
            </a:extLst>
          </p:cNvPr>
          <p:cNvSpPr/>
          <p:nvPr/>
        </p:nvSpPr>
        <p:spPr>
          <a:xfrm>
            <a:off x="945751" y="5774927"/>
            <a:ext cx="1543051" cy="409141"/>
          </a:xfrm>
          <a:prstGeom prst="borderCallout1">
            <a:avLst>
              <a:gd name="adj1" fmla="val -8069"/>
              <a:gd name="adj2" fmla="val 41137"/>
              <a:gd name="adj3" fmla="val -97757"/>
              <a:gd name="adj4" fmla="val 581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ロゴマーク</a:t>
            </a:r>
          </a:p>
        </p:txBody>
      </p:sp>
      <p:cxnSp>
        <p:nvCxnSpPr>
          <p:cNvPr id="20" name="直線矢印コネクタ 19">
            <a:extLst>
              <a:ext uri="{FF2B5EF4-FFF2-40B4-BE49-F238E27FC236}">
                <a16:creationId xmlns:a16="http://schemas.microsoft.com/office/drawing/2014/main" id="{8A10AFF8-1226-66D6-5D40-BBB26F622AA1}"/>
              </a:ext>
            </a:extLst>
          </p:cNvPr>
          <p:cNvCxnSpPr>
            <a:stCxn id="6" idx="0"/>
            <a:endCxn id="6" idx="2"/>
          </p:cNvCxnSpPr>
          <p:nvPr/>
        </p:nvCxnSpPr>
        <p:spPr>
          <a:xfrm>
            <a:off x="3736921" y="2444260"/>
            <a:ext cx="0" cy="297897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2CC01CE-509A-93F9-9BEA-B252A0CEA541}"/>
              </a:ext>
            </a:extLst>
          </p:cNvPr>
          <p:cNvCxnSpPr>
            <a:stCxn id="6" idx="1"/>
            <a:endCxn id="6" idx="3"/>
          </p:cNvCxnSpPr>
          <p:nvPr/>
        </p:nvCxnSpPr>
        <p:spPr>
          <a:xfrm>
            <a:off x="1632972" y="3933747"/>
            <a:ext cx="420789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CB698401-4458-641C-913B-BB690D304F40}"/>
              </a:ext>
            </a:extLst>
          </p:cNvPr>
          <p:cNvSpPr/>
          <p:nvPr/>
        </p:nvSpPr>
        <p:spPr>
          <a:xfrm>
            <a:off x="3448551" y="3952208"/>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(x:0, y:0)</a:t>
            </a:r>
            <a:endParaRPr kumimoji="1" lang="ja-JP" altLang="en-US" dirty="0">
              <a:solidFill>
                <a:schemeClr val="tx1"/>
              </a:solidFill>
            </a:endParaRPr>
          </a:p>
        </p:txBody>
      </p:sp>
      <p:sp>
        <p:nvSpPr>
          <p:cNvPr id="24" name="正方形/長方形 23">
            <a:extLst>
              <a:ext uri="{FF2B5EF4-FFF2-40B4-BE49-F238E27FC236}">
                <a16:creationId xmlns:a16="http://schemas.microsoft.com/office/drawing/2014/main" id="{6B410FE3-23D5-E0D0-99E3-E2C39859C724}"/>
              </a:ext>
            </a:extLst>
          </p:cNvPr>
          <p:cNvSpPr/>
          <p:nvPr/>
        </p:nvSpPr>
        <p:spPr>
          <a:xfrm>
            <a:off x="2962387" y="2012864"/>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(x:0, y:90)</a:t>
            </a:r>
            <a:endParaRPr kumimoji="1" lang="ja-JP" altLang="en-US" dirty="0">
              <a:solidFill>
                <a:schemeClr val="tx1"/>
              </a:solidFill>
            </a:endParaRPr>
          </a:p>
        </p:txBody>
      </p:sp>
      <p:sp>
        <p:nvSpPr>
          <p:cNvPr id="25" name="正方形/長方形 24">
            <a:extLst>
              <a:ext uri="{FF2B5EF4-FFF2-40B4-BE49-F238E27FC236}">
                <a16:creationId xmlns:a16="http://schemas.microsoft.com/office/drawing/2014/main" id="{21E4DF61-CF53-59D2-2574-7D3021B57213}"/>
              </a:ext>
            </a:extLst>
          </p:cNvPr>
          <p:cNvSpPr/>
          <p:nvPr/>
        </p:nvSpPr>
        <p:spPr>
          <a:xfrm>
            <a:off x="2962387" y="5533832"/>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(x:0, y:-90)</a:t>
            </a:r>
            <a:endParaRPr kumimoji="1" lang="ja-JP" altLang="en-US" dirty="0">
              <a:solidFill>
                <a:schemeClr val="tx1"/>
              </a:solidFill>
            </a:endParaRPr>
          </a:p>
        </p:txBody>
      </p:sp>
      <p:sp>
        <p:nvSpPr>
          <p:cNvPr id="26" name="正方形/長方形 25">
            <a:extLst>
              <a:ext uri="{FF2B5EF4-FFF2-40B4-BE49-F238E27FC236}">
                <a16:creationId xmlns:a16="http://schemas.microsoft.com/office/drawing/2014/main" id="{5E20365D-9C09-9AD7-9593-244E4196681B}"/>
              </a:ext>
            </a:extLst>
          </p:cNvPr>
          <p:cNvSpPr/>
          <p:nvPr/>
        </p:nvSpPr>
        <p:spPr>
          <a:xfrm>
            <a:off x="5760164" y="3772200"/>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(x:140, y:0)</a:t>
            </a:r>
            <a:endParaRPr kumimoji="1" lang="ja-JP" altLang="en-US" dirty="0">
              <a:solidFill>
                <a:schemeClr val="tx1"/>
              </a:solidFill>
            </a:endParaRPr>
          </a:p>
        </p:txBody>
      </p:sp>
      <p:sp>
        <p:nvSpPr>
          <p:cNvPr id="27" name="正方形/長方形 26">
            <a:extLst>
              <a:ext uri="{FF2B5EF4-FFF2-40B4-BE49-F238E27FC236}">
                <a16:creationId xmlns:a16="http://schemas.microsoft.com/office/drawing/2014/main" id="{CBF7B974-5FEE-2F65-37D8-0A61424F2504}"/>
              </a:ext>
            </a:extLst>
          </p:cNvPr>
          <p:cNvSpPr/>
          <p:nvPr/>
        </p:nvSpPr>
        <p:spPr>
          <a:xfrm>
            <a:off x="171218" y="3773573"/>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(x:-140, y:0)</a:t>
            </a:r>
            <a:endParaRPr kumimoji="1" lang="ja-JP" altLang="en-US" dirty="0">
              <a:solidFill>
                <a:schemeClr val="tx1"/>
              </a:solidFill>
            </a:endParaRPr>
          </a:p>
        </p:txBody>
      </p:sp>
      <p:sp>
        <p:nvSpPr>
          <p:cNvPr id="29" name="矢印: 四方向 28">
            <a:extLst>
              <a:ext uri="{FF2B5EF4-FFF2-40B4-BE49-F238E27FC236}">
                <a16:creationId xmlns:a16="http://schemas.microsoft.com/office/drawing/2014/main" id="{84D32E4A-55A6-F9BD-C96D-C3C6044B4AEC}"/>
              </a:ext>
            </a:extLst>
          </p:cNvPr>
          <p:cNvSpPr/>
          <p:nvPr/>
        </p:nvSpPr>
        <p:spPr>
          <a:xfrm>
            <a:off x="6966284" y="2128756"/>
            <a:ext cx="1549066" cy="1549066"/>
          </a:xfrm>
          <a:prstGeom prst="quadArrow">
            <a:avLst>
              <a:gd name="adj1" fmla="val 6967"/>
              <a:gd name="adj2" fmla="val 11626"/>
              <a:gd name="adj3" fmla="val 12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6CDCDDB8-2E5D-5ACC-EA29-B2DFCBC5F7D7}"/>
              </a:ext>
            </a:extLst>
          </p:cNvPr>
          <p:cNvPicPr>
            <a:picLocks noChangeAspect="1"/>
          </p:cNvPicPr>
          <p:nvPr/>
        </p:nvPicPr>
        <p:blipFill>
          <a:blip r:embed="rId4"/>
          <a:stretch>
            <a:fillRect/>
          </a:stretch>
        </p:blipFill>
        <p:spPr>
          <a:xfrm rot="16200000">
            <a:off x="7435974" y="2598446"/>
            <a:ext cx="609685" cy="609685"/>
          </a:xfrm>
          <a:prstGeom prst="rect">
            <a:avLst/>
          </a:prstGeom>
        </p:spPr>
      </p:pic>
      <p:sp>
        <p:nvSpPr>
          <p:cNvPr id="2048" name="正方形/長方形 2047">
            <a:extLst>
              <a:ext uri="{FF2B5EF4-FFF2-40B4-BE49-F238E27FC236}">
                <a16:creationId xmlns:a16="http://schemas.microsoft.com/office/drawing/2014/main" id="{3050F9FF-B468-7517-9D42-4FFB8D754CD7}"/>
              </a:ext>
            </a:extLst>
          </p:cNvPr>
          <p:cNvSpPr/>
          <p:nvPr/>
        </p:nvSpPr>
        <p:spPr>
          <a:xfrm>
            <a:off x="7014254" y="3825835"/>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180/</a:t>
            </a:r>
            <a:endParaRPr lang="ja-JP" altLang="en-US" dirty="0">
              <a:solidFill>
                <a:schemeClr val="tx1"/>
              </a:solidFill>
            </a:endParaRPr>
          </a:p>
          <a:p>
            <a:pPr algn="ctr"/>
            <a:r>
              <a:rPr kumimoji="1" lang="en-US" altLang="ja-JP" dirty="0">
                <a:solidFill>
                  <a:schemeClr val="tx1"/>
                </a:solidFill>
              </a:rPr>
              <a:t>-180)</a:t>
            </a:r>
            <a:endParaRPr kumimoji="1" lang="ja-JP" altLang="en-US" dirty="0">
              <a:solidFill>
                <a:schemeClr val="tx1"/>
              </a:solidFill>
            </a:endParaRPr>
          </a:p>
        </p:txBody>
      </p:sp>
      <p:sp>
        <p:nvSpPr>
          <p:cNvPr id="2049" name="正方形/長方形 2048">
            <a:extLst>
              <a:ext uri="{FF2B5EF4-FFF2-40B4-BE49-F238E27FC236}">
                <a16:creationId xmlns:a16="http://schemas.microsoft.com/office/drawing/2014/main" id="{674F67FE-5A4B-CDAC-B056-3566AD800CA1}"/>
              </a:ext>
            </a:extLst>
          </p:cNvPr>
          <p:cNvSpPr/>
          <p:nvPr/>
        </p:nvSpPr>
        <p:spPr>
          <a:xfrm>
            <a:off x="6970754" y="1767070"/>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0</a:t>
            </a:r>
            <a:r>
              <a:rPr kumimoji="1" lang="en-US" altLang="ja-JP" dirty="0">
                <a:solidFill>
                  <a:schemeClr val="tx1"/>
                </a:solidFill>
              </a:rPr>
              <a:t>)</a:t>
            </a:r>
            <a:endParaRPr kumimoji="1" lang="ja-JP" altLang="en-US" dirty="0">
              <a:solidFill>
                <a:schemeClr val="tx1"/>
              </a:solidFill>
            </a:endParaRPr>
          </a:p>
        </p:txBody>
      </p:sp>
      <p:sp>
        <p:nvSpPr>
          <p:cNvPr id="2051" name="正方形/長方形 2050">
            <a:extLst>
              <a:ext uri="{FF2B5EF4-FFF2-40B4-BE49-F238E27FC236}">
                <a16:creationId xmlns:a16="http://schemas.microsoft.com/office/drawing/2014/main" id="{1A0254A1-BFAE-CF8C-D804-8163F8BBE54B}"/>
              </a:ext>
            </a:extLst>
          </p:cNvPr>
          <p:cNvSpPr/>
          <p:nvPr/>
        </p:nvSpPr>
        <p:spPr>
          <a:xfrm>
            <a:off x="7975663" y="2754250"/>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(90)</a:t>
            </a:r>
            <a:endParaRPr kumimoji="1" lang="ja-JP" altLang="en-US" dirty="0">
              <a:solidFill>
                <a:schemeClr val="tx1"/>
              </a:solidFill>
            </a:endParaRPr>
          </a:p>
        </p:txBody>
      </p:sp>
      <p:sp>
        <p:nvSpPr>
          <p:cNvPr id="2052" name="正方形/長方形 2051">
            <a:extLst>
              <a:ext uri="{FF2B5EF4-FFF2-40B4-BE49-F238E27FC236}">
                <a16:creationId xmlns:a16="http://schemas.microsoft.com/office/drawing/2014/main" id="{78E48DC1-BE8B-4A1B-9246-83E5907BE2EA}"/>
              </a:ext>
            </a:extLst>
          </p:cNvPr>
          <p:cNvSpPr/>
          <p:nvPr/>
        </p:nvSpPr>
        <p:spPr>
          <a:xfrm>
            <a:off x="5937584" y="2761627"/>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a:t>
            </a:r>
            <a:r>
              <a:rPr kumimoji="1" lang="en-US" altLang="ja-JP" dirty="0">
                <a:solidFill>
                  <a:schemeClr val="tx1"/>
                </a:solidFill>
              </a:rPr>
              <a:t>90)</a:t>
            </a:r>
            <a:endParaRPr kumimoji="1" lang="ja-JP" altLang="en-US" dirty="0">
              <a:solidFill>
                <a:schemeClr val="tx1"/>
              </a:solidFill>
            </a:endParaRPr>
          </a:p>
        </p:txBody>
      </p:sp>
      <p:sp>
        <p:nvSpPr>
          <p:cNvPr id="2053" name="正方形/長方形 2052">
            <a:extLst>
              <a:ext uri="{FF2B5EF4-FFF2-40B4-BE49-F238E27FC236}">
                <a16:creationId xmlns:a16="http://schemas.microsoft.com/office/drawing/2014/main" id="{B5AD10A9-510D-2E09-25CA-BC125538D091}"/>
              </a:ext>
            </a:extLst>
          </p:cNvPr>
          <p:cNvSpPr/>
          <p:nvPr/>
        </p:nvSpPr>
        <p:spPr>
          <a:xfrm>
            <a:off x="7014254" y="4602765"/>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kumimoji="1" lang="ja-JP" altLang="en-US" dirty="0">
                <a:solidFill>
                  <a:schemeClr val="tx1"/>
                </a:solidFill>
              </a:rPr>
              <a:t>向き</a:t>
            </a:r>
            <a:r>
              <a:rPr kumimoji="1" lang="en-US" altLang="ja-JP" dirty="0">
                <a:solidFill>
                  <a:schemeClr val="tx1"/>
                </a:solidFill>
              </a:rPr>
              <a:t>)</a:t>
            </a:r>
            <a:endParaRPr kumimoji="1" lang="ja-JP" altLang="en-US" dirty="0">
              <a:solidFill>
                <a:schemeClr val="tx1"/>
              </a:solidFill>
            </a:endParaRPr>
          </a:p>
        </p:txBody>
      </p:sp>
      <p:sp>
        <p:nvSpPr>
          <p:cNvPr id="2055" name="テキスト ボックス 2054">
            <a:extLst>
              <a:ext uri="{FF2B5EF4-FFF2-40B4-BE49-F238E27FC236}">
                <a16:creationId xmlns:a16="http://schemas.microsoft.com/office/drawing/2014/main" id="{FE1E789F-3281-7280-9D6F-FA8967F56E83}"/>
              </a:ext>
            </a:extLst>
          </p:cNvPr>
          <p:cNvSpPr txBox="1"/>
          <p:nvPr/>
        </p:nvSpPr>
        <p:spPr>
          <a:xfrm>
            <a:off x="3060649" y="6246868"/>
            <a:ext cx="4764504" cy="338554"/>
          </a:xfrm>
          <a:prstGeom prst="rect">
            <a:avLst/>
          </a:prstGeom>
          <a:noFill/>
          <a:ln w="15875">
            <a:noFill/>
          </a:ln>
        </p:spPr>
        <p:txBody>
          <a:bodyPr wrap="square">
            <a:spAutoFit/>
          </a:bodyPr>
          <a:lstStyle/>
          <a:p>
            <a:r>
              <a:rPr lang="ja-JP" altLang="en-US" sz="1600" dirty="0"/>
              <a:t>画像引用</a:t>
            </a:r>
            <a:r>
              <a:rPr lang="en-US" altLang="ja-JP" sz="1600" dirty="0"/>
              <a:t>: https://toio.github.io/</a:t>
            </a:r>
            <a:endParaRPr lang="ja-JP" altLang="en-US" sz="1600" dirty="0"/>
          </a:p>
        </p:txBody>
      </p:sp>
    </p:spTree>
    <p:extLst>
      <p:ext uri="{BB962C8B-B14F-4D97-AF65-F5344CB8AC3E}">
        <p14:creationId xmlns:p14="http://schemas.microsoft.com/office/powerpoint/2010/main" val="252835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21</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ライントレース</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604587" y="1078496"/>
            <a:ext cx="7739313"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簡易プレイマットをテープ隠すと、</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はプレイマットの上か、テープで隠されたところか判断することができます。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この考え方を使って、テープを作った曲がった道を進むプログラムを作ります。</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21</a:t>
            </a:fld>
            <a:endParaRPr kumimoji="1" lang="ja-JP" altLang="en-US"/>
          </a:p>
        </p:txBody>
      </p:sp>
      <p:pic>
        <p:nvPicPr>
          <p:cNvPr id="5" name="図 4">
            <a:extLst>
              <a:ext uri="{FF2B5EF4-FFF2-40B4-BE49-F238E27FC236}">
                <a16:creationId xmlns:a16="http://schemas.microsoft.com/office/drawing/2014/main" id="{F173B7B9-3F24-B93A-C9FF-153F23373931}"/>
              </a:ext>
            </a:extLst>
          </p:cNvPr>
          <p:cNvPicPr>
            <a:picLocks noChangeAspect="1"/>
          </p:cNvPicPr>
          <p:nvPr/>
        </p:nvPicPr>
        <p:blipFill>
          <a:blip r:embed="rId3"/>
          <a:stretch>
            <a:fillRect/>
          </a:stretch>
        </p:blipFill>
        <p:spPr>
          <a:xfrm>
            <a:off x="648942" y="2331566"/>
            <a:ext cx="5486400" cy="2247610"/>
          </a:xfrm>
          <a:prstGeom prst="rect">
            <a:avLst/>
          </a:prstGeom>
        </p:spPr>
      </p:pic>
      <p:pic>
        <p:nvPicPr>
          <p:cNvPr id="11" name="図 10">
            <a:extLst>
              <a:ext uri="{FF2B5EF4-FFF2-40B4-BE49-F238E27FC236}">
                <a16:creationId xmlns:a16="http://schemas.microsoft.com/office/drawing/2014/main" id="{CD8B0FB0-05FF-0B48-F7DC-2DDDFC85F153}"/>
              </a:ext>
            </a:extLst>
          </p:cNvPr>
          <p:cNvPicPr>
            <a:picLocks noChangeAspect="1"/>
          </p:cNvPicPr>
          <p:nvPr/>
        </p:nvPicPr>
        <p:blipFill>
          <a:blip r:embed="rId4">
            <a:clrChange>
              <a:clrFrom>
                <a:srgbClr val="F9F9F9"/>
              </a:clrFrom>
              <a:clrTo>
                <a:srgbClr val="F9F9F9">
                  <a:alpha val="0"/>
                </a:srgbClr>
              </a:clrTo>
            </a:clrChange>
          </a:blip>
          <a:stretch>
            <a:fillRect/>
          </a:stretch>
        </p:blipFill>
        <p:spPr>
          <a:xfrm>
            <a:off x="1013157" y="4763755"/>
            <a:ext cx="2667372" cy="638264"/>
          </a:xfrm>
          <a:prstGeom prst="rect">
            <a:avLst/>
          </a:prstGeom>
        </p:spPr>
      </p:pic>
      <p:sp>
        <p:nvSpPr>
          <p:cNvPr id="12" name="テキスト ボックス 11">
            <a:extLst>
              <a:ext uri="{FF2B5EF4-FFF2-40B4-BE49-F238E27FC236}">
                <a16:creationId xmlns:a16="http://schemas.microsoft.com/office/drawing/2014/main" id="{972141E7-01D9-9906-ED96-6B85FF898549}"/>
              </a:ext>
            </a:extLst>
          </p:cNvPr>
          <p:cNvSpPr txBox="1"/>
          <p:nvPr/>
        </p:nvSpPr>
        <p:spPr>
          <a:xfrm>
            <a:off x="3796562" y="4772939"/>
            <a:ext cx="414462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このブロックを使ってプレイマットの上かテープの上か判断します。</a:t>
            </a:r>
            <a:endParaRPr lang="en-US" altLang="ja-JP"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D40458F6-3B5A-5A25-8574-01A57C113E96}"/>
              </a:ext>
            </a:extLst>
          </p:cNvPr>
          <p:cNvPicPr>
            <a:picLocks noChangeAspect="1"/>
          </p:cNvPicPr>
          <p:nvPr/>
        </p:nvPicPr>
        <p:blipFill>
          <a:blip r:embed="rId5">
            <a:clrChange>
              <a:clrFrom>
                <a:srgbClr val="F9F9F9"/>
              </a:clrFrom>
              <a:clrTo>
                <a:srgbClr val="F9F9F9">
                  <a:alpha val="0"/>
                </a:srgbClr>
              </a:clrTo>
            </a:clrChange>
          </a:blip>
          <a:stretch>
            <a:fillRect/>
          </a:stretch>
        </p:blipFill>
        <p:spPr>
          <a:xfrm>
            <a:off x="1013157" y="5779504"/>
            <a:ext cx="2819794" cy="571580"/>
          </a:xfrm>
          <a:prstGeom prst="rect">
            <a:avLst/>
          </a:prstGeom>
        </p:spPr>
      </p:pic>
      <p:sp>
        <p:nvSpPr>
          <p:cNvPr id="7" name="テキスト ボックス 6">
            <a:extLst>
              <a:ext uri="{FF2B5EF4-FFF2-40B4-BE49-F238E27FC236}">
                <a16:creationId xmlns:a16="http://schemas.microsoft.com/office/drawing/2014/main" id="{DEF9CDE1-048E-E7D9-B27D-9C5941C84CBD}"/>
              </a:ext>
            </a:extLst>
          </p:cNvPr>
          <p:cNvSpPr txBox="1"/>
          <p:nvPr/>
        </p:nvSpPr>
        <p:spPr>
          <a:xfrm>
            <a:off x="3832951" y="5796755"/>
            <a:ext cx="4144624" cy="92333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補足</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toio</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コア キューブ（単体）付属している簡易カードを使用する場合はこの命令を使います。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6130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ライントレース</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22</a:t>
            </a:fld>
            <a:endParaRPr kumimoji="1" lang="ja-JP" altLang="en-US"/>
          </a:p>
        </p:txBody>
      </p:sp>
      <p:pic>
        <p:nvPicPr>
          <p:cNvPr id="6" name="図 5">
            <a:extLst>
              <a:ext uri="{FF2B5EF4-FFF2-40B4-BE49-F238E27FC236}">
                <a16:creationId xmlns:a16="http://schemas.microsoft.com/office/drawing/2014/main" id="{688CF5E2-64AB-7B90-13A5-A4FD5FFA44A0}"/>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727971" y="1307865"/>
            <a:ext cx="3248478" cy="4563112"/>
          </a:xfrm>
          <a:prstGeom prst="rect">
            <a:avLst/>
          </a:prstGeom>
        </p:spPr>
      </p:pic>
      <p:pic>
        <p:nvPicPr>
          <p:cNvPr id="9" name="図 8">
            <a:extLst>
              <a:ext uri="{FF2B5EF4-FFF2-40B4-BE49-F238E27FC236}">
                <a16:creationId xmlns:a16="http://schemas.microsoft.com/office/drawing/2014/main" id="{960D0824-7722-CD34-9684-25A6F0E38938}"/>
              </a:ext>
            </a:extLst>
          </p:cNvPr>
          <p:cNvPicPr>
            <a:picLocks noChangeAspect="1"/>
          </p:cNvPicPr>
          <p:nvPr/>
        </p:nvPicPr>
        <p:blipFill>
          <a:blip r:embed="rId4">
            <a:clrChange>
              <a:clrFrom>
                <a:srgbClr val="F9F9F9"/>
              </a:clrFrom>
              <a:clrTo>
                <a:srgbClr val="F9F9F9">
                  <a:alpha val="0"/>
                </a:srgbClr>
              </a:clrTo>
            </a:clrChange>
          </a:blip>
          <a:stretch>
            <a:fillRect/>
          </a:stretch>
        </p:blipFill>
        <p:spPr>
          <a:xfrm>
            <a:off x="4266929" y="1004243"/>
            <a:ext cx="3886742" cy="3286584"/>
          </a:xfrm>
          <a:prstGeom prst="rect">
            <a:avLst/>
          </a:prstGeom>
        </p:spPr>
      </p:pic>
      <p:pic>
        <p:nvPicPr>
          <p:cNvPr id="16" name="図 15">
            <a:extLst>
              <a:ext uri="{FF2B5EF4-FFF2-40B4-BE49-F238E27FC236}">
                <a16:creationId xmlns:a16="http://schemas.microsoft.com/office/drawing/2014/main" id="{C1A44D04-78CD-8BD9-EEBB-AB417A12660A}"/>
              </a:ext>
            </a:extLst>
          </p:cNvPr>
          <p:cNvPicPr>
            <a:picLocks noChangeAspect="1"/>
          </p:cNvPicPr>
          <p:nvPr/>
        </p:nvPicPr>
        <p:blipFill>
          <a:blip r:embed="rId5">
            <a:clrChange>
              <a:clrFrom>
                <a:srgbClr val="F9F9F9"/>
              </a:clrFrom>
              <a:clrTo>
                <a:srgbClr val="F9F9F9">
                  <a:alpha val="0"/>
                </a:srgbClr>
              </a:clrTo>
            </a:clrChange>
          </a:blip>
          <a:stretch>
            <a:fillRect/>
          </a:stretch>
        </p:blipFill>
        <p:spPr>
          <a:xfrm>
            <a:off x="4350160" y="4278795"/>
            <a:ext cx="3791479" cy="2553056"/>
          </a:xfrm>
          <a:prstGeom prst="rect">
            <a:avLst/>
          </a:prstGeom>
        </p:spPr>
      </p:pic>
      <p:sp>
        <p:nvSpPr>
          <p:cNvPr id="17" name="テキスト ボックス 16">
            <a:extLst>
              <a:ext uri="{FF2B5EF4-FFF2-40B4-BE49-F238E27FC236}">
                <a16:creationId xmlns:a16="http://schemas.microsoft.com/office/drawing/2014/main" id="{DFD0CD20-A634-8B71-9924-2EC61C5CFB5C}"/>
              </a:ext>
            </a:extLst>
          </p:cNvPr>
          <p:cNvSpPr txBox="1"/>
          <p:nvPr/>
        </p:nvSpPr>
        <p:spPr>
          <a:xfrm>
            <a:off x="604586" y="987023"/>
            <a:ext cx="585336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あくまで参考のプログラム例 </a:t>
            </a:r>
            <a:endParaRPr lang="en-US" altLang="ja-JP"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A648B95C-CFAA-116D-3F9C-5850801EBEE0}"/>
              </a:ext>
            </a:extLst>
          </p:cNvPr>
          <p:cNvSpPr txBox="1"/>
          <p:nvPr/>
        </p:nvSpPr>
        <p:spPr>
          <a:xfrm>
            <a:off x="562971" y="5983315"/>
            <a:ext cx="585336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ラインの引き方などにより調整が</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必要です。</a:t>
            </a:r>
            <a:endParaRPr lang="en-US" altLang="ja-JP"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25F2B31-C97B-E506-AB86-AD4B3625F78A}"/>
              </a:ext>
            </a:extLst>
          </p:cNvPr>
          <p:cNvSpPr txBox="1"/>
          <p:nvPr/>
        </p:nvSpPr>
        <p:spPr>
          <a:xfrm>
            <a:off x="6544544" y="1157668"/>
            <a:ext cx="2561217" cy="92333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センサーが後ろにあるので後ろ向きに進んでいます。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14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上級編</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超難問</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ja-JP" altLang="en-US" sz="2400" dirty="0">
                <a:solidFill>
                  <a:schemeClr val="tx1"/>
                </a:solidFill>
                <a:latin typeface="メイリオ" panose="020B0604030504040204" pitchFamily="50" charset="-128"/>
                <a:ea typeface="メイリオ" panose="020B0604030504040204" pitchFamily="50" charset="-128"/>
              </a:rPr>
              <a:t>で迷路ぬけ</a:t>
            </a:r>
          </a:p>
        </p:txBody>
      </p:sp>
      <p:sp>
        <p:nvSpPr>
          <p:cNvPr id="9" name="テキスト ボックス 8"/>
          <p:cNvSpPr txBox="1"/>
          <p:nvPr/>
        </p:nvSpPr>
        <p:spPr>
          <a:xfrm>
            <a:off x="3409042" y="1024503"/>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23</a:t>
            </a:fld>
            <a:endParaRPr kumimoji="1" lang="ja-JP" altLang="en-US"/>
          </a:p>
        </p:txBody>
      </p:sp>
      <p:sp>
        <p:nvSpPr>
          <p:cNvPr id="28" name="テキスト ボックス 27">
            <a:extLst>
              <a:ext uri="{FF2B5EF4-FFF2-40B4-BE49-F238E27FC236}">
                <a16:creationId xmlns:a16="http://schemas.microsoft.com/office/drawing/2014/main" id="{20A1CFE6-22F9-B6D5-3B66-04C042157593}"/>
              </a:ext>
            </a:extLst>
          </p:cNvPr>
          <p:cNvSpPr txBox="1"/>
          <p:nvPr/>
        </p:nvSpPr>
        <p:spPr>
          <a:xfrm>
            <a:off x="829401" y="5300128"/>
            <a:ext cx="7485198" cy="92333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上級のプログラミング課題です。プレイマットに作られた迷路を</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を自動的に動かして、ゴールまで行くプログラムを作ります。</a:t>
            </a:r>
          </a:p>
          <a:p>
            <a:r>
              <a:rPr lang="ja-JP" altLang="en-US" dirty="0">
                <a:latin typeface="メイリオ" panose="020B0604030504040204" pitchFamily="50" charset="-128"/>
                <a:ea typeface="メイリオ" panose="020B0604030504040204" pitchFamily="50" charset="-128"/>
              </a:rPr>
              <a:t>ヒントのプログラムはあります。</a:t>
            </a:r>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7762979-D3E3-0CB4-91CC-8D8893B47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02" y="965517"/>
            <a:ext cx="5428611" cy="4071458"/>
          </a:xfrm>
          <a:prstGeom prst="rect">
            <a:avLst/>
          </a:prstGeom>
        </p:spPr>
      </p:pic>
      <p:sp>
        <p:nvSpPr>
          <p:cNvPr id="5" name="楕円 4">
            <a:extLst>
              <a:ext uri="{FF2B5EF4-FFF2-40B4-BE49-F238E27FC236}">
                <a16:creationId xmlns:a16="http://schemas.microsoft.com/office/drawing/2014/main" id="{1F0410A7-D34D-877F-7B7B-063CFC14E02B}"/>
              </a:ext>
            </a:extLst>
          </p:cNvPr>
          <p:cNvSpPr/>
          <p:nvPr/>
        </p:nvSpPr>
        <p:spPr>
          <a:xfrm>
            <a:off x="3057697" y="2086492"/>
            <a:ext cx="1455219" cy="577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latin typeface="メイリオ" panose="020B0604030504040204" pitchFamily="50" charset="-128"/>
                <a:ea typeface="メイリオ" panose="020B0604030504040204" pitchFamily="50" charset="-128"/>
              </a:rPr>
              <a:t>ゴール</a:t>
            </a:r>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8257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ヒント</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壁に出会うと右に曲がる</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24</a:t>
            </a:fld>
            <a:endParaRPr kumimoji="1" lang="ja-JP" altLang="en-US"/>
          </a:p>
        </p:txBody>
      </p:sp>
      <p:sp>
        <p:nvSpPr>
          <p:cNvPr id="17" name="テキスト ボックス 16">
            <a:extLst>
              <a:ext uri="{FF2B5EF4-FFF2-40B4-BE49-F238E27FC236}">
                <a16:creationId xmlns:a16="http://schemas.microsoft.com/office/drawing/2014/main" id="{DFD0CD20-A634-8B71-9924-2EC61C5CFB5C}"/>
              </a:ext>
            </a:extLst>
          </p:cNvPr>
          <p:cNvSpPr txBox="1"/>
          <p:nvPr/>
        </p:nvSpPr>
        <p:spPr>
          <a:xfrm>
            <a:off x="479444" y="1099483"/>
            <a:ext cx="829878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迷路を進むための基本的なプログラムです。</a:t>
            </a:r>
          </a:p>
        </p:txBody>
      </p:sp>
      <p:sp>
        <p:nvSpPr>
          <p:cNvPr id="18" name="テキスト ボックス 17">
            <a:extLst>
              <a:ext uri="{FF2B5EF4-FFF2-40B4-BE49-F238E27FC236}">
                <a16:creationId xmlns:a16="http://schemas.microsoft.com/office/drawing/2014/main" id="{A648B95C-CFAA-116D-3F9C-5850801EBEE0}"/>
              </a:ext>
            </a:extLst>
          </p:cNvPr>
          <p:cNvSpPr txBox="1"/>
          <p:nvPr/>
        </p:nvSpPr>
        <p:spPr>
          <a:xfrm>
            <a:off x="4628835" y="1890392"/>
            <a:ext cx="3762898" cy="1477328"/>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前に壁があると、少し戻って右に曲がって進むプログラムです。</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壁があると少し超えた後に、戻って右に曲がります。</a:t>
            </a:r>
            <a:endParaRPr lang="en-US" altLang="ja-JP"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207F852-EB80-0028-BB63-DF1A38D1B10C}"/>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604586" y="1693121"/>
            <a:ext cx="3762900" cy="3953427"/>
          </a:xfrm>
          <a:prstGeom prst="rect">
            <a:avLst/>
          </a:prstGeom>
        </p:spPr>
      </p:pic>
    </p:spTree>
    <p:extLst>
      <p:ext uri="{BB962C8B-B14F-4D97-AF65-F5344CB8AC3E}">
        <p14:creationId xmlns:p14="http://schemas.microsoft.com/office/powerpoint/2010/main" val="176843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チャレンジ</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超難問</a:t>
            </a:r>
            <a:r>
              <a:rPr kumimoji="1"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25</a:t>
            </a:fld>
            <a:endParaRPr kumimoji="1" lang="ja-JP" altLang="en-US"/>
          </a:p>
        </p:txBody>
      </p:sp>
      <p:sp>
        <p:nvSpPr>
          <p:cNvPr id="17" name="テキスト ボックス 16">
            <a:extLst>
              <a:ext uri="{FF2B5EF4-FFF2-40B4-BE49-F238E27FC236}">
                <a16:creationId xmlns:a16="http://schemas.microsoft.com/office/drawing/2014/main" id="{DFD0CD20-A634-8B71-9924-2EC61C5CFB5C}"/>
              </a:ext>
            </a:extLst>
          </p:cNvPr>
          <p:cNvSpPr txBox="1"/>
          <p:nvPr/>
        </p:nvSpPr>
        <p:spPr>
          <a:xfrm>
            <a:off x="604586" y="987023"/>
            <a:ext cx="829878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すごく大変ですが、迷路を進むプログラムを作ってみましょう。</a:t>
            </a:r>
          </a:p>
        </p:txBody>
      </p:sp>
      <p:sp>
        <p:nvSpPr>
          <p:cNvPr id="18" name="テキスト ボックス 17">
            <a:extLst>
              <a:ext uri="{FF2B5EF4-FFF2-40B4-BE49-F238E27FC236}">
                <a16:creationId xmlns:a16="http://schemas.microsoft.com/office/drawing/2014/main" id="{A648B95C-CFAA-116D-3F9C-5850801EBEE0}"/>
              </a:ext>
            </a:extLst>
          </p:cNvPr>
          <p:cNvSpPr txBox="1"/>
          <p:nvPr/>
        </p:nvSpPr>
        <p:spPr>
          <a:xfrm>
            <a:off x="3397417" y="1870089"/>
            <a:ext cx="5117933" cy="2031325"/>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・壁にぶつかった時、右に進む場合と左に進む場合があります。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・行き止まりもあります。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・壁のない所を探して進む必要もあります。</a:t>
            </a:r>
          </a:p>
          <a:p>
            <a:r>
              <a:rPr lang="ja-JP" altLang="en-US" dirty="0">
                <a:latin typeface="メイリオ" panose="020B0604030504040204" pitchFamily="50" charset="-128"/>
                <a:ea typeface="メイリオ" panose="020B0604030504040204" pitchFamily="50" charset="-128"/>
              </a:rPr>
              <a:t>・動いていると斜めに進む場合があります。向きを検出して、まっすぐに走らせる必要があります。</a:t>
            </a:r>
            <a:endParaRPr lang="en-US" altLang="ja-JP" dirty="0">
              <a:latin typeface="メイリオ" panose="020B0604030504040204" pitchFamily="50" charset="-128"/>
              <a:ea typeface="メイリオ" panose="020B0604030504040204" pitchFamily="50" charset="-128"/>
            </a:endParaRPr>
          </a:p>
        </p:txBody>
      </p:sp>
      <p:sp>
        <p:nvSpPr>
          <p:cNvPr id="2" name="矢印: 四方向 1">
            <a:extLst>
              <a:ext uri="{FF2B5EF4-FFF2-40B4-BE49-F238E27FC236}">
                <a16:creationId xmlns:a16="http://schemas.microsoft.com/office/drawing/2014/main" id="{F6333465-B334-8E34-6646-B28552D470E2}"/>
              </a:ext>
            </a:extLst>
          </p:cNvPr>
          <p:cNvSpPr/>
          <p:nvPr/>
        </p:nvSpPr>
        <p:spPr>
          <a:xfrm>
            <a:off x="874910" y="2602496"/>
            <a:ext cx="1549066" cy="1549066"/>
          </a:xfrm>
          <a:prstGeom prst="quadArrow">
            <a:avLst>
              <a:gd name="adj1" fmla="val 6967"/>
              <a:gd name="adj2" fmla="val 11626"/>
              <a:gd name="adj3" fmla="val 12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C0C4626-4BB0-786B-1C28-BB0E6D278357}"/>
              </a:ext>
            </a:extLst>
          </p:cNvPr>
          <p:cNvPicPr>
            <a:picLocks noChangeAspect="1"/>
          </p:cNvPicPr>
          <p:nvPr/>
        </p:nvPicPr>
        <p:blipFill>
          <a:blip r:embed="rId3"/>
          <a:stretch>
            <a:fillRect/>
          </a:stretch>
        </p:blipFill>
        <p:spPr>
          <a:xfrm rot="16200000">
            <a:off x="1344600" y="3072186"/>
            <a:ext cx="609685" cy="609685"/>
          </a:xfrm>
          <a:prstGeom prst="rect">
            <a:avLst/>
          </a:prstGeom>
        </p:spPr>
      </p:pic>
      <p:sp>
        <p:nvSpPr>
          <p:cNvPr id="5" name="正方形/長方形 4">
            <a:extLst>
              <a:ext uri="{FF2B5EF4-FFF2-40B4-BE49-F238E27FC236}">
                <a16:creationId xmlns:a16="http://schemas.microsoft.com/office/drawing/2014/main" id="{A7475F63-D9FC-5793-382E-F50D6241C763}"/>
              </a:ext>
            </a:extLst>
          </p:cNvPr>
          <p:cNvSpPr/>
          <p:nvPr/>
        </p:nvSpPr>
        <p:spPr>
          <a:xfrm>
            <a:off x="922880" y="4299575"/>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180/</a:t>
            </a:r>
            <a:endParaRPr lang="ja-JP" altLang="en-US" dirty="0">
              <a:solidFill>
                <a:schemeClr val="tx1"/>
              </a:solidFill>
            </a:endParaRPr>
          </a:p>
          <a:p>
            <a:pPr algn="ctr"/>
            <a:r>
              <a:rPr kumimoji="1" lang="en-US" altLang="ja-JP" dirty="0">
                <a:solidFill>
                  <a:schemeClr val="tx1"/>
                </a:solidFill>
              </a:rPr>
              <a:t>-180)</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87604E96-4A5C-64B0-7ECD-F883C6EFB233}"/>
              </a:ext>
            </a:extLst>
          </p:cNvPr>
          <p:cNvSpPr/>
          <p:nvPr/>
        </p:nvSpPr>
        <p:spPr>
          <a:xfrm>
            <a:off x="879380" y="2240810"/>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0</a:t>
            </a:r>
            <a:r>
              <a:rPr kumimoji="1" lang="en-US" altLang="ja-JP" dirty="0">
                <a:solidFill>
                  <a:schemeClr val="tx1"/>
                </a:solidFill>
              </a:rPr>
              <a:t>)</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E71A7FC1-B80A-8B8F-EA0C-9979AFA3B92B}"/>
              </a:ext>
            </a:extLst>
          </p:cNvPr>
          <p:cNvSpPr/>
          <p:nvPr/>
        </p:nvSpPr>
        <p:spPr>
          <a:xfrm>
            <a:off x="1884289" y="3227990"/>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(90)</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4FB81E3F-7199-DE95-C3B4-014AF64A4688}"/>
              </a:ext>
            </a:extLst>
          </p:cNvPr>
          <p:cNvSpPr/>
          <p:nvPr/>
        </p:nvSpPr>
        <p:spPr>
          <a:xfrm>
            <a:off x="-153790" y="3235367"/>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en-US" altLang="ja-JP" dirty="0">
                <a:solidFill>
                  <a:schemeClr val="tx1"/>
                </a:solidFill>
              </a:rPr>
              <a:t>-</a:t>
            </a:r>
            <a:r>
              <a:rPr kumimoji="1" lang="en-US" altLang="ja-JP" dirty="0">
                <a:solidFill>
                  <a:schemeClr val="tx1"/>
                </a:solidFill>
              </a:rPr>
              <a:t>90)</a:t>
            </a: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24FFE8E8-6DC8-0CF9-B74A-8342BD7496CC}"/>
              </a:ext>
            </a:extLst>
          </p:cNvPr>
          <p:cNvSpPr/>
          <p:nvPr/>
        </p:nvSpPr>
        <p:spPr>
          <a:xfrm>
            <a:off x="922880" y="5076505"/>
            <a:ext cx="1549066" cy="36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kumimoji="1" lang="ja-JP" altLang="en-US" dirty="0">
                <a:solidFill>
                  <a:schemeClr val="tx1"/>
                </a:solidFill>
              </a:rPr>
              <a:t>向き</a:t>
            </a:r>
            <a:r>
              <a:rPr kumimoji="1" lang="en-US" altLang="ja-JP" dirty="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303634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ja-JP" altLang="en-US" sz="2400" dirty="0">
                <a:solidFill>
                  <a:schemeClr val="tx1"/>
                </a:solidFill>
                <a:latin typeface="メイリオ" panose="020B0604030504040204" pitchFamily="50" charset="-128"/>
                <a:ea typeface="メイリオ" panose="020B0604030504040204" pitchFamily="50" charset="-128"/>
              </a:rPr>
              <a:t>付録</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魔法の杖と、迷路の作り方</a:t>
            </a:r>
          </a:p>
        </p:txBody>
      </p:sp>
      <p:sp>
        <p:nvSpPr>
          <p:cNvPr id="9" name="テキスト ボックス 8"/>
          <p:cNvSpPr txBox="1"/>
          <p:nvPr/>
        </p:nvSpPr>
        <p:spPr>
          <a:xfrm>
            <a:off x="3409042" y="1024503"/>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26</a:t>
            </a:fld>
            <a:endParaRPr kumimoji="1" lang="ja-JP" altLang="en-US"/>
          </a:p>
        </p:txBody>
      </p:sp>
      <p:sp>
        <p:nvSpPr>
          <p:cNvPr id="28" name="テキスト ボックス 27">
            <a:extLst>
              <a:ext uri="{FF2B5EF4-FFF2-40B4-BE49-F238E27FC236}">
                <a16:creationId xmlns:a16="http://schemas.microsoft.com/office/drawing/2014/main" id="{20A1CFE6-22F9-B6D5-3B66-04C042157593}"/>
              </a:ext>
            </a:extLst>
          </p:cNvPr>
          <p:cNvSpPr txBox="1"/>
          <p:nvPr/>
        </p:nvSpPr>
        <p:spPr>
          <a:xfrm>
            <a:off x="459014" y="925979"/>
            <a:ext cx="7485198"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魔法の杖の作り方</a:t>
            </a:r>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7762979-D3E3-0CB4-91CC-8D8893B47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65" y="3963717"/>
            <a:ext cx="2579641" cy="1934731"/>
          </a:xfrm>
          <a:prstGeom prst="rect">
            <a:avLst/>
          </a:prstGeom>
        </p:spPr>
      </p:pic>
      <p:sp>
        <p:nvSpPr>
          <p:cNvPr id="2" name="テキスト ボックス 1">
            <a:extLst>
              <a:ext uri="{FF2B5EF4-FFF2-40B4-BE49-F238E27FC236}">
                <a16:creationId xmlns:a16="http://schemas.microsoft.com/office/drawing/2014/main" id="{E95F00B4-F7F7-3731-FC9B-36CE5B87F66E}"/>
              </a:ext>
            </a:extLst>
          </p:cNvPr>
          <p:cNvSpPr txBox="1"/>
          <p:nvPr/>
        </p:nvSpPr>
        <p:spPr>
          <a:xfrm>
            <a:off x="478265" y="3390659"/>
            <a:ext cx="7485198"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ライントレーサー</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迷路</a:t>
            </a:r>
            <a:endParaRPr lang="en-US" altLang="ja-JP"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6BA30B5-3E70-1E2E-E1D4-24CD5BA203B7}"/>
              </a:ext>
            </a:extLst>
          </p:cNvPr>
          <p:cNvPicPr>
            <a:picLocks noChangeAspect="1"/>
          </p:cNvPicPr>
          <p:nvPr/>
        </p:nvPicPr>
        <p:blipFill rotWithShape="1">
          <a:blip r:embed="rId4"/>
          <a:srcRect l="30099" b="24541"/>
          <a:stretch/>
        </p:blipFill>
        <p:spPr>
          <a:xfrm>
            <a:off x="478265" y="1393835"/>
            <a:ext cx="2588525" cy="1666165"/>
          </a:xfrm>
          <a:prstGeom prst="rect">
            <a:avLst/>
          </a:prstGeom>
        </p:spPr>
      </p:pic>
      <p:sp>
        <p:nvSpPr>
          <p:cNvPr id="6" name="テキスト ボックス 5">
            <a:extLst>
              <a:ext uri="{FF2B5EF4-FFF2-40B4-BE49-F238E27FC236}">
                <a16:creationId xmlns:a16="http://schemas.microsoft.com/office/drawing/2014/main" id="{560EAC4E-E634-B54A-FA78-ACB626D3AC14}"/>
              </a:ext>
            </a:extLst>
          </p:cNvPr>
          <p:cNvSpPr txBox="1"/>
          <p:nvPr/>
        </p:nvSpPr>
        <p:spPr>
          <a:xfrm>
            <a:off x="3437145" y="1235433"/>
            <a:ext cx="5275944"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ダイソーのネオジム磁石を割りばしで挟んで、テープで止めて作りました。</a:t>
            </a:r>
            <a:br>
              <a:rPr lang="ja-JP" altLang="en-US" dirty="0">
                <a:latin typeface="メイリオ" panose="020B0604030504040204" pitchFamily="50" charset="-128"/>
                <a:ea typeface="メイリオ" panose="020B0604030504040204" pitchFamily="50" charset="-128"/>
              </a:rPr>
            </a:b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の感度が高くないので、一番大きなもの</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円で</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の物使用しています。</a:t>
            </a:r>
            <a:endParaRPr lang="en-US" altLang="ja-JP"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4E3284E-7A56-9CE4-CF69-F6DC9B8A2891}"/>
              </a:ext>
            </a:extLst>
          </p:cNvPr>
          <p:cNvSpPr txBox="1"/>
          <p:nvPr/>
        </p:nvSpPr>
        <p:spPr>
          <a:xfrm>
            <a:off x="3457609" y="3730754"/>
            <a:ext cx="5275944" cy="286232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ダイソーの</a:t>
            </a:r>
            <a:r>
              <a:rPr lang="en-US" altLang="ja-JP" dirty="0">
                <a:latin typeface="メイリオ" panose="020B0604030504040204" pitchFamily="50" charset="-128"/>
                <a:ea typeface="メイリオ" panose="020B0604030504040204" pitchFamily="50" charset="-128"/>
              </a:rPr>
              <a:t>A3</a:t>
            </a:r>
            <a:r>
              <a:rPr lang="ja-JP" altLang="en-US" dirty="0">
                <a:latin typeface="メイリオ" panose="020B0604030504040204" pitchFamily="50" charset="-128"/>
                <a:ea typeface="メイリオ" panose="020B0604030504040204" pitchFamily="50" charset="-128"/>
              </a:rPr>
              <a:t>版の硬質カードケース</a:t>
            </a:r>
            <a:r>
              <a:rPr lang="en-US" altLang="ja-JP" dirty="0">
                <a:latin typeface="メイリオ" panose="020B0604030504040204" pitchFamily="50" charset="-128"/>
                <a:ea typeface="メイリオ" panose="020B0604030504040204" pitchFamily="50" charset="-128"/>
              </a:rPr>
              <a:t>(200</a:t>
            </a:r>
            <a:r>
              <a:rPr lang="ja-JP" altLang="en-US" dirty="0">
                <a:latin typeface="メイリオ" panose="020B0604030504040204" pitchFamily="50" charset="-128"/>
                <a:ea typeface="メイリオ" panose="020B0604030504040204" pitchFamily="50" charset="-128"/>
              </a:rPr>
              <a:t>円の透明度の高い物</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に簡易プレイマット</a:t>
            </a: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toio</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コア キューブ（単体）付属</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を入れてマスキングテープを張って作っています</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マスキングテープは６</a:t>
            </a:r>
            <a:r>
              <a:rPr lang="en-US" altLang="ja-JP" dirty="0">
                <a:latin typeface="メイリオ" panose="020B0604030504040204" pitchFamily="50" charset="-128"/>
                <a:ea typeface="メイリオ" panose="020B0604030504040204" pitchFamily="50" charset="-128"/>
              </a:rPr>
              <a:t>mm</a:t>
            </a:r>
            <a:r>
              <a:rPr lang="ja-JP" altLang="en-US" dirty="0">
                <a:latin typeface="メイリオ" panose="020B0604030504040204" pitchFamily="50" charset="-128"/>
                <a:ea typeface="メイリオ" panose="020B0604030504040204" pitchFamily="50" charset="-128"/>
              </a:rPr>
              <a:t>を並べて</a:t>
            </a:r>
            <a:r>
              <a:rPr lang="en-US" altLang="ja-JP" dirty="0">
                <a:latin typeface="メイリオ" panose="020B0604030504040204" pitchFamily="50" charset="-128"/>
                <a:ea typeface="メイリオ" panose="020B0604030504040204" pitchFamily="50" charset="-128"/>
              </a:rPr>
              <a:t>12mm</a:t>
            </a:r>
            <a:r>
              <a:rPr lang="ja-JP" altLang="en-US" dirty="0">
                <a:latin typeface="メイリオ" panose="020B0604030504040204" pitchFamily="50" charset="-128"/>
                <a:ea typeface="メイリオ" panose="020B0604030504040204" pitchFamily="50" charset="-128"/>
              </a:rPr>
              <a:t>ぐらいにしています。田宮やダイソーのもの</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補足</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他の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マットにふれている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が使えるプレイマットは使えます。なお、</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toio</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コア キューブ（単体）付属している簡易カードのシートでは他のブロックを使います。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905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5479" y="214947"/>
            <a:ext cx="4086686" cy="589121"/>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lang="ja-JP" altLang="en-US" sz="2400" dirty="0">
                <a:solidFill>
                  <a:schemeClr val="tx1"/>
                </a:solidFill>
                <a:latin typeface="メイリオ" panose="020B0604030504040204" pitchFamily="50" charset="-128"/>
                <a:ea typeface="メイリオ" panose="020B0604030504040204" pitchFamily="50" charset="-128"/>
              </a:rPr>
              <a:t>ハードウェア</a:t>
            </a:r>
            <a:endParaRPr kumimoji="1" lang="ja-JP" altLang="en-US" sz="2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980709" y="1067880"/>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表</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おもて</a:t>
            </a:r>
            <a:r>
              <a:rPr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17484" y="4902236"/>
            <a:ext cx="142382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電源ボタン</a:t>
            </a:r>
          </a:p>
        </p:txBody>
      </p:sp>
      <p:sp>
        <p:nvSpPr>
          <p:cNvPr id="20" name="テキスト ボックス 19"/>
          <p:cNvSpPr txBox="1"/>
          <p:nvPr/>
        </p:nvSpPr>
        <p:spPr>
          <a:xfrm>
            <a:off x="2042720" y="1087970"/>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裏</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うら</a:t>
            </a:r>
            <a:r>
              <a:rPr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23" name="スライド番号プレースホルダー 22"/>
          <p:cNvSpPr>
            <a:spLocks noGrp="1"/>
          </p:cNvSpPr>
          <p:nvPr>
            <p:ph type="sldNum" sz="quarter" idx="12"/>
          </p:nvPr>
        </p:nvSpPr>
        <p:spPr/>
        <p:txBody>
          <a:bodyPr/>
          <a:lstStyle/>
          <a:p>
            <a:fld id="{B030202A-DB85-4EFC-835A-755258E4A586}" type="slidenum">
              <a:rPr kumimoji="1" lang="ja-JP" altLang="en-US" smtClean="0"/>
              <a:t>3</a:t>
            </a:fld>
            <a:endParaRPr kumimoji="1" lang="ja-JP" altLang="en-US"/>
          </a:p>
        </p:txBody>
      </p:sp>
      <p:pic>
        <p:nvPicPr>
          <p:cNvPr id="22" name="図 21">
            <a:extLst>
              <a:ext uri="{FF2B5EF4-FFF2-40B4-BE49-F238E27FC236}">
                <a16:creationId xmlns:a16="http://schemas.microsoft.com/office/drawing/2014/main" id="{E13E455D-9DAB-0650-5DED-1EC6A4E0A169}"/>
              </a:ext>
            </a:extLst>
          </p:cNvPr>
          <p:cNvPicPr>
            <a:picLocks noChangeAspect="1"/>
          </p:cNvPicPr>
          <p:nvPr/>
        </p:nvPicPr>
        <p:blipFill>
          <a:blip r:embed="rId3">
            <a:clrChange>
              <a:clrFrom>
                <a:srgbClr val="BFD833"/>
              </a:clrFrom>
              <a:clrTo>
                <a:srgbClr val="BFD833">
                  <a:alpha val="0"/>
                </a:srgbClr>
              </a:clrTo>
            </a:clrChange>
          </a:blip>
          <a:stretch>
            <a:fillRect/>
          </a:stretch>
        </p:blipFill>
        <p:spPr>
          <a:xfrm>
            <a:off x="1441635" y="1901386"/>
            <a:ext cx="2353003" cy="2333951"/>
          </a:xfrm>
          <a:prstGeom prst="rect">
            <a:avLst/>
          </a:prstGeom>
        </p:spPr>
      </p:pic>
      <p:pic>
        <p:nvPicPr>
          <p:cNvPr id="28" name="図 27">
            <a:extLst>
              <a:ext uri="{FF2B5EF4-FFF2-40B4-BE49-F238E27FC236}">
                <a16:creationId xmlns:a16="http://schemas.microsoft.com/office/drawing/2014/main" id="{94698C3E-CE9F-07AA-36E4-7B45E3B0CC5F}"/>
              </a:ext>
            </a:extLst>
          </p:cNvPr>
          <p:cNvPicPr>
            <a:picLocks noChangeAspect="1"/>
          </p:cNvPicPr>
          <p:nvPr/>
        </p:nvPicPr>
        <p:blipFill>
          <a:blip r:embed="rId4"/>
          <a:stretch>
            <a:fillRect/>
          </a:stretch>
        </p:blipFill>
        <p:spPr>
          <a:xfrm>
            <a:off x="4606413" y="1900051"/>
            <a:ext cx="2219635" cy="2257740"/>
          </a:xfrm>
          <a:prstGeom prst="rect">
            <a:avLst/>
          </a:prstGeom>
        </p:spPr>
      </p:pic>
      <p:cxnSp>
        <p:nvCxnSpPr>
          <p:cNvPr id="30" name="コネクタ: カギ線 29">
            <a:extLst>
              <a:ext uri="{FF2B5EF4-FFF2-40B4-BE49-F238E27FC236}">
                <a16:creationId xmlns:a16="http://schemas.microsoft.com/office/drawing/2014/main" id="{363D8143-84CF-6383-1D62-3B56C8B20F6A}"/>
              </a:ext>
            </a:extLst>
          </p:cNvPr>
          <p:cNvCxnSpPr>
            <a:cxnSpLocks/>
          </p:cNvCxnSpPr>
          <p:nvPr/>
        </p:nvCxnSpPr>
        <p:spPr>
          <a:xfrm rot="5400000" flipH="1" flipV="1">
            <a:off x="1486499" y="4331746"/>
            <a:ext cx="1112442" cy="260205"/>
          </a:xfrm>
          <a:prstGeom prst="bentConnector3">
            <a:avLst>
              <a:gd name="adj1" fmla="val 33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76" name="直線矢印コネクタ 3075">
            <a:extLst>
              <a:ext uri="{FF2B5EF4-FFF2-40B4-BE49-F238E27FC236}">
                <a16:creationId xmlns:a16="http://schemas.microsoft.com/office/drawing/2014/main" id="{F57E37E8-0616-2C90-FE9F-2450C1EFDD35}"/>
              </a:ext>
            </a:extLst>
          </p:cNvPr>
          <p:cNvCxnSpPr>
            <a:cxnSpLocks/>
            <a:stCxn id="3078" idx="0"/>
          </p:cNvCxnSpPr>
          <p:nvPr/>
        </p:nvCxnSpPr>
        <p:spPr>
          <a:xfrm flipV="1">
            <a:off x="2645473" y="4159126"/>
            <a:ext cx="0" cy="14688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8" name="テキスト ボックス 3077">
            <a:extLst>
              <a:ext uri="{FF2B5EF4-FFF2-40B4-BE49-F238E27FC236}">
                <a16:creationId xmlns:a16="http://schemas.microsoft.com/office/drawing/2014/main" id="{4D11EC46-76DD-51F3-707B-C550ABFFF675}"/>
              </a:ext>
            </a:extLst>
          </p:cNvPr>
          <p:cNvSpPr txBox="1"/>
          <p:nvPr/>
        </p:nvSpPr>
        <p:spPr>
          <a:xfrm>
            <a:off x="1250184" y="5627975"/>
            <a:ext cx="2790577" cy="646331"/>
          </a:xfrm>
          <a:prstGeom prst="rect">
            <a:avLst/>
          </a:prstGeom>
          <a:noFill/>
          <a:ln w="15875">
            <a:noFill/>
          </a:ln>
        </p:spPr>
        <p:txBody>
          <a:bodyPr wrap="square">
            <a:spAutoFit/>
          </a:bodyPr>
          <a:lstStyle/>
          <a:p>
            <a:r>
              <a:rPr lang="ja-JP" altLang="en-US" b="0" i="0" dirty="0">
                <a:solidFill>
                  <a:srgbClr val="1C1E21"/>
                </a:solidFill>
                <a:effectLst/>
                <a:latin typeface="メイリオ" panose="020B0604030504040204" pitchFamily="50" charset="-128"/>
                <a:ea typeface="メイリオ" panose="020B0604030504040204" pitchFamily="50" charset="-128"/>
              </a:rPr>
              <a:t>機能ボタン／</a:t>
            </a:r>
            <a:br>
              <a:rPr lang="en-US" altLang="ja-JP" b="0" i="0" dirty="0">
                <a:solidFill>
                  <a:srgbClr val="1C1E21"/>
                </a:solidFill>
                <a:effectLst/>
                <a:latin typeface="メイリオ" panose="020B0604030504040204" pitchFamily="50" charset="-128"/>
                <a:ea typeface="メイリオ" panose="020B0604030504040204" pitchFamily="50" charset="-128"/>
              </a:rPr>
            </a:br>
            <a:r>
              <a:rPr lang="ja-JP" altLang="en-US" b="0" i="0" dirty="0">
                <a:solidFill>
                  <a:srgbClr val="1C1E21"/>
                </a:solidFill>
                <a:effectLst/>
                <a:latin typeface="メイリオ" panose="020B0604030504040204" pitchFamily="50" charset="-128"/>
                <a:ea typeface="メイリオ" panose="020B0604030504040204" pitchFamily="50" charset="-128"/>
              </a:rPr>
              <a:t>ランプ</a:t>
            </a:r>
            <a:r>
              <a:rPr lang="en-US" altLang="ja-JP" b="0" i="0" dirty="0">
                <a:solidFill>
                  <a:srgbClr val="1C1E21"/>
                </a:solidFill>
                <a:effectLst/>
                <a:latin typeface="メイリオ" panose="020B0604030504040204" pitchFamily="50" charset="-128"/>
                <a:ea typeface="メイリオ" panose="020B0604030504040204" pitchFamily="50" charset="-128"/>
              </a:rPr>
              <a:t>(7</a:t>
            </a:r>
            <a:r>
              <a:rPr lang="ja-JP" altLang="en-US" b="0" i="0" dirty="0">
                <a:solidFill>
                  <a:srgbClr val="1C1E21"/>
                </a:solidFill>
                <a:effectLst/>
                <a:latin typeface="メイリオ" panose="020B0604030504040204" pitchFamily="50" charset="-128"/>
                <a:ea typeface="メイリオ" panose="020B0604030504040204" pitchFamily="50" charset="-128"/>
              </a:rPr>
              <a:t>色に光ります</a:t>
            </a:r>
            <a:r>
              <a:rPr lang="en-US" altLang="ja-JP" b="0" i="0" dirty="0">
                <a:solidFill>
                  <a:srgbClr val="1C1E21"/>
                </a:solidFill>
                <a:effectLst/>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cxnSp>
        <p:nvCxnSpPr>
          <p:cNvPr id="3081" name="直線矢印コネクタ 3080">
            <a:extLst>
              <a:ext uri="{FF2B5EF4-FFF2-40B4-BE49-F238E27FC236}">
                <a16:creationId xmlns:a16="http://schemas.microsoft.com/office/drawing/2014/main" id="{5BEDA173-1852-BD16-59A6-92828D43E858}"/>
              </a:ext>
            </a:extLst>
          </p:cNvPr>
          <p:cNvCxnSpPr>
            <a:cxnSpLocks/>
          </p:cNvCxnSpPr>
          <p:nvPr/>
        </p:nvCxnSpPr>
        <p:spPr>
          <a:xfrm flipV="1">
            <a:off x="3274123" y="4159126"/>
            <a:ext cx="0" cy="302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4" name="テキスト ボックス 3083">
            <a:extLst>
              <a:ext uri="{FF2B5EF4-FFF2-40B4-BE49-F238E27FC236}">
                <a16:creationId xmlns:a16="http://schemas.microsoft.com/office/drawing/2014/main" id="{745246E2-7222-B52D-BA2B-BD4413A7233A}"/>
              </a:ext>
            </a:extLst>
          </p:cNvPr>
          <p:cNvSpPr txBox="1"/>
          <p:nvPr/>
        </p:nvSpPr>
        <p:spPr>
          <a:xfrm>
            <a:off x="2884549" y="4519239"/>
            <a:ext cx="2790577" cy="1200329"/>
          </a:xfrm>
          <a:prstGeom prst="rect">
            <a:avLst/>
          </a:prstGeom>
          <a:noFill/>
          <a:ln w="15875">
            <a:noFill/>
          </a:ln>
        </p:spPr>
        <p:txBody>
          <a:bodyPr wrap="square">
            <a:spAutoFit/>
          </a:bodyPr>
          <a:lstStyle/>
          <a:p>
            <a:r>
              <a:rPr lang="ja-JP" altLang="en-US" dirty="0">
                <a:solidFill>
                  <a:srgbClr val="1C1E21"/>
                </a:solidFill>
                <a:latin typeface="メイリオ" panose="020B0604030504040204" pitchFamily="50" charset="-128"/>
                <a:ea typeface="メイリオ" panose="020B0604030504040204" pitchFamily="50" charset="-128"/>
              </a:rPr>
              <a:t>読み取りセンター</a:t>
            </a:r>
          </a:p>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プレイマット状の</a:t>
            </a:r>
          </a:p>
          <a:p>
            <a:r>
              <a:rPr lang="ja-JP" altLang="en-US" dirty="0">
                <a:latin typeface="メイリオ" panose="020B0604030504040204" pitchFamily="50" charset="-128"/>
                <a:ea typeface="メイリオ" panose="020B0604030504040204" pitchFamily="50" charset="-128"/>
              </a:rPr>
              <a:t>位置や、専用カードの</a:t>
            </a:r>
          </a:p>
          <a:p>
            <a:r>
              <a:rPr lang="ja-JP" altLang="en-US" dirty="0">
                <a:latin typeface="メイリオ" panose="020B0604030504040204" pitchFamily="50" charset="-128"/>
                <a:ea typeface="メイリオ" panose="020B0604030504040204" pitchFamily="50" charset="-128"/>
              </a:rPr>
              <a:t>種類を読み取ります</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3086" name="正方形/長方形 3085">
            <a:extLst>
              <a:ext uri="{FF2B5EF4-FFF2-40B4-BE49-F238E27FC236}">
                <a16:creationId xmlns:a16="http://schemas.microsoft.com/office/drawing/2014/main" id="{6E796B08-D34E-5B77-2D2D-CC5B2DD95703}"/>
              </a:ext>
            </a:extLst>
          </p:cNvPr>
          <p:cNvSpPr/>
          <p:nvPr/>
        </p:nvSpPr>
        <p:spPr>
          <a:xfrm>
            <a:off x="1441635" y="2382585"/>
            <a:ext cx="2352998" cy="96963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7" name="テキスト ボックス 3086">
            <a:extLst>
              <a:ext uri="{FF2B5EF4-FFF2-40B4-BE49-F238E27FC236}">
                <a16:creationId xmlns:a16="http://schemas.microsoft.com/office/drawing/2014/main" id="{C9EBCDBA-4DDF-0301-9E93-2B65546B4E28}"/>
              </a:ext>
            </a:extLst>
          </p:cNvPr>
          <p:cNvSpPr txBox="1"/>
          <p:nvPr/>
        </p:nvSpPr>
        <p:spPr>
          <a:xfrm>
            <a:off x="114300" y="2587137"/>
            <a:ext cx="1634365" cy="646331"/>
          </a:xfrm>
          <a:prstGeom prst="rect">
            <a:avLst/>
          </a:prstGeom>
          <a:noFill/>
          <a:ln w="15875">
            <a:noFill/>
          </a:ln>
        </p:spPr>
        <p:txBody>
          <a:bodyPr wrap="square">
            <a:spAutoFit/>
          </a:bodyPr>
          <a:lstStyle/>
          <a:p>
            <a:r>
              <a:rPr lang="ja-JP" altLang="en-US" dirty="0">
                <a:solidFill>
                  <a:srgbClr val="1C1E21"/>
                </a:solidFill>
                <a:latin typeface="メイリオ" panose="020B0604030504040204" pitchFamily="50" charset="-128"/>
                <a:ea typeface="メイリオ" panose="020B0604030504040204" pitchFamily="50" charset="-128"/>
              </a:rPr>
              <a:t>モーターと</a:t>
            </a:r>
          </a:p>
          <a:p>
            <a:r>
              <a:rPr lang="ja-JP" altLang="en-US" dirty="0">
                <a:solidFill>
                  <a:srgbClr val="1C1E21"/>
                </a:solidFill>
                <a:latin typeface="メイリオ" panose="020B0604030504040204" pitchFamily="50" charset="-128"/>
                <a:ea typeface="メイリオ" panose="020B0604030504040204" pitchFamily="50" charset="-128"/>
              </a:rPr>
              <a:t>タイヤ</a:t>
            </a:r>
            <a:endParaRPr lang="ja-JP" altLang="en-US" dirty="0">
              <a:latin typeface="メイリオ" panose="020B0604030504040204" pitchFamily="50" charset="-128"/>
              <a:ea typeface="メイリオ" panose="020B0604030504040204" pitchFamily="50" charset="-128"/>
            </a:endParaRPr>
          </a:p>
        </p:txBody>
      </p:sp>
      <p:sp>
        <p:nvSpPr>
          <p:cNvPr id="3088" name="楕円 3087">
            <a:extLst>
              <a:ext uri="{FF2B5EF4-FFF2-40B4-BE49-F238E27FC236}">
                <a16:creationId xmlns:a16="http://schemas.microsoft.com/office/drawing/2014/main" id="{8BEF6FC5-0E9E-CB85-61F0-F7B441C2C05C}"/>
              </a:ext>
            </a:extLst>
          </p:cNvPr>
          <p:cNvSpPr/>
          <p:nvPr/>
        </p:nvSpPr>
        <p:spPr>
          <a:xfrm>
            <a:off x="5181600" y="1900050"/>
            <a:ext cx="1047750" cy="6870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90" name="直線矢印コネクタ 3089">
            <a:extLst>
              <a:ext uri="{FF2B5EF4-FFF2-40B4-BE49-F238E27FC236}">
                <a16:creationId xmlns:a16="http://schemas.microsoft.com/office/drawing/2014/main" id="{83684EB9-69D4-92D4-9A35-5025FF336817}"/>
              </a:ext>
            </a:extLst>
          </p:cNvPr>
          <p:cNvCxnSpPr>
            <a:cxnSpLocks/>
          </p:cNvCxnSpPr>
          <p:nvPr/>
        </p:nvCxnSpPr>
        <p:spPr>
          <a:xfrm flipH="1">
            <a:off x="6229350" y="2209800"/>
            <a:ext cx="800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1" name="テキスト ボックス 3090">
            <a:extLst>
              <a:ext uri="{FF2B5EF4-FFF2-40B4-BE49-F238E27FC236}">
                <a16:creationId xmlns:a16="http://schemas.microsoft.com/office/drawing/2014/main" id="{6A3AE9B7-A1F7-3FFE-3EE3-6A5FCE73554A}"/>
              </a:ext>
            </a:extLst>
          </p:cNvPr>
          <p:cNvSpPr txBox="1"/>
          <p:nvPr/>
        </p:nvSpPr>
        <p:spPr>
          <a:xfrm>
            <a:off x="7086600" y="2058927"/>
            <a:ext cx="205740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磁器センサー</a:t>
            </a:r>
            <a:endParaRPr kumimoji="1" lang="ja-JP" altLang="en-US" dirty="0">
              <a:latin typeface="メイリオ" panose="020B0604030504040204" pitchFamily="50" charset="-128"/>
              <a:ea typeface="メイリオ" panose="020B0604030504040204" pitchFamily="50" charset="-128"/>
            </a:endParaRPr>
          </a:p>
        </p:txBody>
      </p:sp>
      <p:sp>
        <p:nvSpPr>
          <p:cNvPr id="3093" name="楕円 3092">
            <a:extLst>
              <a:ext uri="{FF2B5EF4-FFF2-40B4-BE49-F238E27FC236}">
                <a16:creationId xmlns:a16="http://schemas.microsoft.com/office/drawing/2014/main" id="{53C58B33-3660-AEEF-16DF-9A6786C12AE4}"/>
              </a:ext>
            </a:extLst>
          </p:cNvPr>
          <p:cNvSpPr/>
          <p:nvPr/>
        </p:nvSpPr>
        <p:spPr>
          <a:xfrm>
            <a:off x="5192355" y="2644528"/>
            <a:ext cx="1047750" cy="6870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4" name="楕円 3093">
            <a:extLst>
              <a:ext uri="{FF2B5EF4-FFF2-40B4-BE49-F238E27FC236}">
                <a16:creationId xmlns:a16="http://schemas.microsoft.com/office/drawing/2014/main" id="{7B9DE121-5547-5DB7-C5E0-90B2C8DCE764}"/>
              </a:ext>
            </a:extLst>
          </p:cNvPr>
          <p:cNvSpPr/>
          <p:nvPr/>
        </p:nvSpPr>
        <p:spPr>
          <a:xfrm>
            <a:off x="5162550" y="3429252"/>
            <a:ext cx="1047750" cy="6870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95" name="直線矢印コネクタ 3094">
            <a:extLst>
              <a:ext uri="{FF2B5EF4-FFF2-40B4-BE49-F238E27FC236}">
                <a16:creationId xmlns:a16="http://schemas.microsoft.com/office/drawing/2014/main" id="{DAF1F2FB-D684-BE61-2C92-2CA70667F562}"/>
              </a:ext>
            </a:extLst>
          </p:cNvPr>
          <p:cNvCxnSpPr>
            <a:cxnSpLocks/>
          </p:cNvCxnSpPr>
          <p:nvPr/>
        </p:nvCxnSpPr>
        <p:spPr>
          <a:xfrm flipV="1">
            <a:off x="5820333" y="4138517"/>
            <a:ext cx="0" cy="302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6" name="テキスト ボックス 3095">
            <a:extLst>
              <a:ext uri="{FF2B5EF4-FFF2-40B4-BE49-F238E27FC236}">
                <a16:creationId xmlns:a16="http://schemas.microsoft.com/office/drawing/2014/main" id="{00C2EC04-F40D-5239-B119-0B41540C914C}"/>
              </a:ext>
            </a:extLst>
          </p:cNvPr>
          <p:cNvSpPr txBox="1"/>
          <p:nvPr/>
        </p:nvSpPr>
        <p:spPr>
          <a:xfrm>
            <a:off x="5430759" y="4498630"/>
            <a:ext cx="3195757" cy="923330"/>
          </a:xfrm>
          <a:prstGeom prst="rect">
            <a:avLst/>
          </a:prstGeom>
          <a:noFill/>
          <a:ln w="15875">
            <a:noFill/>
          </a:ln>
        </p:spPr>
        <p:txBody>
          <a:bodyPr wrap="square">
            <a:spAutoFit/>
          </a:bodyPr>
          <a:lstStyle/>
          <a:p>
            <a:r>
              <a:rPr lang="ja-JP" altLang="en-US" dirty="0">
                <a:solidFill>
                  <a:srgbClr val="1C1E21"/>
                </a:solidFill>
                <a:latin typeface="メイリオ" panose="020B0604030504040204" pitchFamily="50" charset="-128"/>
                <a:ea typeface="メイリオ" panose="020B0604030504040204" pitchFamily="50" charset="-128"/>
              </a:rPr>
              <a:t>姿勢・モーションセンサー</a:t>
            </a:r>
            <a:br>
              <a:rPr lang="ja-JP" altLang="en-US" dirty="0">
                <a:solidFill>
                  <a:srgbClr val="1C1E21"/>
                </a:solidFill>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の傾きや衝突を知ることができます</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cxnSp>
        <p:nvCxnSpPr>
          <p:cNvPr id="3097" name="直線矢印コネクタ 3096">
            <a:extLst>
              <a:ext uri="{FF2B5EF4-FFF2-40B4-BE49-F238E27FC236}">
                <a16:creationId xmlns:a16="http://schemas.microsoft.com/office/drawing/2014/main" id="{93823FFF-E73E-8874-9C2E-1B401B732DB9}"/>
              </a:ext>
            </a:extLst>
          </p:cNvPr>
          <p:cNvCxnSpPr>
            <a:cxnSpLocks/>
          </p:cNvCxnSpPr>
          <p:nvPr/>
        </p:nvCxnSpPr>
        <p:spPr>
          <a:xfrm flipH="1">
            <a:off x="6264316" y="3015009"/>
            <a:ext cx="800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8" name="テキスト ボックス 3097">
            <a:extLst>
              <a:ext uri="{FF2B5EF4-FFF2-40B4-BE49-F238E27FC236}">
                <a16:creationId xmlns:a16="http://schemas.microsoft.com/office/drawing/2014/main" id="{EB202FD0-38A4-931B-AB83-6A35B4B73478}"/>
              </a:ext>
            </a:extLst>
          </p:cNvPr>
          <p:cNvSpPr txBox="1"/>
          <p:nvPr/>
        </p:nvSpPr>
        <p:spPr>
          <a:xfrm>
            <a:off x="7121566" y="2864136"/>
            <a:ext cx="205740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スピーカー</a:t>
            </a:r>
            <a:endParaRPr kumimoji="1" lang="ja-JP" altLang="en-US" dirty="0">
              <a:latin typeface="メイリオ" panose="020B0604030504040204" pitchFamily="50" charset="-128"/>
              <a:ea typeface="メイリオ" panose="020B0604030504040204" pitchFamily="50" charset="-128"/>
            </a:endParaRPr>
          </a:p>
        </p:txBody>
      </p:sp>
      <p:sp>
        <p:nvSpPr>
          <p:cNvPr id="3099" name="テキスト ボックス 3098">
            <a:extLst>
              <a:ext uri="{FF2B5EF4-FFF2-40B4-BE49-F238E27FC236}">
                <a16:creationId xmlns:a16="http://schemas.microsoft.com/office/drawing/2014/main" id="{98BAE5C3-598C-4FC5-591E-B811AF9124A2}"/>
              </a:ext>
            </a:extLst>
          </p:cNvPr>
          <p:cNvSpPr txBox="1"/>
          <p:nvPr/>
        </p:nvSpPr>
        <p:spPr>
          <a:xfrm>
            <a:off x="4682164" y="6160862"/>
            <a:ext cx="4764504" cy="338554"/>
          </a:xfrm>
          <a:prstGeom prst="rect">
            <a:avLst/>
          </a:prstGeom>
          <a:noFill/>
          <a:ln w="15875">
            <a:noFill/>
          </a:ln>
        </p:spPr>
        <p:txBody>
          <a:bodyPr wrap="square">
            <a:spAutoFit/>
          </a:bodyPr>
          <a:lstStyle/>
          <a:p>
            <a:r>
              <a:rPr lang="ja-JP" altLang="en-US" sz="1600" dirty="0"/>
              <a:t>画像引用</a:t>
            </a:r>
            <a:r>
              <a:rPr lang="en-US" altLang="ja-JP" sz="1600" dirty="0"/>
              <a:t>: https://toio.github.io/</a:t>
            </a:r>
            <a:endParaRPr lang="ja-JP" altLang="en-US" sz="1600" dirty="0"/>
          </a:p>
        </p:txBody>
      </p:sp>
      <p:sp>
        <p:nvSpPr>
          <p:cNvPr id="3100" name="矢印: 上 3099">
            <a:extLst>
              <a:ext uri="{FF2B5EF4-FFF2-40B4-BE49-F238E27FC236}">
                <a16:creationId xmlns:a16="http://schemas.microsoft.com/office/drawing/2014/main" id="{9BAA0665-0ED3-3E13-A2B5-BBD1FBD4A814}"/>
              </a:ext>
            </a:extLst>
          </p:cNvPr>
          <p:cNvSpPr/>
          <p:nvPr/>
        </p:nvSpPr>
        <p:spPr>
          <a:xfrm>
            <a:off x="1748665" y="1488080"/>
            <a:ext cx="575435" cy="294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2" name="テキスト ボックス 3101">
            <a:extLst>
              <a:ext uri="{FF2B5EF4-FFF2-40B4-BE49-F238E27FC236}">
                <a16:creationId xmlns:a16="http://schemas.microsoft.com/office/drawing/2014/main" id="{1092D147-989E-4D78-49E1-333A0748DF70}"/>
              </a:ext>
            </a:extLst>
          </p:cNvPr>
          <p:cNvSpPr txBox="1"/>
          <p:nvPr/>
        </p:nvSpPr>
        <p:spPr>
          <a:xfrm>
            <a:off x="2357104" y="1488080"/>
            <a:ext cx="1683657" cy="400110"/>
          </a:xfrm>
          <a:prstGeom prst="rect">
            <a:avLst/>
          </a:prstGeom>
          <a:noFill/>
        </p:spPr>
        <p:txBody>
          <a:bodyPr wrap="squar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前</a:t>
            </a:r>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271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5478" y="214947"/>
            <a:ext cx="6230569" cy="589121"/>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ja-JP" altLang="en-US" sz="2400" dirty="0">
                <a:solidFill>
                  <a:schemeClr val="tx1"/>
                </a:solidFill>
                <a:latin typeface="メイリオ" panose="020B0604030504040204" pitchFamily="50" charset="-128"/>
                <a:ea typeface="メイリオ" panose="020B0604030504040204" pitchFamily="50" charset="-128"/>
              </a:rPr>
              <a:t>のプログラミングでできること</a:t>
            </a:r>
            <a:endParaRPr kumimoji="1" lang="ja-JP" altLang="en-US" sz="2400" dirty="0">
              <a:latin typeface="メイリオ" panose="020B0604030504040204" pitchFamily="50" charset="-128"/>
              <a:ea typeface="メイリオ" panose="020B0604030504040204" pitchFamily="50" charset="-128"/>
            </a:endParaRPr>
          </a:p>
        </p:txBody>
      </p:sp>
      <p:sp>
        <p:nvSpPr>
          <p:cNvPr id="23" name="スライド番号プレースホルダー 22"/>
          <p:cNvSpPr>
            <a:spLocks noGrp="1"/>
          </p:cNvSpPr>
          <p:nvPr>
            <p:ph type="sldNum" sz="quarter" idx="12"/>
          </p:nvPr>
        </p:nvSpPr>
        <p:spPr/>
        <p:txBody>
          <a:bodyPr/>
          <a:lstStyle/>
          <a:p>
            <a:fld id="{B030202A-DB85-4EFC-835A-755258E4A586}" type="slidenum">
              <a:rPr kumimoji="1" lang="ja-JP" altLang="en-US" smtClean="0"/>
              <a:t>4</a:t>
            </a:fld>
            <a:endParaRPr kumimoji="1" lang="ja-JP" altLang="en-US"/>
          </a:p>
        </p:txBody>
      </p:sp>
      <p:sp>
        <p:nvSpPr>
          <p:cNvPr id="3096" name="テキスト ボックス 3095">
            <a:extLst>
              <a:ext uri="{FF2B5EF4-FFF2-40B4-BE49-F238E27FC236}">
                <a16:creationId xmlns:a16="http://schemas.microsoft.com/office/drawing/2014/main" id="{00C2EC04-F40D-5239-B119-0B41540C914C}"/>
              </a:ext>
            </a:extLst>
          </p:cNvPr>
          <p:cNvSpPr txBox="1"/>
          <p:nvPr/>
        </p:nvSpPr>
        <p:spPr>
          <a:xfrm>
            <a:off x="595478" y="1271885"/>
            <a:ext cx="8056641" cy="3046988"/>
          </a:xfrm>
          <a:prstGeom prst="rect">
            <a:avLst/>
          </a:prstGeom>
          <a:noFill/>
          <a:ln w="15875">
            <a:noFill/>
          </a:ln>
        </p:spPr>
        <p:txBody>
          <a:bodyPr wrap="square">
            <a:spAutoFit/>
          </a:bodyPr>
          <a:lstStyle/>
          <a:p>
            <a:r>
              <a:rPr lang="ja-JP" altLang="en-US" sz="2400" dirty="0">
                <a:solidFill>
                  <a:srgbClr val="1C1E21"/>
                </a:solidFill>
                <a:latin typeface="メイリオ" panose="020B0604030504040204" pitchFamily="50" charset="-128"/>
                <a:ea typeface="メイリオ" panose="020B0604030504040204" pitchFamily="50" charset="-128"/>
              </a:rPr>
              <a:t>・左右のモーター</a:t>
            </a:r>
            <a:r>
              <a:rPr lang="en-US" altLang="ja-JP" sz="2400" dirty="0">
                <a:solidFill>
                  <a:srgbClr val="1C1E21"/>
                </a:solidFill>
                <a:latin typeface="メイリオ" panose="020B0604030504040204" pitchFamily="50" charset="-128"/>
                <a:ea typeface="メイリオ" panose="020B0604030504040204" pitchFamily="50" charset="-128"/>
              </a:rPr>
              <a:t>/</a:t>
            </a:r>
            <a:r>
              <a:rPr lang="ja-JP" altLang="en-US" sz="2400" dirty="0">
                <a:solidFill>
                  <a:srgbClr val="1C1E21"/>
                </a:solidFill>
                <a:latin typeface="メイリオ" panose="020B0604030504040204" pitchFamily="50" charset="-128"/>
                <a:ea typeface="メイリオ" panose="020B0604030504040204" pitchFamily="50" charset="-128"/>
              </a:rPr>
              <a:t>車輪を動かすことができます。</a:t>
            </a:r>
          </a:p>
          <a:p>
            <a:r>
              <a:rPr lang="ja-JP" altLang="en-US" sz="2400" dirty="0">
                <a:solidFill>
                  <a:srgbClr val="1C1E21"/>
                </a:solidFill>
                <a:latin typeface="メイリオ" panose="020B0604030504040204" pitchFamily="50" charset="-128"/>
                <a:ea typeface="メイリオ" panose="020B0604030504040204" pitchFamily="50" charset="-128"/>
              </a:rPr>
              <a:t>・ランプの色を変えて光らせることができます。</a:t>
            </a:r>
            <a:endParaRPr lang="en-US" altLang="ja-JP" sz="2400" dirty="0">
              <a:solidFill>
                <a:srgbClr val="1C1E21"/>
              </a:solidFill>
              <a:latin typeface="メイリオ" panose="020B0604030504040204" pitchFamily="50" charset="-128"/>
              <a:ea typeface="メイリオ" panose="020B0604030504040204" pitchFamily="50" charset="-128"/>
            </a:endParaRPr>
          </a:p>
          <a:p>
            <a:r>
              <a:rPr lang="ja-JP" altLang="en-US" sz="2400" dirty="0">
                <a:solidFill>
                  <a:srgbClr val="1C1E21"/>
                </a:solidFill>
                <a:latin typeface="メイリオ" panose="020B0604030504040204" pitchFamily="50" charset="-128"/>
                <a:ea typeface="メイリオ" panose="020B0604030504040204" pitchFamily="50" charset="-128"/>
              </a:rPr>
              <a:t>・スピーカーから音を出すことができます。</a:t>
            </a:r>
            <a:endParaRPr lang="en-US" altLang="ja-JP" sz="2400" dirty="0">
              <a:solidFill>
                <a:srgbClr val="1C1E21"/>
              </a:solidFill>
              <a:latin typeface="メイリオ" panose="020B0604030504040204" pitchFamily="50" charset="-128"/>
              <a:ea typeface="メイリオ" panose="020B0604030504040204" pitchFamily="50" charset="-128"/>
            </a:endParaRPr>
          </a:p>
          <a:p>
            <a:r>
              <a:rPr lang="ja-JP" altLang="en-US" sz="2400" dirty="0">
                <a:solidFill>
                  <a:srgbClr val="1C1E21"/>
                </a:solidFill>
                <a:latin typeface="メイリオ" panose="020B0604030504040204" pitchFamily="50" charset="-128"/>
                <a:ea typeface="メイリオ" panose="020B0604030504040204" pitchFamily="50" charset="-128"/>
              </a:rPr>
              <a:t>・</a:t>
            </a:r>
            <a:r>
              <a:rPr lang="en-US" altLang="ja-JP" sz="2400" dirty="0" err="1">
                <a:solidFill>
                  <a:srgbClr val="1C1E21"/>
                </a:solidFill>
                <a:latin typeface="メイリオ" panose="020B0604030504040204" pitchFamily="50" charset="-128"/>
                <a:ea typeface="メイリオ" panose="020B0604030504040204" pitchFamily="50" charset="-128"/>
              </a:rPr>
              <a:t>toio</a:t>
            </a:r>
            <a:r>
              <a:rPr lang="ja-JP" altLang="en-US" sz="2400" dirty="0">
                <a:solidFill>
                  <a:srgbClr val="1C1E21"/>
                </a:solidFill>
                <a:latin typeface="メイリオ" panose="020B0604030504040204" pitchFamily="50" charset="-128"/>
                <a:ea typeface="メイリオ" panose="020B0604030504040204" pitchFamily="50" charset="-128"/>
              </a:rPr>
              <a:t>の傾きなどを知ることができます。</a:t>
            </a:r>
          </a:p>
          <a:p>
            <a:r>
              <a:rPr lang="ja-JP" altLang="en-US" sz="2400" dirty="0">
                <a:solidFill>
                  <a:srgbClr val="1C1E21"/>
                </a:solidFill>
                <a:latin typeface="メイリオ" panose="020B0604030504040204" pitchFamily="50" charset="-128"/>
                <a:ea typeface="メイリオ" panose="020B0604030504040204" pitchFamily="50" charset="-128"/>
              </a:rPr>
              <a:t>・プレイマットの上かどうか判断できます。</a:t>
            </a:r>
          </a:p>
          <a:p>
            <a:r>
              <a:rPr lang="ja-JP" altLang="en-US" sz="2400" dirty="0">
                <a:solidFill>
                  <a:srgbClr val="1C1E21"/>
                </a:solidFill>
                <a:latin typeface="メイリオ" panose="020B0604030504040204" pitchFamily="50" charset="-128"/>
                <a:ea typeface="メイリオ" panose="020B0604030504040204" pitchFamily="50" charset="-128"/>
              </a:rPr>
              <a:t>・プレイマット上の位置や向きを知ることができます。</a:t>
            </a:r>
          </a:p>
          <a:p>
            <a:r>
              <a:rPr lang="ja-JP" altLang="en-US" sz="2400" dirty="0">
                <a:solidFill>
                  <a:srgbClr val="1C1E21"/>
                </a:solidFill>
                <a:latin typeface="メイリオ" panose="020B0604030504040204" pitchFamily="50" charset="-128"/>
                <a:ea typeface="メイリオ" panose="020B0604030504040204" pitchFamily="50" charset="-128"/>
              </a:rPr>
              <a:t>・磁石が近くにあるか、</a:t>
            </a:r>
            <a:r>
              <a:rPr lang="en-US" altLang="ja-JP" sz="2400" dirty="0">
                <a:solidFill>
                  <a:srgbClr val="1C1E21"/>
                </a:solidFill>
                <a:latin typeface="メイリオ" panose="020B0604030504040204" pitchFamily="50" charset="-128"/>
                <a:ea typeface="メイリオ" panose="020B0604030504040204" pitchFamily="50" charset="-128"/>
              </a:rPr>
              <a:t>S</a:t>
            </a:r>
            <a:r>
              <a:rPr lang="ja-JP" altLang="en-US" sz="2400" dirty="0">
                <a:solidFill>
                  <a:srgbClr val="1C1E21"/>
                </a:solidFill>
                <a:latin typeface="メイリオ" panose="020B0604030504040204" pitchFamily="50" charset="-128"/>
                <a:ea typeface="メイリオ" panose="020B0604030504040204" pitchFamily="50" charset="-128"/>
              </a:rPr>
              <a:t>極</a:t>
            </a:r>
            <a:r>
              <a:rPr lang="en-US" altLang="ja-JP" sz="2400" dirty="0">
                <a:solidFill>
                  <a:srgbClr val="1C1E21"/>
                </a:solidFill>
                <a:latin typeface="メイリオ" panose="020B0604030504040204" pitchFamily="50" charset="-128"/>
                <a:ea typeface="メイリオ" panose="020B0604030504040204" pitchFamily="50" charset="-128"/>
              </a:rPr>
              <a:t>/N</a:t>
            </a:r>
            <a:r>
              <a:rPr lang="ja-JP" altLang="en-US" sz="2400" dirty="0">
                <a:solidFill>
                  <a:srgbClr val="1C1E21"/>
                </a:solidFill>
                <a:latin typeface="メイリオ" panose="020B0604030504040204" pitchFamily="50" charset="-128"/>
                <a:ea typeface="メイリオ" panose="020B0604030504040204" pitchFamily="50" charset="-128"/>
              </a:rPr>
              <a:t>極を知ることができます。</a:t>
            </a:r>
          </a:p>
          <a:p>
            <a:r>
              <a:rPr lang="ja-JP" altLang="en-US" sz="2400" dirty="0">
                <a:solidFill>
                  <a:srgbClr val="1C1E21"/>
                </a:solidFill>
                <a:latin typeface="メイリオ" panose="020B0604030504040204" pitchFamily="50" charset="-128"/>
                <a:ea typeface="メイリオ" panose="020B0604030504040204" pitchFamily="50" charset="-128"/>
              </a:rPr>
              <a:t>・かなり強く衝突したかどうか知ることができます。</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0338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a:solidFill>
                  <a:schemeClr val="tx1"/>
                </a:solidFill>
                <a:latin typeface="メイリオ" panose="020B0604030504040204" pitchFamily="50" charset="-128"/>
                <a:ea typeface="メイリオ" panose="020B0604030504040204" pitchFamily="50" charset="-128"/>
              </a:rPr>
              <a:t>2. </a:t>
            </a:r>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lang="ja-JP" altLang="en-US" sz="2400" dirty="0">
                <a:solidFill>
                  <a:schemeClr val="tx1"/>
                </a:solidFill>
                <a:latin typeface="メイリオ" panose="020B0604030504040204" pitchFamily="50" charset="-128"/>
                <a:ea typeface="メイリオ" panose="020B0604030504040204" pitchFamily="50" charset="-128"/>
              </a:rPr>
              <a:t>のプログラミングの基礎</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68812" y="948117"/>
            <a:ext cx="89751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Scratch</a:t>
            </a:r>
            <a:r>
              <a:rPr kumimoji="1" lang="ja-JP" altLang="en-US" dirty="0">
                <a:latin typeface="メイリオ" panose="020B0604030504040204" pitchFamily="50" charset="-128"/>
                <a:ea typeface="メイリオ" panose="020B0604030504040204" pitchFamily="50" charset="-128"/>
              </a:rPr>
              <a:t>のようなブロックプログラミングで</a:t>
            </a:r>
            <a:r>
              <a:rPr kumimoji="1" lang="en-US" altLang="ja-JP" dirty="0" err="1">
                <a:latin typeface="メイリオ" panose="020B0604030504040204" pitchFamily="50" charset="-128"/>
                <a:ea typeface="メイリオ" panose="020B0604030504040204" pitchFamily="50" charset="-128"/>
              </a:rPr>
              <a:t>toio</a:t>
            </a:r>
            <a:r>
              <a:rPr kumimoji="1" lang="ja-JP" altLang="en-US" dirty="0">
                <a:latin typeface="メイリオ" panose="020B0604030504040204" pitchFamily="50" charset="-128"/>
                <a:ea typeface="メイリオ" panose="020B0604030504040204" pitchFamily="50" charset="-128"/>
              </a:rPr>
              <a:t>を動かしてみよう</a:t>
            </a:r>
            <a:endParaRPr kumimoji="1"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 </a:t>
            </a:r>
            <a:r>
              <a:rPr lang="en-US" altLang="ja-JP" dirty="0" err="1">
                <a:latin typeface="メイリオ" panose="020B0604030504040204" pitchFamily="50" charset="-128"/>
                <a:ea typeface="メイリオ" panose="020B0604030504040204" pitchFamily="50" charset="-128"/>
              </a:rPr>
              <a:t>toio</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のプログラミング</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に行く</a:t>
            </a:r>
            <a:endParaRPr lang="en-US" altLang="ja-JP"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68589027"/>
              </p:ext>
            </p:extLst>
          </p:nvPr>
        </p:nvGraphicFramePr>
        <p:xfrm>
          <a:off x="996956" y="1735180"/>
          <a:ext cx="2944762" cy="457200"/>
        </p:xfrm>
        <a:graphic>
          <a:graphicData uri="http://schemas.openxmlformats.org/drawingml/2006/table">
            <a:tbl>
              <a:tblPr firstRow="1" bandRow="1">
                <a:tableStyleId>{5C22544A-7EE6-4342-B048-85BDC9FD1C3A}</a:tableStyleId>
              </a:tblPr>
              <a:tblGrid>
                <a:gridCol w="2251587">
                  <a:extLst>
                    <a:ext uri="{9D8B030D-6E8A-4147-A177-3AD203B41FA5}">
                      <a16:colId xmlns:a16="http://schemas.microsoft.com/office/drawing/2014/main" val="3358540011"/>
                    </a:ext>
                  </a:extLst>
                </a:gridCol>
                <a:gridCol w="693175">
                  <a:extLst>
                    <a:ext uri="{9D8B030D-6E8A-4147-A177-3AD203B41FA5}">
                      <a16:colId xmlns:a16="http://schemas.microsoft.com/office/drawing/2014/main" val="3894844272"/>
                    </a:ext>
                  </a:extLst>
                </a:gridCol>
              </a:tblGrid>
              <a:tr h="370840">
                <a:tc>
                  <a:txBody>
                    <a:bodyPr/>
                    <a:lstStyle/>
                    <a:p>
                      <a:r>
                        <a:rPr kumimoji="1" lang="en-US" altLang="ja-JP" sz="2400" dirty="0" err="1">
                          <a:solidFill>
                            <a:schemeClr val="tx1"/>
                          </a:solidFill>
                          <a:latin typeface="メイリオ" panose="020B0604030504040204" pitchFamily="50" charset="-128"/>
                          <a:ea typeface="メイリオ" panose="020B0604030504040204" pitchFamily="50" charset="-128"/>
                        </a:rPr>
                        <a:t>toio</a:t>
                      </a:r>
                      <a:r>
                        <a:rPr kumimoji="1" lang="en-US" altLang="ja-JP" sz="2400" dirty="0">
                          <a:solidFill>
                            <a:schemeClr val="tx1"/>
                          </a:solidFill>
                          <a:latin typeface="メイリオ" panose="020B0604030504040204" pitchFamily="50" charset="-128"/>
                          <a:ea typeface="メイリオ" panose="020B0604030504040204" pitchFamily="50" charset="-128"/>
                        </a:rPr>
                        <a:t> do</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検索</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5394642"/>
                  </a:ext>
                </a:extLst>
              </a:tr>
            </a:tbl>
          </a:graphicData>
        </a:graphic>
      </p:graphicFrame>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5</a:t>
            </a:fld>
            <a:endParaRPr kumimoji="1" lang="ja-JP" altLang="en-US"/>
          </a:p>
        </p:txBody>
      </p:sp>
      <p:pic>
        <p:nvPicPr>
          <p:cNvPr id="12" name="図 11">
            <a:extLst>
              <a:ext uri="{FF2B5EF4-FFF2-40B4-BE49-F238E27FC236}">
                <a16:creationId xmlns:a16="http://schemas.microsoft.com/office/drawing/2014/main" id="{40750DCA-D780-6F2A-6282-0B3897689A57}"/>
              </a:ext>
            </a:extLst>
          </p:cNvPr>
          <p:cNvPicPr>
            <a:picLocks noChangeAspect="1"/>
          </p:cNvPicPr>
          <p:nvPr/>
        </p:nvPicPr>
        <p:blipFill>
          <a:blip r:embed="rId3"/>
          <a:stretch>
            <a:fillRect/>
          </a:stretch>
        </p:blipFill>
        <p:spPr>
          <a:xfrm>
            <a:off x="2099670" y="2333112"/>
            <a:ext cx="5725484" cy="1127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直線矢印コネクタ 12">
            <a:extLst>
              <a:ext uri="{FF2B5EF4-FFF2-40B4-BE49-F238E27FC236}">
                <a16:creationId xmlns:a16="http://schemas.microsoft.com/office/drawing/2014/main" id="{F931EEC7-C751-3697-3130-685945B42AD9}"/>
              </a:ext>
            </a:extLst>
          </p:cNvPr>
          <p:cNvCxnSpPr>
            <a:cxnSpLocks/>
          </p:cNvCxnSpPr>
          <p:nvPr/>
        </p:nvCxnSpPr>
        <p:spPr>
          <a:xfrm>
            <a:off x="1318846" y="2772997"/>
            <a:ext cx="819150" cy="17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96832CF-2759-0193-8F1A-60107AE7861E}"/>
              </a:ext>
            </a:extLst>
          </p:cNvPr>
          <p:cNvSpPr txBox="1"/>
          <p:nvPr/>
        </p:nvSpPr>
        <p:spPr>
          <a:xfrm>
            <a:off x="781050" y="2910079"/>
            <a:ext cx="168828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クリック</a:t>
            </a:r>
            <a:endParaRPr kumimoji="1" lang="ja-JP" altLang="en-US"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4B799F6F-31BE-1923-13EC-7B025DA5EA1E}"/>
              </a:ext>
            </a:extLst>
          </p:cNvPr>
          <p:cNvPicPr>
            <a:picLocks noChangeAspect="1"/>
          </p:cNvPicPr>
          <p:nvPr/>
        </p:nvPicPr>
        <p:blipFill>
          <a:blip r:embed="rId4"/>
          <a:stretch>
            <a:fillRect/>
          </a:stretch>
        </p:blipFill>
        <p:spPr>
          <a:xfrm>
            <a:off x="4572000" y="3661185"/>
            <a:ext cx="2157363" cy="1399371"/>
          </a:xfrm>
          <a:prstGeom prst="rect">
            <a:avLst/>
          </a:prstGeom>
        </p:spPr>
      </p:pic>
      <p:sp>
        <p:nvSpPr>
          <p:cNvPr id="20" name="テキスト ボックス 19">
            <a:extLst>
              <a:ext uri="{FF2B5EF4-FFF2-40B4-BE49-F238E27FC236}">
                <a16:creationId xmlns:a16="http://schemas.microsoft.com/office/drawing/2014/main" id="{0C20F56A-1819-FB3D-F921-B18C25FE15C5}"/>
              </a:ext>
            </a:extLst>
          </p:cNvPr>
          <p:cNvSpPr txBox="1"/>
          <p:nvPr/>
        </p:nvSpPr>
        <p:spPr>
          <a:xfrm>
            <a:off x="168812" y="3714540"/>
            <a:ext cx="3772906"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画面の途中にある、ブラウザ版の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すぐ始める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40195D1A-B42A-8E01-AF61-7E818C997F18}"/>
              </a:ext>
            </a:extLst>
          </p:cNvPr>
          <p:cNvPicPr>
            <a:picLocks noChangeAspect="1"/>
          </p:cNvPicPr>
          <p:nvPr/>
        </p:nvPicPr>
        <p:blipFill>
          <a:blip r:embed="rId5"/>
          <a:stretch>
            <a:fillRect/>
          </a:stretch>
        </p:blipFill>
        <p:spPr>
          <a:xfrm>
            <a:off x="781050" y="5557173"/>
            <a:ext cx="5725324" cy="562053"/>
          </a:xfrm>
          <a:prstGeom prst="rect">
            <a:avLst/>
          </a:prstGeom>
        </p:spPr>
      </p:pic>
      <p:sp>
        <p:nvSpPr>
          <p:cNvPr id="23" name="テキスト ボックス 22">
            <a:extLst>
              <a:ext uri="{FF2B5EF4-FFF2-40B4-BE49-F238E27FC236}">
                <a16:creationId xmlns:a16="http://schemas.microsoft.com/office/drawing/2014/main" id="{75107568-D914-9A78-EB54-A07FD232BB2D}"/>
              </a:ext>
            </a:extLst>
          </p:cNvPr>
          <p:cNvSpPr txBox="1"/>
          <p:nvPr/>
        </p:nvSpPr>
        <p:spPr>
          <a:xfrm>
            <a:off x="213217" y="4776370"/>
            <a:ext cx="3772906" cy="64633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画面の途中にある、ブラウザ版の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つくる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C9925840-0392-83DA-150E-EB042DD3C86B}"/>
              </a:ext>
            </a:extLst>
          </p:cNvPr>
          <p:cNvSpPr/>
          <p:nvPr/>
        </p:nvSpPr>
        <p:spPr>
          <a:xfrm>
            <a:off x="5181600" y="5467889"/>
            <a:ext cx="1047750" cy="68708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E6B928F0-2BFA-5874-8638-1433009218E2}"/>
              </a:ext>
            </a:extLst>
          </p:cNvPr>
          <p:cNvCxnSpPr>
            <a:cxnSpLocks/>
          </p:cNvCxnSpPr>
          <p:nvPr/>
        </p:nvCxnSpPr>
        <p:spPr>
          <a:xfrm flipH="1">
            <a:off x="6229350" y="5777639"/>
            <a:ext cx="800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B82F76F9-D7F4-D039-4915-67AF7BD3FC75}"/>
              </a:ext>
            </a:extLst>
          </p:cNvPr>
          <p:cNvSpPr txBox="1"/>
          <p:nvPr/>
        </p:nvSpPr>
        <p:spPr>
          <a:xfrm>
            <a:off x="7086600" y="5626766"/>
            <a:ext cx="2057400"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つくるを</a:t>
            </a:r>
          </a:p>
          <a:p>
            <a:r>
              <a:rPr lang="ja-JP" altLang="en-US" dirty="0">
                <a:latin typeface="メイリオ" panose="020B0604030504040204" pitchFamily="50" charset="-128"/>
                <a:ea typeface="メイリオ" panose="020B0604030504040204" pitchFamily="50" charset="-128"/>
              </a:rPr>
              <a:t>クリック</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856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6</a:t>
            </a:fld>
            <a:r>
              <a:rPr kumimoji="1" lang="ja-JP" altLang="en-US" dirty="0">
                <a:latin typeface="メイリオ" panose="020B0604030504040204" pitchFamily="50" charset="-128"/>
                <a:ea typeface="メイリオ" panose="020B0604030504040204" pitchFamily="50" charset="-128"/>
              </a:rPr>
              <a:t>ページ</a:t>
            </a:r>
          </a:p>
        </p:txBody>
      </p:sp>
      <p:sp>
        <p:nvSpPr>
          <p:cNvPr id="2" name="テキスト ボックス 1"/>
          <p:cNvSpPr txBox="1"/>
          <p:nvPr/>
        </p:nvSpPr>
        <p:spPr>
          <a:xfrm>
            <a:off x="269817" y="660937"/>
            <a:ext cx="3553521" cy="64633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ゼロから作る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クリックします。</a:t>
            </a:r>
            <a:endParaRPr lang="en-US" altLang="ja-JP"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EBC57125-B599-5CA6-FD3B-EF154629FF0D}"/>
              </a:ext>
            </a:extLst>
          </p:cNvPr>
          <p:cNvPicPr>
            <a:picLocks noChangeAspect="1"/>
          </p:cNvPicPr>
          <p:nvPr/>
        </p:nvPicPr>
        <p:blipFill>
          <a:blip r:embed="rId3"/>
          <a:stretch>
            <a:fillRect/>
          </a:stretch>
        </p:blipFill>
        <p:spPr>
          <a:xfrm>
            <a:off x="2609313" y="369964"/>
            <a:ext cx="3848637" cy="1009791"/>
          </a:xfrm>
          <a:prstGeom prst="rect">
            <a:avLst/>
          </a:prstGeom>
        </p:spPr>
      </p:pic>
      <p:sp>
        <p:nvSpPr>
          <p:cNvPr id="6" name="楕円 5">
            <a:extLst>
              <a:ext uri="{FF2B5EF4-FFF2-40B4-BE49-F238E27FC236}">
                <a16:creationId xmlns:a16="http://schemas.microsoft.com/office/drawing/2014/main" id="{B3555190-51EA-BB23-DD08-416AA4D10F7F}"/>
              </a:ext>
            </a:extLst>
          </p:cNvPr>
          <p:cNvSpPr/>
          <p:nvPr/>
        </p:nvSpPr>
        <p:spPr>
          <a:xfrm>
            <a:off x="5037364" y="725597"/>
            <a:ext cx="1469010" cy="68708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416CF95-4CC6-8FF6-B0A5-6CBED5B04437}"/>
              </a:ext>
            </a:extLst>
          </p:cNvPr>
          <p:cNvPicPr>
            <a:picLocks noChangeAspect="1"/>
          </p:cNvPicPr>
          <p:nvPr/>
        </p:nvPicPr>
        <p:blipFill>
          <a:blip r:embed="rId4"/>
          <a:stretch>
            <a:fillRect/>
          </a:stretch>
        </p:blipFill>
        <p:spPr>
          <a:xfrm>
            <a:off x="1238249" y="2353475"/>
            <a:ext cx="5974587" cy="4134561"/>
          </a:xfrm>
          <a:prstGeom prst="rect">
            <a:avLst/>
          </a:prstGeom>
        </p:spPr>
      </p:pic>
      <p:sp>
        <p:nvSpPr>
          <p:cNvPr id="14" name="テキスト ボックス 13">
            <a:extLst>
              <a:ext uri="{FF2B5EF4-FFF2-40B4-BE49-F238E27FC236}">
                <a16:creationId xmlns:a16="http://schemas.microsoft.com/office/drawing/2014/main" id="{2D61510C-E319-7782-AD67-8509911FF4BD}"/>
              </a:ext>
            </a:extLst>
          </p:cNvPr>
          <p:cNvSpPr txBox="1"/>
          <p:nvPr/>
        </p:nvSpPr>
        <p:spPr>
          <a:xfrm>
            <a:off x="269817" y="1598241"/>
            <a:ext cx="5974587" cy="64633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見慣れた</a:t>
            </a:r>
            <a:r>
              <a:rPr lang="en-US" altLang="ja-JP" dirty="0">
                <a:latin typeface="メイリオ" panose="020B0604030504040204" pitchFamily="50" charset="-128"/>
                <a:ea typeface="メイリオ" panose="020B0604030504040204" pitchFamily="50" charset="-128"/>
              </a:rPr>
              <a:t>Scratch</a:t>
            </a:r>
            <a:r>
              <a:rPr lang="ja-JP" altLang="en-US" dirty="0">
                <a:latin typeface="メイリオ" panose="020B0604030504040204" pitchFamily="50" charset="-128"/>
                <a:ea typeface="メイリオ" panose="020B0604030504040204" pitchFamily="50" charset="-128"/>
              </a:rPr>
              <a:t>の画面が出てきますが、</a:t>
            </a:r>
            <a:br>
              <a:rPr lang="ja-JP" altLang="en-US" dirty="0">
                <a:latin typeface="メイリオ" panose="020B0604030504040204" pitchFamily="50" charset="-128"/>
                <a:ea typeface="メイリオ" panose="020B0604030504040204" pitchFamily="50" charset="-128"/>
              </a:rPr>
            </a:b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用のブロックが追加されています。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2598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err="1">
                <a:solidFill>
                  <a:schemeClr val="tx1"/>
                </a:solidFill>
                <a:latin typeface="メイリオ" panose="020B0604030504040204" pitchFamily="50" charset="-128"/>
                <a:ea typeface="メイリオ" panose="020B0604030504040204" pitchFamily="50" charset="-128"/>
              </a:rPr>
              <a:t>toio</a:t>
            </a:r>
            <a:r>
              <a:rPr lang="ja-JP" altLang="en-US" sz="2400" dirty="0">
                <a:solidFill>
                  <a:schemeClr val="tx1"/>
                </a:solidFill>
                <a:latin typeface="メイリオ" panose="020B0604030504040204" pitchFamily="50" charset="-128"/>
                <a:ea typeface="メイリオ" panose="020B0604030504040204" pitchFamily="50" charset="-128"/>
              </a:rPr>
              <a:t>の接続</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79566" y="1797030"/>
            <a:ext cx="6882063"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2.toio</a:t>
            </a:r>
            <a:r>
              <a:rPr lang="ja-JP" altLang="en-US" dirty="0">
                <a:latin typeface="メイリオ" panose="020B0604030504040204" pitchFamily="50" charset="-128"/>
                <a:ea typeface="メイリオ" panose="020B0604030504040204" pitchFamily="50" charset="-128"/>
              </a:rPr>
              <a:t>のアイコンをクリックします。 </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E419B02F-62FE-AA0C-1DEB-A36B461CA0D4}"/>
              </a:ext>
            </a:extLst>
          </p:cNvPr>
          <p:cNvPicPr>
            <a:picLocks noChangeAspect="1"/>
          </p:cNvPicPr>
          <p:nvPr/>
        </p:nvPicPr>
        <p:blipFill rotWithShape="1">
          <a:blip r:embed="rId3"/>
          <a:srcRect b="31258"/>
          <a:stretch/>
        </p:blipFill>
        <p:spPr>
          <a:xfrm>
            <a:off x="5258163" y="1591799"/>
            <a:ext cx="1991003" cy="628665"/>
          </a:xfrm>
          <a:prstGeom prst="rect">
            <a:avLst/>
          </a:prstGeom>
        </p:spPr>
      </p:pic>
      <p:sp>
        <p:nvSpPr>
          <p:cNvPr id="9" name="楕円 8">
            <a:extLst>
              <a:ext uri="{FF2B5EF4-FFF2-40B4-BE49-F238E27FC236}">
                <a16:creationId xmlns:a16="http://schemas.microsoft.com/office/drawing/2014/main" id="{D31B92DB-702C-D6E7-F51A-A92E1BEBAD88}"/>
              </a:ext>
            </a:extLst>
          </p:cNvPr>
          <p:cNvSpPr/>
          <p:nvPr/>
        </p:nvSpPr>
        <p:spPr>
          <a:xfrm>
            <a:off x="5910764" y="1814564"/>
            <a:ext cx="369332"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F57BEFB-6126-C36C-B5C9-FCEFE3A00873}"/>
              </a:ext>
            </a:extLst>
          </p:cNvPr>
          <p:cNvSpPr txBox="1"/>
          <p:nvPr/>
        </p:nvSpPr>
        <p:spPr>
          <a:xfrm>
            <a:off x="604587" y="1135871"/>
            <a:ext cx="6882063"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1.toio</a:t>
            </a:r>
            <a:r>
              <a:rPr lang="ja-JP" altLang="en-US" dirty="0">
                <a:latin typeface="メイリオ" panose="020B0604030504040204" pitchFamily="50" charset="-128"/>
                <a:ea typeface="メイリオ" panose="020B0604030504040204" pitchFamily="50" charset="-128"/>
              </a:rPr>
              <a:t>の電源を入れます。ランプの色が変わっていきます。 </a:t>
            </a:r>
            <a:endParaRPr lang="en-US" altLang="ja-JP"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596C3015-82C8-C0B2-016E-B14EA83522C8}"/>
              </a:ext>
            </a:extLst>
          </p:cNvPr>
          <p:cNvPicPr>
            <a:picLocks noChangeAspect="1"/>
          </p:cNvPicPr>
          <p:nvPr/>
        </p:nvPicPr>
        <p:blipFill>
          <a:blip r:embed="rId4"/>
          <a:stretch>
            <a:fillRect/>
          </a:stretch>
        </p:blipFill>
        <p:spPr>
          <a:xfrm>
            <a:off x="670051" y="3079097"/>
            <a:ext cx="3375567" cy="2513720"/>
          </a:xfrm>
          <a:prstGeom prst="rect">
            <a:avLst/>
          </a:prstGeom>
        </p:spPr>
      </p:pic>
      <p:sp>
        <p:nvSpPr>
          <p:cNvPr id="14" name="楕円 13">
            <a:extLst>
              <a:ext uri="{FF2B5EF4-FFF2-40B4-BE49-F238E27FC236}">
                <a16:creationId xmlns:a16="http://schemas.microsoft.com/office/drawing/2014/main" id="{83330604-2FE9-6317-C563-ABBF192FA490}"/>
              </a:ext>
            </a:extLst>
          </p:cNvPr>
          <p:cNvSpPr/>
          <p:nvPr/>
        </p:nvSpPr>
        <p:spPr>
          <a:xfrm>
            <a:off x="1939200" y="4995734"/>
            <a:ext cx="837267" cy="524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DFBE00A-5D91-31A8-DE86-E2A39DE28F73}"/>
              </a:ext>
            </a:extLst>
          </p:cNvPr>
          <p:cNvSpPr/>
          <p:nvPr/>
        </p:nvSpPr>
        <p:spPr>
          <a:xfrm>
            <a:off x="670051" y="3246999"/>
            <a:ext cx="2499267"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BA9122E-E081-747D-1081-FD0877CABD76}"/>
              </a:ext>
            </a:extLst>
          </p:cNvPr>
          <p:cNvSpPr txBox="1"/>
          <p:nvPr/>
        </p:nvSpPr>
        <p:spPr>
          <a:xfrm>
            <a:off x="564395" y="2441404"/>
            <a:ext cx="4367463" cy="64633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接続する</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を選んで、ペア設定を</a:t>
            </a:r>
          </a:p>
          <a:p>
            <a:r>
              <a:rPr lang="ja-JP" altLang="en-US" dirty="0">
                <a:latin typeface="メイリオ" panose="020B0604030504040204" pitchFamily="50" charset="-128"/>
                <a:ea typeface="メイリオ" panose="020B0604030504040204" pitchFamily="50" charset="-128"/>
              </a:rPr>
              <a:t>クリックします。 </a:t>
            </a:r>
            <a:endParaRPr lang="en-US" altLang="ja-JP"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308C006A-F323-0E5C-6DF9-5A0F5FF9247C}"/>
              </a:ext>
            </a:extLst>
          </p:cNvPr>
          <p:cNvPicPr>
            <a:picLocks noChangeAspect="1"/>
          </p:cNvPicPr>
          <p:nvPr/>
        </p:nvPicPr>
        <p:blipFill>
          <a:blip r:embed="rId5"/>
          <a:stretch>
            <a:fillRect/>
          </a:stretch>
        </p:blipFill>
        <p:spPr>
          <a:xfrm>
            <a:off x="5117434" y="3231190"/>
            <a:ext cx="3053024" cy="2361627"/>
          </a:xfrm>
          <a:prstGeom prst="rect">
            <a:avLst/>
          </a:prstGeom>
        </p:spPr>
      </p:pic>
      <p:sp>
        <p:nvSpPr>
          <p:cNvPr id="21" name="テキスト ボックス 20">
            <a:extLst>
              <a:ext uri="{FF2B5EF4-FFF2-40B4-BE49-F238E27FC236}">
                <a16:creationId xmlns:a16="http://schemas.microsoft.com/office/drawing/2014/main" id="{4AE96A8A-7C7A-B2B9-636B-1453ABDDC714}"/>
              </a:ext>
            </a:extLst>
          </p:cNvPr>
          <p:cNvSpPr txBox="1"/>
          <p:nvPr/>
        </p:nvSpPr>
        <p:spPr>
          <a:xfrm>
            <a:off x="4662237" y="2441404"/>
            <a:ext cx="4367463" cy="64633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この画面が出たら接続完了です。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エディタへ行くをクリックしてください。 </a:t>
            </a:r>
            <a:endParaRPr lang="en-US" altLang="ja-JP"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64C44516-AFF3-2007-7620-86D1C6E01FD4}"/>
              </a:ext>
            </a:extLst>
          </p:cNvPr>
          <p:cNvSpPr txBox="1"/>
          <p:nvPr/>
        </p:nvSpPr>
        <p:spPr>
          <a:xfrm>
            <a:off x="628650" y="5722129"/>
            <a:ext cx="7866408" cy="923330"/>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使っている機材によっては、なかなか</a:t>
            </a:r>
            <a:r>
              <a:rPr lang="en-US" altLang="ja-JP" dirty="0">
                <a:solidFill>
                  <a:srgbClr val="FF0000"/>
                </a:solidFill>
                <a:latin typeface="メイリオ" panose="020B0604030504040204" pitchFamily="50" charset="-128"/>
                <a:ea typeface="メイリオ" panose="020B0604030504040204" pitchFamily="50" charset="-128"/>
              </a:rPr>
              <a:t>4.</a:t>
            </a:r>
            <a:r>
              <a:rPr lang="ja-JP" altLang="en-US" dirty="0">
                <a:solidFill>
                  <a:srgbClr val="FF0000"/>
                </a:solidFill>
                <a:latin typeface="メイリオ" panose="020B0604030504040204" pitchFamily="50" charset="-128"/>
                <a:ea typeface="メイリオ" panose="020B0604030504040204" pitchFamily="50" charset="-128"/>
              </a:rPr>
              <a:t>の画面にならないことがあります。</a:t>
            </a:r>
            <a:endParaRPr lang="en-US" altLang="ja-JP" dirty="0">
              <a:solidFill>
                <a:srgbClr val="FF0000"/>
              </a:solidFill>
              <a:latin typeface="メイリオ" panose="020B0604030504040204" pitchFamily="50" charset="-128"/>
              <a:ea typeface="メイリオ" panose="020B0604030504040204" pitchFamily="50" charset="-128"/>
            </a:endParaRPr>
          </a:p>
          <a:p>
            <a:r>
              <a:rPr lang="en-US" altLang="ja-JP" dirty="0">
                <a:solidFill>
                  <a:srgbClr val="FF0000"/>
                </a:solidFill>
                <a:latin typeface="メイリオ" panose="020B0604030504040204" pitchFamily="50" charset="-128"/>
                <a:ea typeface="メイリオ" panose="020B0604030504040204" pitchFamily="50" charset="-128"/>
              </a:rPr>
              <a:t>4</a:t>
            </a:r>
            <a:r>
              <a:rPr lang="ja-JP" altLang="en-US" dirty="0">
                <a:solidFill>
                  <a:srgbClr val="FF0000"/>
                </a:solidFill>
                <a:latin typeface="メイリオ" panose="020B0604030504040204" pitchFamily="50" charset="-128"/>
                <a:ea typeface="メイリオ" panose="020B0604030504040204" pitchFamily="50" charset="-128"/>
              </a:rPr>
              <a:t>の画面が出ない場合は、もう一度初めからやり直してみてください。</a:t>
            </a:r>
            <a:br>
              <a:rPr lang="en-US" altLang="ja-JP" dirty="0">
                <a:solidFill>
                  <a:srgbClr val="FF0000"/>
                </a:solidFill>
                <a:latin typeface="メイリオ" panose="020B0604030504040204" pitchFamily="50" charset="-128"/>
                <a:ea typeface="メイリオ" panose="020B0604030504040204" pitchFamily="50" charset="-128"/>
              </a:rPr>
            </a:br>
            <a:r>
              <a:rPr lang="en-US" altLang="ja-JP" dirty="0">
                <a:solidFill>
                  <a:srgbClr val="FF0000"/>
                </a:solidFill>
                <a:latin typeface="メイリオ" panose="020B0604030504040204" pitchFamily="50" charset="-128"/>
                <a:ea typeface="メイリオ" panose="020B0604030504040204" pitchFamily="50" charset="-128"/>
              </a:rPr>
              <a:t>(1</a:t>
            </a:r>
            <a:r>
              <a:rPr lang="ja-JP" altLang="en-US" dirty="0">
                <a:solidFill>
                  <a:srgbClr val="FF0000"/>
                </a:solidFill>
                <a:latin typeface="メイリオ" panose="020B0604030504040204" pitchFamily="50" charset="-128"/>
                <a:ea typeface="メイリオ" panose="020B0604030504040204" pitchFamily="50" charset="-128"/>
              </a:rPr>
              <a:t>と</a:t>
            </a:r>
            <a:r>
              <a:rPr lang="en-US" altLang="ja-JP" dirty="0">
                <a:solidFill>
                  <a:srgbClr val="FF0000"/>
                </a:solidFill>
                <a:latin typeface="メイリオ" panose="020B0604030504040204" pitchFamily="50" charset="-128"/>
                <a:ea typeface="メイリオ" panose="020B0604030504040204" pitchFamily="50" charset="-128"/>
              </a:rPr>
              <a:t>2</a:t>
            </a:r>
            <a:r>
              <a:rPr lang="ja-JP" altLang="en-US" dirty="0">
                <a:solidFill>
                  <a:srgbClr val="FF0000"/>
                </a:solidFill>
                <a:latin typeface="メイリオ" panose="020B0604030504040204" pitchFamily="50" charset="-128"/>
                <a:ea typeface="メイリオ" panose="020B0604030504040204" pitchFamily="50" charset="-128"/>
              </a:rPr>
              <a:t>を逆にするとつながることがあります</a:t>
            </a:r>
            <a:r>
              <a:rPr lang="en-US" altLang="ja-JP"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78576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ja-JP" altLang="en-US" sz="2400" dirty="0">
                <a:solidFill>
                  <a:schemeClr val="tx1"/>
                </a:solidFill>
                <a:latin typeface="メイリオ" panose="020B0604030504040204" pitchFamily="50" charset="-128"/>
                <a:ea typeface="メイリオ" panose="020B0604030504040204" pitchFamily="50" charset="-128"/>
              </a:rPr>
              <a:t>重要</a:t>
            </a:r>
            <a:r>
              <a:rPr lang="en-US" altLang="ja-JP"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toio</a:t>
            </a:r>
            <a:r>
              <a:rPr lang="ja-JP" altLang="en-US" sz="2400" dirty="0">
                <a:solidFill>
                  <a:schemeClr val="tx1"/>
                </a:solidFill>
                <a:latin typeface="メイリオ" panose="020B0604030504040204" pitchFamily="50" charset="-128"/>
                <a:ea typeface="メイリオ" panose="020B0604030504040204" pitchFamily="50" charset="-128"/>
              </a:rPr>
              <a:t>の</a:t>
            </a:r>
            <a:r>
              <a:rPr lang="en-US" altLang="ja-JP" sz="2400" dirty="0">
                <a:solidFill>
                  <a:schemeClr val="tx1"/>
                </a:solidFill>
                <a:latin typeface="メイリオ" panose="020B0604030504040204" pitchFamily="50" charset="-128"/>
                <a:ea typeface="メイリオ" panose="020B0604030504040204" pitchFamily="50" charset="-128"/>
              </a:rPr>
              <a:t>2</a:t>
            </a:r>
            <a:r>
              <a:rPr lang="ja-JP" altLang="en-US" sz="2400" dirty="0">
                <a:solidFill>
                  <a:schemeClr val="tx1"/>
                </a:solidFill>
                <a:latin typeface="メイリオ" panose="020B0604030504040204" pitchFamily="50" charset="-128"/>
                <a:ea typeface="メイリオ" panose="020B0604030504040204" pitchFamily="50" charset="-128"/>
              </a:rPr>
              <a:t>台の接続</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8</a:t>
            </a:fld>
            <a:endParaRPr kumimoji="1" lang="ja-JP" altLang="en-US"/>
          </a:p>
        </p:txBody>
      </p:sp>
      <p:sp>
        <p:nvSpPr>
          <p:cNvPr id="11" name="テキスト ボックス 10">
            <a:extLst>
              <a:ext uri="{FF2B5EF4-FFF2-40B4-BE49-F238E27FC236}">
                <a16:creationId xmlns:a16="http://schemas.microsoft.com/office/drawing/2014/main" id="{CF57BEFB-6126-C36C-B5C9-FCEFE3A00873}"/>
              </a:ext>
            </a:extLst>
          </p:cNvPr>
          <p:cNvSpPr txBox="1"/>
          <p:nvPr/>
        </p:nvSpPr>
        <p:spPr>
          <a:xfrm>
            <a:off x="604587" y="1135871"/>
            <a:ext cx="6710613" cy="923330"/>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つのプログラムの中で</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台の</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を接続できます。</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と</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で使うブロックが違いますので、今使っている</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のブロックを使いましょう。 </a:t>
            </a:r>
            <a:endParaRPr lang="en-US" altLang="ja-JP"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72C1C2FD-75B4-A436-A081-4F07D489BC34}"/>
              </a:ext>
            </a:extLst>
          </p:cNvPr>
          <p:cNvPicPr>
            <a:picLocks noChangeAspect="1"/>
          </p:cNvPicPr>
          <p:nvPr/>
        </p:nvPicPr>
        <p:blipFill>
          <a:blip r:embed="rId3"/>
          <a:stretch>
            <a:fillRect/>
          </a:stretch>
        </p:blipFill>
        <p:spPr>
          <a:xfrm>
            <a:off x="2881209" y="2059201"/>
            <a:ext cx="3013360" cy="1185903"/>
          </a:xfrm>
          <a:prstGeom prst="rect">
            <a:avLst/>
          </a:prstGeom>
        </p:spPr>
      </p:pic>
      <p:pic>
        <p:nvPicPr>
          <p:cNvPr id="12" name="図 11">
            <a:extLst>
              <a:ext uri="{FF2B5EF4-FFF2-40B4-BE49-F238E27FC236}">
                <a16:creationId xmlns:a16="http://schemas.microsoft.com/office/drawing/2014/main" id="{BBF030FC-80DD-83AE-2E7F-6DCBF937892C}"/>
              </a:ext>
            </a:extLst>
          </p:cNvPr>
          <p:cNvPicPr>
            <a:picLocks noChangeAspect="1"/>
          </p:cNvPicPr>
          <p:nvPr/>
        </p:nvPicPr>
        <p:blipFill>
          <a:blip r:embed="rId4"/>
          <a:stretch>
            <a:fillRect/>
          </a:stretch>
        </p:blipFill>
        <p:spPr>
          <a:xfrm>
            <a:off x="1194157" y="3429000"/>
            <a:ext cx="2486372" cy="2248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図 17">
            <a:extLst>
              <a:ext uri="{FF2B5EF4-FFF2-40B4-BE49-F238E27FC236}">
                <a16:creationId xmlns:a16="http://schemas.microsoft.com/office/drawing/2014/main" id="{D8258D34-6453-69CD-6CA9-A6CD497750DC}"/>
              </a:ext>
            </a:extLst>
          </p:cNvPr>
          <p:cNvPicPr>
            <a:picLocks noChangeAspect="1"/>
          </p:cNvPicPr>
          <p:nvPr/>
        </p:nvPicPr>
        <p:blipFill>
          <a:blip r:embed="rId5"/>
          <a:stretch>
            <a:fillRect/>
          </a:stretch>
        </p:blipFill>
        <p:spPr>
          <a:xfrm>
            <a:off x="5047910" y="3429000"/>
            <a:ext cx="2438740" cy="2267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2" name="直線矢印コネクタ 21">
            <a:extLst>
              <a:ext uri="{FF2B5EF4-FFF2-40B4-BE49-F238E27FC236}">
                <a16:creationId xmlns:a16="http://schemas.microsoft.com/office/drawing/2014/main" id="{20CBA3EA-4F0C-EE76-70AE-CA6ADCD0313D}"/>
              </a:ext>
            </a:extLst>
          </p:cNvPr>
          <p:cNvCxnSpPr>
            <a:cxnSpLocks/>
          </p:cNvCxnSpPr>
          <p:nvPr/>
        </p:nvCxnSpPr>
        <p:spPr>
          <a:xfrm flipH="1">
            <a:off x="2881209" y="2933700"/>
            <a:ext cx="799320" cy="495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DA7D9B39-3E1B-3FF8-0A14-1AD9212F499D}"/>
              </a:ext>
            </a:extLst>
          </p:cNvPr>
          <p:cNvCxnSpPr>
            <a:cxnSpLocks/>
          </p:cNvCxnSpPr>
          <p:nvPr/>
        </p:nvCxnSpPr>
        <p:spPr>
          <a:xfrm>
            <a:off x="4359553" y="2933700"/>
            <a:ext cx="841097" cy="495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012ED89-91AC-E51F-84DB-F6F49149B794}"/>
              </a:ext>
            </a:extLst>
          </p:cNvPr>
          <p:cNvSpPr txBox="1"/>
          <p:nvPr/>
        </p:nvSpPr>
        <p:spPr>
          <a:xfrm>
            <a:off x="1194157" y="5836743"/>
            <a:ext cx="2555987"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#1 </a:t>
            </a:r>
            <a:r>
              <a:rPr lang="ja-JP" altLang="en-US" dirty="0">
                <a:latin typeface="メイリオ" panose="020B0604030504040204" pitchFamily="50" charset="-128"/>
                <a:ea typeface="メイリオ" panose="020B0604030504040204" pitchFamily="50" charset="-128"/>
              </a:rPr>
              <a:t>水色のブロック</a:t>
            </a:r>
            <a:endParaRPr lang="en-US" altLang="ja-JP"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C445FC8C-68E8-2CF2-0B66-0FA9AF1960DD}"/>
              </a:ext>
            </a:extLst>
          </p:cNvPr>
          <p:cNvSpPr txBox="1"/>
          <p:nvPr/>
        </p:nvSpPr>
        <p:spPr>
          <a:xfrm>
            <a:off x="5127989" y="5836743"/>
            <a:ext cx="2555987"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 ピンクのブロック</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585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648942" y="301595"/>
            <a:ext cx="6063175" cy="534572"/>
          </a:xfrm>
          <a:prstGeom prst="roundRect">
            <a:avLst/>
          </a:prstGeom>
          <a:noFill/>
          <a:ln w="381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err="1">
                <a:solidFill>
                  <a:schemeClr val="tx1"/>
                </a:solidFill>
                <a:latin typeface="メイリオ" panose="020B0604030504040204" pitchFamily="50" charset="-128"/>
                <a:ea typeface="メイリオ" panose="020B0604030504040204" pitchFamily="50" charset="-128"/>
              </a:rPr>
              <a:t>toio</a:t>
            </a:r>
            <a:r>
              <a:rPr lang="ja-JP" altLang="en-US" sz="2400" dirty="0">
                <a:solidFill>
                  <a:schemeClr val="tx1"/>
                </a:solidFill>
                <a:latin typeface="メイリオ" panose="020B0604030504040204" pitchFamily="50" charset="-128"/>
                <a:ea typeface="メイリオ" panose="020B0604030504040204" pitchFamily="50" charset="-128"/>
              </a:rPr>
              <a:t>の簡単なプログラム</a:t>
            </a: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9</a:t>
            </a:fld>
            <a:endParaRPr kumimoji="1" lang="ja-JP" altLang="en-US"/>
          </a:p>
        </p:txBody>
      </p:sp>
      <p:sp>
        <p:nvSpPr>
          <p:cNvPr id="11" name="テキスト ボックス 10">
            <a:extLst>
              <a:ext uri="{FF2B5EF4-FFF2-40B4-BE49-F238E27FC236}">
                <a16:creationId xmlns:a16="http://schemas.microsoft.com/office/drawing/2014/main" id="{CF57BEFB-6126-C36C-B5C9-FCEFE3A00873}"/>
              </a:ext>
            </a:extLst>
          </p:cNvPr>
          <p:cNvSpPr txBox="1"/>
          <p:nvPr/>
        </p:nvSpPr>
        <p:spPr>
          <a:xfrm>
            <a:off x="604587" y="1135871"/>
            <a:ext cx="6882063" cy="923330"/>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Scratch</a:t>
            </a:r>
            <a:r>
              <a:rPr lang="ja-JP" altLang="en-US" dirty="0">
                <a:latin typeface="メイリオ" panose="020B0604030504040204" pitchFamily="50" charset="-128"/>
                <a:ea typeface="メイリオ" panose="020B0604030504040204" pitchFamily="50" charset="-128"/>
              </a:rPr>
              <a:t>のプログラムの中で、</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のブロックを使うと、</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を動かしたり、</a:t>
            </a:r>
            <a:r>
              <a:rPr lang="en-US" altLang="ja-JP" dirty="0" err="1">
                <a:latin typeface="メイリオ" panose="020B0604030504040204" pitchFamily="50" charset="-128"/>
                <a:ea typeface="メイリオ" panose="020B0604030504040204" pitchFamily="50" charset="-128"/>
              </a:rPr>
              <a:t>toio</a:t>
            </a:r>
            <a:r>
              <a:rPr lang="ja-JP" altLang="en-US" dirty="0">
                <a:latin typeface="メイリオ" panose="020B0604030504040204" pitchFamily="50" charset="-128"/>
                <a:ea typeface="メイリオ" panose="020B0604030504040204" pitchFamily="50" charset="-128"/>
              </a:rPr>
              <a:t>の状態をプログラムの中で使うことができます。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いろいろ試してみましょう。 </a:t>
            </a:r>
            <a:endParaRPr lang="en-US" altLang="ja-JP"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306A95A5-B393-8C06-109C-79876C9C9A07}"/>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604587" y="2619951"/>
            <a:ext cx="3248478" cy="1933845"/>
          </a:xfrm>
          <a:prstGeom prst="rect">
            <a:avLst/>
          </a:prstGeom>
        </p:spPr>
      </p:pic>
      <p:sp>
        <p:nvSpPr>
          <p:cNvPr id="16" name="テキスト ボックス 15">
            <a:extLst>
              <a:ext uri="{FF2B5EF4-FFF2-40B4-BE49-F238E27FC236}">
                <a16:creationId xmlns:a16="http://schemas.microsoft.com/office/drawing/2014/main" id="{6D6BB5A6-B859-873E-EFE2-086F1109C5C7}"/>
              </a:ext>
            </a:extLst>
          </p:cNvPr>
          <p:cNvSpPr txBox="1"/>
          <p:nvPr/>
        </p:nvSpPr>
        <p:spPr>
          <a:xfrm>
            <a:off x="452187" y="2154910"/>
            <a:ext cx="585336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簡単なプログラム例 </a:t>
            </a:r>
            <a:endParaRPr lang="en-US" altLang="ja-JP"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7B242951-3900-7DCA-8838-BBBBDCE2AC47}"/>
              </a:ext>
            </a:extLst>
          </p:cNvPr>
          <p:cNvSpPr txBox="1"/>
          <p:nvPr/>
        </p:nvSpPr>
        <p:spPr>
          <a:xfrm>
            <a:off x="4211052" y="2627793"/>
            <a:ext cx="4493795" cy="3693319"/>
          </a:xfrm>
          <a:prstGeom prst="rect">
            <a:avLst/>
          </a:prstGeom>
          <a:noFill/>
          <a:ln w="15875">
            <a:solidFill>
              <a:schemeClr val="tx1"/>
            </a:solidFill>
          </a:ln>
        </p:spPr>
        <p:txBody>
          <a:bodyPr wrap="square" rtlCol="0">
            <a:spAutoFit/>
          </a:bodyPr>
          <a:lstStyle/>
          <a:p>
            <a:r>
              <a:rPr kumimoji="1" lang="en-US" altLang="ja-JP" dirty="0">
                <a:solidFill>
                  <a:srgbClr val="002060"/>
                </a:solidFill>
                <a:latin typeface="メイリオ" panose="020B0604030504040204" pitchFamily="50" charset="-128"/>
                <a:ea typeface="メイリオ" panose="020B0604030504040204" pitchFamily="50" charset="-128"/>
              </a:rPr>
              <a:t>1</a:t>
            </a:r>
            <a:r>
              <a:rPr kumimoji="1" lang="ja-JP" altLang="en-US" dirty="0">
                <a:solidFill>
                  <a:srgbClr val="002060"/>
                </a:solidFill>
                <a:latin typeface="メイリオ" panose="020B0604030504040204" pitchFamily="50" charset="-128"/>
                <a:ea typeface="メイリオ" panose="020B0604030504040204" pitchFamily="50" charset="-128"/>
              </a:rPr>
              <a:t>ポイント</a:t>
            </a:r>
          </a:p>
          <a:p>
            <a:endParaRPr lang="ja-JP" altLang="en-US"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6D3843BD-1F33-BB14-8543-14FEF4CC3101}"/>
              </a:ext>
            </a:extLst>
          </p:cNvPr>
          <p:cNvPicPr>
            <a:picLocks noChangeAspect="1"/>
          </p:cNvPicPr>
          <p:nvPr/>
        </p:nvPicPr>
        <p:blipFill>
          <a:blip r:embed="rId4"/>
          <a:stretch>
            <a:fillRect/>
          </a:stretch>
        </p:blipFill>
        <p:spPr>
          <a:xfrm>
            <a:off x="4367114" y="4240697"/>
            <a:ext cx="3324689" cy="1943371"/>
          </a:xfrm>
          <a:prstGeom prst="rect">
            <a:avLst/>
          </a:prstGeom>
        </p:spPr>
      </p:pic>
      <p:pic>
        <p:nvPicPr>
          <p:cNvPr id="23" name="図 22">
            <a:extLst>
              <a:ext uri="{FF2B5EF4-FFF2-40B4-BE49-F238E27FC236}">
                <a16:creationId xmlns:a16="http://schemas.microsoft.com/office/drawing/2014/main" id="{A05274CE-6BCB-4E0A-524F-F0B49F7CA98E}"/>
              </a:ext>
            </a:extLst>
          </p:cNvPr>
          <p:cNvPicPr>
            <a:picLocks noChangeAspect="1"/>
          </p:cNvPicPr>
          <p:nvPr/>
        </p:nvPicPr>
        <p:blipFill>
          <a:blip r:embed="rId5"/>
          <a:stretch>
            <a:fillRect/>
          </a:stretch>
        </p:blipFill>
        <p:spPr>
          <a:xfrm rot="16200000">
            <a:off x="4367114" y="3050043"/>
            <a:ext cx="1073659" cy="1073659"/>
          </a:xfrm>
          <a:prstGeom prst="rect">
            <a:avLst/>
          </a:prstGeom>
        </p:spPr>
      </p:pic>
      <p:sp>
        <p:nvSpPr>
          <p:cNvPr id="24" name="楕円 23">
            <a:extLst>
              <a:ext uri="{FF2B5EF4-FFF2-40B4-BE49-F238E27FC236}">
                <a16:creationId xmlns:a16="http://schemas.microsoft.com/office/drawing/2014/main" id="{77A3FF8B-A77E-FEA9-E45C-190B715B9F35}"/>
              </a:ext>
            </a:extLst>
          </p:cNvPr>
          <p:cNvSpPr/>
          <p:nvPr/>
        </p:nvSpPr>
        <p:spPr>
          <a:xfrm>
            <a:off x="4668591" y="3621677"/>
            <a:ext cx="544341" cy="544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7921C468-E993-8C14-6E0E-4F10DB7B046B}"/>
              </a:ext>
            </a:extLst>
          </p:cNvPr>
          <p:cNvCxnSpPr>
            <a:cxnSpLocks/>
          </p:cNvCxnSpPr>
          <p:nvPr/>
        </p:nvCxnSpPr>
        <p:spPr>
          <a:xfrm flipH="1">
            <a:off x="5212932" y="3236323"/>
            <a:ext cx="521118" cy="573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8A5464E-880E-00C4-7C05-C6088AA31897}"/>
              </a:ext>
            </a:extLst>
          </p:cNvPr>
          <p:cNvSpPr txBox="1"/>
          <p:nvPr/>
        </p:nvSpPr>
        <p:spPr>
          <a:xfrm>
            <a:off x="5836860" y="2981870"/>
            <a:ext cx="2678490"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上から、このあたりを押すと、底についたボタンを押すことができます。</a:t>
            </a:r>
          </a:p>
        </p:txBody>
      </p:sp>
    </p:spTree>
    <p:extLst>
      <p:ext uri="{BB962C8B-B14F-4D97-AF65-F5344CB8AC3E}">
        <p14:creationId xmlns:p14="http://schemas.microsoft.com/office/powerpoint/2010/main" val="15795892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5875">
          <a:solidFill>
            <a:schemeClr val="tx1"/>
          </a:solidFill>
        </a:ln>
      </a:spPr>
      <a:bodyPr wrap="square" rtlCol="0">
        <a:spAutoFit/>
      </a:bodyPr>
      <a:lstStyle>
        <a:defPPr>
          <a:defRPr kumimoji="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10825</TotalTime>
  <Words>3675</Words>
  <Application>Microsoft Office PowerPoint</Application>
  <PresentationFormat>画面に合わせる (4:3)</PresentationFormat>
  <Paragraphs>332</Paragraphs>
  <Slides>26</Slides>
  <Notes>25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メイリオ</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 Ota</cp:lastModifiedBy>
  <cp:revision>365</cp:revision>
  <cp:lastPrinted>2022-09-11T08:57:55Z</cp:lastPrinted>
  <dcterms:created xsi:type="dcterms:W3CDTF">2017-03-15T01:59:13Z</dcterms:created>
  <dcterms:modified xsi:type="dcterms:W3CDTF">2022-09-11T08:58:45Z</dcterms:modified>
</cp:coreProperties>
</file>