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9144000" cy="6858000" type="screen4x3"/>
  <p:notesSz cx="5810250" cy="84328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7" autoAdjust="0"/>
    <p:restoredTop sz="94660"/>
  </p:normalViewPr>
  <p:slideViewPr>
    <p:cSldViewPr snapToGrid="0">
      <p:cViewPr varScale="1">
        <p:scale>
          <a:sx n="64" d="100"/>
          <a:sy n="64" d="100"/>
        </p:scale>
        <p:origin x="114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517775" cy="423104"/>
          </a:xfrm>
          <a:prstGeom prst="rect">
            <a:avLst/>
          </a:prstGeom>
        </p:spPr>
        <p:txBody>
          <a:bodyPr vert="horz" lIns="80792" tIns="40397" rIns="80792" bIns="40397" rtlCol="0"/>
          <a:lstStyle>
            <a:lvl1pPr algn="l">
              <a:defRPr sz="1100"/>
            </a:lvl1pPr>
          </a:lstStyle>
          <a:p>
            <a:endParaRPr kumimoji="1" lang="ja-JP" altLang="en-US"/>
          </a:p>
        </p:txBody>
      </p:sp>
      <p:sp>
        <p:nvSpPr>
          <p:cNvPr id="3" name="日付プレースホルダー 2"/>
          <p:cNvSpPr>
            <a:spLocks noGrp="1"/>
          </p:cNvSpPr>
          <p:nvPr>
            <p:ph type="dt" idx="1"/>
          </p:nvPr>
        </p:nvSpPr>
        <p:spPr>
          <a:xfrm>
            <a:off x="3291131" y="2"/>
            <a:ext cx="2517775" cy="423104"/>
          </a:xfrm>
          <a:prstGeom prst="rect">
            <a:avLst/>
          </a:prstGeom>
        </p:spPr>
        <p:txBody>
          <a:bodyPr vert="horz" lIns="80792" tIns="40397" rIns="80792" bIns="40397" rtlCol="0"/>
          <a:lstStyle>
            <a:lvl1pPr algn="r">
              <a:defRPr sz="1100"/>
            </a:lvl1pPr>
          </a:lstStyle>
          <a:p>
            <a:fld id="{A0E000F1-07FB-45D1-8775-C743EFC5783B}" type="datetimeFigureOut">
              <a:rPr kumimoji="1" lang="ja-JP" altLang="en-US" smtClean="0"/>
              <a:t>2025/10/5</a:t>
            </a:fld>
            <a:endParaRPr kumimoji="1" lang="ja-JP" altLang="en-US"/>
          </a:p>
        </p:txBody>
      </p:sp>
      <p:sp>
        <p:nvSpPr>
          <p:cNvPr id="4" name="スライド イメージ プレースホルダー 3"/>
          <p:cNvSpPr>
            <a:spLocks noGrp="1" noRot="1" noChangeAspect="1"/>
          </p:cNvSpPr>
          <p:nvPr>
            <p:ph type="sldImg" idx="2"/>
          </p:nvPr>
        </p:nvSpPr>
        <p:spPr>
          <a:xfrm>
            <a:off x="1008063" y="1055688"/>
            <a:ext cx="3794125" cy="2844800"/>
          </a:xfrm>
          <a:prstGeom prst="rect">
            <a:avLst/>
          </a:prstGeom>
          <a:noFill/>
          <a:ln w="12700">
            <a:solidFill>
              <a:prstClr val="black"/>
            </a:solidFill>
          </a:ln>
        </p:spPr>
        <p:txBody>
          <a:bodyPr vert="horz" lIns="80792" tIns="40397" rIns="80792" bIns="40397" rtlCol="0" anchor="ctr"/>
          <a:lstStyle/>
          <a:p>
            <a:endParaRPr lang="ja-JP" altLang="en-US"/>
          </a:p>
        </p:txBody>
      </p:sp>
      <p:sp>
        <p:nvSpPr>
          <p:cNvPr id="5" name="ノート プレースホルダー 4"/>
          <p:cNvSpPr>
            <a:spLocks noGrp="1"/>
          </p:cNvSpPr>
          <p:nvPr>
            <p:ph type="body" sz="quarter" idx="3"/>
          </p:nvPr>
        </p:nvSpPr>
        <p:spPr>
          <a:xfrm>
            <a:off x="581026" y="4058289"/>
            <a:ext cx="4648200" cy="3320414"/>
          </a:xfrm>
          <a:prstGeom prst="rect">
            <a:avLst/>
          </a:prstGeom>
        </p:spPr>
        <p:txBody>
          <a:bodyPr vert="horz" lIns="80792" tIns="40397" rIns="80792" bIns="403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8009701"/>
            <a:ext cx="2517775" cy="423103"/>
          </a:xfrm>
          <a:prstGeom prst="rect">
            <a:avLst/>
          </a:prstGeom>
        </p:spPr>
        <p:txBody>
          <a:bodyPr vert="horz" lIns="80792" tIns="40397" rIns="80792" bIns="40397"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291131" y="8009701"/>
            <a:ext cx="2517775" cy="423103"/>
          </a:xfrm>
          <a:prstGeom prst="rect">
            <a:avLst/>
          </a:prstGeom>
        </p:spPr>
        <p:txBody>
          <a:bodyPr vert="horz" lIns="80792" tIns="40397" rIns="80792" bIns="40397" rtlCol="0" anchor="b"/>
          <a:lstStyle>
            <a:lvl1pPr algn="r">
              <a:defRPr sz="1100"/>
            </a:lvl1pPr>
          </a:lstStyle>
          <a:p>
            <a:fld id="{636C090F-B3CB-45D8-8C9A-D69B9E5C115B}" type="slidenum">
              <a:rPr kumimoji="1" lang="ja-JP" altLang="en-US" smtClean="0"/>
              <a:t>‹#›</a:t>
            </a:fld>
            <a:endParaRPr kumimoji="1" lang="ja-JP" altLang="en-US"/>
          </a:p>
        </p:txBody>
      </p:sp>
    </p:spTree>
    <p:extLst>
      <p:ext uri="{BB962C8B-B14F-4D97-AF65-F5344CB8AC3E}">
        <p14:creationId xmlns:p14="http://schemas.microsoft.com/office/powerpoint/2010/main" val="542141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2025/10/5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11699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2025/10/5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0954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2025/10/5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9012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2025/10/5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39279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2025/10/5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3769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2025/10/5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59308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BA70C1E-BE66-4E5B-A7B0-62BCFB847437}" type="datetimeFigureOut">
              <a:rPr kumimoji="1" lang="ja-JP" altLang="en-US" smtClean="0"/>
              <a:t>2025/10/5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2080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BA70C1E-BE66-4E5B-A7B0-62BCFB847437}" type="datetimeFigureOut">
              <a:rPr kumimoji="1" lang="ja-JP" altLang="en-US" smtClean="0"/>
              <a:t>2025/10/5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98621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A70C1E-BE66-4E5B-A7B0-62BCFB847437}" type="datetimeFigureOut">
              <a:rPr kumimoji="1" lang="ja-JP" altLang="en-US" smtClean="0"/>
              <a:t>2025/10/5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610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2025/10/5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6932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2025/10/5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06034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A70C1E-BE66-4E5B-A7B0-62BCFB847437}" type="datetimeFigureOut">
              <a:rPr kumimoji="1" lang="ja-JP" altLang="en-US" smtClean="0"/>
              <a:t>2025/10/5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4610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475" y="0"/>
            <a:ext cx="3206882" cy="500197"/>
          </a:xfrm>
        </p:spPr>
        <p:txBody>
          <a:bodyPr>
            <a:normAutofit/>
          </a:bodyPr>
          <a:lstStyle/>
          <a:p>
            <a:pPr algn="l"/>
            <a:r>
              <a:rPr kumimoji="1" lang="en-US" altLang="ja-JP" sz="1600" dirty="0">
                <a:latin typeface="メイリオ" panose="020B0604030504040204" pitchFamily="50" charset="-128"/>
                <a:ea typeface="メイリオ" panose="020B0604030504040204" pitchFamily="50" charset="-128"/>
              </a:rPr>
              <a:t>CoderDojo</a:t>
            </a:r>
            <a:r>
              <a:rPr kumimoji="1" lang="ja-JP" altLang="en-US" sz="1600" dirty="0">
                <a:latin typeface="メイリオ" panose="020B0604030504040204" pitchFamily="50" charset="-128"/>
                <a:ea typeface="メイリオ" panose="020B0604030504040204" pitchFamily="50" charset="-128"/>
              </a:rPr>
              <a:t>市川真間</a:t>
            </a:r>
          </a:p>
        </p:txBody>
      </p:sp>
      <p:grpSp>
        <p:nvGrpSpPr>
          <p:cNvPr id="6" name="グループ化 5"/>
          <p:cNvGrpSpPr/>
          <p:nvPr/>
        </p:nvGrpSpPr>
        <p:grpSpPr>
          <a:xfrm>
            <a:off x="2198497" y="556997"/>
            <a:ext cx="6006904" cy="1241823"/>
            <a:chOff x="1638888" y="746529"/>
            <a:chExt cx="6006904" cy="1704997"/>
          </a:xfrm>
        </p:grpSpPr>
        <p:sp>
          <p:nvSpPr>
            <p:cNvPr id="4" name="横巻き 3"/>
            <p:cNvSpPr/>
            <p:nvPr/>
          </p:nvSpPr>
          <p:spPr>
            <a:xfrm>
              <a:off x="1638888" y="746529"/>
              <a:ext cx="6006904" cy="1704997"/>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994096" y="1121975"/>
              <a:ext cx="5444197" cy="1247769"/>
            </a:xfrm>
            <a:prstGeom prst="rect">
              <a:avLst/>
            </a:prstGeom>
            <a:solidFill>
              <a:schemeClr val="bg1"/>
            </a:solidFill>
            <a:ln w="73025">
              <a:solidFill>
                <a:srgbClr val="006600"/>
              </a:solidFill>
            </a:ln>
          </p:spPr>
          <p:txBody>
            <a:bodyPr wrap="square" rtlCol="0">
              <a:spAutoFit/>
            </a:bodyPr>
            <a:lstStyle/>
            <a:p>
              <a:pPr algn="ctr">
                <a:lnSpc>
                  <a:spcPts val="3000"/>
                </a:lnSpc>
              </a:pPr>
              <a:endParaRPr kumimoji="1" lang="ja-JP" altLang="en-US" sz="2400" dirty="0"/>
            </a:p>
            <a:p>
              <a:pPr algn="ctr">
                <a:lnSpc>
                  <a:spcPts val="3000"/>
                </a:lnSpc>
              </a:pPr>
              <a:r>
                <a:rPr kumimoji="1" lang="en-US" altLang="ja-JP" sz="3200" dirty="0" err="1"/>
                <a:t>Octostudio</a:t>
              </a:r>
              <a:r>
                <a:rPr kumimoji="1" lang="ja-JP" altLang="en-US" sz="3200" dirty="0"/>
                <a:t>入門</a:t>
              </a:r>
            </a:p>
            <a:p>
              <a:pPr algn="ctr">
                <a:lnSpc>
                  <a:spcPts val="3000"/>
                </a:lnSpc>
              </a:pPr>
              <a:endParaRPr kumimoji="1" lang="ja-JP" altLang="en-US" sz="2400" dirty="0"/>
            </a:p>
          </p:txBody>
        </p:sp>
      </p:grpSp>
      <p:sp>
        <p:nvSpPr>
          <p:cNvPr id="8" name="テキスト ボックス 7"/>
          <p:cNvSpPr txBox="1"/>
          <p:nvPr/>
        </p:nvSpPr>
        <p:spPr>
          <a:xfrm>
            <a:off x="7600301" y="6357586"/>
            <a:ext cx="1318847"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1</a:t>
            </a:fld>
            <a:r>
              <a:rPr kumimoji="1" lang="ja-JP" altLang="en-US" sz="2400" dirty="0">
                <a:latin typeface="メイリオ" panose="020B0604030504040204" pitchFamily="50" charset="-128"/>
                <a:ea typeface="メイリオ" panose="020B0604030504040204" pitchFamily="50" charset="-128"/>
              </a:rPr>
              <a:t>ページ</a:t>
            </a:r>
          </a:p>
        </p:txBody>
      </p:sp>
      <p:sp>
        <p:nvSpPr>
          <p:cNvPr id="9" name="テキスト ボックス 8"/>
          <p:cNvSpPr txBox="1"/>
          <p:nvPr/>
        </p:nvSpPr>
        <p:spPr>
          <a:xfrm>
            <a:off x="476842" y="1993979"/>
            <a:ext cx="8442306" cy="4154984"/>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en-US" altLang="ja-JP" sz="2200" dirty="0">
                <a:latin typeface="UD デジタル 教科書体 NK-R" panose="02020400000000000000" pitchFamily="18" charset="-128"/>
                <a:ea typeface="UD デジタル 教科書体 NK-R" panose="02020400000000000000" pitchFamily="18" charset="-128"/>
              </a:rPr>
              <a:t>Scratch</a:t>
            </a:r>
            <a:r>
              <a:rPr kumimoji="1" lang="ja-JP" altLang="en-US" sz="2200" dirty="0">
                <a:latin typeface="UD デジタル 教科書体 NK-R" panose="02020400000000000000" pitchFamily="18" charset="-128"/>
                <a:ea typeface="UD デジタル 教科書体 NK-R" panose="02020400000000000000" pitchFamily="18" charset="-128"/>
              </a:rPr>
              <a:t>の姉妹</a:t>
            </a:r>
            <a:r>
              <a:rPr lang="ja-JP" altLang="en-US" sz="2200" dirty="0">
                <a:latin typeface="UD デジタル 教科書体 NK-R" panose="02020400000000000000" pitchFamily="18" charset="-128"/>
                <a:ea typeface="UD デジタル 教科書体 NK-R" panose="02020400000000000000" pitchFamily="18" charset="-128"/>
              </a:rPr>
              <a:t>プログラム環境である</a:t>
            </a:r>
            <a:r>
              <a:rPr lang="en-US" altLang="ja-JP" sz="2200" dirty="0" err="1">
                <a:latin typeface="UD デジタル 教科書体 NK-R" panose="02020400000000000000" pitchFamily="18" charset="-128"/>
                <a:ea typeface="UD デジタル 教科書体 NK-R" panose="02020400000000000000" pitchFamily="18" charset="-128"/>
              </a:rPr>
              <a:t>Octostudio</a:t>
            </a:r>
            <a:r>
              <a:rPr kumimoji="1" lang="ja-JP" altLang="en-US" sz="2200" dirty="0">
                <a:latin typeface="UD デジタル 教科書体 NK-R" panose="02020400000000000000" pitchFamily="18" charset="-128"/>
                <a:ea typeface="UD デジタル 教科書体 NK-R" panose="02020400000000000000" pitchFamily="18" charset="-128"/>
              </a:rPr>
              <a:t>を始める人のための資料です。</a:t>
            </a:r>
            <a:br>
              <a:rPr kumimoji="1" lang="ja-JP" altLang="en-US" sz="2200" dirty="0">
                <a:latin typeface="UD デジタル 教科書体 NK-R" panose="02020400000000000000" pitchFamily="18" charset="-128"/>
                <a:ea typeface="UD デジタル 教科書体 NK-R" panose="02020400000000000000" pitchFamily="18" charset="-128"/>
              </a:rPr>
            </a:br>
            <a:r>
              <a:rPr kumimoji="1" lang="ja-JP" altLang="en-US" sz="2200" dirty="0">
                <a:latin typeface="UD デジタル 教科書体 NK-R" panose="02020400000000000000" pitchFamily="18" charset="-128"/>
                <a:ea typeface="UD デジタル 教科書体 NK-R" panose="02020400000000000000" pitchFamily="18" charset="-128"/>
              </a:rPr>
              <a:t>　</a:t>
            </a:r>
            <a:r>
              <a:rPr kumimoji="1" lang="en-US" altLang="ja-JP" sz="2200" dirty="0" err="1">
                <a:latin typeface="UD デジタル 教科書体 NK-R" panose="02020400000000000000" pitchFamily="18" charset="-128"/>
                <a:ea typeface="UD デジタル 教科書体 NK-R" panose="02020400000000000000" pitchFamily="18" charset="-128"/>
              </a:rPr>
              <a:t>Octostudio</a:t>
            </a:r>
            <a:r>
              <a:rPr kumimoji="1" lang="ja-JP" altLang="en-US" sz="2200" dirty="0">
                <a:latin typeface="UD デジタル 教科書体 NK-R" panose="02020400000000000000" pitchFamily="18" charset="-128"/>
                <a:ea typeface="UD デジタル 教科書体 NK-R" panose="02020400000000000000" pitchFamily="18" charset="-128"/>
              </a:rPr>
              <a:t>はスマホやタブレットのプログラムを作るためのソフトで、スマホやタブレットのタップや傾きなどを利用することができます。では、楽しいゲームやアプリを作って、友達と遊んでみましょう。</a:t>
            </a:r>
            <a:endParaRPr kumimoji="1" lang="en-US" altLang="ja-JP" sz="2200" dirty="0">
              <a:latin typeface="UD デジタル 教科書体 NK-R" panose="02020400000000000000" pitchFamily="18" charset="-128"/>
              <a:ea typeface="UD デジタル 教科書体 NK-R" panose="02020400000000000000" pitchFamily="18" charset="-128"/>
            </a:endParaRPr>
          </a:p>
          <a:p>
            <a:r>
              <a:rPr kumimoji="1" lang="ja-JP" altLang="en-US" sz="2200" dirty="0">
                <a:latin typeface="UD デジタル 教科書体 NK-R" panose="02020400000000000000" pitchFamily="18" charset="-128"/>
                <a:ea typeface="UD デジタル 教科書体 NK-R" panose="02020400000000000000" pitchFamily="18" charset="-128"/>
              </a:rPr>
              <a:t>内容</a:t>
            </a:r>
            <a:r>
              <a:rPr kumimoji="1" lang="en-US" altLang="ja-JP" sz="2200" dirty="0">
                <a:latin typeface="UD デジタル 教科書体 NK-R" panose="02020400000000000000" pitchFamily="18" charset="-128"/>
                <a:ea typeface="UD デジタル 教科書体 NK-R" panose="02020400000000000000" pitchFamily="18" charset="-128"/>
              </a:rPr>
              <a:t>:</a:t>
            </a:r>
            <a:br>
              <a:rPr kumimoji="1" lang="en-US" altLang="ja-JP" sz="2200" dirty="0">
                <a:latin typeface="UD デジタル 教科書体 NK-R" panose="02020400000000000000" pitchFamily="18" charset="-128"/>
                <a:ea typeface="UD デジタル 教科書体 NK-R" panose="02020400000000000000" pitchFamily="18" charset="-128"/>
              </a:rPr>
            </a:br>
            <a:r>
              <a:rPr kumimoji="1" lang="ja-JP" altLang="en-US" sz="2200" dirty="0">
                <a:latin typeface="UD デジタル 教科書体 NK-R" panose="02020400000000000000" pitchFamily="18" charset="-128"/>
                <a:ea typeface="UD デジタル 教科書体 NK-R" panose="02020400000000000000" pitchFamily="18" charset="-128"/>
              </a:rPr>
              <a:t>〇 </a:t>
            </a:r>
            <a:r>
              <a:rPr lang="en-US" altLang="ja-JP" sz="2200" dirty="0" err="1">
                <a:latin typeface="UD デジタル 教科書体 NK-R" panose="02020400000000000000" pitchFamily="18" charset="-128"/>
                <a:ea typeface="UD デジタル 教科書体 NK-R" panose="02020400000000000000" pitchFamily="18" charset="-128"/>
              </a:rPr>
              <a:t>Octostudio</a:t>
            </a:r>
            <a:r>
              <a:rPr lang="ja-JP" altLang="en-US" sz="2200" dirty="0">
                <a:latin typeface="UD デジタル 教科書体 NK-R" panose="02020400000000000000" pitchFamily="18" charset="-128"/>
                <a:ea typeface="UD デジタル 教科書体 NK-R" panose="02020400000000000000" pitchFamily="18" charset="-128"/>
              </a:rPr>
              <a:t>を使ってみよう。</a:t>
            </a:r>
            <a:endParaRPr lang="en-US" altLang="ja-JP" sz="2200" dirty="0">
              <a:latin typeface="UD デジタル 教科書体 NK-R" panose="02020400000000000000" pitchFamily="18" charset="-128"/>
              <a:ea typeface="UD デジタル 教科書体 NK-R" panose="02020400000000000000" pitchFamily="18" charset="-128"/>
            </a:endParaRPr>
          </a:p>
          <a:p>
            <a:r>
              <a:rPr lang="ja-JP" altLang="en-US" sz="2200" dirty="0">
                <a:latin typeface="UD デジタル 教科書体 NK-R" panose="02020400000000000000" pitchFamily="18" charset="-128"/>
                <a:ea typeface="UD デジタル 教科書体 NK-R" panose="02020400000000000000" pitchFamily="18" charset="-128"/>
              </a:rPr>
              <a:t>〇 初めてのプログラム</a:t>
            </a:r>
            <a:r>
              <a:rPr lang="en-US" altLang="ja-JP" sz="2200" dirty="0">
                <a:latin typeface="UD デジタル 教科書体 NK-R" panose="02020400000000000000" pitchFamily="18" charset="-128"/>
                <a:ea typeface="UD デジタル 教科書体 NK-R" panose="02020400000000000000" pitchFamily="18" charset="-128"/>
              </a:rPr>
              <a:t>: </a:t>
            </a:r>
            <a:r>
              <a:rPr lang="ja-JP" altLang="en-US" sz="2200" dirty="0">
                <a:latin typeface="UD デジタル 教科書体 NK-R" panose="02020400000000000000" pitchFamily="18" charset="-128"/>
                <a:ea typeface="UD デジタル 教科書体 NK-R" panose="02020400000000000000" pitchFamily="18" charset="-128"/>
              </a:rPr>
              <a:t>ジャンプゲーム</a:t>
            </a:r>
          </a:p>
          <a:p>
            <a:r>
              <a:rPr lang="ja-JP" altLang="en-US" sz="2200" dirty="0">
                <a:latin typeface="UD デジタル 教科書体 NK-R" panose="02020400000000000000" pitchFamily="18" charset="-128"/>
                <a:ea typeface="UD デジタル 教科書体 NK-R" panose="02020400000000000000" pitchFamily="18" charset="-128"/>
              </a:rPr>
              <a:t>〇 いろいろなゲーム</a:t>
            </a:r>
          </a:p>
          <a:p>
            <a:r>
              <a:rPr lang="ja-JP" altLang="en-US" sz="2200" dirty="0">
                <a:latin typeface="UD デジタル 教科書体 NK-R" panose="02020400000000000000" pitchFamily="18" charset="-128"/>
                <a:ea typeface="UD デジタル 教科書体 NK-R" panose="02020400000000000000" pitchFamily="18" charset="-128"/>
              </a:rPr>
              <a:t>　　　・ねずみ追いかけ　　・キャッチゲーム</a:t>
            </a:r>
          </a:p>
          <a:p>
            <a:r>
              <a:rPr lang="ja-JP" altLang="en-US" sz="2200" dirty="0">
                <a:latin typeface="UD デジタル 教科書体 NK-R" panose="02020400000000000000" pitchFamily="18" charset="-128"/>
                <a:ea typeface="UD デジタル 教科書体 NK-R" panose="02020400000000000000" pitchFamily="18" charset="-128"/>
              </a:rPr>
              <a:t>　　　・競争</a:t>
            </a:r>
            <a:r>
              <a:rPr lang="en-US" altLang="ja-JP" sz="2200" dirty="0">
                <a:latin typeface="UD デジタル 教科書体 NK-R" panose="02020400000000000000" pitchFamily="18" charset="-128"/>
                <a:ea typeface="UD デジタル 教科書体 NK-R" panose="02020400000000000000" pitchFamily="18" charset="-128"/>
              </a:rPr>
              <a:t>(3</a:t>
            </a:r>
            <a:r>
              <a:rPr lang="ja-JP" altLang="en-US" sz="2200" dirty="0">
                <a:latin typeface="UD デジタル 教科書体 NK-R" panose="02020400000000000000" pitchFamily="18" charset="-128"/>
                <a:ea typeface="UD デジタル 教科書体 NK-R" panose="02020400000000000000" pitchFamily="18" charset="-128"/>
              </a:rPr>
              <a:t>台使用</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　　・ジャンプゲーム レベル付　　</a:t>
            </a:r>
          </a:p>
          <a:p>
            <a:r>
              <a:rPr lang="ja-JP" altLang="en-US" sz="2200" dirty="0">
                <a:latin typeface="UD デジタル 教科書体 NK-R" panose="02020400000000000000" pitchFamily="18" charset="-128"/>
                <a:ea typeface="UD デジタル 教科書体 NK-R" panose="02020400000000000000" pitchFamily="18" charset="-128"/>
              </a:rPr>
              <a:t>　　　・スペースシューティング　　　・カーレース　　　</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p:cNvSpPr txBox="1"/>
          <p:nvPr/>
        </p:nvSpPr>
        <p:spPr>
          <a:xfrm>
            <a:off x="3065651" y="6272521"/>
            <a:ext cx="4099647"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バージョン</a:t>
            </a:r>
            <a:r>
              <a:rPr kumimoji="1" lang="en-US" altLang="ja-JP" dirty="0">
                <a:latin typeface="メイリオ" panose="020B0604030504040204" pitchFamily="50" charset="-128"/>
                <a:ea typeface="メイリオ" panose="020B0604030504040204" pitchFamily="50" charset="-128"/>
              </a:rPr>
              <a:t>:2025</a:t>
            </a:r>
            <a:r>
              <a:rPr kumimoji="1" lang="ja-JP" altLang="en-US" dirty="0">
                <a:latin typeface="メイリオ" panose="020B0604030504040204" pitchFamily="50" charset="-128"/>
                <a:ea typeface="メイリオ" panose="020B0604030504040204" pitchFamily="50" charset="-128"/>
              </a:rPr>
              <a:t>年度版 </a:t>
            </a:r>
            <a:r>
              <a:rPr kumimoji="1" lang="en-US" altLang="ja-JP" dirty="0">
                <a:latin typeface="メイリオ" panose="020B0604030504040204" pitchFamily="50" charset="-128"/>
                <a:ea typeface="メイリオ" panose="020B0604030504040204" pitchFamily="50" charset="-128"/>
              </a:rPr>
              <a:t>(Ver</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0.9)</a:t>
            </a:r>
            <a:endParaRPr kumimoji="1" lang="ja-JP" altLang="en-US"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574116" y="6073320"/>
            <a:ext cx="1624381" cy="568533"/>
          </a:xfrm>
          <a:prstGeom prst="rect">
            <a:avLst/>
          </a:prstGeom>
        </p:spPr>
      </p:pic>
      <p:pic>
        <p:nvPicPr>
          <p:cNvPr id="13" name="図 12">
            <a:extLst>
              <a:ext uri="{FF2B5EF4-FFF2-40B4-BE49-F238E27FC236}">
                <a16:creationId xmlns:a16="http://schemas.microsoft.com/office/drawing/2014/main" id="{1F248BCB-E089-AC33-3A9A-47C4856AD4C7}"/>
              </a:ext>
            </a:extLst>
          </p:cNvPr>
          <p:cNvPicPr>
            <a:picLocks noChangeAspect="1"/>
          </p:cNvPicPr>
          <p:nvPr/>
        </p:nvPicPr>
        <p:blipFill>
          <a:blip r:embed="rId3"/>
          <a:stretch>
            <a:fillRect/>
          </a:stretch>
        </p:blipFill>
        <p:spPr>
          <a:xfrm>
            <a:off x="574116" y="556997"/>
            <a:ext cx="1194723" cy="1265000"/>
          </a:xfrm>
          <a:prstGeom prst="rect">
            <a:avLst/>
          </a:prstGeom>
        </p:spPr>
      </p:pic>
    </p:spTree>
    <p:extLst>
      <p:ext uri="{BB962C8B-B14F-4D97-AF65-F5344CB8AC3E}">
        <p14:creationId xmlns:p14="http://schemas.microsoft.com/office/powerpoint/2010/main" val="27248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E72CB-9878-DB5B-5AC3-7B733E6C7C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B502CE7-146B-4D94-0439-D81A8903745F}"/>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ねずみ追いかけ</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BAF7756D-3979-7B1D-EAAA-60200B379D57}"/>
              </a:ext>
            </a:extLst>
          </p:cNvPr>
          <p:cNvSpPr txBox="1"/>
          <p:nvPr/>
        </p:nvSpPr>
        <p:spPr>
          <a:xfrm>
            <a:off x="7285221" y="6357586"/>
            <a:ext cx="1633928"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10</a:t>
            </a:fld>
            <a:r>
              <a:rPr kumimoji="1" lang="ja-JP" altLang="en-US" sz="2400" dirty="0">
                <a:latin typeface="メイリオ" panose="020B0604030504040204" pitchFamily="50" charset="-128"/>
                <a:ea typeface="メイリオ" panose="020B0604030504040204" pitchFamily="50" charset="-128"/>
              </a:rPr>
              <a:t>ページ</a:t>
            </a:r>
          </a:p>
        </p:txBody>
      </p:sp>
      <p:sp>
        <p:nvSpPr>
          <p:cNvPr id="3" name="テキスト ボックス 2">
            <a:extLst>
              <a:ext uri="{FF2B5EF4-FFF2-40B4-BE49-F238E27FC236}">
                <a16:creationId xmlns:a16="http://schemas.microsoft.com/office/drawing/2014/main" id="{036D4E46-2173-4974-7548-B8FD2E822A9B}"/>
              </a:ext>
            </a:extLst>
          </p:cNvPr>
          <p:cNvSpPr txBox="1"/>
          <p:nvPr/>
        </p:nvSpPr>
        <p:spPr>
          <a:xfrm>
            <a:off x="6733602" y="3407889"/>
            <a:ext cx="2050635" cy="313932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ねずみが、一定時間ごとに画面にあらわれるのでスマホ・タブレットを傾けてネコを動かして捕まえます。　</a:t>
            </a:r>
            <a:endParaRPr lang="en-US" altLang="ja-JP" sz="2200" dirty="0">
              <a:latin typeface="UD デジタル 教科書体 NK-R" panose="02020400000000000000" pitchFamily="18" charset="-128"/>
              <a:ea typeface="UD デジタル 教科書体 NK-R" panose="02020400000000000000" pitchFamily="18" charset="-128"/>
            </a:endParaRPr>
          </a:p>
          <a:p>
            <a:r>
              <a:rPr kumimoji="1" lang="ja-JP" altLang="en-US" sz="2200" dirty="0">
                <a:latin typeface="UD デジタル 教科書体 NK-R" panose="02020400000000000000" pitchFamily="18" charset="-128"/>
                <a:ea typeface="UD デジタル 教科書体 NK-R" panose="02020400000000000000" pitchFamily="18" charset="-128"/>
              </a:rPr>
              <a:t>好きな背景を選んで。</a:t>
            </a:r>
          </a:p>
        </p:txBody>
      </p:sp>
      <p:pic>
        <p:nvPicPr>
          <p:cNvPr id="6" name="図 5">
            <a:extLst>
              <a:ext uri="{FF2B5EF4-FFF2-40B4-BE49-F238E27FC236}">
                <a16:creationId xmlns:a16="http://schemas.microsoft.com/office/drawing/2014/main" id="{21963FD7-CD30-6169-731C-F5DCB0DC653B}"/>
              </a:ext>
            </a:extLst>
          </p:cNvPr>
          <p:cNvPicPr>
            <a:picLocks noChangeAspect="1"/>
          </p:cNvPicPr>
          <p:nvPr/>
        </p:nvPicPr>
        <p:blipFill>
          <a:blip r:embed="rId2"/>
          <a:srcRect r="41818" b="30633"/>
          <a:stretch>
            <a:fillRect/>
          </a:stretch>
        </p:blipFill>
        <p:spPr>
          <a:xfrm>
            <a:off x="5315951" y="909826"/>
            <a:ext cx="3324278" cy="2214279"/>
          </a:xfrm>
          <a:prstGeom prst="rect">
            <a:avLst/>
          </a:prstGeom>
        </p:spPr>
      </p:pic>
      <p:pic>
        <p:nvPicPr>
          <p:cNvPr id="9" name="図 8">
            <a:extLst>
              <a:ext uri="{FF2B5EF4-FFF2-40B4-BE49-F238E27FC236}">
                <a16:creationId xmlns:a16="http://schemas.microsoft.com/office/drawing/2014/main" id="{4A405E80-2DE9-6AB3-6E07-41C6FAE63B76}"/>
              </a:ext>
            </a:extLst>
          </p:cNvPr>
          <p:cNvPicPr>
            <a:picLocks noChangeAspect="1"/>
          </p:cNvPicPr>
          <p:nvPr/>
        </p:nvPicPr>
        <p:blipFill>
          <a:blip r:embed="rId3"/>
          <a:stretch>
            <a:fillRect/>
          </a:stretch>
        </p:blipFill>
        <p:spPr>
          <a:xfrm>
            <a:off x="1272506" y="3329599"/>
            <a:ext cx="5323166" cy="3379788"/>
          </a:xfrm>
          <a:prstGeom prst="rect">
            <a:avLst/>
          </a:prstGeom>
        </p:spPr>
      </p:pic>
      <p:sp>
        <p:nvSpPr>
          <p:cNvPr id="10" name="テキスト ボックス 9">
            <a:extLst>
              <a:ext uri="{FF2B5EF4-FFF2-40B4-BE49-F238E27FC236}">
                <a16:creationId xmlns:a16="http://schemas.microsoft.com/office/drawing/2014/main" id="{877B56C6-358B-17CD-E931-F1C249AF708C}"/>
              </a:ext>
            </a:extLst>
          </p:cNvPr>
          <p:cNvSpPr txBox="1"/>
          <p:nvPr/>
        </p:nvSpPr>
        <p:spPr>
          <a:xfrm>
            <a:off x="4333303" y="938261"/>
            <a:ext cx="1111286" cy="430887"/>
          </a:xfrm>
          <a:prstGeom prst="rect">
            <a:avLst/>
          </a:prstGeom>
          <a:noFill/>
        </p:spPr>
        <p:txBody>
          <a:bodyPr wrap="square" rtlCol="0">
            <a:spAutoFit/>
          </a:bodyPr>
          <a:lstStyle/>
          <a:p>
            <a:r>
              <a:rPr kumimoji="1" lang="ja-JP" altLang="en-US" sz="2200" dirty="0">
                <a:latin typeface="UD デジタル 教科書体 NK-R" panose="02020400000000000000" pitchFamily="18" charset="-128"/>
                <a:ea typeface="UD デジタル 教科書体 NK-R" panose="02020400000000000000" pitchFamily="18" charset="-128"/>
              </a:rPr>
              <a:t>ネコ</a:t>
            </a:r>
          </a:p>
        </p:txBody>
      </p:sp>
      <p:sp>
        <p:nvSpPr>
          <p:cNvPr id="11" name="テキスト ボックス 10">
            <a:extLst>
              <a:ext uri="{FF2B5EF4-FFF2-40B4-BE49-F238E27FC236}">
                <a16:creationId xmlns:a16="http://schemas.microsoft.com/office/drawing/2014/main" id="{84D6CBF6-BDE6-C6C7-8908-C21E94C998E8}"/>
              </a:ext>
            </a:extLst>
          </p:cNvPr>
          <p:cNvSpPr txBox="1"/>
          <p:nvPr/>
        </p:nvSpPr>
        <p:spPr>
          <a:xfrm>
            <a:off x="249452" y="3466490"/>
            <a:ext cx="1111286" cy="430887"/>
          </a:xfrm>
          <a:prstGeom prst="rect">
            <a:avLst/>
          </a:prstGeom>
          <a:noFill/>
        </p:spPr>
        <p:txBody>
          <a:bodyPr wrap="square" rtlCol="0">
            <a:spAutoFit/>
          </a:bodyPr>
          <a:lstStyle/>
          <a:p>
            <a:r>
              <a:rPr kumimoji="1" lang="ja-JP" altLang="en-US" sz="2200" dirty="0">
                <a:latin typeface="UD デジタル 教科書体 NK-R" panose="02020400000000000000" pitchFamily="18" charset="-128"/>
                <a:ea typeface="UD デジタル 教科書体 NK-R" panose="02020400000000000000" pitchFamily="18" charset="-128"/>
              </a:rPr>
              <a:t>ねずみ</a:t>
            </a:r>
          </a:p>
        </p:txBody>
      </p:sp>
      <p:sp>
        <p:nvSpPr>
          <p:cNvPr id="12" name="吹き出し: 四角形 11">
            <a:extLst>
              <a:ext uri="{FF2B5EF4-FFF2-40B4-BE49-F238E27FC236}">
                <a16:creationId xmlns:a16="http://schemas.microsoft.com/office/drawing/2014/main" id="{A150D72D-7FB3-D236-F02C-4628801E59DC}"/>
              </a:ext>
            </a:extLst>
          </p:cNvPr>
          <p:cNvSpPr/>
          <p:nvPr/>
        </p:nvSpPr>
        <p:spPr>
          <a:xfrm>
            <a:off x="4300593" y="5254577"/>
            <a:ext cx="1965296" cy="892552"/>
          </a:xfrm>
          <a:prstGeom prst="wedgeRectCallout">
            <a:avLst>
              <a:gd name="adj1" fmla="val -137931"/>
              <a:gd name="adj2" fmla="val -76701"/>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1041D4C-4321-B89C-F826-D46860DB7439}"/>
              </a:ext>
            </a:extLst>
          </p:cNvPr>
          <p:cNvSpPr txBox="1"/>
          <p:nvPr/>
        </p:nvSpPr>
        <p:spPr>
          <a:xfrm>
            <a:off x="4333303" y="5301843"/>
            <a:ext cx="1965297"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はすぐに動作します。</a:t>
            </a:r>
          </a:p>
        </p:txBody>
      </p:sp>
      <p:pic>
        <p:nvPicPr>
          <p:cNvPr id="15" name="図 14">
            <a:extLst>
              <a:ext uri="{FF2B5EF4-FFF2-40B4-BE49-F238E27FC236}">
                <a16:creationId xmlns:a16="http://schemas.microsoft.com/office/drawing/2014/main" id="{3F9A6983-92B0-D5C9-BAA7-913E864332A9}"/>
              </a:ext>
            </a:extLst>
          </p:cNvPr>
          <p:cNvPicPr>
            <a:picLocks noChangeAspect="1"/>
          </p:cNvPicPr>
          <p:nvPr/>
        </p:nvPicPr>
        <p:blipFill>
          <a:blip r:embed="rId4"/>
          <a:stretch>
            <a:fillRect/>
          </a:stretch>
        </p:blipFill>
        <p:spPr>
          <a:xfrm>
            <a:off x="476842" y="801370"/>
            <a:ext cx="3823751" cy="2365895"/>
          </a:xfrm>
          <a:prstGeom prst="rect">
            <a:avLst/>
          </a:prstGeom>
        </p:spPr>
      </p:pic>
      <p:pic>
        <p:nvPicPr>
          <p:cNvPr id="17" name="図 16">
            <a:extLst>
              <a:ext uri="{FF2B5EF4-FFF2-40B4-BE49-F238E27FC236}">
                <a16:creationId xmlns:a16="http://schemas.microsoft.com/office/drawing/2014/main" id="{E404E874-E43F-F009-750A-61E06B1F6CCC}"/>
              </a:ext>
            </a:extLst>
          </p:cNvPr>
          <p:cNvPicPr>
            <a:picLocks noChangeAspect="1"/>
          </p:cNvPicPr>
          <p:nvPr/>
        </p:nvPicPr>
        <p:blipFill>
          <a:blip r:embed="rId5"/>
          <a:stretch>
            <a:fillRect/>
          </a:stretch>
        </p:blipFill>
        <p:spPr>
          <a:xfrm>
            <a:off x="4420260" y="5302330"/>
            <a:ext cx="408725" cy="322678"/>
          </a:xfrm>
          <a:prstGeom prst="rect">
            <a:avLst/>
          </a:prstGeom>
        </p:spPr>
      </p:pic>
    </p:spTree>
    <p:extLst>
      <p:ext uri="{BB962C8B-B14F-4D97-AF65-F5344CB8AC3E}">
        <p14:creationId xmlns:p14="http://schemas.microsoft.com/office/powerpoint/2010/main" val="2709387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40C9D-D422-883F-8674-8AFCA464C16F}"/>
            </a:ext>
          </a:extLst>
        </p:cNvPr>
        <p:cNvGrpSpPr/>
        <p:nvPr/>
      </p:nvGrpSpPr>
      <p:grpSpPr>
        <a:xfrm>
          <a:off x="0" y="0"/>
          <a:ext cx="0" cy="0"/>
          <a:chOff x="0" y="0"/>
          <a:chExt cx="0" cy="0"/>
        </a:xfrm>
      </p:grpSpPr>
      <p:pic>
        <p:nvPicPr>
          <p:cNvPr id="23" name="図 22">
            <a:extLst>
              <a:ext uri="{FF2B5EF4-FFF2-40B4-BE49-F238E27FC236}">
                <a16:creationId xmlns:a16="http://schemas.microsoft.com/office/drawing/2014/main" id="{6D24E0E5-073B-BC92-758F-772BA4DE9B87}"/>
              </a:ext>
            </a:extLst>
          </p:cNvPr>
          <p:cNvPicPr>
            <a:picLocks noChangeAspect="1"/>
          </p:cNvPicPr>
          <p:nvPr/>
        </p:nvPicPr>
        <p:blipFill>
          <a:blip r:embed="rId2"/>
          <a:stretch>
            <a:fillRect/>
          </a:stretch>
        </p:blipFill>
        <p:spPr>
          <a:xfrm>
            <a:off x="4572000" y="2937518"/>
            <a:ext cx="4372585" cy="3105583"/>
          </a:xfrm>
          <a:prstGeom prst="rect">
            <a:avLst/>
          </a:prstGeom>
        </p:spPr>
      </p:pic>
      <p:sp>
        <p:nvSpPr>
          <p:cNvPr id="2" name="タイトル 1">
            <a:extLst>
              <a:ext uri="{FF2B5EF4-FFF2-40B4-BE49-F238E27FC236}">
                <a16:creationId xmlns:a16="http://schemas.microsoft.com/office/drawing/2014/main" id="{7596C387-544A-3C9D-AA00-DC22091C536F}"/>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キャッチゲーム</a:t>
            </a:r>
            <a:r>
              <a:rPr lang="en-US" altLang="ja-JP" sz="3200" dirty="0">
                <a:latin typeface="UD デジタル 教科書体 NK-R" panose="02020400000000000000" pitchFamily="18" charset="-128"/>
                <a:ea typeface="UD デジタル 教科書体 NK-R" panose="02020400000000000000" pitchFamily="18" charset="-128"/>
              </a:rPr>
              <a:t>(1)</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1A8EBAA9-4FAB-0435-9D70-E96B2F2040FE}"/>
              </a:ext>
            </a:extLst>
          </p:cNvPr>
          <p:cNvSpPr txBox="1"/>
          <p:nvPr/>
        </p:nvSpPr>
        <p:spPr>
          <a:xfrm>
            <a:off x="7285221" y="6357586"/>
            <a:ext cx="1633928"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11</a:t>
            </a:fld>
            <a:r>
              <a:rPr kumimoji="1" lang="ja-JP" altLang="en-US" sz="2400" dirty="0">
                <a:latin typeface="メイリオ" panose="020B0604030504040204" pitchFamily="50" charset="-128"/>
                <a:ea typeface="メイリオ" panose="020B0604030504040204" pitchFamily="50" charset="-128"/>
              </a:rPr>
              <a:t>ページ</a:t>
            </a:r>
          </a:p>
        </p:txBody>
      </p:sp>
      <p:sp>
        <p:nvSpPr>
          <p:cNvPr id="3" name="テキスト ボックス 2">
            <a:extLst>
              <a:ext uri="{FF2B5EF4-FFF2-40B4-BE49-F238E27FC236}">
                <a16:creationId xmlns:a16="http://schemas.microsoft.com/office/drawing/2014/main" id="{F971218E-DC24-9181-4983-EC88A2C4EADF}"/>
              </a:ext>
            </a:extLst>
          </p:cNvPr>
          <p:cNvSpPr txBox="1"/>
          <p:nvPr/>
        </p:nvSpPr>
        <p:spPr>
          <a:xfrm>
            <a:off x="4828985" y="909826"/>
            <a:ext cx="2990796" cy="1107996"/>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落ちてるフルーツをキャッチします。キャッチすると点数が入ります。</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98FBA58D-1B17-9E99-C429-3C7A60741C99}"/>
              </a:ext>
            </a:extLst>
          </p:cNvPr>
          <p:cNvPicPr>
            <a:picLocks noChangeAspect="1"/>
          </p:cNvPicPr>
          <p:nvPr/>
        </p:nvPicPr>
        <p:blipFill>
          <a:blip r:embed="rId3"/>
          <a:stretch>
            <a:fillRect/>
          </a:stretch>
        </p:blipFill>
        <p:spPr>
          <a:xfrm>
            <a:off x="511457" y="728060"/>
            <a:ext cx="3908803" cy="2415264"/>
          </a:xfrm>
          <a:prstGeom prst="rect">
            <a:avLst/>
          </a:prstGeom>
        </p:spPr>
      </p:pic>
      <p:pic>
        <p:nvPicPr>
          <p:cNvPr id="14" name="図 13">
            <a:extLst>
              <a:ext uri="{FF2B5EF4-FFF2-40B4-BE49-F238E27FC236}">
                <a16:creationId xmlns:a16="http://schemas.microsoft.com/office/drawing/2014/main" id="{6D16A425-5160-3A55-381B-BA67F19CA5B4}"/>
              </a:ext>
            </a:extLst>
          </p:cNvPr>
          <p:cNvPicPr>
            <a:picLocks noChangeAspect="1"/>
          </p:cNvPicPr>
          <p:nvPr/>
        </p:nvPicPr>
        <p:blipFill>
          <a:blip r:embed="rId4"/>
          <a:stretch>
            <a:fillRect/>
          </a:stretch>
        </p:blipFill>
        <p:spPr>
          <a:xfrm>
            <a:off x="511457" y="3570211"/>
            <a:ext cx="3908803" cy="977201"/>
          </a:xfrm>
          <a:prstGeom prst="rect">
            <a:avLst/>
          </a:prstGeom>
        </p:spPr>
      </p:pic>
      <p:sp>
        <p:nvSpPr>
          <p:cNvPr id="19" name="吹き出し: 四角形 18">
            <a:extLst>
              <a:ext uri="{FF2B5EF4-FFF2-40B4-BE49-F238E27FC236}">
                <a16:creationId xmlns:a16="http://schemas.microsoft.com/office/drawing/2014/main" id="{A1B5D1F6-5473-DE70-C0C1-F0CDEFE6455E}"/>
              </a:ext>
            </a:extLst>
          </p:cNvPr>
          <p:cNvSpPr/>
          <p:nvPr/>
        </p:nvSpPr>
        <p:spPr>
          <a:xfrm>
            <a:off x="1421343" y="4872598"/>
            <a:ext cx="2236257" cy="430887"/>
          </a:xfrm>
          <a:prstGeom prst="wedgeRectCallout">
            <a:avLst>
              <a:gd name="adj1" fmla="val -13780"/>
              <a:gd name="adj2" fmla="val -122519"/>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0A103BE-80E2-80D5-AD91-D1A581C70F1F}"/>
              </a:ext>
            </a:extLst>
          </p:cNvPr>
          <p:cNvSpPr txBox="1"/>
          <p:nvPr/>
        </p:nvSpPr>
        <p:spPr>
          <a:xfrm>
            <a:off x="1483209" y="4864735"/>
            <a:ext cx="2174391" cy="430887"/>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スプライトの編集</a:t>
            </a:r>
            <a:endParaRPr kumimoji="1" lang="ja-JP" altLang="en-US" dirty="0">
              <a:latin typeface="メイリオ" panose="020B0604030504040204" pitchFamily="50" charset="-128"/>
              <a:ea typeface="メイリオ" panose="020B0604030504040204" pitchFamily="50" charset="-128"/>
            </a:endParaRPr>
          </a:p>
        </p:txBody>
      </p:sp>
      <p:sp>
        <p:nvSpPr>
          <p:cNvPr id="21" name="楕円 20">
            <a:extLst>
              <a:ext uri="{FF2B5EF4-FFF2-40B4-BE49-F238E27FC236}">
                <a16:creationId xmlns:a16="http://schemas.microsoft.com/office/drawing/2014/main" id="{63CDFAC4-E3CB-2F08-B37D-37156B05A623}"/>
              </a:ext>
            </a:extLst>
          </p:cNvPr>
          <p:cNvSpPr/>
          <p:nvPr/>
        </p:nvSpPr>
        <p:spPr>
          <a:xfrm>
            <a:off x="4572000" y="5548250"/>
            <a:ext cx="412254" cy="4347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7806911E-4971-6D43-1CFD-8F276FC4CAB4}"/>
              </a:ext>
            </a:extLst>
          </p:cNvPr>
          <p:cNvSpPr/>
          <p:nvPr/>
        </p:nvSpPr>
        <p:spPr>
          <a:xfrm>
            <a:off x="2138572" y="4272946"/>
            <a:ext cx="412254" cy="4347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68C074E-03E9-F9D6-E975-3CFD30D9DE27}"/>
              </a:ext>
            </a:extLst>
          </p:cNvPr>
          <p:cNvSpPr/>
          <p:nvPr/>
        </p:nvSpPr>
        <p:spPr>
          <a:xfrm>
            <a:off x="8330559" y="5295622"/>
            <a:ext cx="412254" cy="4347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C76309B0-6CD3-1DA1-5DB4-EAA3AECC2DA1}"/>
              </a:ext>
            </a:extLst>
          </p:cNvPr>
          <p:cNvSpPr txBox="1"/>
          <p:nvPr/>
        </p:nvSpPr>
        <p:spPr>
          <a:xfrm>
            <a:off x="1349452" y="5527041"/>
            <a:ext cx="2990796" cy="76944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スプーンの部分を指定して削除しておきます。</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7496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E64A-FF26-C781-E756-5EE82837628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8A6454-8726-1D2F-50E5-F10F142DB98C}"/>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キャッチゲーム</a:t>
            </a:r>
            <a:r>
              <a:rPr lang="en-US" altLang="ja-JP" sz="3200" dirty="0">
                <a:latin typeface="UD デジタル 教科書体 NK-R" panose="02020400000000000000" pitchFamily="18" charset="-128"/>
                <a:ea typeface="UD デジタル 教科書体 NK-R" panose="02020400000000000000" pitchFamily="18" charset="-128"/>
              </a:rPr>
              <a:t>(2)</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F4488376-2225-6D90-98A8-4B91DB980005}"/>
              </a:ext>
            </a:extLst>
          </p:cNvPr>
          <p:cNvSpPr txBox="1"/>
          <p:nvPr/>
        </p:nvSpPr>
        <p:spPr>
          <a:xfrm>
            <a:off x="7120329" y="6357586"/>
            <a:ext cx="1798820"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12</a:t>
            </a:fld>
            <a:r>
              <a:rPr kumimoji="1" lang="ja-JP" altLang="en-US" sz="2400" dirty="0">
                <a:latin typeface="メイリオ" panose="020B0604030504040204" pitchFamily="50" charset="-128"/>
                <a:ea typeface="メイリオ" panose="020B0604030504040204" pitchFamily="50" charset="-128"/>
              </a:rPr>
              <a:t>ページ</a:t>
            </a:r>
          </a:p>
        </p:txBody>
      </p:sp>
      <p:pic>
        <p:nvPicPr>
          <p:cNvPr id="6" name="図 5">
            <a:extLst>
              <a:ext uri="{FF2B5EF4-FFF2-40B4-BE49-F238E27FC236}">
                <a16:creationId xmlns:a16="http://schemas.microsoft.com/office/drawing/2014/main" id="{690431F9-6B60-1A41-6138-FD9DFBF59A7B}"/>
              </a:ext>
            </a:extLst>
          </p:cNvPr>
          <p:cNvPicPr>
            <a:picLocks noChangeAspect="1"/>
          </p:cNvPicPr>
          <p:nvPr/>
        </p:nvPicPr>
        <p:blipFill>
          <a:blip r:embed="rId2"/>
          <a:stretch>
            <a:fillRect/>
          </a:stretch>
        </p:blipFill>
        <p:spPr>
          <a:xfrm>
            <a:off x="1260028" y="801370"/>
            <a:ext cx="4281855" cy="2416123"/>
          </a:xfrm>
          <a:prstGeom prst="rect">
            <a:avLst/>
          </a:prstGeom>
        </p:spPr>
      </p:pic>
      <p:sp>
        <p:nvSpPr>
          <p:cNvPr id="7" name="テキスト ボックス 6">
            <a:extLst>
              <a:ext uri="{FF2B5EF4-FFF2-40B4-BE49-F238E27FC236}">
                <a16:creationId xmlns:a16="http://schemas.microsoft.com/office/drawing/2014/main" id="{3791882F-66F3-4C01-648D-A21FA0B4303E}"/>
              </a:ext>
            </a:extLst>
          </p:cNvPr>
          <p:cNvSpPr txBox="1"/>
          <p:nvPr/>
        </p:nvSpPr>
        <p:spPr>
          <a:xfrm>
            <a:off x="408051" y="976135"/>
            <a:ext cx="1111286" cy="430887"/>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器</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pic>
        <p:nvPicPr>
          <p:cNvPr id="10" name="図 9">
            <a:extLst>
              <a:ext uri="{FF2B5EF4-FFF2-40B4-BE49-F238E27FC236}">
                <a16:creationId xmlns:a16="http://schemas.microsoft.com/office/drawing/2014/main" id="{DCDE298F-B45E-4EB7-CA94-BC4CA4185CD5}"/>
              </a:ext>
            </a:extLst>
          </p:cNvPr>
          <p:cNvPicPr>
            <a:picLocks noChangeAspect="1"/>
          </p:cNvPicPr>
          <p:nvPr/>
        </p:nvPicPr>
        <p:blipFill>
          <a:blip r:embed="rId3"/>
          <a:stretch>
            <a:fillRect/>
          </a:stretch>
        </p:blipFill>
        <p:spPr>
          <a:xfrm>
            <a:off x="1260028" y="3392258"/>
            <a:ext cx="5799609" cy="3164569"/>
          </a:xfrm>
          <a:prstGeom prst="rect">
            <a:avLst/>
          </a:prstGeom>
        </p:spPr>
      </p:pic>
      <p:sp>
        <p:nvSpPr>
          <p:cNvPr id="11" name="テキスト ボックス 10">
            <a:extLst>
              <a:ext uri="{FF2B5EF4-FFF2-40B4-BE49-F238E27FC236}">
                <a16:creationId xmlns:a16="http://schemas.microsoft.com/office/drawing/2014/main" id="{FC06A3DB-29E6-336A-B5BD-8C9A960DB8AA}"/>
              </a:ext>
            </a:extLst>
          </p:cNvPr>
          <p:cNvSpPr txBox="1"/>
          <p:nvPr/>
        </p:nvSpPr>
        <p:spPr>
          <a:xfrm>
            <a:off x="164892" y="3958397"/>
            <a:ext cx="1354445" cy="430887"/>
          </a:xfrm>
          <a:prstGeom prst="rect">
            <a:avLst/>
          </a:prstGeom>
          <a:noFill/>
        </p:spPr>
        <p:txBody>
          <a:bodyPr wrap="square" rtlCol="0">
            <a:spAutoFit/>
          </a:bodyPr>
          <a:lstStyle/>
          <a:p>
            <a:r>
              <a:rPr kumimoji="1" lang="ja-JP" altLang="en-US" sz="2200" dirty="0">
                <a:latin typeface="UD デジタル 教科書体 NK-R" panose="02020400000000000000" pitchFamily="18" charset="-128"/>
                <a:ea typeface="UD デジタル 教科書体 NK-R" panose="02020400000000000000" pitchFamily="18" charset="-128"/>
              </a:rPr>
              <a:t>フルーツ</a:t>
            </a:r>
          </a:p>
        </p:txBody>
      </p:sp>
      <p:sp>
        <p:nvSpPr>
          <p:cNvPr id="12" name="テキスト ボックス 11">
            <a:extLst>
              <a:ext uri="{FF2B5EF4-FFF2-40B4-BE49-F238E27FC236}">
                <a16:creationId xmlns:a16="http://schemas.microsoft.com/office/drawing/2014/main" id="{E45CFB0F-60E8-5403-6F09-D790A57E23C0}"/>
              </a:ext>
            </a:extLst>
          </p:cNvPr>
          <p:cNvSpPr txBox="1"/>
          <p:nvPr/>
        </p:nvSpPr>
        <p:spPr>
          <a:xfrm>
            <a:off x="5991924" y="2132928"/>
            <a:ext cx="2927225" cy="1446550"/>
          </a:xfrm>
          <a:prstGeom prst="rect">
            <a:avLst/>
          </a:prstGeom>
          <a:solidFill>
            <a:schemeClr val="bg1"/>
          </a:solidFill>
          <a:ln w="28575">
            <a:solidFill>
              <a:srgbClr val="FF0000"/>
            </a:solidFill>
          </a:ln>
        </p:spPr>
        <p:txBody>
          <a:bodyPr wrap="square" rtlCol="0">
            <a:spAutoFit/>
          </a:bodyPr>
          <a:lstStyle/>
          <a:p>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ヒント</a:t>
            </a:r>
            <a:endParaRPr lang="en-US" altLang="ja-JP" sz="2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2200" dirty="0">
                <a:latin typeface="UD デジタル 教科書体 NK-R" panose="02020400000000000000" pitchFamily="18" charset="-128"/>
                <a:ea typeface="UD デジタル 教科書体 NK-R" panose="02020400000000000000" pitchFamily="18" charset="-128"/>
              </a:rPr>
              <a:t>　　　　スプライトと命令のコピー使うとフルーツを増やすことができます。</a:t>
            </a:r>
            <a:endParaRPr kumimoji="1" lang="ja-JP" altLang="en-US" dirty="0">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27C0CE85-736C-14A3-A963-84E2D2FBB645}"/>
              </a:ext>
            </a:extLst>
          </p:cNvPr>
          <p:cNvPicPr>
            <a:picLocks noChangeAspect="1"/>
          </p:cNvPicPr>
          <p:nvPr/>
        </p:nvPicPr>
        <p:blipFill>
          <a:blip r:embed="rId4"/>
          <a:stretch>
            <a:fillRect/>
          </a:stretch>
        </p:blipFill>
        <p:spPr>
          <a:xfrm>
            <a:off x="6105963" y="2443666"/>
            <a:ext cx="438211" cy="438211"/>
          </a:xfrm>
          <a:prstGeom prst="rect">
            <a:avLst/>
          </a:prstGeom>
        </p:spPr>
      </p:pic>
    </p:spTree>
    <p:extLst>
      <p:ext uri="{BB962C8B-B14F-4D97-AF65-F5344CB8AC3E}">
        <p14:creationId xmlns:p14="http://schemas.microsoft.com/office/powerpoint/2010/main" val="313540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23936-7539-7F13-18F8-D0BE5DEC19AE}"/>
            </a:ext>
          </a:extLst>
        </p:cNvPr>
        <p:cNvGrpSpPr/>
        <p:nvPr/>
      </p:nvGrpSpPr>
      <p:grpSpPr>
        <a:xfrm>
          <a:off x="0" y="0"/>
          <a:ext cx="0" cy="0"/>
          <a:chOff x="0" y="0"/>
          <a:chExt cx="0" cy="0"/>
        </a:xfrm>
      </p:grpSpPr>
      <p:sp>
        <p:nvSpPr>
          <p:cNvPr id="37" name="矢印: 下カーブ 36">
            <a:extLst>
              <a:ext uri="{FF2B5EF4-FFF2-40B4-BE49-F238E27FC236}">
                <a16:creationId xmlns:a16="http://schemas.microsoft.com/office/drawing/2014/main" id="{B7CD161D-F729-17C8-CB2C-B1CF52801886}"/>
              </a:ext>
            </a:extLst>
          </p:cNvPr>
          <p:cNvSpPr/>
          <p:nvPr/>
        </p:nvSpPr>
        <p:spPr>
          <a:xfrm>
            <a:off x="6473111" y="2163629"/>
            <a:ext cx="2163973" cy="61816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矢印: 下カーブ 35">
            <a:extLst>
              <a:ext uri="{FF2B5EF4-FFF2-40B4-BE49-F238E27FC236}">
                <a16:creationId xmlns:a16="http://schemas.microsoft.com/office/drawing/2014/main" id="{1A3004EF-ED26-2135-28FC-4C7179321FB8}"/>
              </a:ext>
            </a:extLst>
          </p:cNvPr>
          <p:cNvSpPr/>
          <p:nvPr/>
        </p:nvSpPr>
        <p:spPr>
          <a:xfrm>
            <a:off x="376251" y="2193290"/>
            <a:ext cx="2163973" cy="61816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4" name="図 33">
            <a:extLst>
              <a:ext uri="{FF2B5EF4-FFF2-40B4-BE49-F238E27FC236}">
                <a16:creationId xmlns:a16="http://schemas.microsoft.com/office/drawing/2014/main" id="{ADB43FB7-271E-C77A-64EB-EE84EDD07D8E}"/>
              </a:ext>
            </a:extLst>
          </p:cNvPr>
          <p:cNvPicPr>
            <a:picLocks noChangeAspect="1"/>
          </p:cNvPicPr>
          <p:nvPr/>
        </p:nvPicPr>
        <p:blipFill>
          <a:blip r:embed="rId2"/>
          <a:stretch>
            <a:fillRect/>
          </a:stretch>
        </p:blipFill>
        <p:spPr>
          <a:xfrm>
            <a:off x="5534887" y="4367489"/>
            <a:ext cx="3500666" cy="1861465"/>
          </a:xfrm>
          <a:prstGeom prst="rect">
            <a:avLst/>
          </a:prstGeom>
        </p:spPr>
      </p:pic>
      <p:sp>
        <p:nvSpPr>
          <p:cNvPr id="2" name="タイトル 1">
            <a:extLst>
              <a:ext uri="{FF2B5EF4-FFF2-40B4-BE49-F238E27FC236}">
                <a16:creationId xmlns:a16="http://schemas.microsoft.com/office/drawing/2014/main" id="{6C669031-F1CD-7E3E-AD52-F8F4502E86F6}"/>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競争 </a:t>
            </a:r>
            <a:r>
              <a:rPr lang="en-US" altLang="ja-JP" sz="3200" dirty="0">
                <a:latin typeface="UD デジタル 教科書体 NK-R" panose="02020400000000000000" pitchFamily="18" charset="-128"/>
                <a:ea typeface="UD デジタル 教科書体 NK-R" panose="02020400000000000000" pitchFamily="18" charset="-128"/>
              </a:rPr>
              <a:t>3</a:t>
            </a:r>
            <a:r>
              <a:rPr lang="ja-JP" altLang="en-US" sz="3200" dirty="0">
                <a:latin typeface="UD デジタル 教科書体 NK-R" panose="02020400000000000000" pitchFamily="18" charset="-128"/>
                <a:ea typeface="UD デジタル 教科書体 NK-R" panose="02020400000000000000" pitchFamily="18" charset="-128"/>
              </a:rPr>
              <a:t>台使用</a:t>
            </a:r>
            <a:r>
              <a:rPr lang="en-US" altLang="ja-JP" sz="3200" dirty="0">
                <a:latin typeface="UD デジタル 教科書体 NK-R" panose="02020400000000000000" pitchFamily="18" charset="-128"/>
                <a:ea typeface="UD デジタル 教科書体 NK-R" panose="02020400000000000000" pitchFamily="18" charset="-128"/>
              </a:rPr>
              <a:t>(1)</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31990A98-8005-E6BB-EBC8-D6938EA3501A}"/>
              </a:ext>
            </a:extLst>
          </p:cNvPr>
          <p:cNvSpPr txBox="1"/>
          <p:nvPr/>
        </p:nvSpPr>
        <p:spPr>
          <a:xfrm>
            <a:off x="7285221" y="6357586"/>
            <a:ext cx="1633928"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13</a:t>
            </a:fld>
            <a:r>
              <a:rPr kumimoji="1" lang="ja-JP" altLang="en-US" sz="2400" dirty="0">
                <a:latin typeface="メイリオ" panose="020B0604030504040204" pitchFamily="50" charset="-128"/>
                <a:ea typeface="メイリオ" panose="020B0604030504040204" pitchFamily="50" charset="-128"/>
              </a:rPr>
              <a:t>ページ</a:t>
            </a:r>
          </a:p>
        </p:txBody>
      </p:sp>
      <p:sp>
        <p:nvSpPr>
          <p:cNvPr id="3" name="テキスト ボックス 2">
            <a:extLst>
              <a:ext uri="{FF2B5EF4-FFF2-40B4-BE49-F238E27FC236}">
                <a16:creationId xmlns:a16="http://schemas.microsoft.com/office/drawing/2014/main" id="{59FA413F-D74E-866B-1C5E-4012FF1CB1A7}"/>
              </a:ext>
            </a:extLst>
          </p:cNvPr>
          <p:cNvSpPr txBox="1"/>
          <p:nvPr/>
        </p:nvSpPr>
        <p:spPr>
          <a:xfrm>
            <a:off x="724260" y="726905"/>
            <a:ext cx="7524105" cy="430887"/>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カメとうさぎのスマホを振るとタブレットのスクリプトが動きます</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19" name="吹き出し: 四角形 18">
            <a:extLst>
              <a:ext uri="{FF2B5EF4-FFF2-40B4-BE49-F238E27FC236}">
                <a16:creationId xmlns:a16="http://schemas.microsoft.com/office/drawing/2014/main" id="{9D5F2861-2638-B413-AFA5-617FA3992515}"/>
              </a:ext>
            </a:extLst>
          </p:cNvPr>
          <p:cNvSpPr/>
          <p:nvPr/>
        </p:nvSpPr>
        <p:spPr>
          <a:xfrm>
            <a:off x="4598142" y="6318754"/>
            <a:ext cx="1938314" cy="430887"/>
          </a:xfrm>
          <a:prstGeom prst="wedgeRectCallout">
            <a:avLst>
              <a:gd name="adj1" fmla="val 85010"/>
              <a:gd name="adj2" fmla="val -178181"/>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A7AA79C-B8D0-72F7-EC24-8CDFF67026FB}"/>
              </a:ext>
            </a:extLst>
          </p:cNvPr>
          <p:cNvSpPr txBox="1"/>
          <p:nvPr/>
        </p:nvSpPr>
        <p:spPr>
          <a:xfrm>
            <a:off x="4660008" y="6372974"/>
            <a:ext cx="1876448" cy="430887"/>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送る物が違う</a:t>
            </a:r>
            <a:endParaRPr kumimoji="1" lang="ja-JP" altLang="en-US" dirty="0">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2924BEB1-B662-4ECB-8DFD-92E901B1DF6C}"/>
              </a:ext>
            </a:extLst>
          </p:cNvPr>
          <p:cNvGrpSpPr/>
          <p:nvPr/>
        </p:nvGrpSpPr>
        <p:grpSpPr>
          <a:xfrm>
            <a:off x="2847957" y="1303004"/>
            <a:ext cx="3276713" cy="1780573"/>
            <a:chOff x="1798380" y="1153114"/>
            <a:chExt cx="3463170" cy="1948722"/>
          </a:xfrm>
        </p:grpSpPr>
        <p:pic>
          <p:nvPicPr>
            <p:cNvPr id="9" name="図 8">
              <a:extLst>
                <a:ext uri="{FF2B5EF4-FFF2-40B4-BE49-F238E27FC236}">
                  <a16:creationId xmlns:a16="http://schemas.microsoft.com/office/drawing/2014/main" id="{AC277C97-01CC-7C68-68A7-62DE6E00E28A}"/>
                </a:ext>
              </a:extLst>
            </p:cNvPr>
            <p:cNvPicPr>
              <a:picLocks noChangeAspect="1"/>
            </p:cNvPicPr>
            <p:nvPr/>
          </p:nvPicPr>
          <p:blipFill>
            <a:blip r:embed="rId3"/>
            <a:stretch>
              <a:fillRect/>
            </a:stretch>
          </p:blipFill>
          <p:spPr>
            <a:xfrm rot="5400000">
              <a:off x="2555604" y="395890"/>
              <a:ext cx="1948722" cy="3463170"/>
            </a:xfrm>
            <a:prstGeom prst="rect">
              <a:avLst/>
            </a:prstGeom>
          </p:spPr>
        </p:pic>
        <p:pic>
          <p:nvPicPr>
            <p:cNvPr id="6" name="図 5">
              <a:extLst>
                <a:ext uri="{FF2B5EF4-FFF2-40B4-BE49-F238E27FC236}">
                  <a16:creationId xmlns:a16="http://schemas.microsoft.com/office/drawing/2014/main" id="{1A9F6BB1-5B9E-4DFC-7150-7A4721592D16}"/>
                </a:ext>
              </a:extLst>
            </p:cNvPr>
            <p:cNvPicPr>
              <a:picLocks noChangeAspect="1"/>
            </p:cNvPicPr>
            <p:nvPr/>
          </p:nvPicPr>
          <p:blipFill>
            <a:blip r:embed="rId4"/>
            <a:srcRect b="10272"/>
            <a:stretch>
              <a:fillRect/>
            </a:stretch>
          </p:blipFill>
          <p:spPr>
            <a:xfrm>
              <a:off x="2344699" y="1369432"/>
              <a:ext cx="2603310" cy="1467551"/>
            </a:xfrm>
            <a:prstGeom prst="rect">
              <a:avLst/>
            </a:prstGeom>
          </p:spPr>
        </p:pic>
      </p:grpSp>
      <p:grpSp>
        <p:nvGrpSpPr>
          <p:cNvPr id="30" name="グループ化 29">
            <a:extLst>
              <a:ext uri="{FF2B5EF4-FFF2-40B4-BE49-F238E27FC236}">
                <a16:creationId xmlns:a16="http://schemas.microsoft.com/office/drawing/2014/main" id="{98A56855-D04C-A49D-1466-0A267FEC939A}"/>
              </a:ext>
            </a:extLst>
          </p:cNvPr>
          <p:cNvGrpSpPr/>
          <p:nvPr/>
        </p:nvGrpSpPr>
        <p:grpSpPr>
          <a:xfrm>
            <a:off x="828395" y="1118175"/>
            <a:ext cx="1259686" cy="2181529"/>
            <a:chOff x="791500" y="958430"/>
            <a:chExt cx="1259686" cy="2181529"/>
          </a:xfrm>
        </p:grpSpPr>
        <p:pic>
          <p:nvPicPr>
            <p:cNvPr id="12" name="図 11">
              <a:extLst>
                <a:ext uri="{FF2B5EF4-FFF2-40B4-BE49-F238E27FC236}">
                  <a16:creationId xmlns:a16="http://schemas.microsoft.com/office/drawing/2014/main" id="{4DF07A13-43BA-BE5F-0E66-22B981DB6928}"/>
                </a:ext>
              </a:extLst>
            </p:cNvPr>
            <p:cNvPicPr>
              <a:picLocks noChangeAspect="1"/>
            </p:cNvPicPr>
            <p:nvPr/>
          </p:nvPicPr>
          <p:blipFill>
            <a:blip r:embed="rId3"/>
            <a:stretch>
              <a:fillRect/>
            </a:stretch>
          </p:blipFill>
          <p:spPr>
            <a:xfrm>
              <a:off x="791500" y="958430"/>
              <a:ext cx="1259686" cy="2181529"/>
            </a:xfrm>
            <a:prstGeom prst="rect">
              <a:avLst/>
            </a:prstGeom>
          </p:spPr>
        </p:pic>
        <p:pic>
          <p:nvPicPr>
            <p:cNvPr id="17" name="図 16">
              <a:extLst>
                <a:ext uri="{FF2B5EF4-FFF2-40B4-BE49-F238E27FC236}">
                  <a16:creationId xmlns:a16="http://schemas.microsoft.com/office/drawing/2014/main" id="{189A35FE-48B3-D298-0B23-87285AF801E2}"/>
                </a:ext>
              </a:extLst>
            </p:cNvPr>
            <p:cNvPicPr>
              <a:picLocks noChangeAspect="1"/>
            </p:cNvPicPr>
            <p:nvPr/>
          </p:nvPicPr>
          <p:blipFill>
            <a:blip r:embed="rId5"/>
            <a:stretch>
              <a:fillRect/>
            </a:stretch>
          </p:blipFill>
          <p:spPr>
            <a:xfrm>
              <a:off x="1036663" y="1473489"/>
              <a:ext cx="808971" cy="1120115"/>
            </a:xfrm>
            <a:prstGeom prst="rect">
              <a:avLst/>
            </a:prstGeom>
          </p:spPr>
        </p:pic>
      </p:grpSp>
      <p:grpSp>
        <p:nvGrpSpPr>
          <p:cNvPr id="29" name="グループ化 28">
            <a:extLst>
              <a:ext uri="{FF2B5EF4-FFF2-40B4-BE49-F238E27FC236}">
                <a16:creationId xmlns:a16="http://schemas.microsoft.com/office/drawing/2014/main" id="{B2C0E3B7-A0FD-0B80-1A11-176DAD0E31E4}"/>
              </a:ext>
            </a:extLst>
          </p:cNvPr>
          <p:cNvGrpSpPr/>
          <p:nvPr/>
        </p:nvGrpSpPr>
        <p:grpSpPr>
          <a:xfrm>
            <a:off x="6884546" y="1118175"/>
            <a:ext cx="1259686" cy="2181529"/>
            <a:chOff x="6847651" y="857894"/>
            <a:chExt cx="1259686" cy="2181529"/>
          </a:xfrm>
        </p:grpSpPr>
        <p:pic>
          <p:nvPicPr>
            <p:cNvPr id="18" name="図 17">
              <a:extLst>
                <a:ext uri="{FF2B5EF4-FFF2-40B4-BE49-F238E27FC236}">
                  <a16:creationId xmlns:a16="http://schemas.microsoft.com/office/drawing/2014/main" id="{8229F17B-85D9-9BC5-4AEB-9282A2EEB93F}"/>
                </a:ext>
              </a:extLst>
            </p:cNvPr>
            <p:cNvPicPr>
              <a:picLocks noChangeAspect="1"/>
            </p:cNvPicPr>
            <p:nvPr/>
          </p:nvPicPr>
          <p:blipFill>
            <a:blip r:embed="rId3"/>
            <a:stretch>
              <a:fillRect/>
            </a:stretch>
          </p:blipFill>
          <p:spPr>
            <a:xfrm>
              <a:off x="6847651" y="857894"/>
              <a:ext cx="1259686" cy="2181529"/>
            </a:xfrm>
            <a:prstGeom prst="rect">
              <a:avLst/>
            </a:prstGeom>
          </p:spPr>
        </p:pic>
        <p:pic>
          <p:nvPicPr>
            <p:cNvPr id="22" name="図 21">
              <a:extLst>
                <a:ext uri="{FF2B5EF4-FFF2-40B4-BE49-F238E27FC236}">
                  <a16:creationId xmlns:a16="http://schemas.microsoft.com/office/drawing/2014/main" id="{3634BA3F-637E-C21D-179B-F09B1FA4F882}"/>
                </a:ext>
              </a:extLst>
            </p:cNvPr>
            <p:cNvPicPr>
              <a:picLocks noChangeAspect="1"/>
            </p:cNvPicPr>
            <p:nvPr/>
          </p:nvPicPr>
          <p:blipFill>
            <a:blip r:embed="rId5"/>
            <a:stretch>
              <a:fillRect/>
            </a:stretch>
          </p:blipFill>
          <p:spPr>
            <a:xfrm>
              <a:off x="7092814" y="1372953"/>
              <a:ext cx="808971" cy="1120115"/>
            </a:xfrm>
            <a:prstGeom prst="rect">
              <a:avLst/>
            </a:prstGeom>
          </p:spPr>
        </p:pic>
        <p:pic>
          <p:nvPicPr>
            <p:cNvPr id="28" name="図 27">
              <a:extLst>
                <a:ext uri="{FF2B5EF4-FFF2-40B4-BE49-F238E27FC236}">
                  <a16:creationId xmlns:a16="http://schemas.microsoft.com/office/drawing/2014/main" id="{7AD4AC11-D031-C2BC-45CD-44F07AC2F1E9}"/>
                </a:ext>
              </a:extLst>
            </p:cNvPr>
            <p:cNvPicPr>
              <a:picLocks noChangeAspect="1"/>
            </p:cNvPicPr>
            <p:nvPr/>
          </p:nvPicPr>
          <p:blipFill>
            <a:blip r:embed="rId6"/>
            <a:stretch>
              <a:fillRect/>
            </a:stretch>
          </p:blipFill>
          <p:spPr>
            <a:xfrm>
              <a:off x="6995198" y="1121576"/>
              <a:ext cx="956007" cy="1538574"/>
            </a:xfrm>
            <a:prstGeom prst="rect">
              <a:avLst/>
            </a:prstGeom>
          </p:spPr>
        </p:pic>
      </p:grpSp>
      <p:sp>
        <p:nvSpPr>
          <p:cNvPr id="31" name="稲妻 30">
            <a:extLst>
              <a:ext uri="{FF2B5EF4-FFF2-40B4-BE49-F238E27FC236}">
                <a16:creationId xmlns:a16="http://schemas.microsoft.com/office/drawing/2014/main" id="{2517D6FA-6139-5AF1-A8DA-5287385B308A}"/>
              </a:ext>
            </a:extLst>
          </p:cNvPr>
          <p:cNvSpPr/>
          <p:nvPr/>
        </p:nvSpPr>
        <p:spPr>
          <a:xfrm rot="20028028">
            <a:off x="2115830" y="1867600"/>
            <a:ext cx="777141" cy="306549"/>
          </a:xfrm>
          <a:prstGeom prst="lightningBol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稲妻 31">
            <a:extLst>
              <a:ext uri="{FF2B5EF4-FFF2-40B4-BE49-F238E27FC236}">
                <a16:creationId xmlns:a16="http://schemas.microsoft.com/office/drawing/2014/main" id="{2AA427FC-7701-C14D-E482-EF2D83144620}"/>
              </a:ext>
            </a:extLst>
          </p:cNvPr>
          <p:cNvSpPr/>
          <p:nvPr/>
        </p:nvSpPr>
        <p:spPr>
          <a:xfrm rot="20028028">
            <a:off x="6123069" y="1890452"/>
            <a:ext cx="777141" cy="306549"/>
          </a:xfrm>
          <a:prstGeom prst="lightningBol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89D48D3-D6F4-EA79-59FC-50DB894F9A4D}"/>
              </a:ext>
            </a:extLst>
          </p:cNvPr>
          <p:cNvSpPr txBox="1"/>
          <p:nvPr/>
        </p:nvSpPr>
        <p:spPr>
          <a:xfrm>
            <a:off x="5534887" y="3982695"/>
            <a:ext cx="1821649" cy="430887"/>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カメのスマホ</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pic>
        <p:nvPicPr>
          <p:cNvPr id="39" name="図 38">
            <a:extLst>
              <a:ext uri="{FF2B5EF4-FFF2-40B4-BE49-F238E27FC236}">
                <a16:creationId xmlns:a16="http://schemas.microsoft.com/office/drawing/2014/main" id="{52458626-A62E-5816-014F-BEAAD40E037F}"/>
              </a:ext>
            </a:extLst>
          </p:cNvPr>
          <p:cNvPicPr>
            <a:picLocks noChangeAspect="1"/>
          </p:cNvPicPr>
          <p:nvPr/>
        </p:nvPicPr>
        <p:blipFill>
          <a:blip r:embed="rId7"/>
          <a:srcRect b="9860"/>
          <a:stretch>
            <a:fillRect/>
          </a:stretch>
        </p:blipFill>
        <p:spPr>
          <a:xfrm>
            <a:off x="376251" y="4367489"/>
            <a:ext cx="3352414" cy="1861465"/>
          </a:xfrm>
          <a:prstGeom prst="rect">
            <a:avLst/>
          </a:prstGeom>
        </p:spPr>
      </p:pic>
      <p:sp>
        <p:nvSpPr>
          <p:cNvPr id="40" name="テキスト ボックス 39">
            <a:extLst>
              <a:ext uri="{FF2B5EF4-FFF2-40B4-BE49-F238E27FC236}">
                <a16:creationId xmlns:a16="http://schemas.microsoft.com/office/drawing/2014/main" id="{100CFE68-8EFC-ABA9-7E35-A5BCA7B6D72F}"/>
              </a:ext>
            </a:extLst>
          </p:cNvPr>
          <p:cNvSpPr txBox="1"/>
          <p:nvPr/>
        </p:nvSpPr>
        <p:spPr>
          <a:xfrm>
            <a:off x="453563" y="3981615"/>
            <a:ext cx="2163973" cy="430887"/>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うさぎのスマホ</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pic>
        <p:nvPicPr>
          <p:cNvPr id="42" name="図 41">
            <a:extLst>
              <a:ext uri="{FF2B5EF4-FFF2-40B4-BE49-F238E27FC236}">
                <a16:creationId xmlns:a16="http://schemas.microsoft.com/office/drawing/2014/main" id="{13732083-FE78-88E4-AC21-539E1CD4CE79}"/>
              </a:ext>
            </a:extLst>
          </p:cNvPr>
          <p:cNvPicPr>
            <a:picLocks noChangeAspect="1"/>
          </p:cNvPicPr>
          <p:nvPr/>
        </p:nvPicPr>
        <p:blipFill>
          <a:blip r:embed="rId8"/>
          <a:stretch>
            <a:fillRect/>
          </a:stretch>
        </p:blipFill>
        <p:spPr>
          <a:xfrm>
            <a:off x="2080864" y="3256337"/>
            <a:ext cx="2399366" cy="590614"/>
          </a:xfrm>
          <a:prstGeom prst="rect">
            <a:avLst/>
          </a:prstGeom>
        </p:spPr>
      </p:pic>
      <p:pic>
        <p:nvPicPr>
          <p:cNvPr id="44" name="図 43">
            <a:extLst>
              <a:ext uri="{FF2B5EF4-FFF2-40B4-BE49-F238E27FC236}">
                <a16:creationId xmlns:a16="http://schemas.microsoft.com/office/drawing/2014/main" id="{C2515959-65D9-0224-4CA6-8463C6A7867D}"/>
              </a:ext>
            </a:extLst>
          </p:cNvPr>
          <p:cNvPicPr>
            <a:picLocks noChangeAspect="1"/>
          </p:cNvPicPr>
          <p:nvPr/>
        </p:nvPicPr>
        <p:blipFill>
          <a:blip r:embed="rId9"/>
          <a:stretch>
            <a:fillRect/>
          </a:stretch>
        </p:blipFill>
        <p:spPr>
          <a:xfrm>
            <a:off x="4740514" y="3270562"/>
            <a:ext cx="2204230" cy="547797"/>
          </a:xfrm>
          <a:prstGeom prst="rect">
            <a:avLst/>
          </a:prstGeom>
        </p:spPr>
      </p:pic>
    </p:spTree>
    <p:extLst>
      <p:ext uri="{BB962C8B-B14F-4D97-AF65-F5344CB8AC3E}">
        <p14:creationId xmlns:p14="http://schemas.microsoft.com/office/powerpoint/2010/main" val="101303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8C0A-D3BE-E033-CBF7-CD18CD639CF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D318CE55-DCC8-874C-6236-09144E45519B}"/>
              </a:ext>
            </a:extLst>
          </p:cNvPr>
          <p:cNvPicPr>
            <a:picLocks noChangeAspect="1"/>
          </p:cNvPicPr>
          <p:nvPr/>
        </p:nvPicPr>
        <p:blipFill>
          <a:blip r:embed="rId2"/>
          <a:stretch>
            <a:fillRect/>
          </a:stretch>
        </p:blipFill>
        <p:spPr>
          <a:xfrm>
            <a:off x="1748988" y="2037652"/>
            <a:ext cx="5822039" cy="3214778"/>
          </a:xfrm>
          <a:prstGeom prst="rect">
            <a:avLst/>
          </a:prstGeom>
        </p:spPr>
      </p:pic>
      <p:sp>
        <p:nvSpPr>
          <p:cNvPr id="2" name="タイトル 1">
            <a:extLst>
              <a:ext uri="{FF2B5EF4-FFF2-40B4-BE49-F238E27FC236}">
                <a16:creationId xmlns:a16="http://schemas.microsoft.com/office/drawing/2014/main" id="{F683175A-E5BD-B344-2D39-065796284F62}"/>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競争 </a:t>
            </a:r>
            <a:r>
              <a:rPr lang="en-US" altLang="ja-JP" sz="3200" dirty="0">
                <a:latin typeface="UD デジタル 教科書体 NK-R" panose="02020400000000000000" pitchFamily="18" charset="-128"/>
                <a:ea typeface="UD デジタル 教科書体 NK-R" panose="02020400000000000000" pitchFamily="18" charset="-128"/>
              </a:rPr>
              <a:t>3</a:t>
            </a:r>
            <a:r>
              <a:rPr lang="ja-JP" altLang="en-US" sz="3200" dirty="0">
                <a:latin typeface="UD デジタル 教科書体 NK-R" panose="02020400000000000000" pitchFamily="18" charset="-128"/>
                <a:ea typeface="UD デジタル 教科書体 NK-R" panose="02020400000000000000" pitchFamily="18" charset="-128"/>
              </a:rPr>
              <a:t>台使用</a:t>
            </a:r>
            <a:r>
              <a:rPr lang="en-US" altLang="ja-JP" sz="3200" dirty="0">
                <a:latin typeface="UD デジタル 教科書体 NK-R" panose="02020400000000000000" pitchFamily="18" charset="-128"/>
                <a:ea typeface="UD デジタル 教科書体 NK-R" panose="02020400000000000000" pitchFamily="18" charset="-128"/>
              </a:rPr>
              <a:t>(2)</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1EFA10D9-6A2B-4CD6-10DB-A35C0C0F70DD}"/>
              </a:ext>
            </a:extLst>
          </p:cNvPr>
          <p:cNvSpPr txBox="1"/>
          <p:nvPr/>
        </p:nvSpPr>
        <p:spPr>
          <a:xfrm>
            <a:off x="7285221" y="6357586"/>
            <a:ext cx="1633928"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14</a:t>
            </a:fld>
            <a:r>
              <a:rPr kumimoji="1" lang="ja-JP" altLang="en-US" sz="2400" dirty="0">
                <a:latin typeface="メイリオ" panose="020B0604030504040204" pitchFamily="50" charset="-128"/>
                <a:ea typeface="メイリオ" panose="020B0604030504040204" pitchFamily="50" charset="-128"/>
              </a:rPr>
              <a:t>ページ</a:t>
            </a:r>
          </a:p>
        </p:txBody>
      </p:sp>
      <p:sp>
        <p:nvSpPr>
          <p:cNvPr id="19" name="吹き出し: 四角形 18">
            <a:extLst>
              <a:ext uri="{FF2B5EF4-FFF2-40B4-BE49-F238E27FC236}">
                <a16:creationId xmlns:a16="http://schemas.microsoft.com/office/drawing/2014/main" id="{B3D5CC6F-28EF-A21E-D3A9-F3AE1E6E7D4A}"/>
              </a:ext>
            </a:extLst>
          </p:cNvPr>
          <p:cNvSpPr/>
          <p:nvPr/>
        </p:nvSpPr>
        <p:spPr>
          <a:xfrm>
            <a:off x="5991924" y="4106750"/>
            <a:ext cx="2303518" cy="769440"/>
          </a:xfrm>
          <a:prstGeom prst="wedgeRectCallout">
            <a:avLst>
              <a:gd name="adj1" fmla="val -70436"/>
              <a:gd name="adj2" fmla="val -152855"/>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318B0F8-D956-2C66-829D-EFF0F798BEF1}"/>
              </a:ext>
            </a:extLst>
          </p:cNvPr>
          <p:cNvSpPr txBox="1"/>
          <p:nvPr/>
        </p:nvSpPr>
        <p:spPr>
          <a:xfrm>
            <a:off x="6105962" y="4136729"/>
            <a:ext cx="2303519" cy="769441"/>
          </a:xfrm>
          <a:prstGeom prst="rect">
            <a:avLst/>
          </a:prstGeom>
          <a:noFill/>
        </p:spPr>
        <p:txBody>
          <a:bodyPr wrap="square" rtlCol="0">
            <a:spAutoFit/>
          </a:bodyPr>
          <a:lstStyle/>
          <a:p>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うさぎの勝ち</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に</a:t>
            </a:r>
            <a:br>
              <a:rPr lang="ja-JP" altLang="en-US" sz="2200" dirty="0">
                <a:latin typeface="UD デジタル 教科書体 NK-R" panose="02020400000000000000" pitchFamily="18" charset="-128"/>
                <a:ea typeface="UD デジタル 教科書体 NK-R" panose="02020400000000000000" pitchFamily="18" charset="-128"/>
              </a:rPr>
            </a:br>
            <a:r>
              <a:rPr lang="ja-JP" altLang="en-US" sz="2200" dirty="0">
                <a:latin typeface="UD デジタル 教科書体 NK-R" panose="02020400000000000000" pitchFamily="18" charset="-128"/>
                <a:ea typeface="UD デジタル 教科書体 NK-R" panose="02020400000000000000" pitchFamily="18" charset="-128"/>
              </a:rPr>
              <a:t>変更</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CE35779-1E0B-5888-E746-A094E8EDFC9B}"/>
              </a:ext>
            </a:extLst>
          </p:cNvPr>
          <p:cNvSpPr txBox="1"/>
          <p:nvPr/>
        </p:nvSpPr>
        <p:spPr>
          <a:xfrm>
            <a:off x="678074" y="919980"/>
            <a:ext cx="4223710" cy="430887"/>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タブレットのカメ</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うさぎ</a:t>
            </a:r>
            <a:r>
              <a:rPr lang="en-US" altLang="ja-JP" sz="2200" dirty="0">
                <a:latin typeface="UD デジタル 教科書体 NK-R" panose="02020400000000000000" pitchFamily="18" charset="-128"/>
                <a:ea typeface="UD デジタル 教科書体 NK-R" panose="02020400000000000000" pitchFamily="18" charset="-128"/>
              </a:rPr>
              <a:t>)</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6E57C1A4-8689-EDE0-DBE7-CAD452DD321F}"/>
              </a:ext>
            </a:extLst>
          </p:cNvPr>
          <p:cNvSpPr txBox="1"/>
          <p:nvPr/>
        </p:nvSpPr>
        <p:spPr>
          <a:xfrm>
            <a:off x="5991924" y="412149"/>
            <a:ext cx="2927225" cy="2462213"/>
          </a:xfrm>
          <a:prstGeom prst="rect">
            <a:avLst/>
          </a:prstGeom>
          <a:solidFill>
            <a:schemeClr val="bg1"/>
          </a:solidFill>
          <a:ln w="28575">
            <a:solidFill>
              <a:srgbClr val="FF0000"/>
            </a:solidFill>
          </a:ln>
        </p:spPr>
        <p:txBody>
          <a:bodyPr wrap="square" rtlCol="0">
            <a:spAutoFit/>
          </a:bodyPr>
          <a:lstStyle/>
          <a:p>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ヒント</a:t>
            </a:r>
            <a:endParaRPr lang="en-US" altLang="ja-JP" sz="2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2200" dirty="0">
                <a:latin typeface="UD デジタル 教科書体 NK-R" panose="02020400000000000000" pitchFamily="18" charset="-128"/>
                <a:ea typeface="UD デジタル 教科書体 NK-R" panose="02020400000000000000" pitchFamily="18" charset="-128"/>
              </a:rPr>
              <a:t>　　　　スプライトと命令のコピー使ってカメをコピーして、　　　　を使ってうさぎにスプライトに変更する。あとは指示に従って変更</a:t>
            </a:r>
            <a:endParaRPr kumimoji="1" lang="ja-JP" altLang="en-US"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53CC9C84-C4AD-D218-2C4B-B6D2AB00EE7D}"/>
              </a:ext>
            </a:extLst>
          </p:cNvPr>
          <p:cNvPicPr>
            <a:picLocks noChangeAspect="1"/>
          </p:cNvPicPr>
          <p:nvPr/>
        </p:nvPicPr>
        <p:blipFill>
          <a:blip r:embed="rId3"/>
          <a:stretch>
            <a:fillRect/>
          </a:stretch>
        </p:blipFill>
        <p:spPr>
          <a:xfrm>
            <a:off x="6105963" y="722887"/>
            <a:ext cx="438211" cy="438211"/>
          </a:xfrm>
          <a:prstGeom prst="rect">
            <a:avLst/>
          </a:prstGeom>
        </p:spPr>
      </p:pic>
      <p:pic>
        <p:nvPicPr>
          <p:cNvPr id="15" name="図 14">
            <a:extLst>
              <a:ext uri="{FF2B5EF4-FFF2-40B4-BE49-F238E27FC236}">
                <a16:creationId xmlns:a16="http://schemas.microsoft.com/office/drawing/2014/main" id="{14BDA4D5-F747-D453-82F3-9AE1264D4FD6}"/>
              </a:ext>
            </a:extLst>
          </p:cNvPr>
          <p:cNvPicPr>
            <a:picLocks noChangeAspect="1"/>
          </p:cNvPicPr>
          <p:nvPr/>
        </p:nvPicPr>
        <p:blipFill>
          <a:blip r:embed="rId4"/>
          <a:stretch>
            <a:fillRect/>
          </a:stretch>
        </p:blipFill>
        <p:spPr>
          <a:xfrm>
            <a:off x="7248358" y="1420713"/>
            <a:ext cx="432461" cy="395812"/>
          </a:xfrm>
          <a:prstGeom prst="rect">
            <a:avLst/>
          </a:prstGeom>
        </p:spPr>
      </p:pic>
      <p:sp>
        <p:nvSpPr>
          <p:cNvPr id="16" name="吹き出し: 四角形 15">
            <a:extLst>
              <a:ext uri="{FF2B5EF4-FFF2-40B4-BE49-F238E27FC236}">
                <a16:creationId xmlns:a16="http://schemas.microsoft.com/office/drawing/2014/main" id="{E580E05E-AB2F-A6DE-554D-5061BD2A3155}"/>
              </a:ext>
            </a:extLst>
          </p:cNvPr>
          <p:cNvSpPr/>
          <p:nvPr/>
        </p:nvSpPr>
        <p:spPr>
          <a:xfrm>
            <a:off x="4420938" y="5088837"/>
            <a:ext cx="1949882" cy="769440"/>
          </a:xfrm>
          <a:prstGeom prst="wedgeRectCallout">
            <a:avLst>
              <a:gd name="adj1" fmla="val -70436"/>
              <a:gd name="adj2" fmla="val -152855"/>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8899BE8-609E-E89F-91CE-3C1DC2A5BECC}"/>
              </a:ext>
            </a:extLst>
          </p:cNvPr>
          <p:cNvSpPr txBox="1"/>
          <p:nvPr/>
        </p:nvSpPr>
        <p:spPr>
          <a:xfrm>
            <a:off x="4534976" y="5118816"/>
            <a:ext cx="2303519" cy="76944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うさぎは　　</a:t>
            </a:r>
            <a:br>
              <a:rPr lang="en-US" altLang="ja-JP" sz="2200" dirty="0">
                <a:latin typeface="UD デジタル 教科書体 NK-R" panose="02020400000000000000" pitchFamily="18" charset="-128"/>
                <a:ea typeface="UD デジタル 教科書体 NK-R" panose="02020400000000000000" pitchFamily="18" charset="-128"/>
              </a:rPr>
            </a:br>
            <a:r>
              <a:rPr lang="ja-JP" altLang="en-US" sz="2200" dirty="0">
                <a:latin typeface="UD デジタル 教科書体 NK-R" panose="02020400000000000000" pitchFamily="18" charset="-128"/>
                <a:ea typeface="UD デジタル 教科書体 NK-R" panose="02020400000000000000" pitchFamily="18" charset="-128"/>
              </a:rPr>
              <a:t>に変更</a:t>
            </a:r>
            <a:endParaRPr kumimoji="1" lang="ja-JP" altLang="en-US" dirty="0">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D3692A2C-8B7E-88D7-12E4-41A43851573E}"/>
              </a:ext>
            </a:extLst>
          </p:cNvPr>
          <p:cNvPicPr>
            <a:picLocks noChangeAspect="1"/>
          </p:cNvPicPr>
          <p:nvPr/>
        </p:nvPicPr>
        <p:blipFill>
          <a:blip r:embed="rId5"/>
          <a:stretch>
            <a:fillRect/>
          </a:stretch>
        </p:blipFill>
        <p:spPr>
          <a:xfrm>
            <a:off x="5635035" y="5177886"/>
            <a:ext cx="533474" cy="514422"/>
          </a:xfrm>
          <a:prstGeom prst="rect">
            <a:avLst/>
          </a:prstGeom>
        </p:spPr>
      </p:pic>
      <p:sp>
        <p:nvSpPr>
          <p:cNvPr id="25" name="吹き出し: 四角形 24">
            <a:extLst>
              <a:ext uri="{FF2B5EF4-FFF2-40B4-BE49-F238E27FC236}">
                <a16:creationId xmlns:a16="http://schemas.microsoft.com/office/drawing/2014/main" id="{DE1BE361-06F2-6D8B-31A8-4A1380594E41}"/>
              </a:ext>
            </a:extLst>
          </p:cNvPr>
          <p:cNvSpPr/>
          <p:nvPr/>
        </p:nvSpPr>
        <p:spPr>
          <a:xfrm>
            <a:off x="400866" y="3752008"/>
            <a:ext cx="1666750" cy="1500421"/>
          </a:xfrm>
          <a:prstGeom prst="wedgeRectCallout">
            <a:avLst>
              <a:gd name="adj1" fmla="val 85276"/>
              <a:gd name="adj2" fmla="val -111943"/>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59303620-D247-1F2D-8659-B975EF031A67}"/>
              </a:ext>
            </a:extLst>
          </p:cNvPr>
          <p:cNvSpPr txBox="1"/>
          <p:nvPr/>
        </p:nvSpPr>
        <p:spPr>
          <a:xfrm>
            <a:off x="476843" y="3787861"/>
            <a:ext cx="1666750" cy="1446550"/>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うさぎの</a:t>
            </a:r>
            <a:br>
              <a:rPr lang="en-US" altLang="ja-JP" sz="2200" dirty="0">
                <a:latin typeface="UD デジタル 教科書体 NK-R" panose="02020400000000000000" pitchFamily="18" charset="-128"/>
                <a:ea typeface="UD デジタル 教科書体 NK-R" panose="02020400000000000000" pitchFamily="18" charset="-128"/>
              </a:rPr>
            </a:br>
            <a:r>
              <a:rPr lang="ja-JP" altLang="en-US" sz="2200" dirty="0">
                <a:latin typeface="UD デジタル 教科書体 NK-R" panose="02020400000000000000" pitchFamily="18" charset="-128"/>
                <a:ea typeface="UD デジタル 教科書体 NK-R" panose="02020400000000000000" pitchFamily="18" charset="-128"/>
              </a:rPr>
              <a:t>現在位置のブロックに　　</a:t>
            </a:r>
            <a:br>
              <a:rPr lang="en-US" altLang="ja-JP" sz="2200" dirty="0">
                <a:latin typeface="UD デジタル 教科書体 NK-R" panose="02020400000000000000" pitchFamily="18" charset="-128"/>
                <a:ea typeface="UD デジタル 教科書体 NK-R" panose="02020400000000000000" pitchFamily="18" charset="-128"/>
              </a:rPr>
            </a:br>
            <a:r>
              <a:rPr lang="ja-JP" altLang="en-US" sz="2200" dirty="0">
                <a:latin typeface="UD デジタル 教科書体 NK-R" panose="02020400000000000000" pitchFamily="18" charset="-128"/>
                <a:ea typeface="UD デジタル 教科書体 NK-R" panose="02020400000000000000" pitchFamily="18" charset="-128"/>
              </a:rPr>
              <a:t>に変更</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75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6330F-286F-B424-F915-F39506788A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C9DE8B5-D46B-41BB-620E-59DF3ECD8CB7}"/>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ジャンプゲーム レベル付</a:t>
            </a:r>
            <a:r>
              <a:rPr lang="en-US" altLang="ja-JP" sz="3200" dirty="0">
                <a:latin typeface="UD デジタル 教科書体 NK-R" panose="02020400000000000000" pitchFamily="18" charset="-128"/>
                <a:ea typeface="UD デジタル 教科書体 NK-R" panose="02020400000000000000" pitchFamily="18" charset="-128"/>
              </a:rPr>
              <a:t>(1)</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D757F869-5DF9-1E7E-E2A2-48E1B1C10F56}"/>
              </a:ext>
            </a:extLst>
          </p:cNvPr>
          <p:cNvSpPr txBox="1"/>
          <p:nvPr/>
        </p:nvSpPr>
        <p:spPr>
          <a:xfrm>
            <a:off x="7120329" y="6357586"/>
            <a:ext cx="1798820"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15</a:t>
            </a:fld>
            <a:r>
              <a:rPr kumimoji="1" lang="ja-JP" altLang="en-US" sz="2400" dirty="0">
                <a:latin typeface="メイリオ" panose="020B0604030504040204" pitchFamily="50" charset="-128"/>
                <a:ea typeface="メイリオ" panose="020B0604030504040204" pitchFamily="50" charset="-128"/>
              </a:rPr>
              <a:t>ページ</a:t>
            </a:r>
          </a:p>
        </p:txBody>
      </p:sp>
      <p:sp>
        <p:nvSpPr>
          <p:cNvPr id="7" name="テキスト ボックス 6">
            <a:extLst>
              <a:ext uri="{FF2B5EF4-FFF2-40B4-BE49-F238E27FC236}">
                <a16:creationId xmlns:a16="http://schemas.microsoft.com/office/drawing/2014/main" id="{21548155-FC70-EB17-0C56-69307F3F5EB2}"/>
              </a:ext>
            </a:extLst>
          </p:cNvPr>
          <p:cNvSpPr txBox="1"/>
          <p:nvPr/>
        </p:nvSpPr>
        <p:spPr>
          <a:xfrm>
            <a:off x="440333" y="801370"/>
            <a:ext cx="7519443" cy="76944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ジャンプゲームを改良します。</a:t>
            </a:r>
          </a:p>
          <a:p>
            <a:r>
              <a:rPr kumimoji="1" lang="ja-JP" altLang="en-US" sz="2200" dirty="0">
                <a:latin typeface="UD デジタル 教科書体 NK-R" panose="02020400000000000000" pitchFamily="18" charset="-128"/>
                <a:ea typeface="UD デジタル 教科書体 NK-R" panose="02020400000000000000" pitchFamily="18" charset="-128"/>
              </a:rPr>
              <a:t>一定時間クリアーすると背景が変わってお化けが増えます。</a:t>
            </a:r>
          </a:p>
        </p:txBody>
      </p:sp>
      <p:sp>
        <p:nvSpPr>
          <p:cNvPr id="11" name="テキスト ボックス 10">
            <a:extLst>
              <a:ext uri="{FF2B5EF4-FFF2-40B4-BE49-F238E27FC236}">
                <a16:creationId xmlns:a16="http://schemas.microsoft.com/office/drawing/2014/main" id="{95CF83A3-FE29-9A7B-E25D-29265FF019AC}"/>
              </a:ext>
            </a:extLst>
          </p:cNvPr>
          <p:cNvSpPr txBox="1"/>
          <p:nvPr/>
        </p:nvSpPr>
        <p:spPr>
          <a:xfrm>
            <a:off x="3955334" y="2490633"/>
            <a:ext cx="1354445" cy="769441"/>
          </a:xfrm>
          <a:prstGeom prst="rect">
            <a:avLst/>
          </a:prstGeom>
          <a:noFill/>
        </p:spPr>
        <p:txBody>
          <a:bodyPr wrap="square" rtlCol="0">
            <a:spAutoFit/>
          </a:bodyPr>
          <a:lstStyle/>
          <a:p>
            <a:r>
              <a:rPr kumimoji="1" lang="ja-JP" altLang="en-US" sz="2200" dirty="0">
                <a:latin typeface="UD デジタル 教科書体 NK-R" panose="02020400000000000000" pitchFamily="18" charset="-128"/>
                <a:ea typeface="UD デジタル 教科書体 NK-R" panose="02020400000000000000" pitchFamily="18" charset="-128"/>
              </a:rPr>
              <a:t>一定時間経過</a:t>
            </a:r>
          </a:p>
        </p:txBody>
      </p:sp>
      <p:pic>
        <p:nvPicPr>
          <p:cNvPr id="4" name="図 3">
            <a:extLst>
              <a:ext uri="{FF2B5EF4-FFF2-40B4-BE49-F238E27FC236}">
                <a16:creationId xmlns:a16="http://schemas.microsoft.com/office/drawing/2014/main" id="{1486DA90-BEE9-DD7F-4501-A51A451774DF}"/>
              </a:ext>
            </a:extLst>
          </p:cNvPr>
          <p:cNvPicPr>
            <a:picLocks noChangeAspect="1"/>
          </p:cNvPicPr>
          <p:nvPr/>
        </p:nvPicPr>
        <p:blipFill>
          <a:blip r:embed="rId2"/>
          <a:stretch>
            <a:fillRect/>
          </a:stretch>
        </p:blipFill>
        <p:spPr>
          <a:xfrm>
            <a:off x="5404177" y="1683802"/>
            <a:ext cx="3432304" cy="1922691"/>
          </a:xfrm>
          <a:prstGeom prst="rect">
            <a:avLst/>
          </a:prstGeom>
        </p:spPr>
      </p:pic>
      <p:pic>
        <p:nvPicPr>
          <p:cNvPr id="5" name="図 4">
            <a:extLst>
              <a:ext uri="{FF2B5EF4-FFF2-40B4-BE49-F238E27FC236}">
                <a16:creationId xmlns:a16="http://schemas.microsoft.com/office/drawing/2014/main" id="{40D232ED-8A64-A997-188D-5350F7425558}"/>
              </a:ext>
            </a:extLst>
          </p:cNvPr>
          <p:cNvPicPr>
            <a:picLocks noChangeAspect="1"/>
          </p:cNvPicPr>
          <p:nvPr/>
        </p:nvPicPr>
        <p:blipFill>
          <a:blip r:embed="rId3"/>
          <a:stretch>
            <a:fillRect/>
          </a:stretch>
        </p:blipFill>
        <p:spPr>
          <a:xfrm>
            <a:off x="440334" y="1683802"/>
            <a:ext cx="3420602" cy="1922691"/>
          </a:xfrm>
          <a:prstGeom prst="rect">
            <a:avLst/>
          </a:prstGeom>
        </p:spPr>
      </p:pic>
      <p:sp>
        <p:nvSpPr>
          <p:cNvPr id="9" name="矢印: 右 8">
            <a:extLst>
              <a:ext uri="{FF2B5EF4-FFF2-40B4-BE49-F238E27FC236}">
                <a16:creationId xmlns:a16="http://schemas.microsoft.com/office/drawing/2014/main" id="{69C233F1-F05C-351C-2649-F955AC956647}"/>
              </a:ext>
            </a:extLst>
          </p:cNvPr>
          <p:cNvSpPr/>
          <p:nvPr/>
        </p:nvSpPr>
        <p:spPr>
          <a:xfrm>
            <a:off x="4092315" y="1903546"/>
            <a:ext cx="1190751" cy="4047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C46A5034-2F63-4193-9767-E6DB25182B3E}"/>
              </a:ext>
            </a:extLst>
          </p:cNvPr>
          <p:cNvPicPr>
            <a:picLocks noChangeAspect="1"/>
          </p:cNvPicPr>
          <p:nvPr/>
        </p:nvPicPr>
        <p:blipFill>
          <a:blip r:embed="rId4"/>
          <a:stretch>
            <a:fillRect/>
          </a:stretch>
        </p:blipFill>
        <p:spPr>
          <a:xfrm>
            <a:off x="476842" y="3939228"/>
            <a:ext cx="4115374" cy="714475"/>
          </a:xfrm>
          <a:prstGeom prst="rect">
            <a:avLst/>
          </a:prstGeom>
        </p:spPr>
      </p:pic>
      <p:pic>
        <p:nvPicPr>
          <p:cNvPr id="17" name="図 16">
            <a:extLst>
              <a:ext uri="{FF2B5EF4-FFF2-40B4-BE49-F238E27FC236}">
                <a16:creationId xmlns:a16="http://schemas.microsoft.com/office/drawing/2014/main" id="{6D30BE5B-1102-E386-CE12-65342DCC9B86}"/>
              </a:ext>
            </a:extLst>
          </p:cNvPr>
          <p:cNvPicPr>
            <a:picLocks noChangeAspect="1"/>
          </p:cNvPicPr>
          <p:nvPr/>
        </p:nvPicPr>
        <p:blipFill>
          <a:blip r:embed="rId5"/>
          <a:stretch>
            <a:fillRect/>
          </a:stretch>
        </p:blipFill>
        <p:spPr>
          <a:xfrm>
            <a:off x="481605" y="5174198"/>
            <a:ext cx="4105848" cy="1257475"/>
          </a:xfrm>
          <a:prstGeom prst="rect">
            <a:avLst/>
          </a:prstGeom>
        </p:spPr>
      </p:pic>
      <p:sp>
        <p:nvSpPr>
          <p:cNvPr id="18" name="楕円 17">
            <a:extLst>
              <a:ext uri="{FF2B5EF4-FFF2-40B4-BE49-F238E27FC236}">
                <a16:creationId xmlns:a16="http://schemas.microsoft.com/office/drawing/2014/main" id="{BF589C03-DCD0-B2A4-098E-2CF605C48156}"/>
              </a:ext>
            </a:extLst>
          </p:cNvPr>
          <p:cNvSpPr/>
          <p:nvPr/>
        </p:nvSpPr>
        <p:spPr>
          <a:xfrm>
            <a:off x="3715491" y="3967037"/>
            <a:ext cx="479686" cy="5001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7AECE5F-3824-CB0F-5DA1-BFD544058CBB}"/>
              </a:ext>
            </a:extLst>
          </p:cNvPr>
          <p:cNvSpPr txBox="1"/>
          <p:nvPr/>
        </p:nvSpPr>
        <p:spPr>
          <a:xfrm>
            <a:off x="5014634" y="4321904"/>
            <a:ext cx="3246164" cy="1107996"/>
          </a:xfrm>
          <a:prstGeom prst="rect">
            <a:avLst/>
          </a:prstGeom>
          <a:noFill/>
          <a:ln w="28575">
            <a:solidFill>
              <a:srgbClr val="FF0000"/>
            </a:solidFill>
          </a:ln>
        </p:spPr>
        <p:txBody>
          <a:bodyPr wrap="square" rtlCol="0">
            <a:spAutoFit/>
          </a:bodyPr>
          <a:lstStyle/>
          <a:p>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ヒント</a:t>
            </a:r>
            <a:endParaRPr lang="en-US" altLang="ja-JP" sz="2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2200" dirty="0">
                <a:latin typeface="UD デジタル 教科書体 NK-R" panose="02020400000000000000" pitchFamily="18" charset="-128"/>
                <a:ea typeface="UD デジタル 教科書体 NK-R" panose="02020400000000000000" pitchFamily="18" charset="-128"/>
              </a:rPr>
              <a:t>あらかじめ、もう一つ背景を追加しておく</a:t>
            </a:r>
            <a:endParaRPr kumimoji="1" lang="ja-JP" altLang="en-US" dirty="0">
              <a:latin typeface="メイリオ" panose="020B0604030504040204" pitchFamily="50" charset="-128"/>
              <a:ea typeface="メイリオ" panose="020B0604030504040204" pitchFamily="50" charset="-128"/>
            </a:endParaRPr>
          </a:p>
        </p:txBody>
      </p:sp>
      <p:sp>
        <p:nvSpPr>
          <p:cNvPr id="20" name="楕円 19">
            <a:extLst>
              <a:ext uri="{FF2B5EF4-FFF2-40B4-BE49-F238E27FC236}">
                <a16:creationId xmlns:a16="http://schemas.microsoft.com/office/drawing/2014/main" id="{56587D8A-D28E-63D8-3D92-EBA272DEB998}"/>
              </a:ext>
            </a:extLst>
          </p:cNvPr>
          <p:cNvSpPr/>
          <p:nvPr/>
        </p:nvSpPr>
        <p:spPr>
          <a:xfrm>
            <a:off x="3923284" y="5756223"/>
            <a:ext cx="648715" cy="60136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下 20">
            <a:extLst>
              <a:ext uri="{FF2B5EF4-FFF2-40B4-BE49-F238E27FC236}">
                <a16:creationId xmlns:a16="http://schemas.microsoft.com/office/drawing/2014/main" id="{BA592A97-5311-EB4F-F807-F8140729DDCE}"/>
              </a:ext>
            </a:extLst>
          </p:cNvPr>
          <p:cNvSpPr/>
          <p:nvPr/>
        </p:nvSpPr>
        <p:spPr>
          <a:xfrm>
            <a:off x="2278505" y="4751882"/>
            <a:ext cx="404734" cy="3923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096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55D5C-93DD-625A-1DDB-967123876EB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4463B1-1666-CF4A-E437-3C4F70D8CBA9}"/>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ジャンプゲーム レベル付</a:t>
            </a:r>
            <a:r>
              <a:rPr lang="en-US" altLang="ja-JP" sz="3200" dirty="0">
                <a:latin typeface="UD デジタル 教科書体 NK-R" panose="02020400000000000000" pitchFamily="18" charset="-128"/>
                <a:ea typeface="UD デジタル 教科書体 NK-R" panose="02020400000000000000" pitchFamily="18" charset="-128"/>
              </a:rPr>
              <a:t>(2)</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37FA72CE-A699-1D1B-2089-73BAA8C6E9F0}"/>
              </a:ext>
            </a:extLst>
          </p:cNvPr>
          <p:cNvSpPr txBox="1"/>
          <p:nvPr/>
        </p:nvSpPr>
        <p:spPr>
          <a:xfrm>
            <a:off x="7120329" y="6357586"/>
            <a:ext cx="1798820"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16</a:t>
            </a:fld>
            <a:r>
              <a:rPr kumimoji="1" lang="ja-JP" altLang="en-US" sz="2400" dirty="0">
                <a:latin typeface="メイリオ" panose="020B0604030504040204" pitchFamily="50" charset="-128"/>
                <a:ea typeface="メイリオ" panose="020B0604030504040204" pitchFamily="50" charset="-128"/>
              </a:rPr>
              <a:t>ページ</a:t>
            </a:r>
          </a:p>
        </p:txBody>
      </p:sp>
      <p:sp>
        <p:nvSpPr>
          <p:cNvPr id="11" name="テキスト ボックス 10">
            <a:extLst>
              <a:ext uri="{FF2B5EF4-FFF2-40B4-BE49-F238E27FC236}">
                <a16:creationId xmlns:a16="http://schemas.microsoft.com/office/drawing/2014/main" id="{D3D155DD-934B-0143-170C-C497C5694B6C}"/>
              </a:ext>
            </a:extLst>
          </p:cNvPr>
          <p:cNvSpPr txBox="1"/>
          <p:nvPr/>
        </p:nvSpPr>
        <p:spPr>
          <a:xfrm>
            <a:off x="625500" y="710073"/>
            <a:ext cx="4231313" cy="430887"/>
          </a:xfrm>
          <a:prstGeom prst="rect">
            <a:avLst/>
          </a:prstGeom>
          <a:noFill/>
        </p:spPr>
        <p:txBody>
          <a:bodyPr wrap="square" rtlCol="0">
            <a:spAutoFit/>
          </a:bodyPr>
          <a:lstStyle/>
          <a:p>
            <a:r>
              <a:rPr kumimoji="1" lang="ja-JP" altLang="en-US" sz="2200" dirty="0">
                <a:latin typeface="UD デジタル 教科書体 NK-R" panose="02020400000000000000" pitchFamily="18" charset="-128"/>
                <a:ea typeface="UD デジタル 教科書体 NK-R" panose="02020400000000000000" pitchFamily="18" charset="-128"/>
              </a:rPr>
              <a:t>ジャンプするスプライトの追加</a:t>
            </a:r>
          </a:p>
        </p:txBody>
      </p:sp>
      <p:sp>
        <p:nvSpPr>
          <p:cNvPr id="19" name="テキスト ボックス 18">
            <a:extLst>
              <a:ext uri="{FF2B5EF4-FFF2-40B4-BE49-F238E27FC236}">
                <a16:creationId xmlns:a16="http://schemas.microsoft.com/office/drawing/2014/main" id="{FE1C203B-AB75-BCD8-3F03-B538819D607C}"/>
              </a:ext>
            </a:extLst>
          </p:cNvPr>
          <p:cNvSpPr txBox="1"/>
          <p:nvPr/>
        </p:nvSpPr>
        <p:spPr>
          <a:xfrm>
            <a:off x="833883" y="5593929"/>
            <a:ext cx="6094295" cy="1107996"/>
          </a:xfrm>
          <a:prstGeom prst="rect">
            <a:avLst/>
          </a:prstGeom>
          <a:noFill/>
          <a:ln w="28575">
            <a:solidFill>
              <a:srgbClr val="FF0000"/>
            </a:solidFill>
          </a:ln>
        </p:spPr>
        <p:txBody>
          <a:bodyPr wrap="square" rtlCol="0">
            <a:spAutoFit/>
          </a:bodyPr>
          <a:lstStyle/>
          <a:p>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ヒント</a:t>
            </a:r>
            <a:endParaRPr lang="en-US" altLang="ja-JP" sz="2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2200" dirty="0">
                <a:latin typeface="UD デジタル 教科書体 NK-R" panose="02020400000000000000" pitchFamily="18" charset="-128"/>
                <a:ea typeface="UD デジタル 教科書体 NK-R" panose="02020400000000000000" pitchFamily="18" charset="-128"/>
              </a:rPr>
              <a:t>動くスプライトはコピーして</a:t>
            </a:r>
            <a:r>
              <a:rPr kumimoji="1" lang="en-US" altLang="ja-JP" sz="2200" dirty="0">
                <a:latin typeface="UD デジタル 教科書体 NK-R" panose="02020400000000000000" pitchFamily="18" charset="-128"/>
                <a:ea typeface="UD デジタル 教科書体 NK-R" panose="02020400000000000000" pitchFamily="18" charset="-128"/>
              </a:rPr>
              <a:t>1</a:t>
            </a:r>
            <a:r>
              <a:rPr kumimoji="1" lang="ja-JP" altLang="en-US" sz="2200" dirty="0">
                <a:latin typeface="UD デジタル 教科書体 NK-R" panose="02020400000000000000" pitchFamily="18" charset="-128"/>
                <a:ea typeface="UD デジタル 教科書体 NK-R" panose="02020400000000000000" pitchFamily="18" charset="-128"/>
              </a:rPr>
              <a:t>個増やす。必要に応じて</a:t>
            </a:r>
            <a:r>
              <a:rPr kumimoji="1" lang="en-US" altLang="ja-JP" sz="2200" dirty="0">
                <a:latin typeface="UD デジタル 教科書体 NK-R" panose="02020400000000000000" pitchFamily="18" charset="-128"/>
                <a:ea typeface="UD デジタル 教科書体 NK-R" panose="02020400000000000000" pitchFamily="18" charset="-128"/>
              </a:rPr>
              <a:t>[</a:t>
            </a:r>
            <a:r>
              <a:rPr kumimoji="1" lang="ja-JP" altLang="en-US" sz="2200" dirty="0">
                <a:latin typeface="UD デジタル 教科書体 NK-R" panose="02020400000000000000" pitchFamily="18" charset="-128"/>
                <a:ea typeface="UD デジタル 教科書体 NK-R" panose="02020400000000000000" pitchFamily="18" charset="-128"/>
              </a:rPr>
              <a:t>待つ</a:t>
            </a:r>
            <a:r>
              <a:rPr kumimoji="1" lang="en-US" altLang="ja-JP" sz="2200" dirty="0">
                <a:latin typeface="UD デジタル 教科書体 NK-R" panose="02020400000000000000" pitchFamily="18" charset="-128"/>
                <a:ea typeface="UD デジタル 教科書体 NK-R" panose="02020400000000000000" pitchFamily="18" charset="-128"/>
              </a:rPr>
              <a:t>]</a:t>
            </a:r>
            <a:r>
              <a:rPr kumimoji="1" lang="ja-JP" altLang="en-US" sz="2200" dirty="0">
                <a:latin typeface="UD デジタル 教科書体 NK-R" panose="02020400000000000000" pitchFamily="18" charset="-128"/>
                <a:ea typeface="UD デジタル 教科書体 NK-R" panose="02020400000000000000" pitchFamily="18" charset="-128"/>
              </a:rPr>
              <a:t>を入れてタイミングをずらす</a:t>
            </a:r>
            <a:endParaRPr kumimoji="1" lang="ja-JP" altLang="en-US"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46AF5210-F962-BC14-262D-293B74EB3C14}"/>
              </a:ext>
            </a:extLst>
          </p:cNvPr>
          <p:cNvPicPr>
            <a:picLocks noChangeAspect="1"/>
          </p:cNvPicPr>
          <p:nvPr/>
        </p:nvPicPr>
        <p:blipFill>
          <a:blip r:embed="rId2"/>
          <a:stretch>
            <a:fillRect/>
          </a:stretch>
        </p:blipFill>
        <p:spPr>
          <a:xfrm>
            <a:off x="476842" y="1140960"/>
            <a:ext cx="7750728" cy="4347147"/>
          </a:xfrm>
          <a:prstGeom prst="rect">
            <a:avLst/>
          </a:prstGeom>
        </p:spPr>
      </p:pic>
    </p:spTree>
    <p:extLst>
      <p:ext uri="{BB962C8B-B14F-4D97-AF65-F5344CB8AC3E}">
        <p14:creationId xmlns:p14="http://schemas.microsoft.com/office/powerpoint/2010/main" val="172872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7767-FBB1-2FEB-BEE7-D1ACE2DB86E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6E053BD-4F96-DC61-70C8-12DCB5A04D5C}"/>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スペースシューティング</a:t>
            </a:r>
            <a:r>
              <a:rPr lang="en-US" altLang="ja-JP" sz="3200" dirty="0">
                <a:latin typeface="UD デジタル 教科書体 NK-R" panose="02020400000000000000" pitchFamily="18" charset="-128"/>
                <a:ea typeface="UD デジタル 教科書体 NK-R" panose="02020400000000000000" pitchFamily="18" charset="-128"/>
              </a:rPr>
              <a:t>(1)</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562311E1-FFBE-627B-F565-F920B748CC61}"/>
              </a:ext>
            </a:extLst>
          </p:cNvPr>
          <p:cNvSpPr txBox="1"/>
          <p:nvPr/>
        </p:nvSpPr>
        <p:spPr>
          <a:xfrm>
            <a:off x="7120329" y="6357586"/>
            <a:ext cx="1798820"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17</a:t>
            </a:fld>
            <a:r>
              <a:rPr kumimoji="1" lang="ja-JP" altLang="en-US" sz="2400" dirty="0">
                <a:latin typeface="メイリオ" panose="020B0604030504040204" pitchFamily="50" charset="-128"/>
                <a:ea typeface="メイリオ" panose="020B0604030504040204" pitchFamily="50" charset="-128"/>
              </a:rPr>
              <a:t>ページ</a:t>
            </a:r>
          </a:p>
        </p:txBody>
      </p:sp>
      <p:sp>
        <p:nvSpPr>
          <p:cNvPr id="7" name="テキスト ボックス 6">
            <a:extLst>
              <a:ext uri="{FF2B5EF4-FFF2-40B4-BE49-F238E27FC236}">
                <a16:creationId xmlns:a16="http://schemas.microsoft.com/office/drawing/2014/main" id="{14C79B50-FBCB-24DC-3F53-D618FF861ACB}"/>
              </a:ext>
            </a:extLst>
          </p:cNvPr>
          <p:cNvSpPr txBox="1"/>
          <p:nvPr/>
        </p:nvSpPr>
        <p:spPr>
          <a:xfrm>
            <a:off x="4597749" y="966495"/>
            <a:ext cx="4131666" cy="76944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ロケットを動かして星を発射して</a:t>
            </a:r>
            <a:r>
              <a:rPr lang="en-US" altLang="ja-JP" sz="2200" dirty="0">
                <a:latin typeface="UD デジタル 教科書体 NK-R" panose="02020400000000000000" pitchFamily="18" charset="-128"/>
                <a:ea typeface="UD デジタル 教科書体 NK-R" panose="02020400000000000000" pitchFamily="18" charset="-128"/>
              </a:rPr>
              <a:t>UFO</a:t>
            </a:r>
            <a:r>
              <a:rPr lang="ja-JP" altLang="en-US" sz="2200" dirty="0">
                <a:latin typeface="UD デジタル 教科書体 NK-R" panose="02020400000000000000" pitchFamily="18" charset="-128"/>
                <a:ea typeface="UD デジタル 教科書体 NK-R" panose="02020400000000000000" pitchFamily="18" charset="-128"/>
              </a:rPr>
              <a:t>を打ち落とします</a:t>
            </a:r>
            <a:r>
              <a:rPr kumimoji="1" lang="ja-JP" altLang="en-US" sz="2200" dirty="0">
                <a:latin typeface="UD デジタル 教科書体 NK-R" panose="02020400000000000000" pitchFamily="18" charset="-128"/>
                <a:ea typeface="UD デジタル 教科書体 NK-R" panose="02020400000000000000" pitchFamily="18" charset="-128"/>
              </a:rPr>
              <a:t>。</a:t>
            </a:r>
          </a:p>
        </p:txBody>
      </p:sp>
      <p:sp>
        <p:nvSpPr>
          <p:cNvPr id="11" name="テキスト ボックス 10">
            <a:extLst>
              <a:ext uri="{FF2B5EF4-FFF2-40B4-BE49-F238E27FC236}">
                <a16:creationId xmlns:a16="http://schemas.microsoft.com/office/drawing/2014/main" id="{C687F796-DB2F-ABC7-74BB-637CFFB0AAC1}"/>
              </a:ext>
            </a:extLst>
          </p:cNvPr>
          <p:cNvSpPr txBox="1"/>
          <p:nvPr/>
        </p:nvSpPr>
        <p:spPr>
          <a:xfrm>
            <a:off x="628463" y="3406455"/>
            <a:ext cx="2091033" cy="430887"/>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ロケット</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84883A8D-0BA6-9E07-9CFA-3711BA079EDB}"/>
              </a:ext>
            </a:extLst>
          </p:cNvPr>
          <p:cNvSpPr txBox="1"/>
          <p:nvPr/>
        </p:nvSpPr>
        <p:spPr>
          <a:xfrm>
            <a:off x="4810721" y="1925603"/>
            <a:ext cx="3808964" cy="4431983"/>
          </a:xfrm>
          <a:prstGeom prst="rect">
            <a:avLst/>
          </a:prstGeom>
          <a:noFill/>
          <a:ln w="28575">
            <a:solidFill>
              <a:srgbClr val="FF0000"/>
            </a:solidFill>
          </a:ln>
        </p:spPr>
        <p:txBody>
          <a:bodyPr wrap="square" rtlCol="0">
            <a:spAutoFit/>
          </a:bodyPr>
          <a:lstStyle/>
          <a:p>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ヒント</a:t>
            </a:r>
            <a:endParaRPr lang="en-US" altLang="ja-JP" sz="2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2200" dirty="0">
                <a:latin typeface="UD デジタル 教科書体 NK-R" panose="02020400000000000000" pitchFamily="18" charset="-128"/>
                <a:ea typeface="UD デジタル 教科書体 NK-R" panose="02020400000000000000" pitchFamily="18" charset="-128"/>
              </a:rPr>
              <a:t>ロケットのスプライトが斜めを向いているのでプログラムで向きを変更していますが。あらかじめスプライトを編集して向きを変えて対応することもできます。</a:t>
            </a:r>
            <a:endParaRPr kumimoji="1" lang="en-US" altLang="ja-JP" sz="2200" dirty="0">
              <a:latin typeface="UD デジタル 教科書体 NK-R" panose="02020400000000000000" pitchFamily="18" charset="-128"/>
              <a:ea typeface="UD デジタル 教科書体 NK-R" panose="02020400000000000000" pitchFamily="18" charset="-128"/>
            </a:endParaRPr>
          </a:p>
          <a:p>
            <a:endParaRPr kumimoji="1" lang="en-US" altLang="ja-JP" sz="2200" dirty="0">
              <a:latin typeface="UD デジタル 教科書体 NK-R" panose="02020400000000000000" pitchFamily="18" charset="-128"/>
              <a:ea typeface="UD デジタル 教科書体 NK-R" panose="02020400000000000000" pitchFamily="18" charset="-128"/>
            </a:endParaRPr>
          </a:p>
          <a:p>
            <a:endParaRPr lang="en-US" altLang="ja-JP" sz="2200" dirty="0">
              <a:latin typeface="UD デジタル 教科書体 NK-R" panose="02020400000000000000" pitchFamily="18" charset="-128"/>
              <a:ea typeface="UD デジタル 教科書体 NK-R" panose="02020400000000000000" pitchFamily="18" charset="-128"/>
            </a:endParaRPr>
          </a:p>
          <a:p>
            <a:endParaRPr kumimoji="1" lang="en-US" altLang="ja-JP" sz="2200" dirty="0">
              <a:latin typeface="UD デジタル 教科書体 NK-R" panose="02020400000000000000" pitchFamily="18" charset="-128"/>
              <a:ea typeface="UD デジタル 教科書体 NK-R" panose="02020400000000000000" pitchFamily="18" charset="-128"/>
            </a:endParaRPr>
          </a:p>
          <a:p>
            <a:endParaRPr lang="en-US" altLang="ja-JP" sz="2200" dirty="0">
              <a:latin typeface="UD デジタル 教科書体 NK-R" panose="02020400000000000000" pitchFamily="18" charset="-128"/>
              <a:ea typeface="UD デジタル 教科書体 NK-R" panose="02020400000000000000" pitchFamily="18" charset="-128"/>
            </a:endParaRPr>
          </a:p>
          <a:p>
            <a:endParaRPr kumimoji="1" lang="en-US" altLang="ja-JP" sz="2200" dirty="0">
              <a:latin typeface="UD デジタル 教科書体 NK-R" panose="02020400000000000000" pitchFamily="18" charset="-128"/>
              <a:ea typeface="UD デジタル 教科書体 NK-R" panose="02020400000000000000" pitchFamily="18" charset="-128"/>
            </a:endParaRPr>
          </a:p>
          <a:p>
            <a:endParaRPr lang="en-US" altLang="ja-JP" sz="2200" dirty="0">
              <a:latin typeface="UD デジタル 教科書体 NK-R" panose="02020400000000000000" pitchFamily="18" charset="-128"/>
              <a:ea typeface="UD デジタル 教科書体 NK-R" panose="02020400000000000000" pitchFamily="18"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7998F5E5-8144-E5CD-DC52-D22E41943FFE}"/>
              </a:ext>
            </a:extLst>
          </p:cNvPr>
          <p:cNvPicPr>
            <a:picLocks noChangeAspect="1"/>
          </p:cNvPicPr>
          <p:nvPr/>
        </p:nvPicPr>
        <p:blipFill>
          <a:blip r:embed="rId2"/>
          <a:stretch>
            <a:fillRect/>
          </a:stretch>
        </p:blipFill>
        <p:spPr>
          <a:xfrm>
            <a:off x="628463" y="933764"/>
            <a:ext cx="3704818" cy="2302338"/>
          </a:xfrm>
          <a:prstGeom prst="rect">
            <a:avLst/>
          </a:prstGeom>
        </p:spPr>
      </p:pic>
      <p:pic>
        <p:nvPicPr>
          <p:cNvPr id="12" name="図 11">
            <a:extLst>
              <a:ext uri="{FF2B5EF4-FFF2-40B4-BE49-F238E27FC236}">
                <a16:creationId xmlns:a16="http://schemas.microsoft.com/office/drawing/2014/main" id="{E89AD887-96FB-D4DB-FA5C-40864716CC39}"/>
              </a:ext>
            </a:extLst>
          </p:cNvPr>
          <p:cNvPicPr>
            <a:picLocks noChangeAspect="1"/>
          </p:cNvPicPr>
          <p:nvPr/>
        </p:nvPicPr>
        <p:blipFill>
          <a:blip r:embed="rId3"/>
          <a:stretch>
            <a:fillRect/>
          </a:stretch>
        </p:blipFill>
        <p:spPr>
          <a:xfrm>
            <a:off x="628463" y="3837342"/>
            <a:ext cx="3739352" cy="2580886"/>
          </a:xfrm>
          <a:prstGeom prst="rect">
            <a:avLst/>
          </a:prstGeom>
        </p:spPr>
      </p:pic>
      <p:pic>
        <p:nvPicPr>
          <p:cNvPr id="15" name="図 14">
            <a:extLst>
              <a:ext uri="{FF2B5EF4-FFF2-40B4-BE49-F238E27FC236}">
                <a16:creationId xmlns:a16="http://schemas.microsoft.com/office/drawing/2014/main" id="{6DF467E4-4FA0-2558-6D6D-9FF9BF1BB6ED}"/>
              </a:ext>
            </a:extLst>
          </p:cNvPr>
          <p:cNvPicPr>
            <a:picLocks noChangeAspect="1"/>
          </p:cNvPicPr>
          <p:nvPr/>
        </p:nvPicPr>
        <p:blipFill>
          <a:blip r:embed="rId4"/>
          <a:stretch>
            <a:fillRect/>
          </a:stretch>
        </p:blipFill>
        <p:spPr>
          <a:xfrm>
            <a:off x="5485039" y="4062041"/>
            <a:ext cx="1552792" cy="2067213"/>
          </a:xfrm>
          <a:prstGeom prst="rect">
            <a:avLst/>
          </a:prstGeom>
        </p:spPr>
      </p:pic>
    </p:spTree>
    <p:extLst>
      <p:ext uri="{BB962C8B-B14F-4D97-AF65-F5344CB8AC3E}">
        <p14:creationId xmlns:p14="http://schemas.microsoft.com/office/powerpoint/2010/main" val="1046856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E10B4-256D-C8AA-68D6-2FAB92337834}"/>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72286E2F-B6B1-FA4A-F88F-1FCB2E3020C3}"/>
              </a:ext>
            </a:extLst>
          </p:cNvPr>
          <p:cNvPicPr>
            <a:picLocks noChangeAspect="1"/>
          </p:cNvPicPr>
          <p:nvPr/>
        </p:nvPicPr>
        <p:blipFill>
          <a:blip r:embed="rId2"/>
          <a:stretch>
            <a:fillRect/>
          </a:stretch>
        </p:blipFill>
        <p:spPr>
          <a:xfrm>
            <a:off x="1872008" y="3582649"/>
            <a:ext cx="4542310" cy="3087974"/>
          </a:xfrm>
          <a:prstGeom prst="rect">
            <a:avLst/>
          </a:prstGeom>
        </p:spPr>
      </p:pic>
      <p:sp>
        <p:nvSpPr>
          <p:cNvPr id="2" name="タイトル 1">
            <a:extLst>
              <a:ext uri="{FF2B5EF4-FFF2-40B4-BE49-F238E27FC236}">
                <a16:creationId xmlns:a16="http://schemas.microsoft.com/office/drawing/2014/main" id="{AFF070CF-9260-C4E9-F942-D4B47A841863}"/>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スペースシューティング</a:t>
            </a:r>
            <a:r>
              <a:rPr lang="en-US" altLang="ja-JP" sz="3200" dirty="0">
                <a:latin typeface="UD デジタル 教科書体 NK-R" panose="02020400000000000000" pitchFamily="18" charset="-128"/>
                <a:ea typeface="UD デジタル 教科書体 NK-R" panose="02020400000000000000" pitchFamily="18" charset="-128"/>
              </a:rPr>
              <a:t>(2)</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6BC436A6-AB80-EE11-B723-396BAF257B88}"/>
              </a:ext>
            </a:extLst>
          </p:cNvPr>
          <p:cNvSpPr txBox="1"/>
          <p:nvPr/>
        </p:nvSpPr>
        <p:spPr>
          <a:xfrm>
            <a:off x="7120329" y="6357586"/>
            <a:ext cx="1798820"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18</a:t>
            </a:fld>
            <a:r>
              <a:rPr kumimoji="1" lang="ja-JP" altLang="en-US" sz="2400" dirty="0">
                <a:latin typeface="メイリオ" panose="020B0604030504040204" pitchFamily="50" charset="-128"/>
                <a:ea typeface="メイリオ" panose="020B0604030504040204" pitchFamily="50" charset="-128"/>
              </a:rPr>
              <a:t>ページ</a:t>
            </a:r>
          </a:p>
        </p:txBody>
      </p:sp>
      <p:sp>
        <p:nvSpPr>
          <p:cNvPr id="11" name="テキスト ボックス 10">
            <a:extLst>
              <a:ext uri="{FF2B5EF4-FFF2-40B4-BE49-F238E27FC236}">
                <a16:creationId xmlns:a16="http://schemas.microsoft.com/office/drawing/2014/main" id="{A00568B0-D602-F000-01A9-C19615728BAD}"/>
              </a:ext>
            </a:extLst>
          </p:cNvPr>
          <p:cNvSpPr txBox="1"/>
          <p:nvPr/>
        </p:nvSpPr>
        <p:spPr>
          <a:xfrm>
            <a:off x="148466" y="751051"/>
            <a:ext cx="2091033" cy="430887"/>
          </a:xfrm>
          <a:prstGeom prst="rect">
            <a:avLst/>
          </a:prstGeom>
          <a:noFill/>
        </p:spPr>
        <p:txBody>
          <a:bodyPr wrap="square" rtlCol="0">
            <a:spAutoFit/>
          </a:bodyPr>
          <a:lstStyle/>
          <a:p>
            <a:r>
              <a:rPr kumimoji="1" lang="ja-JP" altLang="en-US" sz="2200" dirty="0">
                <a:latin typeface="UD デジタル 教科書体 NK-R" panose="02020400000000000000" pitchFamily="18" charset="-128"/>
                <a:ea typeface="UD デジタル 教科書体 NK-R" panose="02020400000000000000" pitchFamily="18" charset="-128"/>
              </a:rPr>
              <a:t>星</a:t>
            </a:r>
            <a:r>
              <a:rPr kumimoji="1" lang="en-US" altLang="ja-JP" sz="2200" dirty="0">
                <a:latin typeface="UD デジタル 教科書体 NK-R" panose="02020400000000000000" pitchFamily="18" charset="-128"/>
                <a:ea typeface="UD デジタル 教科書体 NK-R" panose="02020400000000000000" pitchFamily="18" charset="-128"/>
              </a:rPr>
              <a:t>(</a:t>
            </a:r>
            <a:r>
              <a:rPr kumimoji="1" lang="ja-JP" altLang="en-US" sz="2200" dirty="0">
                <a:latin typeface="UD デジタル 教科書体 NK-R" panose="02020400000000000000" pitchFamily="18" charset="-128"/>
                <a:ea typeface="UD デジタル 教科書体 NK-R" panose="02020400000000000000" pitchFamily="18" charset="-128"/>
              </a:rPr>
              <a:t>タマ</a:t>
            </a:r>
            <a:r>
              <a:rPr kumimoji="1" lang="en-US" altLang="ja-JP" sz="2200" dirty="0">
                <a:latin typeface="UD デジタル 教科書体 NK-R" panose="02020400000000000000" pitchFamily="18" charset="-128"/>
                <a:ea typeface="UD デジタル 教科書体 NK-R" panose="02020400000000000000" pitchFamily="18" charset="-128"/>
              </a:rPr>
              <a:t>)</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706CCE27-9609-7F17-B341-4A749D3DFA05}"/>
              </a:ext>
            </a:extLst>
          </p:cNvPr>
          <p:cNvSpPr txBox="1"/>
          <p:nvPr/>
        </p:nvSpPr>
        <p:spPr>
          <a:xfrm>
            <a:off x="6161930" y="2432395"/>
            <a:ext cx="2220123" cy="1446550"/>
          </a:xfrm>
          <a:prstGeom prst="rect">
            <a:avLst/>
          </a:prstGeom>
          <a:solidFill>
            <a:schemeClr val="bg1"/>
          </a:solidFill>
          <a:ln w="28575">
            <a:solidFill>
              <a:srgbClr val="FF0000"/>
            </a:solidFill>
          </a:ln>
        </p:spPr>
        <p:txBody>
          <a:bodyPr wrap="square" rtlCol="0">
            <a:spAutoFit/>
          </a:bodyPr>
          <a:lstStyle/>
          <a:p>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ヒント</a:t>
            </a:r>
            <a:endParaRPr lang="en-US" altLang="ja-JP" sz="2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2200" dirty="0">
                <a:latin typeface="UD デジタル 教科書体 NK-R" panose="02020400000000000000" pitchFamily="18" charset="-128"/>
                <a:ea typeface="UD デジタル 教科書体 NK-R" panose="02020400000000000000" pitchFamily="18" charset="-128"/>
              </a:rPr>
              <a:t>UFO</a:t>
            </a:r>
            <a:r>
              <a:rPr kumimoji="1" lang="ja-JP" altLang="en-US" sz="2200" dirty="0">
                <a:latin typeface="UD デジタル 教科書体 NK-R" panose="02020400000000000000" pitchFamily="18" charset="-128"/>
                <a:ea typeface="UD デジタル 教科書体 NK-R" panose="02020400000000000000" pitchFamily="18" charset="-128"/>
              </a:rPr>
              <a:t>は左右にランダムに動くようにしています。</a:t>
            </a:r>
            <a:endParaRPr kumimoji="1" lang="ja-JP" altLang="en-US"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12036FC-0ABA-EBB8-9451-B4A08F4CF217}"/>
              </a:ext>
            </a:extLst>
          </p:cNvPr>
          <p:cNvPicPr>
            <a:picLocks noChangeAspect="1"/>
          </p:cNvPicPr>
          <p:nvPr/>
        </p:nvPicPr>
        <p:blipFill>
          <a:blip r:embed="rId3"/>
          <a:stretch>
            <a:fillRect/>
          </a:stretch>
        </p:blipFill>
        <p:spPr>
          <a:xfrm>
            <a:off x="1847765" y="728746"/>
            <a:ext cx="3810242" cy="2700254"/>
          </a:xfrm>
          <a:prstGeom prst="rect">
            <a:avLst/>
          </a:prstGeom>
        </p:spPr>
      </p:pic>
      <p:sp>
        <p:nvSpPr>
          <p:cNvPr id="5" name="テキスト ボックス 4">
            <a:extLst>
              <a:ext uri="{FF2B5EF4-FFF2-40B4-BE49-F238E27FC236}">
                <a16:creationId xmlns:a16="http://schemas.microsoft.com/office/drawing/2014/main" id="{05DBDEDD-BC2F-28BE-929F-ED58B2D5010D}"/>
              </a:ext>
            </a:extLst>
          </p:cNvPr>
          <p:cNvSpPr txBox="1"/>
          <p:nvPr/>
        </p:nvSpPr>
        <p:spPr>
          <a:xfrm>
            <a:off x="148466" y="3878945"/>
            <a:ext cx="2091033" cy="430887"/>
          </a:xfrm>
          <a:prstGeom prst="rect">
            <a:avLst/>
          </a:prstGeom>
          <a:noFill/>
        </p:spPr>
        <p:txBody>
          <a:bodyPr wrap="square" rtlCol="0">
            <a:spAutoFit/>
          </a:bodyPr>
          <a:lstStyle/>
          <a:p>
            <a:r>
              <a:rPr kumimoji="1" lang="en-US" altLang="ja-JP" sz="2200" dirty="0">
                <a:latin typeface="UD デジタル 教科書体 NK-R" panose="02020400000000000000" pitchFamily="18" charset="-128"/>
                <a:ea typeface="UD デジタル 教科書体 NK-R" panose="02020400000000000000" pitchFamily="18" charset="-128"/>
              </a:rPr>
              <a:t>UFO</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16034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2D5F9-2827-6D05-6E11-E303C5D84B1A}"/>
            </a:ext>
          </a:extLst>
        </p:cNvPr>
        <p:cNvGrpSpPr/>
        <p:nvPr/>
      </p:nvGrpSpPr>
      <p:grpSpPr>
        <a:xfrm>
          <a:off x="0" y="0"/>
          <a:ext cx="0" cy="0"/>
          <a:chOff x="0" y="0"/>
          <a:chExt cx="0" cy="0"/>
        </a:xfrm>
      </p:grpSpPr>
      <p:pic>
        <p:nvPicPr>
          <p:cNvPr id="16" name="図 15">
            <a:extLst>
              <a:ext uri="{FF2B5EF4-FFF2-40B4-BE49-F238E27FC236}">
                <a16:creationId xmlns:a16="http://schemas.microsoft.com/office/drawing/2014/main" id="{F6D8B4AB-9D56-CD3B-FCEF-D7D51CBEF5D5}"/>
              </a:ext>
            </a:extLst>
          </p:cNvPr>
          <p:cNvPicPr>
            <a:picLocks noChangeAspect="1"/>
          </p:cNvPicPr>
          <p:nvPr/>
        </p:nvPicPr>
        <p:blipFill>
          <a:blip r:embed="rId2"/>
          <a:stretch>
            <a:fillRect/>
          </a:stretch>
        </p:blipFill>
        <p:spPr>
          <a:xfrm>
            <a:off x="422651" y="3761971"/>
            <a:ext cx="5281966" cy="2894702"/>
          </a:xfrm>
          <a:prstGeom prst="rect">
            <a:avLst/>
          </a:prstGeom>
        </p:spPr>
      </p:pic>
      <p:sp>
        <p:nvSpPr>
          <p:cNvPr id="2" name="タイトル 1">
            <a:extLst>
              <a:ext uri="{FF2B5EF4-FFF2-40B4-BE49-F238E27FC236}">
                <a16:creationId xmlns:a16="http://schemas.microsoft.com/office/drawing/2014/main" id="{232E3F7E-39AD-410F-6228-0789A702188B}"/>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カーレース</a:t>
            </a:r>
            <a:r>
              <a:rPr lang="en-US" altLang="ja-JP" sz="3200" dirty="0">
                <a:latin typeface="UD デジタル 教科書体 NK-R" panose="02020400000000000000" pitchFamily="18" charset="-128"/>
                <a:ea typeface="UD デジタル 教科書体 NK-R" panose="02020400000000000000" pitchFamily="18" charset="-128"/>
              </a:rPr>
              <a:t>(1)</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4BE820EC-AF56-EC3A-357A-4D76683FD62A}"/>
              </a:ext>
            </a:extLst>
          </p:cNvPr>
          <p:cNvSpPr txBox="1"/>
          <p:nvPr/>
        </p:nvSpPr>
        <p:spPr>
          <a:xfrm>
            <a:off x="7120329" y="6357586"/>
            <a:ext cx="1798820"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19</a:t>
            </a:fld>
            <a:r>
              <a:rPr kumimoji="1" lang="ja-JP" altLang="en-US" sz="2400" dirty="0">
                <a:latin typeface="メイリオ" panose="020B0604030504040204" pitchFamily="50" charset="-128"/>
                <a:ea typeface="メイリオ" panose="020B0604030504040204" pitchFamily="50" charset="-128"/>
              </a:rPr>
              <a:t>ページ</a:t>
            </a:r>
          </a:p>
        </p:txBody>
      </p:sp>
      <p:sp>
        <p:nvSpPr>
          <p:cNvPr id="7" name="テキスト ボックス 6">
            <a:extLst>
              <a:ext uri="{FF2B5EF4-FFF2-40B4-BE49-F238E27FC236}">
                <a16:creationId xmlns:a16="http://schemas.microsoft.com/office/drawing/2014/main" id="{5CC1885E-66D6-D10F-7D17-DEA17B6BDF14}"/>
              </a:ext>
            </a:extLst>
          </p:cNvPr>
          <p:cNvSpPr txBox="1"/>
          <p:nvPr/>
        </p:nvSpPr>
        <p:spPr>
          <a:xfrm>
            <a:off x="5022312" y="396485"/>
            <a:ext cx="3808965" cy="2462213"/>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道の向こうから車</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青・赤</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がだんだん大きくなりならが近づいてきます。また、果物</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リンゴとイチゴ</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もやってきます。</a:t>
            </a:r>
            <a:br>
              <a:rPr lang="ja-JP" altLang="en-US" sz="2200" dirty="0">
                <a:latin typeface="UD デジタル 教科書体 NK-R" panose="02020400000000000000" pitchFamily="18" charset="-128"/>
                <a:ea typeface="UD デジタル 教科書体 NK-R" panose="02020400000000000000" pitchFamily="18" charset="-128"/>
              </a:rPr>
            </a:br>
            <a:r>
              <a:rPr lang="ja-JP" altLang="en-US" sz="2200" dirty="0">
                <a:latin typeface="UD デジタル 教科書体 NK-R" panose="02020400000000000000" pitchFamily="18" charset="-128"/>
                <a:ea typeface="UD デジタル 教科書体 NK-R" panose="02020400000000000000" pitchFamily="18" charset="-128"/>
              </a:rPr>
              <a:t>一定時間内に、果物をとれば得点</a:t>
            </a:r>
            <a:r>
              <a:rPr lang="en-US" altLang="ja-JP" sz="2200" dirty="0">
                <a:latin typeface="UD デジタル 教科書体 NK-R" panose="02020400000000000000" pitchFamily="18" charset="-128"/>
                <a:ea typeface="UD デジタル 教科書体 NK-R" panose="02020400000000000000" pitchFamily="18" charset="-128"/>
              </a:rPr>
              <a:t>(+1)</a:t>
            </a:r>
            <a:r>
              <a:rPr lang="ja-JP" altLang="en-US" sz="2200" dirty="0">
                <a:latin typeface="UD デジタル 教科書体 NK-R" panose="02020400000000000000" pitchFamily="18" charset="-128"/>
                <a:ea typeface="UD デジタル 教科書体 NK-R" panose="02020400000000000000" pitchFamily="18" charset="-128"/>
              </a:rPr>
              <a:t>、車に触れると原点</a:t>
            </a:r>
            <a:r>
              <a:rPr lang="en-US" altLang="ja-JP" sz="2200" dirty="0">
                <a:latin typeface="UD デジタル 教科書体 NK-R" panose="02020400000000000000" pitchFamily="18" charset="-128"/>
                <a:ea typeface="UD デジタル 教科書体 NK-R" panose="02020400000000000000" pitchFamily="18" charset="-128"/>
              </a:rPr>
              <a:t>(-1)</a:t>
            </a:r>
            <a:r>
              <a:rPr lang="ja-JP" altLang="en-US" sz="2200" dirty="0">
                <a:latin typeface="UD デジタル 教科書体 NK-R" panose="02020400000000000000" pitchFamily="18" charset="-128"/>
                <a:ea typeface="UD デジタル 教科書体 NK-R" panose="02020400000000000000" pitchFamily="18" charset="-128"/>
              </a:rPr>
              <a:t>になります。</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F479AA10-FDF0-F069-C727-CD7630CA7EC5}"/>
              </a:ext>
            </a:extLst>
          </p:cNvPr>
          <p:cNvSpPr txBox="1"/>
          <p:nvPr/>
        </p:nvSpPr>
        <p:spPr>
          <a:xfrm>
            <a:off x="414585" y="3380784"/>
            <a:ext cx="1429205" cy="430887"/>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自分の車</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57BA1581-01C3-D1DB-961C-9DAA6B046AB5}"/>
              </a:ext>
            </a:extLst>
          </p:cNvPr>
          <p:cNvSpPr txBox="1"/>
          <p:nvPr/>
        </p:nvSpPr>
        <p:spPr>
          <a:xfrm>
            <a:off x="5832055" y="2869419"/>
            <a:ext cx="3134407" cy="1785104"/>
          </a:xfrm>
          <a:prstGeom prst="rect">
            <a:avLst/>
          </a:prstGeom>
          <a:noFill/>
          <a:ln w="28575">
            <a:solidFill>
              <a:srgbClr val="FF0000"/>
            </a:solidFill>
          </a:ln>
        </p:spPr>
        <p:txBody>
          <a:bodyPr wrap="square" rtlCol="0">
            <a:spAutoFit/>
          </a:bodyPr>
          <a:lstStyle/>
          <a:p>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ヒント</a:t>
            </a:r>
            <a:endParaRPr lang="en-US" altLang="ja-JP" sz="2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2200" dirty="0">
                <a:latin typeface="UD デジタル 教科書体 NK-R" panose="02020400000000000000" pitchFamily="18" charset="-128"/>
                <a:ea typeface="UD デジタル 教科書体 NK-R" panose="02020400000000000000" pitchFamily="18" charset="-128"/>
              </a:rPr>
              <a:t>予め、車</a:t>
            </a:r>
            <a:r>
              <a:rPr kumimoji="1" lang="en-US" altLang="ja-JP" sz="2200" dirty="0">
                <a:latin typeface="UD デジタル 教科書体 NK-R" panose="02020400000000000000" pitchFamily="18" charset="-128"/>
                <a:ea typeface="UD デジタル 教科書体 NK-R" panose="02020400000000000000" pitchFamily="18" charset="-128"/>
              </a:rPr>
              <a:t>(</a:t>
            </a:r>
            <a:r>
              <a:rPr kumimoji="1" lang="ja-JP" altLang="en-US" sz="2200" dirty="0">
                <a:latin typeface="UD デジタル 教科書体 NK-R" panose="02020400000000000000" pitchFamily="18" charset="-128"/>
                <a:ea typeface="UD デジタル 教科書体 NK-R" panose="02020400000000000000" pitchFamily="18" charset="-128"/>
              </a:rPr>
              <a:t>小さい</a:t>
            </a:r>
            <a:r>
              <a:rPr kumimoji="1" lang="en-US" altLang="ja-JP" sz="2200" dirty="0">
                <a:latin typeface="UD デジタル 教科書体 NK-R" panose="02020400000000000000" pitchFamily="18" charset="-128"/>
                <a:ea typeface="UD デジタル 教科書体 NK-R" panose="02020400000000000000" pitchFamily="18" charset="-128"/>
              </a:rPr>
              <a:t>)</a:t>
            </a:r>
            <a:r>
              <a:rPr kumimoji="1" lang="ja-JP" altLang="en-US" sz="2200" dirty="0">
                <a:latin typeface="UD デジタル 教科書体 NK-R" panose="02020400000000000000" pitchFamily="18" charset="-128"/>
                <a:ea typeface="UD デジタル 教科書体 NK-R" panose="02020400000000000000" pitchFamily="18" charset="-128"/>
              </a:rPr>
              <a:t>と背景を用意して保存しておきます。</a:t>
            </a:r>
            <a:r>
              <a:rPr kumimoji="1" lang="en-US" altLang="ja-JP" sz="2200" dirty="0" err="1">
                <a:latin typeface="UD デジタル 教科書体 NK-R" panose="02020400000000000000" pitchFamily="18" charset="-128"/>
                <a:ea typeface="UD デジタル 教科書体 NK-R" panose="02020400000000000000" pitchFamily="18" charset="-128"/>
              </a:rPr>
              <a:t>Octostudio</a:t>
            </a:r>
            <a:r>
              <a:rPr kumimoji="1" lang="ja-JP" altLang="en-US" sz="2200" dirty="0">
                <a:latin typeface="UD デジタル 教科書体 NK-R" panose="02020400000000000000" pitchFamily="18" charset="-128"/>
                <a:ea typeface="UD デジタル 教科書体 NK-R" panose="02020400000000000000" pitchFamily="18" charset="-128"/>
              </a:rPr>
              <a:t>の中で自分で書いてもいいです。</a:t>
            </a:r>
            <a:endParaRPr kumimoji="1" lang="ja-JP" altLang="en-US"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9CC8BE7F-BCB8-20B9-22A7-DC8EDB352D1D}"/>
              </a:ext>
            </a:extLst>
          </p:cNvPr>
          <p:cNvPicPr>
            <a:picLocks noChangeAspect="1"/>
          </p:cNvPicPr>
          <p:nvPr/>
        </p:nvPicPr>
        <p:blipFill>
          <a:blip r:embed="rId3"/>
          <a:stretch>
            <a:fillRect/>
          </a:stretch>
        </p:blipFill>
        <p:spPr>
          <a:xfrm>
            <a:off x="414585" y="801370"/>
            <a:ext cx="3962543" cy="2460403"/>
          </a:xfrm>
          <a:prstGeom prst="rect">
            <a:avLst/>
          </a:prstGeom>
        </p:spPr>
      </p:pic>
      <p:sp>
        <p:nvSpPr>
          <p:cNvPr id="17" name="吹き出し: 四角形 16">
            <a:extLst>
              <a:ext uri="{FF2B5EF4-FFF2-40B4-BE49-F238E27FC236}">
                <a16:creationId xmlns:a16="http://schemas.microsoft.com/office/drawing/2014/main" id="{54DC5978-5792-E762-5D6C-6F910401FB28}"/>
              </a:ext>
            </a:extLst>
          </p:cNvPr>
          <p:cNvSpPr/>
          <p:nvPr/>
        </p:nvSpPr>
        <p:spPr>
          <a:xfrm>
            <a:off x="5832054" y="5378418"/>
            <a:ext cx="2189480" cy="769440"/>
          </a:xfrm>
          <a:prstGeom prst="wedgeRectCallout">
            <a:avLst>
              <a:gd name="adj1" fmla="val -92562"/>
              <a:gd name="adj2" fmla="val -109995"/>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BA82A6F-5153-12DF-A75E-CB131C05FBE2}"/>
              </a:ext>
            </a:extLst>
          </p:cNvPr>
          <p:cNvSpPr txBox="1"/>
          <p:nvPr/>
        </p:nvSpPr>
        <p:spPr>
          <a:xfrm>
            <a:off x="5832055" y="5408397"/>
            <a:ext cx="2189480" cy="769441"/>
          </a:xfrm>
          <a:prstGeom prst="rect">
            <a:avLst/>
          </a:prstGeom>
          <a:noFill/>
        </p:spPr>
        <p:txBody>
          <a:bodyPr wrap="square" rtlCol="0">
            <a:spAutoFit/>
          </a:bodyPr>
          <a:lstStyle/>
          <a:p>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タイマ</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変数は作ります。</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68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0FAD7-4B0B-2184-92E2-8D08AE6180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D6415CD-7C45-1C21-039B-6083CD3D514A}"/>
              </a:ext>
            </a:extLst>
          </p:cNvPr>
          <p:cNvSpPr>
            <a:spLocks noGrp="1"/>
          </p:cNvSpPr>
          <p:nvPr>
            <p:ph type="ctrTitle"/>
          </p:nvPr>
        </p:nvSpPr>
        <p:spPr>
          <a:xfrm>
            <a:off x="476842" y="301173"/>
            <a:ext cx="6118830" cy="500197"/>
          </a:xfrm>
        </p:spPr>
        <p:txBody>
          <a:bodyPr>
            <a:noAutofit/>
          </a:bodyPr>
          <a:lstStyle/>
          <a:p>
            <a:pPr algn="l"/>
            <a:r>
              <a:rPr lang="en-US" altLang="ja-JP" sz="3200" dirty="0" err="1">
                <a:latin typeface="UD デジタル 教科書体 NP" panose="02020400000000000000" pitchFamily="18" charset="-128"/>
                <a:ea typeface="UD デジタル 教科書体 NP" panose="02020400000000000000" pitchFamily="18" charset="-128"/>
              </a:rPr>
              <a:t>Octostudio</a:t>
            </a:r>
            <a:r>
              <a:rPr lang="ja-JP" altLang="en-US" sz="3200" dirty="0">
                <a:latin typeface="UD デジタル 教科書体 NP" panose="02020400000000000000" pitchFamily="18" charset="-128"/>
                <a:ea typeface="UD デジタル 教科書体 NP" panose="02020400000000000000" pitchFamily="18" charset="-128"/>
              </a:rPr>
              <a:t>を使ってみよう</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D16CAEBC-7A96-F2AC-AA0A-C55297BAAA65}"/>
              </a:ext>
            </a:extLst>
          </p:cNvPr>
          <p:cNvSpPr txBox="1"/>
          <p:nvPr/>
        </p:nvSpPr>
        <p:spPr>
          <a:xfrm>
            <a:off x="7600301" y="6357586"/>
            <a:ext cx="1318847"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2</a:t>
            </a:fld>
            <a:r>
              <a:rPr kumimoji="1" lang="ja-JP" altLang="en-US" sz="2400" dirty="0">
                <a:latin typeface="メイリオ" panose="020B0604030504040204" pitchFamily="50" charset="-128"/>
                <a:ea typeface="メイリオ" panose="020B0604030504040204" pitchFamily="50" charset="-128"/>
              </a:rPr>
              <a:t>ページ</a:t>
            </a:r>
          </a:p>
        </p:txBody>
      </p:sp>
      <p:sp>
        <p:nvSpPr>
          <p:cNvPr id="9" name="テキスト ボックス 8">
            <a:extLst>
              <a:ext uri="{FF2B5EF4-FFF2-40B4-BE49-F238E27FC236}">
                <a16:creationId xmlns:a16="http://schemas.microsoft.com/office/drawing/2014/main" id="{54B011FD-84A7-27A7-C033-761220978CC0}"/>
              </a:ext>
            </a:extLst>
          </p:cNvPr>
          <p:cNvSpPr txBox="1"/>
          <p:nvPr/>
        </p:nvSpPr>
        <p:spPr>
          <a:xfrm>
            <a:off x="476842" y="838350"/>
            <a:ext cx="8442306" cy="4770537"/>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〇 </a:t>
            </a:r>
            <a:r>
              <a:rPr lang="en-US" altLang="ja-JP" sz="2200" dirty="0" err="1">
                <a:latin typeface="UD デジタル 教科書体 NK-R" panose="02020400000000000000" pitchFamily="18" charset="-128"/>
                <a:ea typeface="UD デジタル 教科書体 NK-R" panose="02020400000000000000" pitchFamily="18" charset="-128"/>
              </a:rPr>
              <a:t>Octostudio</a:t>
            </a:r>
            <a:r>
              <a:rPr lang="ja-JP" altLang="en-US" sz="2200" dirty="0">
                <a:latin typeface="UD デジタル 教科書体 NK-R" panose="02020400000000000000" pitchFamily="18" charset="-128"/>
                <a:ea typeface="UD デジタル 教科書体 NK-R" panose="02020400000000000000" pitchFamily="18" charset="-128"/>
              </a:rPr>
              <a:t>は、</a:t>
            </a:r>
            <a:r>
              <a:rPr lang="en-US" altLang="ja-JP" sz="2200" dirty="0">
                <a:latin typeface="UD デジタル 教科書体 NK-R" panose="02020400000000000000" pitchFamily="18" charset="-128"/>
                <a:ea typeface="UD デジタル 教科書体 NK-R" panose="02020400000000000000" pitchFamily="18" charset="-128"/>
              </a:rPr>
              <a:t>iOS</a:t>
            </a:r>
            <a:r>
              <a:rPr lang="ja-JP" altLang="en-US" sz="2200" dirty="0">
                <a:latin typeface="UD デジタル 教科書体 NK-R" panose="02020400000000000000" pitchFamily="18" charset="-128"/>
                <a:ea typeface="UD デジタル 教科書体 NK-R" panose="02020400000000000000" pitchFamily="18" charset="-128"/>
              </a:rPr>
              <a:t>の</a:t>
            </a:r>
            <a:r>
              <a:rPr lang="en-US" altLang="ja-JP" sz="2200" dirty="0">
                <a:latin typeface="UD デジタル 教科書体 NK-R" panose="02020400000000000000" pitchFamily="18" charset="-128"/>
                <a:ea typeface="UD デジタル 教科書体 NK-R" panose="02020400000000000000" pitchFamily="18" charset="-128"/>
              </a:rPr>
              <a:t>iPhone</a:t>
            </a:r>
            <a:r>
              <a:rPr lang="ja-JP" altLang="en-US" sz="2200" dirty="0">
                <a:latin typeface="UD デジタル 教科書体 NK-R" panose="02020400000000000000" pitchFamily="18" charset="-128"/>
                <a:ea typeface="UD デジタル 教科書体 NK-R" panose="02020400000000000000" pitchFamily="18" charset="-128"/>
              </a:rPr>
              <a:t>や</a:t>
            </a:r>
            <a:r>
              <a:rPr lang="en-US" altLang="ja-JP" sz="2200" dirty="0">
                <a:latin typeface="UD デジタル 教科書体 NK-R" panose="02020400000000000000" pitchFamily="18" charset="-128"/>
                <a:ea typeface="UD デジタル 教科書体 NK-R" panose="02020400000000000000" pitchFamily="18" charset="-128"/>
              </a:rPr>
              <a:t>iPad</a:t>
            </a:r>
            <a:r>
              <a:rPr lang="ja-JP" altLang="en-US" sz="2200" dirty="0">
                <a:latin typeface="UD デジタル 教科書体 NK-R" panose="02020400000000000000" pitchFamily="18" charset="-128"/>
                <a:ea typeface="UD デジタル 教科書体 NK-R" panose="02020400000000000000" pitchFamily="18" charset="-128"/>
              </a:rPr>
              <a:t>と、</a:t>
            </a:r>
            <a:r>
              <a:rPr lang="en-US" altLang="ja-JP" sz="2200" dirty="0">
                <a:latin typeface="UD デジタル 教科書体 NK-R" panose="02020400000000000000" pitchFamily="18" charset="-128"/>
                <a:ea typeface="UD デジタル 教科書体 NK-R" panose="02020400000000000000" pitchFamily="18" charset="-128"/>
              </a:rPr>
              <a:t>Android</a:t>
            </a:r>
            <a:r>
              <a:rPr lang="ja-JP" altLang="en-US" sz="2200" dirty="0">
                <a:latin typeface="UD デジタル 教科書体 NK-R" panose="02020400000000000000" pitchFamily="18" charset="-128"/>
                <a:ea typeface="UD デジタル 教科書体 NK-R" panose="02020400000000000000" pitchFamily="18" charset="-128"/>
              </a:rPr>
              <a:t>のスマホやタブレットで動作します</a:t>
            </a:r>
            <a:r>
              <a:rPr lang="en-US" altLang="ja-JP" sz="2200" dirty="0">
                <a:latin typeface="UD デジタル 教科書体 NK-R" panose="02020400000000000000" pitchFamily="18" charset="-128"/>
                <a:ea typeface="UD デジタル 教科書体 NK-R" panose="02020400000000000000" pitchFamily="18" charset="-128"/>
              </a:rPr>
              <a:t>(Chromebook</a:t>
            </a:r>
            <a:r>
              <a:rPr lang="ja-JP" altLang="en-US" sz="2200" dirty="0">
                <a:latin typeface="UD デジタル 教科書体 NK-R" panose="02020400000000000000" pitchFamily="18" charset="-128"/>
                <a:ea typeface="UD デジタル 教科書体 NK-R" panose="02020400000000000000" pitchFamily="18" charset="-128"/>
              </a:rPr>
              <a:t>も</a:t>
            </a:r>
            <a:r>
              <a:rPr lang="en-US" altLang="ja-JP" sz="2200" dirty="0">
                <a:latin typeface="UD デジタル 教科書体 NK-R" panose="02020400000000000000" pitchFamily="18" charset="-128"/>
                <a:ea typeface="UD デジタル 教科書体 NK-R" panose="02020400000000000000" pitchFamily="18" charset="-128"/>
              </a:rPr>
              <a:t>Android</a:t>
            </a:r>
            <a:r>
              <a:rPr lang="ja-JP" altLang="en-US" sz="2200" dirty="0">
                <a:latin typeface="UD デジタル 教科書体 NK-R" panose="02020400000000000000" pitchFamily="18" charset="-128"/>
                <a:ea typeface="UD デジタル 教科書体 NK-R" panose="02020400000000000000" pitchFamily="18" charset="-128"/>
              </a:rPr>
              <a:t>アプリとして動作します</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a:t>
            </a:r>
          </a:p>
          <a:p>
            <a:r>
              <a:rPr lang="ja-JP" altLang="en-US" sz="2200" dirty="0">
                <a:latin typeface="UD デジタル 教科書体 NK-R" panose="02020400000000000000" pitchFamily="18" charset="-128"/>
                <a:ea typeface="UD デジタル 教科書体 NK-R" panose="02020400000000000000" pitchFamily="18" charset="-128"/>
              </a:rPr>
              <a:t>　　</a:t>
            </a:r>
            <a:r>
              <a:rPr lang="en-US" altLang="ja-JP" sz="2200" dirty="0" err="1">
                <a:latin typeface="UD デジタル 教科書体 NK-R" panose="02020400000000000000" pitchFamily="18" charset="-128"/>
                <a:ea typeface="UD デジタル 教科書体 NK-R" panose="02020400000000000000" pitchFamily="18" charset="-128"/>
              </a:rPr>
              <a:t>Octostudio</a:t>
            </a:r>
            <a:r>
              <a:rPr lang="ja-JP" altLang="en-US" sz="2200" dirty="0">
                <a:latin typeface="UD デジタル 教科書体 NK-R" panose="02020400000000000000" pitchFamily="18" charset="-128"/>
                <a:ea typeface="UD デジタル 教科書体 NK-R" panose="02020400000000000000" pitchFamily="18" charset="-128"/>
              </a:rPr>
              <a:t>はこれらのスマホやタブレットのアプリと同様にインストールして使います</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注意</a:t>
            </a:r>
            <a:r>
              <a:rPr lang="en-US" altLang="ja-JP" sz="2200" dirty="0">
                <a:latin typeface="UD デジタル 教科書体 NK-R" panose="02020400000000000000" pitchFamily="18" charset="-128"/>
                <a:ea typeface="UD デジタル 教科書体 NK-R" panose="02020400000000000000" pitchFamily="18" charset="-128"/>
              </a:rPr>
              <a:t>: </a:t>
            </a:r>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現時点では</a:t>
            </a:r>
            <a:r>
              <a:rPr lang="en-US" altLang="ja-JP" sz="2200" dirty="0">
                <a:solidFill>
                  <a:srgbClr val="FF0000"/>
                </a:solidFill>
                <a:latin typeface="UD デジタル 教科書体 NK-R" panose="02020400000000000000" pitchFamily="18" charset="-128"/>
                <a:ea typeface="UD デジタル 教科書体 NK-R" panose="02020400000000000000" pitchFamily="18" charset="-128"/>
              </a:rPr>
              <a:t>Windows</a:t>
            </a:r>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では使用できません</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a:t>
            </a:r>
          </a:p>
          <a:p>
            <a:endParaRPr lang="en-US" altLang="ja-JP" sz="2200" dirty="0">
              <a:latin typeface="UD デジタル 教科書体 NK-R" panose="02020400000000000000" pitchFamily="18" charset="-128"/>
              <a:ea typeface="UD デジタル 教科書体 NK-R" panose="02020400000000000000" pitchFamily="18" charset="-128"/>
            </a:endParaRPr>
          </a:p>
          <a:p>
            <a:endParaRPr lang="en-US" altLang="ja-JP" sz="2200" dirty="0">
              <a:latin typeface="UD デジタル 教科書体 NK-R" panose="02020400000000000000" pitchFamily="18" charset="-128"/>
              <a:ea typeface="UD デジタル 教科書体 NK-R" panose="02020400000000000000" pitchFamily="18" charset="-128"/>
            </a:endParaRPr>
          </a:p>
          <a:p>
            <a:endParaRPr lang="en-US" altLang="ja-JP" sz="2200" dirty="0">
              <a:latin typeface="UD デジタル 教科書体 NK-R" panose="02020400000000000000" pitchFamily="18" charset="-128"/>
              <a:ea typeface="UD デジタル 教科書体 NK-R" panose="02020400000000000000" pitchFamily="18" charset="-128"/>
            </a:endParaRPr>
          </a:p>
          <a:p>
            <a:r>
              <a:rPr lang="ja-JP" altLang="en-US" sz="2200" dirty="0">
                <a:latin typeface="UD デジタル 教科書体 NK-R" panose="02020400000000000000" pitchFamily="18" charset="-128"/>
                <a:ea typeface="UD デジタル 教科書体 NK-R" panose="02020400000000000000" pitchFamily="18" charset="-128"/>
              </a:rPr>
              <a:t>〇 いったんイントールすればネットワークに接続しないでも使用できます。また、個々の器機にインストールされているので、特に</a:t>
            </a:r>
            <a:r>
              <a:rPr lang="en-US" altLang="ja-JP" sz="2200" dirty="0">
                <a:latin typeface="UD デジタル 教科書体 NK-R" panose="02020400000000000000" pitchFamily="18" charset="-128"/>
                <a:ea typeface="UD デジタル 教科書体 NK-R" panose="02020400000000000000" pitchFamily="18" charset="-128"/>
              </a:rPr>
              <a:t>ID</a:t>
            </a:r>
            <a:r>
              <a:rPr lang="ja-JP" altLang="en-US" sz="2200" dirty="0">
                <a:latin typeface="UD デジタル 教科書体 NK-R" panose="02020400000000000000" pitchFamily="18" charset="-128"/>
                <a:ea typeface="UD デジタル 教科書体 NK-R" panose="02020400000000000000" pitchFamily="18" charset="-128"/>
              </a:rPr>
              <a:t>やログインの操作は不要です。</a:t>
            </a:r>
          </a:p>
          <a:p>
            <a:r>
              <a:rPr lang="ja-JP" altLang="en-US" sz="2200" dirty="0">
                <a:latin typeface="UD デジタル 教科書体 NK-R" panose="02020400000000000000" pitchFamily="18" charset="-128"/>
                <a:ea typeface="UD デジタル 教科書体 NK-R" panose="02020400000000000000" pitchFamily="18" charset="-128"/>
              </a:rPr>
              <a:t>〇 インストール出来たら他のアプリと同様に次のアイコンをクリックすると開始します。</a:t>
            </a:r>
          </a:p>
          <a:p>
            <a:endParaRPr lang="ja-JP" altLang="en-US" sz="2200" dirty="0">
              <a:latin typeface="UD デジタル 教科書体 NK-R" panose="02020400000000000000" pitchFamily="18" charset="-128"/>
              <a:ea typeface="UD デジタル 教科書体 NK-R" panose="02020400000000000000" pitchFamily="18"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066B9843-D1A6-D6A3-26B5-C60C5DBA49D1}"/>
              </a:ext>
            </a:extLst>
          </p:cNvPr>
          <p:cNvPicPr>
            <a:picLocks noChangeAspect="1"/>
          </p:cNvPicPr>
          <p:nvPr/>
        </p:nvPicPr>
        <p:blipFill>
          <a:blip r:embed="rId2"/>
          <a:stretch>
            <a:fillRect/>
          </a:stretch>
        </p:blipFill>
        <p:spPr>
          <a:xfrm>
            <a:off x="1696067" y="2248526"/>
            <a:ext cx="5751866" cy="705270"/>
          </a:xfrm>
          <a:prstGeom prst="rect">
            <a:avLst/>
          </a:prstGeom>
        </p:spPr>
      </p:pic>
      <p:pic>
        <p:nvPicPr>
          <p:cNvPr id="18" name="図 17">
            <a:extLst>
              <a:ext uri="{FF2B5EF4-FFF2-40B4-BE49-F238E27FC236}">
                <a16:creationId xmlns:a16="http://schemas.microsoft.com/office/drawing/2014/main" id="{F22F407A-2F35-E198-63F7-7BF02D3B1827}"/>
              </a:ext>
            </a:extLst>
          </p:cNvPr>
          <p:cNvPicPr>
            <a:picLocks noChangeAspect="1"/>
          </p:cNvPicPr>
          <p:nvPr/>
        </p:nvPicPr>
        <p:blipFill>
          <a:blip r:embed="rId3"/>
          <a:srcRect l="4656" t="6474" r="6275" b="9595"/>
          <a:stretch>
            <a:fillRect/>
          </a:stretch>
        </p:blipFill>
        <p:spPr>
          <a:xfrm>
            <a:off x="1154243" y="5171607"/>
            <a:ext cx="1064302" cy="1064302"/>
          </a:xfrm>
          <a:custGeom>
            <a:avLst/>
            <a:gdLst>
              <a:gd name="connsiteX0" fmla="*/ 532151 w 1064302"/>
              <a:gd name="connsiteY0" fmla="*/ 0 h 1064302"/>
              <a:gd name="connsiteX1" fmla="*/ 1064302 w 1064302"/>
              <a:gd name="connsiteY1" fmla="*/ 532151 h 1064302"/>
              <a:gd name="connsiteX2" fmla="*/ 532151 w 1064302"/>
              <a:gd name="connsiteY2" fmla="*/ 1064302 h 1064302"/>
              <a:gd name="connsiteX3" fmla="*/ 0 w 1064302"/>
              <a:gd name="connsiteY3" fmla="*/ 532151 h 1064302"/>
              <a:gd name="connsiteX4" fmla="*/ 532151 w 1064302"/>
              <a:gd name="connsiteY4" fmla="*/ 0 h 1064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302" h="1064302">
                <a:moveTo>
                  <a:pt x="532151" y="0"/>
                </a:moveTo>
                <a:cubicBezTo>
                  <a:pt x="826050" y="0"/>
                  <a:pt x="1064302" y="238252"/>
                  <a:pt x="1064302" y="532151"/>
                </a:cubicBezTo>
                <a:cubicBezTo>
                  <a:pt x="1064302" y="826050"/>
                  <a:pt x="826050" y="1064302"/>
                  <a:pt x="532151" y="1064302"/>
                </a:cubicBezTo>
                <a:cubicBezTo>
                  <a:pt x="238252" y="1064302"/>
                  <a:pt x="0" y="826050"/>
                  <a:pt x="0" y="532151"/>
                </a:cubicBezTo>
                <a:cubicBezTo>
                  <a:pt x="0" y="238252"/>
                  <a:pt x="238252" y="0"/>
                  <a:pt x="532151" y="0"/>
                </a:cubicBezTo>
                <a:close/>
              </a:path>
            </a:pathLst>
          </a:custGeom>
        </p:spPr>
      </p:pic>
    </p:spTree>
    <p:extLst>
      <p:ext uri="{BB962C8B-B14F-4D97-AF65-F5344CB8AC3E}">
        <p14:creationId xmlns:p14="http://schemas.microsoft.com/office/powerpoint/2010/main" val="1328023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E2356-C1DB-1704-A341-862144321074}"/>
            </a:ext>
          </a:extLst>
        </p:cNvPr>
        <p:cNvGrpSpPr/>
        <p:nvPr/>
      </p:nvGrpSpPr>
      <p:grpSpPr>
        <a:xfrm>
          <a:off x="0" y="0"/>
          <a:ext cx="0" cy="0"/>
          <a:chOff x="0" y="0"/>
          <a:chExt cx="0" cy="0"/>
        </a:xfrm>
      </p:grpSpPr>
      <p:pic>
        <p:nvPicPr>
          <p:cNvPr id="21" name="図 20">
            <a:extLst>
              <a:ext uri="{FF2B5EF4-FFF2-40B4-BE49-F238E27FC236}">
                <a16:creationId xmlns:a16="http://schemas.microsoft.com/office/drawing/2014/main" id="{BC3391FC-A559-E945-D3F3-9CA0FFE7E8FD}"/>
              </a:ext>
            </a:extLst>
          </p:cNvPr>
          <p:cNvPicPr>
            <a:picLocks noChangeAspect="1"/>
          </p:cNvPicPr>
          <p:nvPr/>
        </p:nvPicPr>
        <p:blipFill>
          <a:blip r:embed="rId2"/>
          <a:stretch>
            <a:fillRect/>
          </a:stretch>
        </p:blipFill>
        <p:spPr>
          <a:xfrm>
            <a:off x="2100096" y="1154888"/>
            <a:ext cx="5471276" cy="5150136"/>
          </a:xfrm>
          <a:prstGeom prst="rect">
            <a:avLst/>
          </a:prstGeom>
        </p:spPr>
      </p:pic>
      <p:sp>
        <p:nvSpPr>
          <p:cNvPr id="2" name="タイトル 1">
            <a:extLst>
              <a:ext uri="{FF2B5EF4-FFF2-40B4-BE49-F238E27FC236}">
                <a16:creationId xmlns:a16="http://schemas.microsoft.com/office/drawing/2014/main" id="{82C825E2-698B-1D98-1A4D-CB7A54B7E349}"/>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カーレース</a:t>
            </a:r>
            <a:r>
              <a:rPr lang="en-US" altLang="ja-JP" sz="3200" dirty="0">
                <a:latin typeface="UD デジタル 教科書体 NK-R" panose="02020400000000000000" pitchFamily="18" charset="-128"/>
                <a:ea typeface="UD デジタル 教科書体 NK-R" panose="02020400000000000000" pitchFamily="18" charset="-128"/>
              </a:rPr>
              <a:t>(2)</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B467AFE1-B306-638D-6E2B-21BA811A875F}"/>
              </a:ext>
            </a:extLst>
          </p:cNvPr>
          <p:cNvSpPr txBox="1"/>
          <p:nvPr/>
        </p:nvSpPr>
        <p:spPr>
          <a:xfrm>
            <a:off x="7120329" y="6357586"/>
            <a:ext cx="1798820"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20</a:t>
            </a:fld>
            <a:r>
              <a:rPr kumimoji="1" lang="ja-JP" altLang="en-US" sz="2400" dirty="0">
                <a:latin typeface="メイリオ" panose="020B0604030504040204" pitchFamily="50" charset="-128"/>
                <a:ea typeface="メイリオ" panose="020B0604030504040204" pitchFamily="50" charset="-128"/>
              </a:rPr>
              <a:t>ページ</a:t>
            </a:r>
          </a:p>
        </p:txBody>
      </p:sp>
      <p:sp>
        <p:nvSpPr>
          <p:cNvPr id="11" name="テキスト ボックス 10">
            <a:extLst>
              <a:ext uri="{FF2B5EF4-FFF2-40B4-BE49-F238E27FC236}">
                <a16:creationId xmlns:a16="http://schemas.microsoft.com/office/drawing/2014/main" id="{403DA005-A73B-7535-9E11-0B2A2076D447}"/>
              </a:ext>
            </a:extLst>
          </p:cNvPr>
          <p:cNvSpPr txBox="1"/>
          <p:nvPr/>
        </p:nvSpPr>
        <p:spPr>
          <a:xfrm>
            <a:off x="222375" y="760517"/>
            <a:ext cx="4739735" cy="430887"/>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車</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青・赤</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と果物</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イチゴとリンゴ</a:t>
            </a:r>
            <a:r>
              <a:rPr lang="en-US" altLang="ja-JP" sz="2200" dirty="0">
                <a:latin typeface="UD デジタル 教科書体 NK-R" panose="02020400000000000000" pitchFamily="18" charset="-128"/>
                <a:ea typeface="UD デジタル 教科書体 NK-R" panose="02020400000000000000" pitchFamily="18" charset="-128"/>
              </a:rPr>
              <a:t>)</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17" name="吹き出し: 四角形 16">
            <a:extLst>
              <a:ext uri="{FF2B5EF4-FFF2-40B4-BE49-F238E27FC236}">
                <a16:creationId xmlns:a16="http://schemas.microsoft.com/office/drawing/2014/main" id="{3BA631A7-511B-9EFC-6995-F2005EBC5168}"/>
              </a:ext>
            </a:extLst>
          </p:cNvPr>
          <p:cNvSpPr/>
          <p:nvPr/>
        </p:nvSpPr>
        <p:spPr>
          <a:xfrm>
            <a:off x="222375" y="1191404"/>
            <a:ext cx="1758122" cy="1472830"/>
          </a:xfrm>
          <a:prstGeom prst="wedgeRectCallout">
            <a:avLst>
              <a:gd name="adj1" fmla="val 82692"/>
              <a:gd name="adj2" fmla="val 18559"/>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68D65E6-BA80-3AD9-0826-552F6062138D}"/>
              </a:ext>
            </a:extLst>
          </p:cNvPr>
          <p:cNvSpPr txBox="1"/>
          <p:nvPr/>
        </p:nvSpPr>
        <p:spPr>
          <a:xfrm>
            <a:off x="222375" y="1296512"/>
            <a:ext cx="1877721" cy="1446550"/>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車</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赤</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は</a:t>
            </a:r>
            <a:br>
              <a:rPr lang="en-US" altLang="ja-JP" sz="2200" dirty="0">
                <a:latin typeface="UD デジタル 教科書体 NK-R" panose="02020400000000000000" pitchFamily="18" charset="-128"/>
                <a:ea typeface="UD デジタル 教科書体 NK-R" panose="02020400000000000000" pitchFamily="18" charset="-128"/>
              </a:rPr>
            </a:br>
            <a:r>
              <a:rPr lang="ja-JP" altLang="en-US" sz="2200" dirty="0">
                <a:latin typeface="UD デジタル 教科書体 NK-R" panose="02020400000000000000" pitchFamily="18" charset="-128"/>
                <a:ea typeface="UD デジタル 教科書体 NK-R" panose="02020400000000000000" pitchFamily="18" charset="-128"/>
              </a:rPr>
              <a:t>にする。</a:t>
            </a:r>
          </a:p>
          <a:p>
            <a:r>
              <a:rPr lang="ja-JP" altLang="en-US" sz="2200" dirty="0">
                <a:latin typeface="UD デジタル 教科書体 NK-R" panose="02020400000000000000" pitchFamily="18" charset="-128"/>
                <a:ea typeface="UD デジタル 教科書体 NK-R" panose="02020400000000000000" pitchFamily="18" charset="-128"/>
              </a:rPr>
              <a:t>果物はこのブロックを削除 </a:t>
            </a:r>
            <a:endParaRPr kumimoji="1" lang="ja-JP" altLang="en-US" dirty="0">
              <a:latin typeface="メイリオ" panose="020B0604030504040204" pitchFamily="50" charset="-128"/>
              <a:ea typeface="メイリオ" panose="020B0604030504040204" pitchFamily="50" charset="-128"/>
            </a:endParaRPr>
          </a:p>
        </p:txBody>
      </p:sp>
      <p:sp>
        <p:nvSpPr>
          <p:cNvPr id="22" name="楕円 21">
            <a:extLst>
              <a:ext uri="{FF2B5EF4-FFF2-40B4-BE49-F238E27FC236}">
                <a16:creationId xmlns:a16="http://schemas.microsoft.com/office/drawing/2014/main" id="{50991383-BD4C-782E-DF96-54E4D0D24B33}"/>
              </a:ext>
            </a:extLst>
          </p:cNvPr>
          <p:cNvSpPr/>
          <p:nvPr/>
        </p:nvSpPr>
        <p:spPr>
          <a:xfrm>
            <a:off x="1402315" y="1320964"/>
            <a:ext cx="329784" cy="32978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吹き出し: 四角形 22">
            <a:extLst>
              <a:ext uri="{FF2B5EF4-FFF2-40B4-BE49-F238E27FC236}">
                <a16:creationId xmlns:a16="http://schemas.microsoft.com/office/drawing/2014/main" id="{4E36639F-67A4-3BFA-14A6-20C4A1369AD4}"/>
              </a:ext>
            </a:extLst>
          </p:cNvPr>
          <p:cNvSpPr/>
          <p:nvPr/>
        </p:nvSpPr>
        <p:spPr>
          <a:xfrm>
            <a:off x="184236" y="2867185"/>
            <a:ext cx="1758122" cy="1107996"/>
          </a:xfrm>
          <a:prstGeom prst="wedgeRectCallout">
            <a:avLst>
              <a:gd name="adj1" fmla="val 81839"/>
              <a:gd name="adj2" fmla="val 14438"/>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9BBF4556-44F2-17F5-52EC-D170830124FA}"/>
              </a:ext>
            </a:extLst>
          </p:cNvPr>
          <p:cNvSpPr txBox="1"/>
          <p:nvPr/>
        </p:nvSpPr>
        <p:spPr>
          <a:xfrm>
            <a:off x="222374" y="2898995"/>
            <a:ext cx="1877721" cy="1107996"/>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各スプライトで</a:t>
            </a:r>
          </a:p>
          <a:p>
            <a:r>
              <a:rPr kumimoji="1" lang="ja-JP" altLang="en-US" sz="2200" dirty="0">
                <a:latin typeface="UD デジタル 教科書体 NK-R" panose="02020400000000000000" pitchFamily="18" charset="-128"/>
                <a:ea typeface="UD デジタル 教科書体 NK-R" panose="02020400000000000000" pitchFamily="18" charset="-128"/>
              </a:rPr>
              <a:t>初めの位置を変える</a:t>
            </a:r>
            <a:endParaRPr kumimoji="1" lang="ja-JP" altLang="en-US" dirty="0">
              <a:latin typeface="メイリオ" panose="020B0604030504040204" pitchFamily="50" charset="-128"/>
              <a:ea typeface="メイリオ" panose="020B0604030504040204" pitchFamily="50" charset="-128"/>
            </a:endParaRPr>
          </a:p>
        </p:txBody>
      </p:sp>
      <p:sp>
        <p:nvSpPr>
          <p:cNvPr id="25" name="吹き出し: 四角形 24">
            <a:extLst>
              <a:ext uri="{FF2B5EF4-FFF2-40B4-BE49-F238E27FC236}">
                <a16:creationId xmlns:a16="http://schemas.microsoft.com/office/drawing/2014/main" id="{13936D66-A43C-AE0A-C217-B837BA968320}"/>
              </a:ext>
            </a:extLst>
          </p:cNvPr>
          <p:cNvSpPr/>
          <p:nvPr/>
        </p:nvSpPr>
        <p:spPr>
          <a:xfrm>
            <a:off x="222374" y="4328699"/>
            <a:ext cx="1758122" cy="1107996"/>
          </a:xfrm>
          <a:prstGeom prst="wedgeRectCallout">
            <a:avLst>
              <a:gd name="adj1" fmla="val 81839"/>
              <a:gd name="adj2" fmla="val 14438"/>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1CF87E71-6122-3DF8-DC6F-01529AF8925A}"/>
              </a:ext>
            </a:extLst>
          </p:cNvPr>
          <p:cNvSpPr txBox="1"/>
          <p:nvPr/>
        </p:nvSpPr>
        <p:spPr>
          <a:xfrm>
            <a:off x="260512" y="4360509"/>
            <a:ext cx="1877721" cy="1107996"/>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各スプライトで</a:t>
            </a:r>
          </a:p>
          <a:p>
            <a:r>
              <a:rPr kumimoji="1" lang="ja-JP" altLang="en-US" sz="2200" dirty="0">
                <a:latin typeface="UD デジタル 教科書体 NK-R" panose="02020400000000000000" pitchFamily="18" charset="-128"/>
                <a:ea typeface="UD デジタル 教科書体 NK-R" panose="02020400000000000000" pitchFamily="18" charset="-128"/>
              </a:rPr>
              <a:t>動く方向を</a:t>
            </a:r>
            <a:br>
              <a:rPr kumimoji="1" lang="ja-JP" altLang="en-US" sz="2200" dirty="0">
                <a:latin typeface="UD デジタル 教科書体 NK-R" panose="02020400000000000000" pitchFamily="18" charset="-128"/>
                <a:ea typeface="UD デジタル 教科書体 NK-R" panose="02020400000000000000" pitchFamily="18" charset="-128"/>
              </a:rPr>
            </a:br>
            <a:r>
              <a:rPr kumimoji="1" lang="ja-JP" altLang="en-US" sz="2200" dirty="0">
                <a:latin typeface="UD デジタル 教科書体 NK-R" panose="02020400000000000000" pitchFamily="18" charset="-128"/>
                <a:ea typeface="UD デジタル 教科書体 NK-R" panose="02020400000000000000" pitchFamily="18" charset="-128"/>
              </a:rPr>
              <a:t>変える</a:t>
            </a:r>
            <a:endParaRPr kumimoji="1" lang="ja-JP" altLang="en-US" dirty="0">
              <a:latin typeface="メイリオ" panose="020B0604030504040204" pitchFamily="50" charset="-128"/>
              <a:ea typeface="メイリオ" panose="020B0604030504040204" pitchFamily="50" charset="-128"/>
            </a:endParaRPr>
          </a:p>
        </p:txBody>
      </p:sp>
      <p:sp>
        <p:nvSpPr>
          <p:cNvPr id="27" name="吹き出し: 四角形 26">
            <a:extLst>
              <a:ext uri="{FF2B5EF4-FFF2-40B4-BE49-F238E27FC236}">
                <a16:creationId xmlns:a16="http://schemas.microsoft.com/office/drawing/2014/main" id="{452F7FC2-9E74-D92A-8BD2-7B360726B378}"/>
              </a:ext>
            </a:extLst>
          </p:cNvPr>
          <p:cNvSpPr/>
          <p:nvPr/>
        </p:nvSpPr>
        <p:spPr>
          <a:xfrm>
            <a:off x="6406159" y="2854025"/>
            <a:ext cx="2512990" cy="822003"/>
          </a:xfrm>
          <a:prstGeom prst="wedgeRectCallout">
            <a:avLst>
              <a:gd name="adj1" fmla="val -68829"/>
              <a:gd name="adj2" fmla="val -6419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711541C2-E68D-B6E1-BB49-B67EB526F5B0}"/>
              </a:ext>
            </a:extLst>
          </p:cNvPr>
          <p:cNvSpPr txBox="1"/>
          <p:nvPr/>
        </p:nvSpPr>
        <p:spPr>
          <a:xfrm>
            <a:off x="6406158" y="2906587"/>
            <a:ext cx="2512991" cy="76944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果物は音を変えて、</a:t>
            </a:r>
            <a:r>
              <a:rPr lang="en-US" altLang="ja-JP" sz="2200" dirty="0">
                <a:latin typeface="UD デジタル 教科書体 NK-R" panose="02020400000000000000" pitchFamily="18" charset="-128"/>
                <a:ea typeface="UD デジタル 教科書体 NK-R" panose="02020400000000000000" pitchFamily="18" charset="-128"/>
              </a:rPr>
              <a:t>(1)</a:t>
            </a:r>
            <a:r>
              <a:rPr lang="ja-JP" altLang="en-US" sz="2200" dirty="0">
                <a:latin typeface="UD デジタル 教科書体 NK-R" panose="02020400000000000000" pitchFamily="18" charset="-128"/>
                <a:ea typeface="UD デジタル 教科書体 NK-R" panose="02020400000000000000" pitchFamily="18" charset="-128"/>
              </a:rPr>
              <a:t>ずつ変える</a:t>
            </a:r>
            <a:endParaRPr kumimoji="1" lang="ja-JP" altLang="en-US"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358BFD29-0890-72F2-80CA-91CE1891E2F3}"/>
              </a:ext>
            </a:extLst>
          </p:cNvPr>
          <p:cNvSpPr txBox="1"/>
          <p:nvPr/>
        </p:nvSpPr>
        <p:spPr>
          <a:xfrm>
            <a:off x="5092514" y="3798855"/>
            <a:ext cx="3331958" cy="2123658"/>
          </a:xfrm>
          <a:prstGeom prst="rect">
            <a:avLst/>
          </a:prstGeom>
          <a:solidFill>
            <a:schemeClr val="bg1"/>
          </a:solidFill>
          <a:ln w="28575">
            <a:solidFill>
              <a:srgbClr val="FF0000"/>
            </a:solidFill>
          </a:ln>
        </p:spPr>
        <p:txBody>
          <a:bodyPr wrap="square" rtlCol="0">
            <a:spAutoFit/>
          </a:bodyPr>
          <a:lstStyle/>
          <a:p>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ヒント</a:t>
            </a:r>
            <a:endParaRPr lang="en-US" altLang="ja-JP" sz="2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2200" dirty="0">
                <a:latin typeface="UD デジタル 教科書体 NK-R" panose="02020400000000000000" pitchFamily="18" charset="-128"/>
                <a:ea typeface="UD デジタル 教科書体 NK-R" panose="02020400000000000000" pitchFamily="18" charset="-128"/>
              </a:rPr>
              <a:t>似たようなプログラムなので、 　　 と 　　 を使って、コピーして作ります。</a:t>
            </a:r>
            <a:br>
              <a:rPr lang="ja-JP" altLang="en-US" sz="2200" dirty="0">
                <a:latin typeface="UD デジタル 教科書体 NK-R" panose="02020400000000000000" pitchFamily="18" charset="-128"/>
                <a:ea typeface="UD デジタル 教科書体 NK-R" panose="02020400000000000000" pitchFamily="18" charset="-128"/>
              </a:rPr>
            </a:br>
            <a:r>
              <a:rPr lang="ja-JP" altLang="en-US" sz="2200" b="1" dirty="0">
                <a:solidFill>
                  <a:srgbClr val="FF0000"/>
                </a:solidFill>
                <a:latin typeface="UD デジタル 教科書体 NK-R" panose="02020400000000000000" pitchFamily="18" charset="-128"/>
                <a:ea typeface="UD デジタル 教科書体 NK-R" panose="02020400000000000000" pitchFamily="18" charset="-128"/>
              </a:rPr>
              <a:t>〇 </a:t>
            </a:r>
            <a:r>
              <a:rPr lang="ja-JP" altLang="en-US" sz="2200" b="1" dirty="0">
                <a:latin typeface="UD デジタル 教科書体 NK-R" panose="02020400000000000000" pitchFamily="18" charset="-128"/>
                <a:ea typeface="UD デジタル 教科書体 NK-R" panose="02020400000000000000" pitchFamily="18" charset="-128"/>
              </a:rPr>
              <a:t>の数値を細かく調整する必要があります。</a:t>
            </a:r>
            <a:endParaRPr kumimoji="1" lang="ja-JP" altLang="en-US" dirty="0">
              <a:latin typeface="メイリオ" panose="020B0604030504040204" pitchFamily="50" charset="-128"/>
              <a:ea typeface="メイリオ" panose="020B0604030504040204" pitchFamily="50" charset="-128"/>
            </a:endParaRPr>
          </a:p>
        </p:txBody>
      </p:sp>
      <p:pic>
        <p:nvPicPr>
          <p:cNvPr id="30" name="図 29">
            <a:extLst>
              <a:ext uri="{FF2B5EF4-FFF2-40B4-BE49-F238E27FC236}">
                <a16:creationId xmlns:a16="http://schemas.microsoft.com/office/drawing/2014/main" id="{C8BD5B52-812B-CA27-E1A0-ABD8C6A85128}"/>
              </a:ext>
            </a:extLst>
          </p:cNvPr>
          <p:cNvPicPr>
            <a:picLocks noChangeAspect="1"/>
          </p:cNvPicPr>
          <p:nvPr/>
        </p:nvPicPr>
        <p:blipFill>
          <a:blip r:embed="rId3"/>
          <a:stretch>
            <a:fillRect/>
          </a:stretch>
        </p:blipFill>
        <p:spPr>
          <a:xfrm>
            <a:off x="5611157" y="4479205"/>
            <a:ext cx="431778" cy="379330"/>
          </a:xfrm>
          <a:prstGeom prst="rect">
            <a:avLst/>
          </a:prstGeom>
        </p:spPr>
      </p:pic>
      <p:pic>
        <p:nvPicPr>
          <p:cNvPr id="31" name="図 30">
            <a:extLst>
              <a:ext uri="{FF2B5EF4-FFF2-40B4-BE49-F238E27FC236}">
                <a16:creationId xmlns:a16="http://schemas.microsoft.com/office/drawing/2014/main" id="{CB70282D-0328-353E-D14E-ECB86AA53127}"/>
              </a:ext>
            </a:extLst>
          </p:cNvPr>
          <p:cNvPicPr>
            <a:picLocks noChangeAspect="1"/>
          </p:cNvPicPr>
          <p:nvPr/>
        </p:nvPicPr>
        <p:blipFill>
          <a:blip r:embed="rId4"/>
          <a:stretch>
            <a:fillRect/>
          </a:stretch>
        </p:blipFill>
        <p:spPr>
          <a:xfrm>
            <a:off x="6281415" y="4471242"/>
            <a:ext cx="471757" cy="379330"/>
          </a:xfrm>
          <a:prstGeom prst="rect">
            <a:avLst/>
          </a:prstGeom>
        </p:spPr>
      </p:pic>
      <p:sp>
        <p:nvSpPr>
          <p:cNvPr id="32" name="楕円 31">
            <a:extLst>
              <a:ext uri="{FF2B5EF4-FFF2-40B4-BE49-F238E27FC236}">
                <a16:creationId xmlns:a16="http://schemas.microsoft.com/office/drawing/2014/main" id="{346D704D-B038-55B7-3450-B2C3420F9B10}"/>
              </a:ext>
            </a:extLst>
          </p:cNvPr>
          <p:cNvSpPr/>
          <p:nvPr/>
        </p:nvSpPr>
        <p:spPr>
          <a:xfrm>
            <a:off x="3322396" y="3017614"/>
            <a:ext cx="430887" cy="43088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8E7C9630-C14E-6C98-F3EB-1AC408DFF140}"/>
              </a:ext>
            </a:extLst>
          </p:cNvPr>
          <p:cNvSpPr/>
          <p:nvPr/>
        </p:nvSpPr>
        <p:spPr>
          <a:xfrm>
            <a:off x="2471564" y="4483620"/>
            <a:ext cx="430887" cy="43088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57772BA9-C567-195E-1FEC-3A65BD5177EF}"/>
              </a:ext>
            </a:extLst>
          </p:cNvPr>
          <p:cNvSpPr/>
          <p:nvPr/>
        </p:nvSpPr>
        <p:spPr>
          <a:xfrm>
            <a:off x="2524880" y="4877998"/>
            <a:ext cx="430887" cy="43088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EB1BD3F6-2D08-B0C8-5B5A-6CB183815C02}"/>
              </a:ext>
            </a:extLst>
          </p:cNvPr>
          <p:cNvSpPr/>
          <p:nvPr/>
        </p:nvSpPr>
        <p:spPr>
          <a:xfrm>
            <a:off x="3307406" y="5168391"/>
            <a:ext cx="430887" cy="43088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770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9672-3001-DFDD-0C05-B02A2B6F959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78D7BA7-E3A6-E260-F9D8-EECE850AEB24}"/>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初めてのプログラム</a:t>
            </a:r>
            <a:r>
              <a:rPr lang="en-US" altLang="ja-JP" sz="3200" dirty="0">
                <a:latin typeface="UD デジタル 教科書体 NK-R" panose="02020400000000000000" pitchFamily="18" charset="-128"/>
                <a:ea typeface="UD デジタル 教科書体 NK-R" panose="02020400000000000000" pitchFamily="18" charset="-128"/>
              </a:rPr>
              <a:t>: </a:t>
            </a:r>
            <a:r>
              <a:rPr lang="ja-JP" altLang="en-US" sz="3200" dirty="0">
                <a:latin typeface="UD デジタル 教科書体 NK-R" panose="02020400000000000000" pitchFamily="18" charset="-128"/>
                <a:ea typeface="UD デジタル 教科書体 NK-R" panose="02020400000000000000" pitchFamily="18" charset="-128"/>
              </a:rPr>
              <a:t>ジャンプゲーム</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00A530D9-2E47-0DB7-2158-D4527C46E99D}"/>
              </a:ext>
            </a:extLst>
          </p:cNvPr>
          <p:cNvSpPr txBox="1"/>
          <p:nvPr/>
        </p:nvSpPr>
        <p:spPr>
          <a:xfrm>
            <a:off x="7600301" y="6357586"/>
            <a:ext cx="1318847"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3</a:t>
            </a:fld>
            <a:r>
              <a:rPr kumimoji="1" lang="ja-JP" altLang="en-US" sz="2400" dirty="0">
                <a:latin typeface="メイリオ" panose="020B0604030504040204" pitchFamily="50" charset="-128"/>
                <a:ea typeface="メイリオ" panose="020B0604030504040204" pitchFamily="50" charset="-128"/>
              </a:rPr>
              <a:t>ページ</a:t>
            </a:r>
          </a:p>
        </p:txBody>
      </p:sp>
      <p:sp>
        <p:nvSpPr>
          <p:cNvPr id="9" name="テキスト ボックス 8">
            <a:extLst>
              <a:ext uri="{FF2B5EF4-FFF2-40B4-BE49-F238E27FC236}">
                <a16:creationId xmlns:a16="http://schemas.microsoft.com/office/drawing/2014/main" id="{6273D709-1DDD-26E6-810A-55B345A37B4B}"/>
              </a:ext>
            </a:extLst>
          </p:cNvPr>
          <p:cNvSpPr txBox="1"/>
          <p:nvPr/>
        </p:nvSpPr>
        <p:spPr>
          <a:xfrm>
            <a:off x="5171607" y="1153143"/>
            <a:ext cx="3449159" cy="1446550"/>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横に動いて来るおばけを、タップして恐竜にジャンプさせてよけるゲームを作りましょう。</a:t>
            </a:r>
            <a:endParaRPr kumimoji="1" lang="ja-JP" altLang="en-US"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1A4DC592-3E96-3482-3D6C-77015D89A516}"/>
              </a:ext>
            </a:extLst>
          </p:cNvPr>
          <p:cNvPicPr>
            <a:picLocks noChangeAspect="1"/>
          </p:cNvPicPr>
          <p:nvPr/>
        </p:nvPicPr>
        <p:blipFill>
          <a:blip r:embed="rId2"/>
          <a:stretch>
            <a:fillRect/>
          </a:stretch>
        </p:blipFill>
        <p:spPr>
          <a:xfrm>
            <a:off x="431872" y="1104425"/>
            <a:ext cx="4372585" cy="2457793"/>
          </a:xfrm>
          <a:prstGeom prst="rect">
            <a:avLst/>
          </a:prstGeom>
        </p:spPr>
      </p:pic>
      <p:pic>
        <p:nvPicPr>
          <p:cNvPr id="6" name="図 5">
            <a:extLst>
              <a:ext uri="{FF2B5EF4-FFF2-40B4-BE49-F238E27FC236}">
                <a16:creationId xmlns:a16="http://schemas.microsoft.com/office/drawing/2014/main" id="{BD01F06F-AFDC-A643-4F2A-4418DFD366C1}"/>
              </a:ext>
            </a:extLst>
          </p:cNvPr>
          <p:cNvPicPr>
            <a:picLocks noChangeAspect="1"/>
          </p:cNvPicPr>
          <p:nvPr/>
        </p:nvPicPr>
        <p:blipFill>
          <a:blip r:embed="rId3"/>
          <a:stretch>
            <a:fillRect/>
          </a:stretch>
        </p:blipFill>
        <p:spPr>
          <a:xfrm>
            <a:off x="476842" y="4334656"/>
            <a:ext cx="4363059" cy="1686160"/>
          </a:xfrm>
          <a:prstGeom prst="rect">
            <a:avLst/>
          </a:prstGeom>
        </p:spPr>
      </p:pic>
      <p:sp>
        <p:nvSpPr>
          <p:cNvPr id="7" name="テキスト ボックス 6">
            <a:extLst>
              <a:ext uri="{FF2B5EF4-FFF2-40B4-BE49-F238E27FC236}">
                <a16:creationId xmlns:a16="http://schemas.microsoft.com/office/drawing/2014/main" id="{4874DC3D-1542-C292-D078-A97B17D74951}"/>
              </a:ext>
            </a:extLst>
          </p:cNvPr>
          <p:cNvSpPr txBox="1"/>
          <p:nvPr/>
        </p:nvSpPr>
        <p:spPr>
          <a:xfrm>
            <a:off x="5171607" y="4258307"/>
            <a:ext cx="3449159" cy="1107996"/>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初めに新しい</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プロジェクトをつくる</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をクリックして始めましょう。</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7057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9EB52-37D0-8EFB-35CB-FA6B5AE6E35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BA2B20-231F-DEF1-E47E-98D6BF1B597E}"/>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スプライトと背景の指定</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D6170C2B-3345-858E-BB45-6850174DF241}"/>
              </a:ext>
            </a:extLst>
          </p:cNvPr>
          <p:cNvSpPr txBox="1"/>
          <p:nvPr/>
        </p:nvSpPr>
        <p:spPr>
          <a:xfrm>
            <a:off x="7600301" y="6357586"/>
            <a:ext cx="1318847"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4</a:t>
            </a:fld>
            <a:r>
              <a:rPr kumimoji="1" lang="ja-JP" altLang="en-US" sz="2400" dirty="0">
                <a:latin typeface="メイリオ" panose="020B0604030504040204" pitchFamily="50" charset="-128"/>
                <a:ea typeface="メイリオ" panose="020B0604030504040204" pitchFamily="50" charset="-128"/>
              </a:rPr>
              <a:t>ページ</a:t>
            </a:r>
          </a:p>
        </p:txBody>
      </p:sp>
      <p:sp>
        <p:nvSpPr>
          <p:cNvPr id="7" name="テキスト ボックス 6">
            <a:extLst>
              <a:ext uri="{FF2B5EF4-FFF2-40B4-BE49-F238E27FC236}">
                <a16:creationId xmlns:a16="http://schemas.microsoft.com/office/drawing/2014/main" id="{8836B36A-5D35-CDF8-B9A2-7D6D7C6D3E98}"/>
              </a:ext>
            </a:extLst>
          </p:cNvPr>
          <p:cNvSpPr txBox="1"/>
          <p:nvPr/>
        </p:nvSpPr>
        <p:spPr>
          <a:xfrm>
            <a:off x="702952" y="5957313"/>
            <a:ext cx="6762437" cy="769441"/>
          </a:xfrm>
          <a:prstGeom prst="rect">
            <a:avLst/>
          </a:prstGeom>
          <a:noFill/>
        </p:spPr>
        <p:txBody>
          <a:bodyPr wrap="square" rtlCol="0">
            <a:spAutoFit/>
          </a:bodyPr>
          <a:lstStyle/>
          <a:p>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プロジェクトをつくる</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の次に、スプライトと背景を指定します。カメラでとったり、保存してある画像も使えます。</a:t>
            </a:r>
            <a:endParaRPr kumimoji="1" lang="ja-JP" altLang="en-US"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DEB37E03-F958-6F77-2D9F-959A080EF8E1}"/>
              </a:ext>
            </a:extLst>
          </p:cNvPr>
          <p:cNvPicPr>
            <a:picLocks noChangeAspect="1"/>
          </p:cNvPicPr>
          <p:nvPr/>
        </p:nvPicPr>
        <p:blipFill>
          <a:blip r:embed="rId2"/>
          <a:stretch>
            <a:fillRect/>
          </a:stretch>
        </p:blipFill>
        <p:spPr>
          <a:xfrm>
            <a:off x="1240276" y="1092369"/>
            <a:ext cx="2286319" cy="4420217"/>
          </a:xfrm>
          <a:prstGeom prst="rect">
            <a:avLst/>
          </a:prstGeom>
        </p:spPr>
      </p:pic>
      <p:pic>
        <p:nvPicPr>
          <p:cNvPr id="11" name="図 10">
            <a:extLst>
              <a:ext uri="{FF2B5EF4-FFF2-40B4-BE49-F238E27FC236}">
                <a16:creationId xmlns:a16="http://schemas.microsoft.com/office/drawing/2014/main" id="{8F3355FE-60CF-AB35-3950-5D625E6D6846}"/>
              </a:ext>
            </a:extLst>
          </p:cNvPr>
          <p:cNvPicPr>
            <a:picLocks noChangeAspect="1"/>
          </p:cNvPicPr>
          <p:nvPr/>
        </p:nvPicPr>
        <p:blipFill>
          <a:blip r:embed="rId3"/>
          <a:stretch>
            <a:fillRect/>
          </a:stretch>
        </p:blipFill>
        <p:spPr>
          <a:xfrm>
            <a:off x="4856978" y="900687"/>
            <a:ext cx="2428242" cy="2401791"/>
          </a:xfrm>
          <a:prstGeom prst="rect">
            <a:avLst/>
          </a:prstGeom>
        </p:spPr>
      </p:pic>
      <p:pic>
        <p:nvPicPr>
          <p:cNvPr id="13" name="図 12">
            <a:extLst>
              <a:ext uri="{FF2B5EF4-FFF2-40B4-BE49-F238E27FC236}">
                <a16:creationId xmlns:a16="http://schemas.microsoft.com/office/drawing/2014/main" id="{6E447BB6-4B4D-666A-EA03-D8C006140F89}"/>
              </a:ext>
            </a:extLst>
          </p:cNvPr>
          <p:cNvPicPr>
            <a:picLocks noChangeAspect="1"/>
          </p:cNvPicPr>
          <p:nvPr/>
        </p:nvPicPr>
        <p:blipFill>
          <a:blip r:embed="rId4"/>
          <a:stretch>
            <a:fillRect/>
          </a:stretch>
        </p:blipFill>
        <p:spPr>
          <a:xfrm>
            <a:off x="4856978" y="3429000"/>
            <a:ext cx="2428242" cy="2401791"/>
          </a:xfrm>
          <a:prstGeom prst="rect">
            <a:avLst/>
          </a:prstGeom>
        </p:spPr>
      </p:pic>
      <p:sp>
        <p:nvSpPr>
          <p:cNvPr id="14" name="矢印: 右 13">
            <a:extLst>
              <a:ext uri="{FF2B5EF4-FFF2-40B4-BE49-F238E27FC236}">
                <a16:creationId xmlns:a16="http://schemas.microsoft.com/office/drawing/2014/main" id="{A27D9708-0154-4601-162C-446830849C39}"/>
              </a:ext>
            </a:extLst>
          </p:cNvPr>
          <p:cNvSpPr/>
          <p:nvPr/>
        </p:nvSpPr>
        <p:spPr>
          <a:xfrm>
            <a:off x="3747541" y="2101582"/>
            <a:ext cx="944380" cy="3717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E4B3CD9A-BE41-57AE-0DAA-024B16A1DA36}"/>
              </a:ext>
            </a:extLst>
          </p:cNvPr>
          <p:cNvSpPr/>
          <p:nvPr/>
        </p:nvSpPr>
        <p:spPr>
          <a:xfrm>
            <a:off x="3814833" y="4132906"/>
            <a:ext cx="944380" cy="3717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359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2B70B-9922-FFE0-E8D6-AD4C4631DB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665E346-CEB9-DF06-C801-3317B5C6B216}"/>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スプライトにジャンプを指定</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695B38BF-6751-9366-74BC-126FC03B5C9E}"/>
              </a:ext>
            </a:extLst>
          </p:cNvPr>
          <p:cNvSpPr txBox="1"/>
          <p:nvPr/>
        </p:nvSpPr>
        <p:spPr>
          <a:xfrm>
            <a:off x="7600301" y="6357586"/>
            <a:ext cx="1318847"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5</a:t>
            </a:fld>
            <a:r>
              <a:rPr kumimoji="1" lang="ja-JP" altLang="en-US" sz="2400" dirty="0">
                <a:latin typeface="メイリオ" panose="020B0604030504040204" pitchFamily="50" charset="-128"/>
                <a:ea typeface="メイリオ" panose="020B0604030504040204" pitchFamily="50" charset="-128"/>
              </a:rPr>
              <a:t>ページ</a:t>
            </a:r>
          </a:p>
        </p:txBody>
      </p:sp>
      <p:sp>
        <p:nvSpPr>
          <p:cNvPr id="7" name="テキスト ボックス 6">
            <a:extLst>
              <a:ext uri="{FF2B5EF4-FFF2-40B4-BE49-F238E27FC236}">
                <a16:creationId xmlns:a16="http://schemas.microsoft.com/office/drawing/2014/main" id="{151A5BE4-94CF-1399-5022-4CE8EEECB2C1}"/>
              </a:ext>
            </a:extLst>
          </p:cNvPr>
          <p:cNvSpPr txBox="1"/>
          <p:nvPr/>
        </p:nvSpPr>
        <p:spPr>
          <a:xfrm>
            <a:off x="5373461" y="3878799"/>
            <a:ext cx="3246164" cy="76944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スクリーンをタッチするとジャンプする。</a:t>
            </a:r>
            <a:endParaRPr kumimoji="1" lang="ja-JP" altLang="en-US"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4DF19DF-18FB-0528-97C8-CB8C0669DD89}"/>
              </a:ext>
            </a:extLst>
          </p:cNvPr>
          <p:cNvPicPr>
            <a:picLocks noChangeAspect="1"/>
          </p:cNvPicPr>
          <p:nvPr/>
        </p:nvPicPr>
        <p:blipFill>
          <a:blip r:embed="rId2"/>
          <a:stretch>
            <a:fillRect/>
          </a:stretch>
        </p:blipFill>
        <p:spPr>
          <a:xfrm>
            <a:off x="524375" y="1130479"/>
            <a:ext cx="4047625" cy="2976825"/>
          </a:xfrm>
          <a:prstGeom prst="rect">
            <a:avLst/>
          </a:prstGeom>
        </p:spPr>
      </p:pic>
      <p:sp>
        <p:nvSpPr>
          <p:cNvPr id="6" name="吹き出し: 四角形 5">
            <a:extLst>
              <a:ext uri="{FF2B5EF4-FFF2-40B4-BE49-F238E27FC236}">
                <a16:creationId xmlns:a16="http://schemas.microsoft.com/office/drawing/2014/main" id="{D9A2F691-834C-384E-AC0D-1A04EFA0543D}"/>
              </a:ext>
            </a:extLst>
          </p:cNvPr>
          <p:cNvSpPr/>
          <p:nvPr/>
        </p:nvSpPr>
        <p:spPr>
          <a:xfrm>
            <a:off x="702952" y="4377128"/>
            <a:ext cx="1965296" cy="1167281"/>
          </a:xfrm>
          <a:prstGeom prst="wedgeRectCallout">
            <a:avLst>
              <a:gd name="adj1" fmla="val 1651"/>
              <a:gd name="adj2" fmla="val -135631"/>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79C48D6-4748-9051-8AFD-4776220EC75B}"/>
              </a:ext>
            </a:extLst>
          </p:cNvPr>
          <p:cNvSpPr txBox="1"/>
          <p:nvPr/>
        </p:nvSpPr>
        <p:spPr>
          <a:xfrm>
            <a:off x="702952" y="4436413"/>
            <a:ext cx="1965297" cy="1107996"/>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初め</a:t>
            </a:r>
            <a:r>
              <a:rPr lang="en-US" altLang="ja-JP" sz="2200" dirty="0">
                <a:solidFill>
                  <a:srgbClr val="FF0000"/>
                </a:solidFill>
                <a:latin typeface="UD デジタル 教科書体 NK-R" panose="02020400000000000000" pitchFamily="18" charset="-128"/>
                <a:ea typeface="UD デジタル 教科書体 NK-R" panose="02020400000000000000" pitchFamily="18" charset="-128"/>
              </a:rPr>
              <a:t>50</a:t>
            </a:r>
            <a:r>
              <a:rPr lang="ja-JP" altLang="en-US" sz="2200" dirty="0">
                <a:latin typeface="UD デジタル 教科書体 NK-R" panose="02020400000000000000" pitchFamily="18" charset="-128"/>
                <a:ea typeface="UD デジタル 教科書体 NK-R" panose="02020400000000000000" pitchFamily="18" charset="-128"/>
              </a:rPr>
              <a:t>が入っているので</a:t>
            </a:r>
            <a:r>
              <a:rPr lang="en-US" altLang="ja-JP" sz="2200" dirty="0">
                <a:solidFill>
                  <a:srgbClr val="FF0000"/>
                </a:solidFill>
                <a:latin typeface="UD デジタル 教科書体 NK-R" panose="02020400000000000000" pitchFamily="18" charset="-128"/>
                <a:ea typeface="UD デジタル 教科書体 NK-R" panose="02020400000000000000" pitchFamily="18" charset="-128"/>
              </a:rPr>
              <a:t>70</a:t>
            </a:r>
            <a:r>
              <a:rPr lang="ja-JP" altLang="en-US" sz="2200" dirty="0">
                <a:latin typeface="UD デジタル 教科書体 NK-R" panose="02020400000000000000" pitchFamily="18" charset="-128"/>
                <a:ea typeface="UD デジタル 教科書体 NK-R" panose="02020400000000000000" pitchFamily="18" charset="-128"/>
              </a:rPr>
              <a:t>ぐらいに変える</a:t>
            </a:r>
            <a:endParaRPr kumimoji="1" lang="ja-JP" altLang="en-US" dirty="0">
              <a:latin typeface="メイリオ" panose="020B0604030504040204" pitchFamily="50" charset="-128"/>
              <a:ea typeface="メイリオ" panose="020B0604030504040204" pitchFamily="50" charset="-128"/>
            </a:endParaRPr>
          </a:p>
        </p:txBody>
      </p:sp>
      <p:sp>
        <p:nvSpPr>
          <p:cNvPr id="10" name="吹き出し: 四角形 9">
            <a:extLst>
              <a:ext uri="{FF2B5EF4-FFF2-40B4-BE49-F238E27FC236}">
                <a16:creationId xmlns:a16="http://schemas.microsoft.com/office/drawing/2014/main" id="{314E090E-5A69-99DB-BDBE-198C6B3D8473}"/>
              </a:ext>
            </a:extLst>
          </p:cNvPr>
          <p:cNvSpPr/>
          <p:nvPr/>
        </p:nvSpPr>
        <p:spPr>
          <a:xfrm>
            <a:off x="2898383" y="4377128"/>
            <a:ext cx="1965296" cy="1785104"/>
          </a:xfrm>
          <a:prstGeom prst="wedgeRectCallout">
            <a:avLst>
              <a:gd name="adj1" fmla="val -60131"/>
              <a:gd name="adj2" fmla="val -137159"/>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86E5069-1845-E873-1A0D-DF612392E088}"/>
              </a:ext>
            </a:extLst>
          </p:cNvPr>
          <p:cNvSpPr txBox="1"/>
          <p:nvPr/>
        </p:nvSpPr>
        <p:spPr>
          <a:xfrm>
            <a:off x="2913208" y="4406770"/>
            <a:ext cx="1965297" cy="1785104"/>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この</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続ける</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に変える。</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音がでている間に次のブロックを実行</a:t>
            </a:r>
            <a:endParaRPr kumimoji="1" lang="ja-JP" altLang="en-US" dirty="0">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1CE0BD72-84B6-FF74-D8E3-5175D6202064}"/>
              </a:ext>
            </a:extLst>
          </p:cNvPr>
          <p:cNvPicPr>
            <a:picLocks noChangeAspect="1"/>
          </p:cNvPicPr>
          <p:nvPr/>
        </p:nvPicPr>
        <p:blipFill>
          <a:blip r:embed="rId3"/>
          <a:stretch>
            <a:fillRect/>
          </a:stretch>
        </p:blipFill>
        <p:spPr>
          <a:xfrm>
            <a:off x="5138284" y="1536922"/>
            <a:ext cx="3716518" cy="2163938"/>
          </a:xfrm>
          <a:prstGeom prst="rect">
            <a:avLst/>
          </a:prstGeom>
        </p:spPr>
      </p:pic>
      <p:sp>
        <p:nvSpPr>
          <p:cNvPr id="18" name="矢印: U ターン 17">
            <a:extLst>
              <a:ext uri="{FF2B5EF4-FFF2-40B4-BE49-F238E27FC236}">
                <a16:creationId xmlns:a16="http://schemas.microsoft.com/office/drawing/2014/main" id="{D3940BBF-EE3E-42DE-733D-0CCDB7E22260}"/>
              </a:ext>
            </a:extLst>
          </p:cNvPr>
          <p:cNvSpPr/>
          <p:nvPr/>
        </p:nvSpPr>
        <p:spPr>
          <a:xfrm>
            <a:off x="5606321" y="1723144"/>
            <a:ext cx="569626" cy="813177"/>
          </a:xfrm>
          <a:prstGeom prst="uturnArrow">
            <a:avLst>
              <a:gd name="adj1" fmla="val 17105"/>
              <a:gd name="adj2" fmla="val 25000"/>
              <a:gd name="adj3" fmla="val 25000"/>
              <a:gd name="adj4" fmla="val 33882"/>
              <a:gd name="adj5" fmla="val 10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9360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9B2BB-E3C3-36AC-920B-F4673CFD261F}"/>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997A344-F754-FA1B-3A56-715AB39D0813}"/>
              </a:ext>
            </a:extLst>
          </p:cNvPr>
          <p:cNvPicPr>
            <a:picLocks noChangeAspect="1"/>
          </p:cNvPicPr>
          <p:nvPr/>
        </p:nvPicPr>
        <p:blipFill>
          <a:blip r:embed="rId2"/>
          <a:stretch>
            <a:fillRect/>
          </a:stretch>
        </p:blipFill>
        <p:spPr>
          <a:xfrm>
            <a:off x="753398" y="831012"/>
            <a:ext cx="4372585" cy="3753374"/>
          </a:xfrm>
          <a:prstGeom prst="rect">
            <a:avLst/>
          </a:prstGeom>
        </p:spPr>
      </p:pic>
      <p:sp>
        <p:nvSpPr>
          <p:cNvPr id="2" name="タイトル 1">
            <a:extLst>
              <a:ext uri="{FF2B5EF4-FFF2-40B4-BE49-F238E27FC236}">
                <a16:creationId xmlns:a16="http://schemas.microsoft.com/office/drawing/2014/main" id="{A1B13F0F-CD62-5D9F-D7FF-7B5B828D867F}"/>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スプライトを追加する</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17873E5C-0F6D-2B3F-4AC4-7EEBB01B8DD5}"/>
              </a:ext>
            </a:extLst>
          </p:cNvPr>
          <p:cNvSpPr txBox="1"/>
          <p:nvPr/>
        </p:nvSpPr>
        <p:spPr>
          <a:xfrm>
            <a:off x="7600301" y="6357586"/>
            <a:ext cx="1318847"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6</a:t>
            </a:fld>
            <a:r>
              <a:rPr kumimoji="1" lang="ja-JP" altLang="en-US" sz="2400" dirty="0">
                <a:latin typeface="メイリオ" panose="020B0604030504040204" pitchFamily="50" charset="-128"/>
                <a:ea typeface="メイリオ" panose="020B0604030504040204" pitchFamily="50" charset="-128"/>
              </a:rPr>
              <a:t>ページ</a:t>
            </a:r>
          </a:p>
        </p:txBody>
      </p:sp>
      <p:sp>
        <p:nvSpPr>
          <p:cNvPr id="7" name="テキスト ボックス 6">
            <a:extLst>
              <a:ext uri="{FF2B5EF4-FFF2-40B4-BE49-F238E27FC236}">
                <a16:creationId xmlns:a16="http://schemas.microsoft.com/office/drawing/2014/main" id="{6384C0A7-17FB-6F5F-42C5-3FEDEAFB48E6}"/>
              </a:ext>
            </a:extLst>
          </p:cNvPr>
          <p:cNvSpPr txBox="1"/>
          <p:nvPr/>
        </p:nvSpPr>
        <p:spPr>
          <a:xfrm>
            <a:off x="5434359" y="1562325"/>
            <a:ext cx="3246164" cy="1446550"/>
          </a:xfrm>
          <a:prstGeom prst="rect">
            <a:avLst/>
          </a:prstGeom>
          <a:noFill/>
        </p:spPr>
        <p:txBody>
          <a:bodyPr wrap="square" rtlCol="0">
            <a:spAutoFit/>
          </a:bodyPr>
          <a:lstStyle/>
          <a:p>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をクリックして新しいスプライトを追加する。この場合は、横に移動するスプライト</a:t>
            </a:r>
            <a:endParaRPr kumimoji="1" lang="ja-JP" altLang="en-US" dirty="0">
              <a:latin typeface="メイリオ" panose="020B0604030504040204" pitchFamily="50" charset="-128"/>
              <a:ea typeface="メイリオ" panose="020B0604030504040204" pitchFamily="50" charset="-128"/>
            </a:endParaRPr>
          </a:p>
        </p:txBody>
      </p:sp>
      <p:sp>
        <p:nvSpPr>
          <p:cNvPr id="6" name="吹き出し: 四角形 5">
            <a:extLst>
              <a:ext uri="{FF2B5EF4-FFF2-40B4-BE49-F238E27FC236}">
                <a16:creationId xmlns:a16="http://schemas.microsoft.com/office/drawing/2014/main" id="{6D9B5995-E875-44CC-E7D6-A2EE1DEDB7FB}"/>
              </a:ext>
            </a:extLst>
          </p:cNvPr>
          <p:cNvSpPr/>
          <p:nvPr/>
        </p:nvSpPr>
        <p:spPr>
          <a:xfrm>
            <a:off x="554838" y="4859707"/>
            <a:ext cx="1723667" cy="824335"/>
          </a:xfrm>
          <a:prstGeom prst="wedgeRectCallout">
            <a:avLst>
              <a:gd name="adj1" fmla="val 45327"/>
              <a:gd name="adj2" fmla="val -102879"/>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77D554F-A6F8-CB08-9484-A96652A86F96}"/>
              </a:ext>
            </a:extLst>
          </p:cNvPr>
          <p:cNvSpPr txBox="1"/>
          <p:nvPr/>
        </p:nvSpPr>
        <p:spPr>
          <a:xfrm>
            <a:off x="524857" y="4914601"/>
            <a:ext cx="1965297" cy="76944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スプライトと</a:t>
            </a:r>
            <a:br>
              <a:rPr lang="ja-JP" altLang="en-US" sz="2200" dirty="0">
                <a:latin typeface="UD デジタル 教科書体 NK-R" panose="02020400000000000000" pitchFamily="18" charset="-128"/>
                <a:ea typeface="UD デジタル 教科書体 NK-R" panose="02020400000000000000" pitchFamily="18" charset="-128"/>
              </a:rPr>
            </a:br>
            <a:r>
              <a:rPr lang="ja-JP" altLang="en-US" sz="2200" dirty="0">
                <a:latin typeface="UD デジタル 教科書体 NK-R" panose="02020400000000000000" pitchFamily="18" charset="-128"/>
                <a:ea typeface="UD デジタル 教科書体 NK-R" panose="02020400000000000000" pitchFamily="18" charset="-128"/>
              </a:rPr>
              <a:t>命令のコピー</a:t>
            </a:r>
            <a:endParaRPr kumimoji="1" lang="ja-JP" altLang="en-US" dirty="0">
              <a:latin typeface="メイリオ" panose="020B0604030504040204" pitchFamily="50" charset="-128"/>
              <a:ea typeface="メイリオ" panose="020B0604030504040204" pitchFamily="50" charset="-128"/>
            </a:endParaRPr>
          </a:p>
        </p:txBody>
      </p:sp>
      <p:sp>
        <p:nvSpPr>
          <p:cNvPr id="10" name="吹き出し: 四角形 9">
            <a:extLst>
              <a:ext uri="{FF2B5EF4-FFF2-40B4-BE49-F238E27FC236}">
                <a16:creationId xmlns:a16="http://schemas.microsoft.com/office/drawing/2014/main" id="{ED58102C-03F3-8E7F-25CF-8B504EA41EA4}"/>
              </a:ext>
            </a:extLst>
          </p:cNvPr>
          <p:cNvSpPr/>
          <p:nvPr/>
        </p:nvSpPr>
        <p:spPr>
          <a:xfrm>
            <a:off x="1800896" y="5959363"/>
            <a:ext cx="1541911" cy="769441"/>
          </a:xfrm>
          <a:prstGeom prst="wedgeRectCallout">
            <a:avLst>
              <a:gd name="adj1" fmla="val 2610"/>
              <a:gd name="adj2" fmla="val -245116"/>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A04ABAC-6CC3-2974-FA1A-9B150F230E71}"/>
              </a:ext>
            </a:extLst>
          </p:cNvPr>
          <p:cNvSpPr txBox="1"/>
          <p:nvPr/>
        </p:nvSpPr>
        <p:spPr>
          <a:xfrm>
            <a:off x="1800895" y="5959363"/>
            <a:ext cx="1965297" cy="76944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スプライトの</a:t>
            </a:r>
          </a:p>
          <a:p>
            <a:r>
              <a:rPr lang="ja-JP" altLang="en-US" sz="2200" dirty="0">
                <a:latin typeface="UD デジタル 教科書体 NK-R" panose="02020400000000000000" pitchFamily="18" charset="-128"/>
                <a:ea typeface="UD デジタル 教科書体 NK-R" panose="02020400000000000000" pitchFamily="18" charset="-128"/>
              </a:rPr>
              <a:t>編集</a:t>
            </a:r>
            <a:endParaRPr kumimoji="1" lang="ja-JP" altLang="en-US" dirty="0">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a16="http://schemas.microsoft.com/office/drawing/2014/main" id="{FE4875C4-876A-AD4C-8A9E-2E36D56D2C1F}"/>
              </a:ext>
            </a:extLst>
          </p:cNvPr>
          <p:cNvSpPr/>
          <p:nvPr/>
        </p:nvSpPr>
        <p:spPr>
          <a:xfrm>
            <a:off x="3299460" y="4812564"/>
            <a:ext cx="1723667" cy="824335"/>
          </a:xfrm>
          <a:prstGeom prst="wedgeRectCallout">
            <a:avLst>
              <a:gd name="adj1" fmla="val -66860"/>
              <a:gd name="adj2" fmla="val -9015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8914993-898E-9B68-72F0-069746C149F7}"/>
              </a:ext>
            </a:extLst>
          </p:cNvPr>
          <p:cNvSpPr txBox="1"/>
          <p:nvPr/>
        </p:nvSpPr>
        <p:spPr>
          <a:xfrm>
            <a:off x="3299460" y="4867458"/>
            <a:ext cx="1965297" cy="76944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スプライトの</a:t>
            </a:r>
            <a:br>
              <a:rPr lang="ja-JP" altLang="en-US" sz="2200" dirty="0">
                <a:latin typeface="UD デジタル 教科書体 NK-R" panose="02020400000000000000" pitchFamily="18" charset="-128"/>
                <a:ea typeface="UD デジタル 教科書体 NK-R" panose="02020400000000000000" pitchFamily="18" charset="-128"/>
              </a:rPr>
            </a:br>
            <a:r>
              <a:rPr lang="ja-JP" altLang="en-US" sz="2200" dirty="0">
                <a:latin typeface="UD デジタル 教科書体 NK-R" panose="02020400000000000000" pitchFamily="18" charset="-128"/>
                <a:ea typeface="UD デジタル 教科書体 NK-R" panose="02020400000000000000" pitchFamily="18" charset="-128"/>
              </a:rPr>
              <a:t>入れ替え</a:t>
            </a:r>
            <a:endParaRPr kumimoji="1" lang="ja-JP" altLang="en-US" dirty="0">
              <a:latin typeface="メイリオ" panose="020B0604030504040204" pitchFamily="50" charset="-128"/>
              <a:ea typeface="メイリオ" panose="020B0604030504040204" pitchFamily="50" charset="-128"/>
            </a:endParaRPr>
          </a:p>
        </p:txBody>
      </p:sp>
      <p:sp>
        <p:nvSpPr>
          <p:cNvPr id="14" name="楕円 13">
            <a:extLst>
              <a:ext uri="{FF2B5EF4-FFF2-40B4-BE49-F238E27FC236}">
                <a16:creationId xmlns:a16="http://schemas.microsoft.com/office/drawing/2014/main" id="{549EE9A2-2F4B-F39D-5965-3E635B03BECB}"/>
              </a:ext>
            </a:extLst>
          </p:cNvPr>
          <p:cNvSpPr/>
          <p:nvPr/>
        </p:nvSpPr>
        <p:spPr>
          <a:xfrm>
            <a:off x="2699847" y="3429000"/>
            <a:ext cx="479686" cy="5001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1CC54585-1D42-E5B6-A66B-0F39CC208246}"/>
              </a:ext>
            </a:extLst>
          </p:cNvPr>
          <p:cNvSpPr/>
          <p:nvPr/>
        </p:nvSpPr>
        <p:spPr>
          <a:xfrm>
            <a:off x="4646296" y="3769830"/>
            <a:ext cx="479686" cy="5001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21EC8E0-C446-8AC4-691E-B0A9C85C28EB}"/>
              </a:ext>
            </a:extLst>
          </p:cNvPr>
          <p:cNvSpPr txBox="1"/>
          <p:nvPr/>
        </p:nvSpPr>
        <p:spPr>
          <a:xfrm>
            <a:off x="5449349" y="3679098"/>
            <a:ext cx="3246164" cy="1785104"/>
          </a:xfrm>
          <a:prstGeom prst="rect">
            <a:avLst/>
          </a:prstGeom>
          <a:noFill/>
          <a:ln w="28575">
            <a:solidFill>
              <a:srgbClr val="FF0000"/>
            </a:solidFill>
          </a:ln>
        </p:spPr>
        <p:txBody>
          <a:bodyPr wrap="square" rtlCol="0">
            <a:spAutoFit/>
          </a:bodyPr>
          <a:lstStyle/>
          <a:p>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ヒント</a:t>
            </a:r>
            <a:endParaRPr lang="en-US" altLang="ja-JP" sz="2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2200" dirty="0">
                <a:latin typeface="UD デジタル 教科書体 NK-R" panose="02020400000000000000" pitchFamily="18" charset="-128"/>
                <a:ea typeface="UD デジタル 教科書体 NK-R" panose="02020400000000000000" pitchFamily="18" charset="-128"/>
              </a:rPr>
              <a:t>スプライトは適当な場所にドラックして移動して、スワイプして適当な大きさにしておく。</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087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999A2-F868-E340-56A0-B579BBF4DE00}"/>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1D9B61C3-05EE-591C-C531-2E0DC95025CC}"/>
              </a:ext>
            </a:extLst>
          </p:cNvPr>
          <p:cNvPicPr>
            <a:picLocks noChangeAspect="1"/>
          </p:cNvPicPr>
          <p:nvPr/>
        </p:nvPicPr>
        <p:blipFill>
          <a:blip r:embed="rId2"/>
          <a:stretch>
            <a:fillRect/>
          </a:stretch>
        </p:blipFill>
        <p:spPr>
          <a:xfrm>
            <a:off x="5044342" y="834204"/>
            <a:ext cx="2477964" cy="3165399"/>
          </a:xfrm>
          <a:prstGeom prst="rect">
            <a:avLst/>
          </a:prstGeom>
        </p:spPr>
      </p:pic>
      <p:pic>
        <p:nvPicPr>
          <p:cNvPr id="11" name="図 10">
            <a:extLst>
              <a:ext uri="{FF2B5EF4-FFF2-40B4-BE49-F238E27FC236}">
                <a16:creationId xmlns:a16="http://schemas.microsoft.com/office/drawing/2014/main" id="{0E2FDEA3-BED6-C439-1DA1-8F6969F76DE2}"/>
              </a:ext>
            </a:extLst>
          </p:cNvPr>
          <p:cNvPicPr>
            <a:picLocks noChangeAspect="1"/>
          </p:cNvPicPr>
          <p:nvPr/>
        </p:nvPicPr>
        <p:blipFill>
          <a:blip r:embed="rId3"/>
          <a:stretch>
            <a:fillRect/>
          </a:stretch>
        </p:blipFill>
        <p:spPr>
          <a:xfrm>
            <a:off x="311451" y="3778121"/>
            <a:ext cx="2352324" cy="2632999"/>
          </a:xfrm>
          <a:prstGeom prst="rect">
            <a:avLst/>
          </a:prstGeom>
        </p:spPr>
      </p:pic>
      <p:pic>
        <p:nvPicPr>
          <p:cNvPr id="4" name="図 3">
            <a:extLst>
              <a:ext uri="{FF2B5EF4-FFF2-40B4-BE49-F238E27FC236}">
                <a16:creationId xmlns:a16="http://schemas.microsoft.com/office/drawing/2014/main" id="{733B247F-3261-393D-ED71-D956BABF7DA1}"/>
              </a:ext>
            </a:extLst>
          </p:cNvPr>
          <p:cNvPicPr>
            <a:picLocks noChangeAspect="1"/>
          </p:cNvPicPr>
          <p:nvPr/>
        </p:nvPicPr>
        <p:blipFill>
          <a:blip r:embed="rId4"/>
          <a:stretch>
            <a:fillRect/>
          </a:stretch>
        </p:blipFill>
        <p:spPr>
          <a:xfrm>
            <a:off x="289198" y="971207"/>
            <a:ext cx="4372585" cy="2457793"/>
          </a:xfrm>
          <a:prstGeom prst="rect">
            <a:avLst/>
          </a:prstGeom>
        </p:spPr>
      </p:pic>
      <p:sp>
        <p:nvSpPr>
          <p:cNvPr id="2" name="タイトル 1">
            <a:extLst>
              <a:ext uri="{FF2B5EF4-FFF2-40B4-BE49-F238E27FC236}">
                <a16:creationId xmlns:a16="http://schemas.microsoft.com/office/drawing/2014/main" id="{A3D40ECA-EDC2-2C0E-7D5B-DFB2AFD57BAA}"/>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新しいスプライトに動きを指定</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4CD22FDC-665C-B3B0-CCAB-F16BAE8C7F18}"/>
              </a:ext>
            </a:extLst>
          </p:cNvPr>
          <p:cNvSpPr txBox="1"/>
          <p:nvPr/>
        </p:nvSpPr>
        <p:spPr>
          <a:xfrm>
            <a:off x="7600301" y="6357586"/>
            <a:ext cx="1318847"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7</a:t>
            </a:fld>
            <a:r>
              <a:rPr kumimoji="1" lang="ja-JP" altLang="en-US" sz="2400" dirty="0">
                <a:latin typeface="メイリオ" panose="020B0604030504040204" pitchFamily="50" charset="-128"/>
                <a:ea typeface="メイリオ" panose="020B0604030504040204" pitchFamily="50" charset="-128"/>
              </a:rPr>
              <a:t>ページ</a:t>
            </a:r>
          </a:p>
        </p:txBody>
      </p:sp>
      <p:sp>
        <p:nvSpPr>
          <p:cNvPr id="6" name="吹き出し: 四角形 5">
            <a:extLst>
              <a:ext uri="{FF2B5EF4-FFF2-40B4-BE49-F238E27FC236}">
                <a16:creationId xmlns:a16="http://schemas.microsoft.com/office/drawing/2014/main" id="{5BC6E751-1DC9-6B16-4E24-A5BF7DC49E32}"/>
              </a:ext>
            </a:extLst>
          </p:cNvPr>
          <p:cNvSpPr/>
          <p:nvPr/>
        </p:nvSpPr>
        <p:spPr>
          <a:xfrm>
            <a:off x="2898383" y="5050992"/>
            <a:ext cx="1965296" cy="1446550"/>
          </a:xfrm>
          <a:prstGeom prst="wedgeRectCallout">
            <a:avLst>
              <a:gd name="adj1" fmla="val -153948"/>
              <a:gd name="adj2" fmla="val -12472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EF090AF-9020-7B53-5743-CEBAB78BCE54}"/>
              </a:ext>
            </a:extLst>
          </p:cNvPr>
          <p:cNvSpPr txBox="1"/>
          <p:nvPr/>
        </p:nvSpPr>
        <p:spPr>
          <a:xfrm>
            <a:off x="2956921" y="5110277"/>
            <a:ext cx="1965297" cy="1446550"/>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初めに、現在のスプライトの位置が入る</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変更可能</a:t>
            </a:r>
            <a:r>
              <a:rPr lang="en-US" altLang="ja-JP" sz="2200" dirty="0">
                <a:latin typeface="UD デジタル 教科書体 NK-R" panose="02020400000000000000" pitchFamily="18" charset="-128"/>
                <a:ea typeface="UD デジタル 教科書体 NK-R" panose="02020400000000000000" pitchFamily="18"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10" name="吹き出し: 四角形 9">
            <a:extLst>
              <a:ext uri="{FF2B5EF4-FFF2-40B4-BE49-F238E27FC236}">
                <a16:creationId xmlns:a16="http://schemas.microsoft.com/office/drawing/2014/main" id="{DCC6F16D-AF01-3FF6-328A-0F5695873750}"/>
              </a:ext>
            </a:extLst>
          </p:cNvPr>
          <p:cNvSpPr/>
          <p:nvPr/>
        </p:nvSpPr>
        <p:spPr>
          <a:xfrm>
            <a:off x="6302572" y="2885569"/>
            <a:ext cx="1965296" cy="892552"/>
          </a:xfrm>
          <a:prstGeom prst="wedgeRectCallout">
            <a:avLst>
              <a:gd name="adj1" fmla="val -61657"/>
              <a:gd name="adj2" fmla="val -246325"/>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65BDB0C-A4CD-DA2E-4DF3-BB4807AC8FB7}"/>
              </a:ext>
            </a:extLst>
          </p:cNvPr>
          <p:cNvSpPr txBox="1"/>
          <p:nvPr/>
        </p:nvSpPr>
        <p:spPr>
          <a:xfrm>
            <a:off x="6335283" y="2959827"/>
            <a:ext cx="1965297" cy="769441"/>
          </a:xfrm>
          <a:prstGeom prst="rect">
            <a:avLst/>
          </a:prstGeom>
          <a:noFill/>
        </p:spPr>
        <p:txBody>
          <a:bodyPr wrap="square" rtlCol="0">
            <a:spAutoFit/>
          </a:bodyPr>
          <a:lstStyle/>
          <a:p>
            <a:r>
              <a:rPr kumimoji="1" lang="ja-JP" altLang="en-US" sz="2200" dirty="0">
                <a:latin typeface="UD デジタル 教科書体 NK-R" panose="02020400000000000000" pitchFamily="18" charset="-128"/>
                <a:ea typeface="UD デジタル 教科書体 NK-R" panose="02020400000000000000" pitchFamily="18" charset="-128"/>
              </a:rPr>
              <a:t>動く方向を指定する。</a:t>
            </a:r>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5565C82-B5D0-91F6-45E4-B2C9FEAC52D7}"/>
              </a:ext>
            </a:extLst>
          </p:cNvPr>
          <p:cNvSpPr txBox="1"/>
          <p:nvPr/>
        </p:nvSpPr>
        <p:spPr>
          <a:xfrm>
            <a:off x="5254476" y="4175301"/>
            <a:ext cx="3246164" cy="984885"/>
          </a:xfrm>
          <a:prstGeom prst="rect">
            <a:avLst/>
          </a:prstGeom>
          <a:noFill/>
          <a:ln w="28575">
            <a:solidFill>
              <a:srgbClr val="FF0000"/>
            </a:solidFill>
          </a:ln>
        </p:spPr>
        <p:txBody>
          <a:bodyPr wrap="square" rtlCol="0">
            <a:spAutoFit/>
          </a:bodyPr>
          <a:lstStyle/>
          <a:p>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ヒント</a:t>
            </a:r>
            <a:endParaRPr lang="en-US" altLang="ja-JP" sz="2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dirty="0">
                <a:latin typeface="メイリオ" panose="020B0604030504040204" pitchFamily="50" charset="-128"/>
                <a:ea typeface="メイリオ" panose="020B0604030504040204" pitchFamily="50" charset="-128"/>
              </a:rPr>
              <a:t>端まで動くと反対側に移動して</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動く</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を続けます。</a:t>
            </a:r>
          </a:p>
        </p:txBody>
      </p:sp>
    </p:spTree>
    <p:extLst>
      <p:ext uri="{BB962C8B-B14F-4D97-AF65-F5344CB8AC3E}">
        <p14:creationId xmlns:p14="http://schemas.microsoft.com/office/powerpoint/2010/main" val="410203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72A41-9763-A34B-4465-F33BA613789D}"/>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CEB37E67-5905-47E3-10C4-4D531B35A454}"/>
              </a:ext>
            </a:extLst>
          </p:cNvPr>
          <p:cNvPicPr>
            <a:picLocks noChangeAspect="1"/>
          </p:cNvPicPr>
          <p:nvPr/>
        </p:nvPicPr>
        <p:blipFill>
          <a:blip r:embed="rId2"/>
          <a:stretch>
            <a:fillRect/>
          </a:stretch>
        </p:blipFill>
        <p:spPr>
          <a:xfrm>
            <a:off x="311451" y="961681"/>
            <a:ext cx="4363059" cy="2467319"/>
          </a:xfrm>
          <a:prstGeom prst="rect">
            <a:avLst/>
          </a:prstGeom>
        </p:spPr>
      </p:pic>
      <p:sp>
        <p:nvSpPr>
          <p:cNvPr id="2" name="タイトル 1">
            <a:extLst>
              <a:ext uri="{FF2B5EF4-FFF2-40B4-BE49-F238E27FC236}">
                <a16:creationId xmlns:a16="http://schemas.microsoft.com/office/drawing/2014/main" id="{A7E8A305-D632-5F4A-CDD0-160FE5767D8E}"/>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ゲームの終了判定</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完成</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E7119A67-1BEE-4D14-BDED-103EC0790B0D}"/>
              </a:ext>
            </a:extLst>
          </p:cNvPr>
          <p:cNvSpPr txBox="1"/>
          <p:nvPr/>
        </p:nvSpPr>
        <p:spPr>
          <a:xfrm>
            <a:off x="7600301" y="6357586"/>
            <a:ext cx="1318847"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8</a:t>
            </a:fld>
            <a:r>
              <a:rPr kumimoji="1" lang="ja-JP" altLang="en-US" sz="2400" dirty="0">
                <a:latin typeface="メイリオ" panose="020B0604030504040204" pitchFamily="50" charset="-128"/>
                <a:ea typeface="メイリオ" panose="020B0604030504040204" pitchFamily="50" charset="-128"/>
              </a:rPr>
              <a:t>ページ</a:t>
            </a:r>
          </a:p>
        </p:txBody>
      </p:sp>
      <p:sp>
        <p:nvSpPr>
          <p:cNvPr id="6" name="吹き出し: 四角形 5">
            <a:extLst>
              <a:ext uri="{FF2B5EF4-FFF2-40B4-BE49-F238E27FC236}">
                <a16:creationId xmlns:a16="http://schemas.microsoft.com/office/drawing/2014/main" id="{82509672-6AE7-91A1-D3CC-A6BC7504B7A3}"/>
              </a:ext>
            </a:extLst>
          </p:cNvPr>
          <p:cNvSpPr/>
          <p:nvPr/>
        </p:nvSpPr>
        <p:spPr>
          <a:xfrm>
            <a:off x="5319924" y="1567555"/>
            <a:ext cx="1965296" cy="892552"/>
          </a:xfrm>
          <a:prstGeom prst="wedgeRectCallout">
            <a:avLst>
              <a:gd name="adj1" fmla="val -95980"/>
              <a:gd name="adj2" fmla="val -1125"/>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E6A264D-B408-C597-25BA-E8874B7408BB}"/>
              </a:ext>
            </a:extLst>
          </p:cNvPr>
          <p:cNvSpPr txBox="1"/>
          <p:nvPr/>
        </p:nvSpPr>
        <p:spPr>
          <a:xfrm>
            <a:off x="5352634" y="1614821"/>
            <a:ext cx="1965297" cy="76944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ジャンプするスプライトに追加</a:t>
            </a:r>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458A041E-E6B2-76AA-9679-126805DEC4B7}"/>
              </a:ext>
            </a:extLst>
          </p:cNvPr>
          <p:cNvSpPr txBox="1"/>
          <p:nvPr/>
        </p:nvSpPr>
        <p:spPr>
          <a:xfrm>
            <a:off x="4764451" y="4397894"/>
            <a:ext cx="3269111" cy="1446550"/>
          </a:xfrm>
          <a:prstGeom prst="rect">
            <a:avLst/>
          </a:prstGeom>
          <a:noFill/>
        </p:spPr>
        <p:txBody>
          <a:bodyPr wrap="square" rtlCol="0">
            <a:spAutoFit/>
          </a:bodyPr>
          <a:lstStyle/>
          <a:p>
            <a:r>
              <a:rPr kumimoji="1" lang="ja-JP" altLang="en-US" sz="2200" dirty="0">
                <a:latin typeface="UD デジタル 教科書体 NK-R" panose="02020400000000000000" pitchFamily="18" charset="-128"/>
                <a:ea typeface="UD デジタル 教科書体 NK-R" panose="02020400000000000000" pitchFamily="18" charset="-128"/>
              </a:rPr>
              <a:t>ジャンプするスプライトが、動いているスプライトに触れると</a:t>
            </a:r>
            <a:r>
              <a:rPr kumimoji="1" lang="en-US" altLang="ja-JP" sz="2200" dirty="0">
                <a:latin typeface="UD デジタル 教科書体 NK-R" panose="02020400000000000000" pitchFamily="18" charset="-128"/>
                <a:ea typeface="UD デジタル 教科書体 NK-R" panose="02020400000000000000" pitchFamily="18" charset="-128"/>
              </a:rPr>
              <a:t>”</a:t>
            </a:r>
            <a:r>
              <a:rPr kumimoji="1" lang="ja-JP" altLang="en-US" sz="2200" dirty="0">
                <a:latin typeface="UD デジタル 教科書体 NK-R" panose="02020400000000000000" pitchFamily="18" charset="-128"/>
                <a:ea typeface="UD デジタル 教科書体 NK-R" panose="02020400000000000000" pitchFamily="18" charset="-128"/>
              </a:rPr>
              <a:t>おわり</a:t>
            </a:r>
            <a:r>
              <a:rPr kumimoji="1" lang="en-US" altLang="ja-JP" sz="2200" dirty="0">
                <a:latin typeface="UD デジタル 教科書体 NK-R" panose="02020400000000000000" pitchFamily="18" charset="-128"/>
                <a:ea typeface="UD デジタル 教科書体 NK-R" panose="02020400000000000000" pitchFamily="18" charset="-128"/>
              </a:rPr>
              <a:t>”</a:t>
            </a:r>
            <a:r>
              <a:rPr kumimoji="1" lang="ja-JP" altLang="en-US" sz="2200" dirty="0">
                <a:latin typeface="UD デジタル 教科書体 NK-R" panose="02020400000000000000" pitchFamily="18" charset="-128"/>
                <a:ea typeface="UD デジタル 教科書体 NK-R" panose="02020400000000000000" pitchFamily="18" charset="-128"/>
              </a:rPr>
              <a:t>と言って終了</a:t>
            </a:r>
            <a:endParaRPr kumimoji="1" lang="ja-JP" altLang="en-US"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1D212474-3D01-E765-A8C6-D11F76B71590}"/>
              </a:ext>
            </a:extLst>
          </p:cNvPr>
          <p:cNvPicPr>
            <a:picLocks noChangeAspect="1"/>
          </p:cNvPicPr>
          <p:nvPr/>
        </p:nvPicPr>
        <p:blipFill>
          <a:blip r:embed="rId3"/>
          <a:stretch>
            <a:fillRect/>
          </a:stretch>
        </p:blipFill>
        <p:spPr>
          <a:xfrm>
            <a:off x="550082" y="3702010"/>
            <a:ext cx="3885795" cy="2655576"/>
          </a:xfrm>
          <a:prstGeom prst="rect">
            <a:avLst/>
          </a:prstGeom>
        </p:spPr>
      </p:pic>
    </p:spTree>
    <p:extLst>
      <p:ext uri="{BB962C8B-B14F-4D97-AF65-F5344CB8AC3E}">
        <p14:creationId xmlns:p14="http://schemas.microsoft.com/office/powerpoint/2010/main" val="277383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57987-4C29-B64D-C5B1-196EF7E718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6E4CF7-EE7C-9DCF-2C4E-B35E8A3D816E}"/>
              </a:ext>
            </a:extLst>
          </p:cNvPr>
          <p:cNvSpPr>
            <a:spLocks noGrp="1"/>
          </p:cNvSpPr>
          <p:nvPr>
            <p:ph type="ctrTitle"/>
          </p:nvPr>
        </p:nvSpPr>
        <p:spPr>
          <a:xfrm>
            <a:off x="476842" y="301173"/>
            <a:ext cx="6808378" cy="500197"/>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いろいろなゲームのサンプル</a:t>
            </a:r>
            <a:endParaRPr kumimoji="1" lang="ja-JP" altLang="en-US" sz="3200"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BE5760F2-3CC9-29F8-C51F-FC404FAE4091}"/>
              </a:ext>
            </a:extLst>
          </p:cNvPr>
          <p:cNvSpPr txBox="1"/>
          <p:nvPr/>
        </p:nvSpPr>
        <p:spPr>
          <a:xfrm>
            <a:off x="7600301" y="6357586"/>
            <a:ext cx="1318847" cy="461665"/>
          </a:xfrm>
          <a:prstGeom prst="rect">
            <a:avLst/>
          </a:prstGeom>
          <a:noFill/>
        </p:spPr>
        <p:txBody>
          <a:bodyPr wrap="square" rtlCol="0">
            <a:spAutoFit/>
          </a:bodyPr>
          <a:lstStyle/>
          <a:p>
            <a:fld id="{D706DB22-09A4-4B33-9D75-B8942571AE1E}" type="slidenum">
              <a:rPr kumimoji="1" lang="ja-JP" altLang="en-US" sz="2400" smtClean="0">
                <a:latin typeface="メイリオ" panose="020B0604030504040204" pitchFamily="50" charset="-128"/>
                <a:ea typeface="メイリオ" panose="020B0604030504040204" pitchFamily="50" charset="-128"/>
              </a:rPr>
              <a:t>9</a:t>
            </a:fld>
            <a:r>
              <a:rPr kumimoji="1" lang="ja-JP" altLang="en-US" sz="2400" dirty="0">
                <a:latin typeface="メイリオ" panose="020B0604030504040204" pitchFamily="50" charset="-128"/>
                <a:ea typeface="メイリオ" panose="020B0604030504040204" pitchFamily="50" charset="-128"/>
              </a:rPr>
              <a:t>ページ</a:t>
            </a:r>
          </a:p>
        </p:txBody>
      </p:sp>
      <p:sp>
        <p:nvSpPr>
          <p:cNvPr id="3" name="テキスト ボックス 2">
            <a:extLst>
              <a:ext uri="{FF2B5EF4-FFF2-40B4-BE49-F238E27FC236}">
                <a16:creationId xmlns:a16="http://schemas.microsoft.com/office/drawing/2014/main" id="{DCEFCDEC-14B0-7B9C-FC9E-09AFAE2DD692}"/>
              </a:ext>
            </a:extLst>
          </p:cNvPr>
          <p:cNvSpPr txBox="1"/>
          <p:nvPr/>
        </p:nvSpPr>
        <p:spPr>
          <a:xfrm>
            <a:off x="402035" y="801370"/>
            <a:ext cx="7857689" cy="313932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スマホやタブレット向きのゲームをいくつか紹介します。</a:t>
            </a:r>
          </a:p>
          <a:p>
            <a:r>
              <a:rPr lang="ja-JP" altLang="en-US" sz="2200" dirty="0">
                <a:latin typeface="UD デジタル 教科書体 NK-R" panose="02020400000000000000" pitchFamily="18" charset="-128"/>
                <a:ea typeface="UD デジタル 教科書体 NK-R" panose="02020400000000000000" pitchFamily="18" charset="-128"/>
              </a:rPr>
              <a:t>競争</a:t>
            </a:r>
            <a:r>
              <a:rPr lang="en-US" altLang="ja-JP" sz="2200" dirty="0">
                <a:latin typeface="UD デジタル 教科書体 NK-R" panose="02020400000000000000" pitchFamily="18" charset="-128"/>
                <a:ea typeface="UD デジタル 教科書体 NK-R" panose="02020400000000000000" pitchFamily="18" charset="-128"/>
              </a:rPr>
              <a:t>(3</a:t>
            </a:r>
            <a:r>
              <a:rPr lang="ja-JP" altLang="en-US" sz="2200" dirty="0">
                <a:latin typeface="UD デジタル 教科書体 NK-R" panose="02020400000000000000" pitchFamily="18" charset="-128"/>
                <a:ea typeface="UD デジタル 教科書体 NK-R" panose="02020400000000000000" pitchFamily="18" charset="-128"/>
              </a:rPr>
              <a:t>台</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使用では、機材間で通信します。</a:t>
            </a:r>
          </a:p>
          <a:p>
            <a:r>
              <a:rPr lang="ja-JP" altLang="en-US" sz="2200" dirty="0">
                <a:latin typeface="UD デジタル 教科書体 NK-R" panose="02020400000000000000" pitchFamily="18" charset="-128"/>
                <a:ea typeface="UD デジタル 教科書体 NK-R" panose="02020400000000000000" pitchFamily="18" charset="-128"/>
              </a:rPr>
              <a:t>　</a:t>
            </a:r>
          </a:p>
          <a:p>
            <a:r>
              <a:rPr lang="ja-JP" altLang="en-US" sz="2200" dirty="0">
                <a:latin typeface="UD デジタル 教科書体 NK-R" panose="02020400000000000000" pitchFamily="18" charset="-128"/>
                <a:ea typeface="UD デジタル 教科書体 NK-R" panose="02020400000000000000" pitchFamily="18" charset="-128"/>
              </a:rPr>
              <a:t>　・ねずみ追いかけ</a:t>
            </a:r>
            <a:endParaRPr lang="en-US" altLang="ja-JP" sz="2200" dirty="0">
              <a:latin typeface="UD デジタル 教科書体 NK-R" panose="02020400000000000000" pitchFamily="18" charset="-128"/>
              <a:ea typeface="UD デジタル 教科書体 NK-R" panose="02020400000000000000" pitchFamily="18" charset="-128"/>
            </a:endParaRPr>
          </a:p>
          <a:p>
            <a:r>
              <a:rPr lang="ja-JP" altLang="en-US" sz="2200" dirty="0">
                <a:latin typeface="UD デジタル 教科書体 NK-R" panose="02020400000000000000" pitchFamily="18" charset="-128"/>
                <a:ea typeface="UD デジタル 教科書体 NK-R" panose="02020400000000000000" pitchFamily="18" charset="-128"/>
              </a:rPr>
              <a:t>　・キャッチゲーム</a:t>
            </a:r>
          </a:p>
          <a:p>
            <a:r>
              <a:rPr lang="ja-JP" altLang="en-US" sz="2200" dirty="0">
                <a:latin typeface="UD デジタル 教科書体 NK-R" panose="02020400000000000000" pitchFamily="18" charset="-128"/>
                <a:ea typeface="UD デジタル 教科書体 NK-R" panose="02020400000000000000" pitchFamily="18" charset="-128"/>
              </a:rPr>
              <a:t>　・競争</a:t>
            </a:r>
            <a:r>
              <a:rPr lang="en-US" altLang="ja-JP" sz="2200" dirty="0">
                <a:latin typeface="UD デジタル 教科書体 NK-R" panose="02020400000000000000" pitchFamily="18" charset="-128"/>
                <a:ea typeface="UD デジタル 教科書体 NK-R" panose="02020400000000000000" pitchFamily="18" charset="-128"/>
              </a:rPr>
              <a:t>(3</a:t>
            </a:r>
            <a:r>
              <a:rPr lang="ja-JP" altLang="en-US" sz="2200" dirty="0">
                <a:latin typeface="UD デジタル 教科書体 NK-R" panose="02020400000000000000" pitchFamily="18" charset="-128"/>
                <a:ea typeface="UD デジタル 教科書体 NK-R" panose="02020400000000000000" pitchFamily="18" charset="-128"/>
              </a:rPr>
              <a:t>台使用</a:t>
            </a:r>
            <a:r>
              <a:rPr lang="en-US" altLang="ja-JP" sz="2200" dirty="0">
                <a:latin typeface="UD デジタル 教科書体 NK-R" panose="02020400000000000000" pitchFamily="18" charset="-128"/>
                <a:ea typeface="UD デジタル 教科書体 NK-R" panose="02020400000000000000" pitchFamily="18" charset="-128"/>
              </a:rPr>
              <a:t>)</a:t>
            </a:r>
            <a:br>
              <a:rPr lang="ja-JP" altLang="en-US" sz="2200" dirty="0">
                <a:latin typeface="UD デジタル 教科書体 NK-R" panose="02020400000000000000" pitchFamily="18" charset="-128"/>
                <a:ea typeface="UD デジタル 教科書体 NK-R" panose="02020400000000000000" pitchFamily="18" charset="-128"/>
              </a:rPr>
            </a:br>
            <a:r>
              <a:rPr lang="ja-JP" altLang="en-US" sz="2200" dirty="0">
                <a:latin typeface="UD デジタル 教科書体 NK-R" panose="02020400000000000000" pitchFamily="18" charset="-128"/>
                <a:ea typeface="UD デジタル 教科書体 NK-R" panose="02020400000000000000" pitchFamily="18" charset="-128"/>
              </a:rPr>
              <a:t>　・ジャンプゲーム レベル付　</a:t>
            </a:r>
          </a:p>
          <a:p>
            <a:r>
              <a:rPr lang="ja-JP" altLang="en-US" sz="2200" dirty="0">
                <a:latin typeface="UD デジタル 教科書体 NK-R" panose="02020400000000000000" pitchFamily="18" charset="-128"/>
                <a:ea typeface="UD デジタル 教科書体 NK-R" panose="02020400000000000000" pitchFamily="18" charset="-128"/>
              </a:rPr>
              <a:t>　・スペースシューティング　</a:t>
            </a:r>
          </a:p>
          <a:p>
            <a:r>
              <a:rPr lang="ja-JP" altLang="en-US" sz="2200" dirty="0">
                <a:latin typeface="UD デジタル 教科書体 NK-R" panose="02020400000000000000" pitchFamily="18" charset="-128"/>
                <a:ea typeface="UD デジタル 教科書体 NK-R" panose="02020400000000000000" pitchFamily="18" charset="-128"/>
              </a:rPr>
              <a:t>　・カーレース　　　</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4524CB6C-6A9F-710E-D306-BBF9471F6AFB}"/>
              </a:ext>
            </a:extLst>
          </p:cNvPr>
          <p:cNvSpPr txBox="1"/>
          <p:nvPr/>
        </p:nvSpPr>
        <p:spPr>
          <a:xfrm>
            <a:off x="3357940" y="3932972"/>
            <a:ext cx="5276538" cy="2123658"/>
          </a:xfrm>
          <a:prstGeom prst="rect">
            <a:avLst/>
          </a:prstGeom>
          <a:noFill/>
          <a:ln w="28575">
            <a:solidFill>
              <a:srgbClr val="FF0000"/>
            </a:solidFill>
          </a:ln>
        </p:spPr>
        <p:txBody>
          <a:bodyPr wrap="square" rtlCol="0">
            <a:spAutoFit/>
          </a:bodyPr>
          <a:lstStyle/>
          <a:p>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ワンポイント</a:t>
            </a:r>
            <a:endParaRPr lang="en-US" altLang="ja-JP" sz="2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2200" dirty="0">
                <a:latin typeface="UD デジタル 教科書体 NK-R" panose="02020400000000000000" pitchFamily="18" charset="-128"/>
                <a:ea typeface="UD デジタル 教科書体 NK-R" panose="02020400000000000000" pitchFamily="18" charset="-128"/>
              </a:rPr>
              <a:t>　</a:t>
            </a:r>
            <a:r>
              <a:rPr lang="en-US" altLang="ja-JP" sz="2200" dirty="0" err="1">
                <a:latin typeface="UD デジタル 教科書体 NK-R" panose="02020400000000000000" pitchFamily="18" charset="-128"/>
                <a:ea typeface="UD デジタル 教科書体 NK-R" panose="02020400000000000000" pitchFamily="18" charset="-128"/>
              </a:rPr>
              <a:t>Youtube</a:t>
            </a:r>
            <a:r>
              <a:rPr lang="ja-JP" altLang="en-US" sz="2200" dirty="0">
                <a:latin typeface="UD デジタル 教科書体 NK-R" panose="02020400000000000000" pitchFamily="18" charset="-128"/>
                <a:ea typeface="UD デジタル 教科書体 NK-R" panose="02020400000000000000" pitchFamily="18" charset="-128"/>
              </a:rPr>
              <a:t>にも</a:t>
            </a:r>
            <a:r>
              <a:rPr lang="en-US" altLang="ja-JP" sz="2200" dirty="0" err="1">
                <a:latin typeface="UD デジタル 教科書体 NK-R" panose="02020400000000000000" pitchFamily="18" charset="-128"/>
                <a:ea typeface="UD デジタル 教科書体 NK-R" panose="02020400000000000000" pitchFamily="18" charset="-128"/>
              </a:rPr>
              <a:t>Octosutdio</a:t>
            </a:r>
            <a:r>
              <a:rPr lang="ja-JP" altLang="en-US" sz="2200" dirty="0">
                <a:latin typeface="UD デジタル 教科書体 NK-R" panose="02020400000000000000" pitchFamily="18" charset="-128"/>
                <a:ea typeface="UD デジタル 教科書体 NK-R" panose="02020400000000000000" pitchFamily="18" charset="-128"/>
              </a:rPr>
              <a:t>のチャネルがあり、いろいろいなサンプルプログラムの作り方がビデオで説明しています。</a:t>
            </a:r>
            <a:br>
              <a:rPr lang="en-US" altLang="ja-JP" sz="2200" dirty="0">
                <a:latin typeface="UD デジタル 教科書体 NK-R" panose="02020400000000000000" pitchFamily="18" charset="-128"/>
                <a:ea typeface="UD デジタル 教科書体 NK-R" panose="02020400000000000000" pitchFamily="18" charset="-128"/>
              </a:rPr>
            </a:br>
            <a:r>
              <a:rPr lang="ja-JP" altLang="en-US" sz="2200" dirty="0">
                <a:latin typeface="UD デジタル 教科書体 NK-R" panose="02020400000000000000" pitchFamily="18" charset="-128"/>
                <a:ea typeface="UD デジタル 教科書体 NK-R" panose="02020400000000000000" pitchFamily="18" charset="-128"/>
              </a:rPr>
              <a:t> </a:t>
            </a:r>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この資料のこの</a:t>
            </a:r>
            <a:r>
              <a:rPr lang="en-US" altLang="ja-JP" sz="2200" dirty="0" err="1">
                <a:solidFill>
                  <a:srgbClr val="FF0000"/>
                </a:solidFill>
                <a:latin typeface="UD デジタル 教科書体 NK-R" panose="02020400000000000000" pitchFamily="18" charset="-128"/>
                <a:ea typeface="UD デジタル 教科書体 NK-R" panose="02020400000000000000" pitchFamily="18" charset="-128"/>
              </a:rPr>
              <a:t>Youtube</a:t>
            </a:r>
            <a:r>
              <a:rPr lang="ja-JP" altLang="en-US" sz="2200" dirty="0">
                <a:solidFill>
                  <a:srgbClr val="FF0000"/>
                </a:solidFill>
                <a:latin typeface="UD デジタル 教科書体 NK-R" panose="02020400000000000000" pitchFamily="18" charset="-128"/>
                <a:ea typeface="UD デジタル 教科書体 NK-R" panose="02020400000000000000" pitchFamily="18" charset="-128"/>
              </a:rPr>
              <a:t>を参考にしています。</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217505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9254</TotalTime>
  <Words>1080</Words>
  <Application>Microsoft Office PowerPoint</Application>
  <PresentationFormat>画面に合わせる (4:3)</PresentationFormat>
  <Paragraphs>144</Paragraphs>
  <Slides>20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UD デジタル 教科書体 NK-R</vt:lpstr>
      <vt:lpstr>UD デジタル 教科書体 NP</vt:lpstr>
      <vt:lpstr>メイリオ</vt:lpstr>
      <vt:lpstr>游ゴシック</vt:lpstr>
      <vt:lpstr>游ゴシック Light</vt:lpstr>
      <vt:lpstr>Arial</vt:lpstr>
      <vt:lpstr>Office テーマ</vt:lpstr>
      <vt:lpstr>CoderDojo市川真間</vt:lpstr>
      <vt:lpstr>Octostudioを使ってみよう</vt:lpstr>
      <vt:lpstr>初めてのプログラム: ジャンプゲーム</vt:lpstr>
      <vt:lpstr>スプライトと背景の指定</vt:lpstr>
      <vt:lpstr>スプライトにジャンプを指定</vt:lpstr>
      <vt:lpstr>スプライトを追加する</vt:lpstr>
      <vt:lpstr>新しいスプライトに動きを指定</vt:lpstr>
      <vt:lpstr>ゲームの終了判定:完成</vt:lpstr>
      <vt:lpstr>いろいろなゲームのサンプル</vt:lpstr>
      <vt:lpstr>ねずみ追いかけ</vt:lpstr>
      <vt:lpstr>キャッチゲーム(1)</vt:lpstr>
      <vt:lpstr>キャッチゲーム(2)</vt:lpstr>
      <vt:lpstr>競争 3台使用(1)</vt:lpstr>
      <vt:lpstr>競争 3台使用(2)</vt:lpstr>
      <vt:lpstr>ジャンプゲーム レベル付(1)</vt:lpstr>
      <vt:lpstr>ジャンプゲーム レベル付(2)</vt:lpstr>
      <vt:lpstr>スペースシューティング(1)</vt:lpstr>
      <vt:lpstr>スペースシューティング(2)</vt:lpstr>
      <vt:lpstr>カーレース(1)</vt:lpstr>
      <vt:lpstr>カーレース(2)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コード忍者の里</dc:title>
  <dc:creator>gohome8</dc:creator>
  <cp:lastModifiedBy>Ota Go</cp:lastModifiedBy>
  <cp:revision>288</cp:revision>
  <cp:lastPrinted>2019-11-22T23:57:06Z</cp:lastPrinted>
  <dcterms:created xsi:type="dcterms:W3CDTF">2017-03-15T01:59:13Z</dcterms:created>
  <dcterms:modified xsi:type="dcterms:W3CDTF">2025-10-05T04:55:18Z</dcterms:modified>
</cp:coreProperties>
</file>