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302" r:id="rId4"/>
    <p:sldId id="289" r:id="rId5"/>
    <p:sldId id="294" r:id="rId6"/>
    <p:sldId id="270" r:id="rId7"/>
    <p:sldId id="260" r:id="rId8"/>
    <p:sldId id="263" r:id="rId9"/>
    <p:sldId id="264" r:id="rId10"/>
    <p:sldId id="265" r:id="rId11"/>
    <p:sldId id="266" r:id="rId12"/>
    <p:sldId id="267" r:id="rId13"/>
    <p:sldId id="268" r:id="rId14"/>
    <p:sldId id="269" r:id="rId15"/>
    <p:sldId id="279" r:id="rId16"/>
    <p:sldId id="280" r:id="rId17"/>
    <p:sldId id="277" r:id="rId18"/>
    <p:sldId id="303" r:id="rId19"/>
    <p:sldId id="301" r:id="rId20"/>
    <p:sldId id="299" r:id="rId21"/>
    <p:sldId id="286" r:id="rId22"/>
    <p:sldId id="288" r:id="rId23"/>
    <p:sldId id="304" r:id="rId24"/>
    <p:sldId id="305" r:id="rId2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7" autoAdjust="0"/>
    <p:restoredTop sz="94660"/>
  </p:normalViewPr>
  <p:slideViewPr>
    <p:cSldViewPr snapToGrid="0">
      <p:cViewPr varScale="1">
        <p:scale>
          <a:sx n="58" d="100"/>
          <a:sy n="58" d="100"/>
        </p:scale>
        <p:origin x="13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3508"/>
          </a:xfrm>
          <a:prstGeom prst="rect">
            <a:avLst/>
          </a:prstGeom>
        </p:spPr>
        <p:txBody>
          <a:bodyPr vert="horz" lIns="98340" tIns="49172" rIns="98340" bIns="4917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2"/>
            <a:ext cx="3076363" cy="513508"/>
          </a:xfrm>
          <a:prstGeom prst="rect">
            <a:avLst/>
          </a:prstGeom>
        </p:spPr>
        <p:txBody>
          <a:bodyPr vert="horz" lIns="98340" tIns="49172" rIns="98340" bIns="49172" rtlCol="0"/>
          <a:lstStyle>
            <a:lvl1pPr algn="r">
              <a:defRPr sz="1300"/>
            </a:lvl1pPr>
          </a:lstStyle>
          <a:p>
            <a:fld id="{A0E000F1-07FB-45D1-8775-C743EFC5783B}" type="datetimeFigureOut">
              <a:rPr kumimoji="1" lang="ja-JP" altLang="en-US" smtClean="0"/>
              <a:t>2019/11/9</a:t>
            </a:fld>
            <a:endParaRPr kumimoji="1" lang="ja-JP" altLang="en-US"/>
          </a:p>
        </p:txBody>
      </p:sp>
      <p:sp>
        <p:nvSpPr>
          <p:cNvPr id="4" name="スライド イメージ プレースホルダー 3"/>
          <p:cNvSpPr>
            <a:spLocks noGrp="1" noRot="1" noChangeAspect="1"/>
          </p:cNvSpPr>
          <p:nvPr>
            <p:ph type="sldImg" idx="2"/>
          </p:nvPr>
        </p:nvSpPr>
        <p:spPr>
          <a:xfrm>
            <a:off x="1249363" y="1281113"/>
            <a:ext cx="4600575" cy="3451225"/>
          </a:xfrm>
          <a:prstGeom prst="rect">
            <a:avLst/>
          </a:prstGeom>
          <a:noFill/>
          <a:ln w="12700">
            <a:solidFill>
              <a:prstClr val="black"/>
            </a:solidFill>
          </a:ln>
        </p:spPr>
        <p:txBody>
          <a:bodyPr vert="horz" lIns="98340" tIns="49172" rIns="98340" bIns="49172" rtlCol="0" anchor="ctr"/>
          <a:lstStyle/>
          <a:p>
            <a:endParaRPr lang="ja-JP" altLang="en-US"/>
          </a:p>
        </p:txBody>
      </p:sp>
      <p:sp>
        <p:nvSpPr>
          <p:cNvPr id="5" name="ノート プレースホルダー 4"/>
          <p:cNvSpPr>
            <a:spLocks noGrp="1"/>
          </p:cNvSpPr>
          <p:nvPr>
            <p:ph type="body" sz="quarter" idx="3"/>
          </p:nvPr>
        </p:nvSpPr>
        <p:spPr>
          <a:xfrm>
            <a:off x="709931" y="4925411"/>
            <a:ext cx="5679440" cy="4029878"/>
          </a:xfrm>
          <a:prstGeom prst="rect">
            <a:avLst/>
          </a:prstGeom>
        </p:spPr>
        <p:txBody>
          <a:bodyPr vert="horz" lIns="98340" tIns="49172" rIns="98340" bIns="4917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10"/>
            <a:ext cx="3076363" cy="513507"/>
          </a:xfrm>
          <a:prstGeom prst="rect">
            <a:avLst/>
          </a:prstGeom>
        </p:spPr>
        <p:txBody>
          <a:bodyPr vert="horz" lIns="98340" tIns="49172" rIns="98340" bIns="4917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10"/>
            <a:ext cx="3076363" cy="513507"/>
          </a:xfrm>
          <a:prstGeom prst="rect">
            <a:avLst/>
          </a:prstGeom>
        </p:spPr>
        <p:txBody>
          <a:bodyPr vert="horz" lIns="98340" tIns="49172" rIns="98340" bIns="49172" rtlCol="0" anchor="b"/>
          <a:lstStyle>
            <a:lvl1pPr algn="r">
              <a:defRPr sz="13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A70C1E-BE66-4E5B-A7B0-62BCFB847437}" type="datetimeFigureOut">
              <a:rPr kumimoji="1" lang="ja-JP" altLang="en-US" smtClean="0"/>
              <a:t>2019/11/9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70C1E-BE66-4E5B-A7B0-62BCFB847437}" type="datetimeFigureOut">
              <a:rPr kumimoji="1" lang="ja-JP" altLang="en-US" smtClean="0"/>
              <a:t>2019/11/9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coderdojo.chiba.jp/" TargetMode="Externa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475" y="0"/>
            <a:ext cx="3206882" cy="500197"/>
          </a:xfrm>
        </p:spPr>
        <p:txBody>
          <a:bodyPr>
            <a:normAutofit fontScale="90000"/>
          </a:bodyPr>
          <a:lstStyle/>
          <a:p>
            <a:pPr algn="l"/>
            <a:r>
              <a:rPr kumimoji="1" lang="ja-JP" altLang="en-US" sz="1600" dirty="0" smtClean="0">
                <a:latin typeface="メイリオ" panose="020B0604030504040204" pitchFamily="50" charset="-128"/>
                <a:ea typeface="メイリオ" panose="020B0604030504040204" pitchFamily="50" charset="-128"/>
              </a:rPr>
              <a:t>コード忍者の里</a:t>
            </a:r>
            <a:r>
              <a:rPr kumimoji="1" lang="en-US" altLang="ja-JP" sz="1600" dirty="0" smtClean="0">
                <a:latin typeface="メイリオ" panose="020B0604030504040204" pitchFamily="50" charset="-128"/>
                <a:ea typeface="メイリオ" panose="020B0604030504040204" pitchFamily="50" charset="-128"/>
              </a:rPr>
              <a:t>/ </a:t>
            </a:r>
            <a:r>
              <a:rPr kumimoji="1" lang="en-US" altLang="ja-JP" sz="1600" dirty="0" err="1" smtClean="0">
                <a:latin typeface="メイリオ" panose="020B0604030504040204" pitchFamily="50" charset="-128"/>
                <a:ea typeface="メイリオ" panose="020B0604030504040204" pitchFamily="50" charset="-128"/>
              </a:rPr>
              <a:t>CoderDojo</a:t>
            </a:r>
            <a:r>
              <a:rPr kumimoji="1" lang="ja-JP" altLang="en-US" sz="1600" dirty="0" smtClean="0">
                <a:latin typeface="メイリオ" panose="020B0604030504040204" pitchFamily="50" charset="-128"/>
                <a:ea typeface="メイリオ" panose="020B0604030504040204" pitchFamily="50" charset="-128"/>
              </a:rPr>
              <a:t>市川真間</a:t>
            </a:r>
            <a:endParaRPr kumimoji="1" lang="ja-JP" altLang="en-US" sz="1600" dirty="0">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1568798" y="421415"/>
            <a:ext cx="6006904" cy="2063918"/>
            <a:chOff x="1638888" y="746529"/>
            <a:chExt cx="6006904" cy="1704997"/>
          </a:xfrm>
        </p:grpSpPr>
        <p:sp>
          <p:nvSpPr>
            <p:cNvPr id="4" name="横巻き 3"/>
            <p:cNvSpPr/>
            <p:nvPr/>
          </p:nvSpPr>
          <p:spPr>
            <a:xfrm>
              <a:off x="1638888" y="746529"/>
              <a:ext cx="6006904" cy="170499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94096" y="1121975"/>
              <a:ext cx="5444197" cy="1033857"/>
            </a:xfrm>
            <a:prstGeom prst="rect">
              <a:avLst/>
            </a:prstGeom>
            <a:solidFill>
              <a:schemeClr val="bg1"/>
            </a:solidFill>
            <a:ln w="73025">
              <a:solidFill>
                <a:srgbClr val="006600"/>
              </a:solidFill>
            </a:ln>
          </p:spPr>
          <p:txBody>
            <a:bodyPr wrap="square" rtlCol="0">
              <a:spAutoFit/>
            </a:bodyPr>
            <a:lstStyle/>
            <a:p>
              <a:pPr algn="ctr">
                <a:lnSpc>
                  <a:spcPts val="3000"/>
                </a:lnSpc>
              </a:pPr>
              <a:r>
                <a:rPr lang="ja-JP" altLang="en-US" sz="2800" dirty="0" smtClean="0"/>
                <a:t>はじま</a:t>
              </a:r>
              <a:r>
                <a:rPr lang="ja-JP" altLang="en-US" sz="2800" dirty="0"/>
                <a:t>り</a:t>
              </a:r>
              <a:r>
                <a:rPr kumimoji="1" lang="ja-JP" altLang="en-US" sz="2800" dirty="0" smtClean="0"/>
                <a:t>の書</a:t>
              </a:r>
              <a:br>
                <a:rPr kumimoji="1" lang="ja-JP" altLang="en-US" sz="2800" dirty="0" smtClean="0"/>
              </a:br>
              <a:r>
                <a:rPr kumimoji="1" lang="en-US" altLang="ja-JP" sz="2800" dirty="0" smtClean="0"/>
                <a:t>- 90</a:t>
              </a:r>
              <a:r>
                <a:rPr kumimoji="1" lang="ja-JP" altLang="en-US" sz="2800" dirty="0" smtClean="0"/>
                <a:t>分で</a:t>
              </a:r>
              <a:r>
                <a:rPr kumimoji="1" lang="en-US" altLang="ja-JP" sz="2800" dirty="0" smtClean="0"/>
                <a:t>Scratch</a:t>
              </a:r>
              <a:r>
                <a:rPr kumimoji="1" lang="ja-JP" altLang="en-US" sz="2800" dirty="0" smtClean="0"/>
                <a:t>入門</a:t>
              </a:r>
              <a:r>
                <a:rPr lang="en-US" altLang="ja-JP" sz="2800" dirty="0"/>
                <a:t> </a:t>
              </a:r>
              <a:r>
                <a:rPr lang="en-US" altLang="ja-JP" sz="2800" dirty="0" smtClean="0"/>
                <a:t>–</a:t>
              </a:r>
              <a:r>
                <a:rPr lang="ja-JP" altLang="en-US" sz="2800" dirty="0" smtClean="0"/>
                <a:t/>
              </a:r>
              <a:br>
                <a:rPr lang="ja-JP" altLang="en-US" sz="2800" dirty="0" smtClean="0"/>
              </a:br>
              <a:r>
                <a:rPr lang="en-US" altLang="ja-JP" sz="2400" dirty="0" smtClean="0"/>
                <a:t>Scratch 3.0 </a:t>
              </a:r>
              <a:r>
                <a:rPr lang="ja-JP" altLang="en-US" sz="2400" dirty="0" smtClean="0"/>
                <a:t>対応</a:t>
              </a:r>
              <a:endParaRPr kumimoji="1" lang="ja-JP" altLang="en-US" sz="2400" dirty="0"/>
            </a:p>
          </p:txBody>
        </p:sp>
      </p:grpSp>
      <p:graphicFrame>
        <p:nvGraphicFramePr>
          <p:cNvPr id="7" name="オブジェクト 6"/>
          <p:cNvGraphicFramePr>
            <a:graphicFrameLocks noChangeAspect="1"/>
          </p:cNvGraphicFramePr>
          <p:nvPr>
            <p:extLst>
              <p:ext uri="{D42A27DB-BD31-4B8C-83A1-F6EECF244321}">
                <p14:modId xmlns:p14="http://schemas.microsoft.com/office/powerpoint/2010/main" val="1048903350"/>
              </p:ext>
            </p:extLst>
          </p:nvPr>
        </p:nvGraphicFramePr>
        <p:xfrm>
          <a:off x="6053780" y="3360235"/>
          <a:ext cx="2317751" cy="1160100"/>
        </p:xfrm>
        <a:graphic>
          <a:graphicData uri="http://schemas.openxmlformats.org/presentationml/2006/ole">
            <mc:AlternateContent xmlns:mc="http://schemas.openxmlformats.org/markup-compatibility/2006">
              <mc:Choice xmlns:v="urn:schemas-microsoft-com:vml" Requires="v">
                <p:oleObj spid="_x0000_s1185" name="ビットマップ イメージ" r:id="rId3" imgW="4600000" imgH="2295238" progId="Paint.Picture">
                  <p:embed/>
                </p:oleObj>
              </mc:Choice>
              <mc:Fallback>
                <p:oleObj name="ビットマップ イメージ" r:id="rId3" imgW="4600000" imgH="229523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780" y="3360235"/>
                        <a:ext cx="2317751" cy="1160100"/>
                      </a:xfrm>
                      <a:prstGeom prst="rect">
                        <a:avLst/>
                      </a:prstGeom>
                      <a:noFill/>
                    </p:spPr>
                  </p:pic>
                </p:oleObj>
              </mc:Fallback>
            </mc:AlternateContent>
          </a:graphicData>
        </a:graphic>
      </p:graphicFrame>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74116" y="2689461"/>
            <a:ext cx="6407832" cy="2616101"/>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これから、プログラミングを始める人のための巻物です。</a:t>
            </a:r>
            <a:br>
              <a:rPr kumimoji="1" lang="ja-JP" altLang="en-US"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Scratch(</a:t>
            </a:r>
            <a:r>
              <a:rPr kumimoji="1" lang="ja-JP" altLang="en-US" sz="1600" dirty="0" smtClean="0">
                <a:latin typeface="メイリオ" panose="020B0604030504040204" pitchFamily="50" charset="-128"/>
                <a:ea typeface="メイリオ" panose="020B0604030504040204" pitchFamily="50" charset="-128"/>
              </a:rPr>
              <a:t>スクラッチ</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を使って初めてのプログラミングを</a:t>
            </a:r>
            <a:r>
              <a:rPr lang="en-US" altLang="ja-JP" sz="1600" dirty="0">
                <a:latin typeface="メイリオ" panose="020B0604030504040204" pitchFamily="50" charset="-128"/>
                <a:ea typeface="メイリオ" panose="020B0604030504040204" pitchFamily="50" charset="-128"/>
              </a:rPr>
              <a:t>9</a:t>
            </a:r>
            <a:r>
              <a:rPr lang="en-US" altLang="ja-JP" sz="1600" dirty="0" smtClean="0">
                <a:latin typeface="メイリオ" panose="020B0604030504040204" pitchFamily="50" charset="-128"/>
                <a:ea typeface="メイリオ" panose="020B0604030504040204" pitchFamily="50" charset="-128"/>
              </a:rPr>
              <a:t>0</a:t>
            </a:r>
            <a:r>
              <a:rPr lang="ja-JP" altLang="en-US" sz="1600" dirty="0" smtClean="0">
                <a:latin typeface="メイリオ" panose="020B0604030504040204" pitchFamily="50" charset="-128"/>
                <a:ea typeface="メイリオ" panose="020B0604030504040204" pitchFamily="50" charset="-128"/>
              </a:rPr>
              <a:t>分</a:t>
            </a:r>
            <a:r>
              <a:rPr kumimoji="1" lang="ja-JP" altLang="en-US" sz="1600" dirty="0" smtClean="0">
                <a:latin typeface="メイリオ" panose="020B0604030504040204" pitchFamily="50" charset="-128"/>
                <a:ea typeface="メイリオ" panose="020B0604030504040204" pitchFamily="50" charset="-128"/>
              </a:rPr>
              <a:t>程度</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作成していきます。</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内容</a:t>
            </a:r>
            <a:r>
              <a:rPr kumimoji="1" lang="en-US" altLang="ja-JP" sz="1600" dirty="0" smtClean="0">
                <a:latin typeface="メイリオ" panose="020B0604030504040204" pitchFamily="50" charset="-128"/>
                <a:ea typeface="メイリオ" panose="020B0604030504040204" pitchFamily="50" charset="-128"/>
              </a:rPr>
              <a:t>:</a:t>
            </a:r>
            <a:br>
              <a:rPr kumimoji="1" lang="en-US" altLang="ja-JP" sz="1600" dirty="0" smtClean="0">
                <a:latin typeface="メイリオ" panose="020B0604030504040204" pitchFamily="50" charset="-128"/>
                <a:ea typeface="メイリオ" panose="020B0604030504040204" pitchFamily="50" charset="-128"/>
              </a:rPr>
            </a:br>
            <a:r>
              <a:rPr lang="en-US" altLang="ja-JP" sz="1600" dirty="0">
                <a:latin typeface="メイリオ" panose="020B0604030504040204" pitchFamily="50" charset="-128"/>
                <a:ea typeface="メイリオ" panose="020B0604030504040204" pitchFamily="50" charset="-128"/>
              </a:rPr>
              <a:t>1. </a:t>
            </a:r>
            <a:r>
              <a:rPr lang="ja-JP" altLang="en-US" sz="1600" dirty="0">
                <a:latin typeface="メイリオ" panose="020B0604030504040204" pitchFamily="50" charset="-128"/>
                <a:ea typeface="メイリオ" panose="020B0604030504040204" pitchFamily="50" charset="-128"/>
              </a:rPr>
              <a:t>オンライン</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版スクラッチの準備</a:t>
            </a:r>
            <a:r>
              <a:rPr lang="en-US" altLang="ja-JP" sz="1600" dirty="0">
                <a:latin typeface="メイリオ" panose="020B0604030504040204" pitchFamily="50" charset="-128"/>
                <a:ea typeface="メイリオ" panose="020B0604030504040204" pitchFamily="50" charset="-128"/>
              </a:rPr>
              <a:t>.</a:t>
            </a:r>
          </a:p>
          <a:p>
            <a:r>
              <a:rPr lang="en-US" altLang="ja-JP" sz="1600" dirty="0">
                <a:latin typeface="メイリオ" panose="020B0604030504040204" pitchFamily="50" charset="-128"/>
                <a:ea typeface="メイリオ" panose="020B0604030504040204" pitchFamily="50" charset="-128"/>
              </a:rPr>
              <a:t>2. </a:t>
            </a:r>
            <a:r>
              <a:rPr lang="ja-JP" altLang="en-US" sz="1600" dirty="0">
                <a:latin typeface="メイリオ" panose="020B0604030504040204" pitchFamily="50" charset="-128"/>
                <a:ea typeface="メイリオ" panose="020B0604030504040204" pitchFamily="50" charset="-128"/>
              </a:rPr>
              <a:t>スクラッチを使ってみよう</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プログラミングしてみよう</a:t>
            </a:r>
          </a:p>
          <a:p>
            <a:r>
              <a:rPr lang="en-US" altLang="ja-JP" sz="1600" dirty="0">
                <a:latin typeface="メイリオ" panose="020B0604030504040204" pitchFamily="50" charset="-128"/>
                <a:ea typeface="メイリオ" panose="020B0604030504040204" pitchFamily="50" charset="-128"/>
              </a:rPr>
              <a:t>3. </a:t>
            </a:r>
            <a:r>
              <a:rPr lang="ja-JP" altLang="en-US" sz="1600" dirty="0">
                <a:latin typeface="メイリオ" panose="020B0604030504040204" pitchFamily="50" charset="-128"/>
                <a:ea typeface="メイリオ" panose="020B0604030504040204" pitchFamily="50" charset="-128"/>
              </a:rPr>
              <a:t>いろいろなプログラムを作ろう、改造しよう</a:t>
            </a:r>
          </a:p>
          <a:p>
            <a:r>
              <a:rPr lang="en-US" altLang="ja-JP" sz="1600" dirty="0">
                <a:latin typeface="メイリオ" panose="020B0604030504040204" pitchFamily="50" charset="-128"/>
                <a:ea typeface="メイリオ" panose="020B0604030504040204" pitchFamily="50" charset="-128"/>
              </a:rPr>
              <a:t>4. </a:t>
            </a:r>
            <a:r>
              <a:rPr lang="ja-JP" altLang="en-US" sz="1600" dirty="0">
                <a:latin typeface="メイリオ" panose="020B0604030504040204" pitchFamily="50" charset="-128"/>
                <a:ea typeface="メイリオ" panose="020B0604030504040204" pitchFamily="50" charset="-128"/>
              </a:rPr>
              <a:t>もっとプログラミング</a:t>
            </a:r>
            <a:r>
              <a:rPr lang="ja-JP" altLang="en-US" sz="1600" dirty="0" smtClean="0">
                <a:latin typeface="メイリオ" panose="020B0604030504040204" pitchFamily="50" charset="-128"/>
                <a:ea typeface="メイリオ" panose="020B0604030504040204" pitchFamily="50" charset="-128"/>
              </a:rPr>
              <a:t>しよう</a:t>
            </a:r>
          </a:p>
          <a:p>
            <a:r>
              <a:rPr lang="ja-JP" altLang="en-US" sz="1600" dirty="0" smtClean="0">
                <a:latin typeface="メイリオ" panose="020B0604030504040204" pitchFamily="50" charset="-128"/>
                <a:ea typeface="メイリオ" panose="020B0604030504040204" pitchFamily="50" charset="-128"/>
              </a:rPr>
              <a:t>補足</a:t>
            </a:r>
            <a:r>
              <a:rPr lang="en-US" altLang="ja-JP" sz="1600" smtClean="0">
                <a:latin typeface="メイリオ" panose="020B0604030504040204" pitchFamily="50" charset="-128"/>
                <a:ea typeface="メイリオ" panose="020B0604030504040204" pitchFamily="50" charset="-128"/>
              </a:rPr>
              <a:t>: Scratch</a:t>
            </a:r>
            <a:r>
              <a:rPr lang="ja-JP" altLang="en-US" sz="1600" smtClean="0">
                <a:latin typeface="メイリオ" panose="020B0604030504040204" pitchFamily="50" charset="-128"/>
                <a:ea typeface="メイリオ" panose="020B0604030504040204" pitchFamily="50" charset="-128"/>
              </a:rPr>
              <a:t>アカウント</a:t>
            </a:r>
            <a:r>
              <a:rPr lang="ja-JP" altLang="en-US" sz="1600" dirty="0" smtClean="0">
                <a:latin typeface="メイリオ" panose="020B0604030504040204" pitchFamily="50" charset="-128"/>
                <a:ea typeface="メイリオ" panose="020B0604030504040204" pitchFamily="50" charset="-128"/>
              </a:rPr>
              <a:t>の作成</a:t>
            </a:r>
            <a:r>
              <a:rPr lang="ja-JP" altLang="en-US" dirty="0" smtClean="0">
                <a:latin typeface="メイリオ" panose="020B0604030504040204" pitchFamily="50" charset="-128"/>
                <a:ea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841171" y="5924383"/>
            <a:ext cx="597625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バージョン</a:t>
            </a:r>
            <a:r>
              <a:rPr kumimoji="1" lang="en-US" altLang="ja-JP" dirty="0" smtClean="0">
                <a:latin typeface="メイリオ" panose="020B0604030504040204" pitchFamily="50" charset="-128"/>
                <a:ea typeface="メイリオ" panose="020B0604030504040204" pitchFamily="50" charset="-128"/>
              </a:rPr>
              <a:t>:2019</a:t>
            </a:r>
            <a:r>
              <a:rPr kumimoji="1" lang="ja-JP" altLang="en-US" dirty="0" smtClean="0">
                <a:latin typeface="メイリオ" panose="020B0604030504040204" pitchFamily="50" charset="-128"/>
                <a:ea typeface="メイリオ" panose="020B0604030504040204" pitchFamily="50" charset="-128"/>
              </a:rPr>
              <a:t>年度版 </a:t>
            </a:r>
            <a:r>
              <a:rPr kumimoji="1" lang="en-US" altLang="ja-JP" dirty="0" smtClean="0">
                <a:latin typeface="メイリオ" panose="020B0604030504040204" pitchFamily="50" charset="-128"/>
                <a:ea typeface="メイリオ" panose="020B0604030504040204" pitchFamily="50" charset="-128"/>
              </a:rPr>
              <a:t>(</a:t>
            </a:r>
            <a:r>
              <a:rPr kumimoji="1" lang="en-US" altLang="ja-JP" dirty="0" err="1" smtClean="0">
                <a:latin typeface="メイリオ" panose="020B0604030504040204" pitchFamily="50" charset="-128"/>
                <a:ea typeface="メイリオ" panose="020B0604030504040204" pitchFamily="50" charset="-128"/>
              </a:rPr>
              <a:t>Ver</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3.</a:t>
            </a:r>
            <a:r>
              <a:rPr lang="en-US" altLang="ja-JP" dirty="0">
                <a:latin typeface="メイリオ" panose="020B0604030504040204" pitchFamily="50" charset="-128"/>
                <a:ea typeface="メイリオ" panose="020B0604030504040204" pitchFamily="50" charset="-128"/>
              </a:rPr>
              <a:t>0</a:t>
            </a: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 3.0</a:t>
            </a:r>
            <a:r>
              <a:rPr kumimoji="1" lang="ja-JP" altLang="en-US" dirty="0" smtClean="0">
                <a:latin typeface="メイリオ" panose="020B0604030504040204" pitchFamily="50" charset="-128"/>
                <a:ea typeface="メイリオ" panose="020B0604030504040204" pitchFamily="50" charset="-128"/>
              </a:rPr>
              <a:t>対応</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一般プログラム講座兼用</a:t>
            </a:r>
            <a:endParaRPr kumimoji="1" lang="ja-JP" altLang="en-US" dirty="0" smtClean="0">
              <a:latin typeface="メイリオ" panose="020B0604030504040204" pitchFamily="50" charset="-128"/>
              <a:ea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46130981"/>
              </p:ext>
            </p:extLst>
          </p:nvPr>
        </p:nvGraphicFramePr>
        <p:xfrm>
          <a:off x="4146956" y="4932853"/>
          <a:ext cx="4670473" cy="822960"/>
        </p:xfrm>
        <a:graphic>
          <a:graphicData uri="http://schemas.openxmlformats.org/drawingml/2006/table">
            <a:tbl>
              <a:tblPr firstRow="1" bandRow="1">
                <a:tableStyleId>{5C22544A-7EE6-4342-B048-85BDC9FD1C3A}</a:tableStyleId>
              </a:tblPr>
              <a:tblGrid>
                <a:gridCol w="1181687">
                  <a:extLst>
                    <a:ext uri="{9D8B030D-6E8A-4147-A177-3AD203B41FA5}">
                      <a16:colId xmlns:a16="http://schemas.microsoft.com/office/drawing/2014/main" val="2886001555"/>
                    </a:ext>
                  </a:extLst>
                </a:gridCol>
                <a:gridCol w="3488786">
                  <a:extLst>
                    <a:ext uri="{9D8B030D-6E8A-4147-A177-3AD203B41FA5}">
                      <a16:colId xmlns:a16="http://schemas.microsoft.com/office/drawing/2014/main" val="1975501985"/>
                    </a:ext>
                  </a:extLst>
                </a:gridCol>
              </a:tblGrid>
              <a:tr h="379409">
                <a:tc>
                  <a:txBody>
                    <a:bodyPr/>
                    <a:lstStyle/>
                    <a:p>
                      <a:pPr>
                        <a:lnSpc>
                          <a:spcPct val="150000"/>
                        </a:lnSpc>
                        <a:spcBef>
                          <a:spcPts val="0"/>
                        </a:spcBef>
                      </a:pPr>
                      <a:r>
                        <a:rPr kumimoji="1" lang="ja-JP" altLang="en-US" sz="3200" dirty="0" smtClean="0">
                          <a:solidFill>
                            <a:schemeClr val="tx1"/>
                          </a:solidFill>
                          <a:latin typeface="メイリオ" panose="020B0604030504040204" pitchFamily="50" charset="-128"/>
                          <a:ea typeface="メイリオ" panose="020B0604030504040204" pitchFamily="50" charset="-128"/>
                        </a:rPr>
                        <a:t>名前</a:t>
                      </a: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pic>
        <p:nvPicPr>
          <p:cNvPr id="3" name="図 2"/>
          <p:cNvPicPr>
            <a:picLocks noChangeAspect="1"/>
          </p:cNvPicPr>
          <p:nvPr/>
        </p:nvPicPr>
        <p:blipFill>
          <a:blip r:embed="rId5"/>
          <a:stretch>
            <a:fillRect/>
          </a:stretch>
        </p:blipFill>
        <p:spPr>
          <a:xfrm>
            <a:off x="574116" y="5576244"/>
            <a:ext cx="1989364" cy="696277"/>
          </a:xfrm>
          <a:prstGeom prst="rect">
            <a:avLst/>
          </a:prstGeom>
        </p:spPr>
      </p:pic>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03299" y="1286666"/>
            <a:ext cx="7908547" cy="5054138"/>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10</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7647709"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(6) </a:t>
            </a:r>
            <a:r>
              <a:rPr lang="ja-JP" altLang="en-US" sz="2400" dirty="0" smtClean="0">
                <a:solidFill>
                  <a:schemeClr val="tx1"/>
                </a:solidFill>
                <a:latin typeface="メイリオ" panose="020B0604030504040204" pitchFamily="50" charset="-128"/>
                <a:ea typeface="メイリオ" panose="020B0604030504040204" pitchFamily="50" charset="-128"/>
              </a:rPr>
              <a:t>旗で</a:t>
            </a:r>
            <a:r>
              <a:rPr lang="ja-JP" altLang="en-US" sz="2400" dirty="0">
                <a:solidFill>
                  <a:schemeClr val="tx1"/>
                </a:solidFill>
                <a:latin typeface="メイリオ" panose="020B0604030504040204" pitchFamily="50" charset="-128"/>
                <a:ea typeface="メイリオ" panose="020B0604030504040204" pitchFamily="50" charset="-128"/>
              </a:rPr>
              <a:t>スプライト</a:t>
            </a:r>
            <a:r>
              <a:rPr lang="ja-JP" altLang="en-US" sz="2400" dirty="0" smtClean="0">
                <a:solidFill>
                  <a:schemeClr val="tx1"/>
                </a:solidFill>
                <a:latin typeface="メイリオ" panose="020B0604030504040204" pitchFamily="50" charset="-128"/>
                <a:ea typeface="メイリオ" panose="020B0604030504040204" pitchFamily="50" charset="-128"/>
              </a:rPr>
              <a:t>が動き始めるようにしよう</a:t>
            </a:r>
            <a:r>
              <a:rPr kumimoji="1" lang="en-US" altLang="ja-JP" sz="2400" dirty="0" smtClean="0"/>
              <a:t>.</a:t>
            </a:r>
            <a:endParaRPr kumimoji="1" lang="ja-JP" altLang="en-US" sz="2400" dirty="0"/>
          </a:p>
        </p:txBody>
      </p:sp>
      <p:sp>
        <p:nvSpPr>
          <p:cNvPr id="22" name="テキスト ボックス 21"/>
          <p:cNvSpPr txBox="1"/>
          <p:nvPr/>
        </p:nvSpPr>
        <p:spPr>
          <a:xfrm>
            <a:off x="0" y="640335"/>
            <a:ext cx="8419077"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あるスイッチを押したときにプログラムが動くようにしてみよう。ここでは、ブロックカテゴリー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イベント</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旗がクリックされたとき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を使ってみよう。</a:t>
            </a:r>
            <a:endParaRPr kumimoji="1" lang="ja-JP" altLang="en-US" dirty="0">
              <a:latin typeface="メイリオ" panose="020B0604030504040204" pitchFamily="50" charset="-128"/>
              <a:ea typeface="メイリオ" panose="020B0604030504040204" pitchFamily="50" charset="-128"/>
            </a:endParaRPr>
          </a:p>
        </p:txBody>
      </p:sp>
      <p:sp>
        <p:nvSpPr>
          <p:cNvPr id="16" name="円弧 15"/>
          <p:cNvSpPr/>
          <p:nvPr/>
        </p:nvSpPr>
        <p:spPr>
          <a:xfrm rot="21314269">
            <a:off x="828136" y="2091477"/>
            <a:ext cx="1512117" cy="783619"/>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楕円 16"/>
          <p:cNvSpPr/>
          <p:nvPr/>
        </p:nvSpPr>
        <p:spPr>
          <a:xfrm>
            <a:off x="403299" y="2831649"/>
            <a:ext cx="367306" cy="32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対角する 2 つの角を丸めた四角形 20"/>
          <p:cNvSpPr/>
          <p:nvPr/>
        </p:nvSpPr>
        <p:spPr>
          <a:xfrm>
            <a:off x="637117" y="5581442"/>
            <a:ext cx="7512148" cy="973698"/>
          </a:xfrm>
          <a:prstGeom prst="round2DiagRect">
            <a:avLst/>
          </a:prstGeom>
          <a:solidFill>
            <a:schemeClr val="bg1"/>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プログラムとコード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スクリプト</a:t>
            </a:r>
            <a:r>
              <a:rPr lang="en-US" altLang="ja-JP" dirty="0" smtClean="0">
                <a:solidFill>
                  <a:srgbClr val="FF0000"/>
                </a:solidFill>
                <a:latin typeface="メイリオ" panose="020B0604030504040204" pitchFamily="50" charset="-128"/>
                <a:ea typeface="メイリオ" panose="020B0604030504040204" pitchFamily="50" charset="-128"/>
              </a:rPr>
              <a:t>)</a:t>
            </a:r>
          </a:p>
          <a:p>
            <a:r>
              <a:rPr lang="ja-JP" altLang="en-US" sz="1600" dirty="0" smtClean="0">
                <a:solidFill>
                  <a:schemeClr val="tx1"/>
                </a:solidFill>
                <a:latin typeface="メイリオ" panose="020B0604030504040204" pitchFamily="50" charset="-128"/>
                <a:ea typeface="メイリオ" panose="020B0604030504040204" pitchFamily="50" charset="-128"/>
              </a:rPr>
              <a:t>　スクラッチではブロックが集まった命令をコード</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スクリプト</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台本</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と呼んでいます。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69481" y="2054397"/>
            <a:ext cx="1749977"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クリック</a:t>
            </a:r>
          </a:p>
        </p:txBody>
      </p:sp>
      <p:pic>
        <p:nvPicPr>
          <p:cNvPr id="3" name="図 2"/>
          <p:cNvPicPr>
            <a:picLocks noChangeAspect="1"/>
          </p:cNvPicPr>
          <p:nvPr/>
        </p:nvPicPr>
        <p:blipFill>
          <a:blip r:embed="rId3"/>
          <a:stretch>
            <a:fillRect/>
          </a:stretch>
        </p:blipFill>
        <p:spPr>
          <a:xfrm>
            <a:off x="2397784" y="2386950"/>
            <a:ext cx="2286000" cy="2371725"/>
          </a:xfrm>
          <a:prstGeom prst="rect">
            <a:avLst/>
          </a:prstGeom>
        </p:spPr>
      </p:pic>
      <p:sp>
        <p:nvSpPr>
          <p:cNvPr id="13" name="楕円 12"/>
          <p:cNvSpPr/>
          <p:nvPr/>
        </p:nvSpPr>
        <p:spPr>
          <a:xfrm>
            <a:off x="5327204" y="1554876"/>
            <a:ext cx="367306" cy="32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297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65789" y="1254592"/>
            <a:ext cx="5436242" cy="343145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(7) </a:t>
            </a:r>
            <a:r>
              <a:rPr lang="ja-JP" altLang="en-US" sz="2400" dirty="0" smtClean="0">
                <a:solidFill>
                  <a:schemeClr val="tx1"/>
                </a:solidFill>
                <a:latin typeface="メイリオ" panose="020B0604030504040204" pitchFamily="50" charset="-128"/>
                <a:ea typeface="メイリオ" panose="020B0604030504040204" pitchFamily="50" charset="-128"/>
              </a:rPr>
              <a:t>端</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はじ</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で跳ね返るようにしよう</a:t>
            </a:r>
            <a:endParaRPr kumimoji="1" lang="ja-JP" altLang="en-US" sz="2400" dirty="0"/>
          </a:p>
        </p:txBody>
      </p:sp>
      <p:sp>
        <p:nvSpPr>
          <p:cNvPr id="22" name="テキスト ボックス 21"/>
          <p:cNvSpPr txBox="1"/>
          <p:nvPr/>
        </p:nvSpPr>
        <p:spPr>
          <a:xfrm>
            <a:off x="0" y="640784"/>
            <a:ext cx="8792091"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今のプログラムだと、</a:t>
            </a:r>
            <a:r>
              <a:rPr lang="ja-JP" altLang="en-US" dirty="0">
                <a:latin typeface="メイリオ" panose="020B0604030504040204" pitchFamily="50" charset="-128"/>
                <a:ea typeface="メイリオ" panose="020B0604030504040204" pitchFamily="50" charset="-128"/>
              </a:rPr>
              <a:t>スプライト</a:t>
            </a:r>
            <a:r>
              <a:rPr lang="ja-JP" altLang="en-US" dirty="0" smtClean="0">
                <a:latin typeface="メイリオ" panose="020B0604030504040204" pitchFamily="50" charset="-128"/>
                <a:ea typeface="メイリオ" panose="020B0604030504040204" pitchFamily="50" charset="-128"/>
              </a:rPr>
              <a:t>がステージの端まで行くと先に進まないよね。端までいったら跳ね返って、ずっと動き回るようにしてみよう。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941255" y="1467643"/>
            <a:ext cx="3167742" cy="203132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ブロックカテゴリー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動き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もし端に着いたら、跳ね返る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ずっと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の中に入れてみよう。</a:t>
            </a:r>
          </a:p>
          <a:p>
            <a:r>
              <a:rPr lang="ja-JP" altLang="en-US" dirty="0" smtClean="0">
                <a:latin typeface="メイリオ" panose="020B0604030504040204" pitchFamily="50" charset="-128"/>
                <a:ea typeface="メイリオ" panose="020B0604030504040204" pitchFamily="50" charset="-128"/>
              </a:rPr>
              <a:t>ブロック</a:t>
            </a:r>
            <a:r>
              <a:rPr lang="ja-JP" altLang="en-US" dirty="0">
                <a:latin typeface="メイリオ" panose="020B0604030504040204" pitchFamily="50" charset="-128"/>
                <a:ea typeface="メイリオ" panose="020B0604030504040204" pitchFamily="50" charset="-128"/>
              </a:rPr>
              <a:t>パレット</a:t>
            </a:r>
            <a:r>
              <a:rPr lang="ja-JP" altLang="en-US" dirty="0" smtClean="0">
                <a:latin typeface="メイリオ" panose="020B0604030504040204" pitchFamily="50" charset="-128"/>
                <a:ea typeface="メイリオ" panose="020B0604030504040204" pitchFamily="50" charset="-128"/>
              </a:rPr>
              <a:t>を上下に動かして探してみよう。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6" name="楕円 15"/>
          <p:cNvSpPr/>
          <p:nvPr/>
        </p:nvSpPr>
        <p:spPr>
          <a:xfrm>
            <a:off x="537382" y="1768472"/>
            <a:ext cx="440902" cy="335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対角する 2 つの角を丸めた四角形 16"/>
          <p:cNvSpPr/>
          <p:nvPr/>
        </p:nvSpPr>
        <p:spPr>
          <a:xfrm>
            <a:off x="0" y="4945916"/>
            <a:ext cx="9144000" cy="1578511"/>
          </a:xfrm>
          <a:prstGeom prst="round2DiagRect">
            <a:avLst/>
          </a:prstGeom>
          <a:solidFill>
            <a:schemeClr val="bg1"/>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間違ったブロックを</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置いた時の直し方</a:t>
            </a:r>
            <a:endParaRPr lang="en-US" altLang="ja-JP" dirty="0" smtClean="0">
              <a:solidFill>
                <a:srgbClr val="FF0000"/>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 name="右矢印 4"/>
          <p:cNvSpPr/>
          <p:nvPr/>
        </p:nvSpPr>
        <p:spPr>
          <a:xfrm>
            <a:off x="4341022" y="5409973"/>
            <a:ext cx="407963" cy="390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821406" y="5201137"/>
            <a:ext cx="2003114" cy="1323439"/>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外したいブロックをドラッグすると、そのブロックをはず</a:t>
            </a:r>
            <a:r>
              <a:rPr lang="ja-JP" altLang="en-US" sz="1600" dirty="0" smtClean="0">
                <a:latin typeface="メイリオ" panose="020B0604030504040204" pitchFamily="50" charset="-128"/>
                <a:ea typeface="メイリオ" panose="020B0604030504040204" pitchFamily="50" charset="-128"/>
              </a:rPr>
              <a:t>すことができます。</a:t>
            </a:r>
            <a:endParaRPr kumimoji="1" lang="ja-JP" altLang="en-US" sz="1600" dirty="0">
              <a:latin typeface="メイリオ" panose="020B0604030504040204" pitchFamily="50" charset="-128"/>
              <a:ea typeface="メイリオ" panose="020B0604030504040204" pitchFamily="50" charset="-128"/>
            </a:endParaRPr>
          </a:p>
        </p:txBody>
      </p:sp>
      <p:cxnSp>
        <p:nvCxnSpPr>
          <p:cNvPr id="11" name="直線矢印コネクタ 10"/>
          <p:cNvCxnSpPr/>
          <p:nvPr/>
        </p:nvCxnSpPr>
        <p:spPr>
          <a:xfrm>
            <a:off x="2200475" y="2030424"/>
            <a:ext cx="0" cy="614805"/>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pic>
        <p:nvPicPr>
          <p:cNvPr id="13" name="図 12"/>
          <p:cNvPicPr>
            <a:picLocks noChangeAspect="1"/>
          </p:cNvPicPr>
          <p:nvPr/>
        </p:nvPicPr>
        <p:blipFill>
          <a:blip r:embed="rId3"/>
          <a:stretch>
            <a:fillRect/>
          </a:stretch>
        </p:blipFill>
        <p:spPr>
          <a:xfrm>
            <a:off x="2602077" y="4967115"/>
            <a:ext cx="1532537" cy="1487462"/>
          </a:xfrm>
          <a:prstGeom prst="rect">
            <a:avLst/>
          </a:prstGeom>
        </p:spPr>
      </p:pic>
      <p:pic>
        <p:nvPicPr>
          <p:cNvPr id="15" name="図 14"/>
          <p:cNvPicPr>
            <a:picLocks noChangeAspect="1"/>
          </p:cNvPicPr>
          <p:nvPr/>
        </p:nvPicPr>
        <p:blipFill>
          <a:blip r:embed="rId4"/>
          <a:stretch>
            <a:fillRect/>
          </a:stretch>
        </p:blipFill>
        <p:spPr>
          <a:xfrm>
            <a:off x="5188580" y="5012755"/>
            <a:ext cx="1626902" cy="1444831"/>
          </a:xfrm>
          <a:prstGeom prst="rect">
            <a:avLst/>
          </a:prstGeom>
        </p:spPr>
      </p:pic>
      <p:pic>
        <p:nvPicPr>
          <p:cNvPr id="2" name="図 1"/>
          <p:cNvPicPr>
            <a:picLocks noChangeAspect="1"/>
          </p:cNvPicPr>
          <p:nvPr/>
        </p:nvPicPr>
        <p:blipFill>
          <a:blip r:embed="rId5"/>
          <a:stretch>
            <a:fillRect/>
          </a:stretch>
        </p:blipFill>
        <p:spPr>
          <a:xfrm>
            <a:off x="2842855" y="1910803"/>
            <a:ext cx="2865382" cy="2838006"/>
          </a:xfrm>
          <a:prstGeom prst="rect">
            <a:avLst/>
          </a:prstGeom>
        </p:spPr>
      </p:pic>
      <p:sp>
        <p:nvSpPr>
          <p:cNvPr id="14" name="円弧 13"/>
          <p:cNvSpPr/>
          <p:nvPr/>
        </p:nvSpPr>
        <p:spPr>
          <a:xfrm rot="1505388">
            <a:off x="630034" y="2844850"/>
            <a:ext cx="2454777" cy="974173"/>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9015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63311" y="1280898"/>
            <a:ext cx="6020774" cy="463776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(8) </a:t>
            </a:r>
            <a:r>
              <a:rPr lang="ja-JP" altLang="en-US" sz="2400" dirty="0" smtClean="0">
                <a:solidFill>
                  <a:schemeClr val="tx1"/>
                </a:solidFill>
                <a:latin typeface="メイリオ" panose="020B0604030504040204" pitchFamily="50" charset="-128"/>
                <a:ea typeface="メイリオ" panose="020B0604030504040204" pitchFamily="50" charset="-128"/>
              </a:rPr>
              <a:t>ひっくり返らないようにしよう</a:t>
            </a:r>
            <a:endParaRPr kumimoji="1" lang="ja-JP" altLang="en-US" sz="2400" dirty="0"/>
          </a:p>
        </p:txBody>
      </p:sp>
      <p:sp>
        <p:nvSpPr>
          <p:cNvPr id="22" name="テキスト ボックス 21"/>
          <p:cNvSpPr txBox="1"/>
          <p:nvPr/>
        </p:nvSpPr>
        <p:spPr>
          <a:xfrm>
            <a:off x="25" y="654733"/>
            <a:ext cx="8792091"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スプライト</a:t>
            </a:r>
            <a:r>
              <a:rPr lang="ja-JP" altLang="en-US" dirty="0" smtClean="0">
                <a:latin typeface="メイリオ" panose="020B0604030504040204" pitchFamily="50" charset="-128"/>
                <a:ea typeface="メイリオ" panose="020B0604030504040204" pitchFamily="50" charset="-128"/>
              </a:rPr>
              <a:t>がいろいろ歩きだすと、さかさまにひっくり返ることがあるね。プログラムでひっくり返らないようにしてみよう。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4" name="楕円 13"/>
          <p:cNvSpPr/>
          <p:nvPr/>
        </p:nvSpPr>
        <p:spPr>
          <a:xfrm>
            <a:off x="363311" y="1876763"/>
            <a:ext cx="356606" cy="2996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384085" y="1785881"/>
            <a:ext cx="2550544"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回転方法を</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左右のみ</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にする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ブロックを追加してみよう。</a:t>
            </a:r>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2803537" y="2176423"/>
            <a:ext cx="3267075" cy="3524250"/>
          </a:xfrm>
          <a:prstGeom prst="rect">
            <a:avLst/>
          </a:prstGeom>
        </p:spPr>
      </p:pic>
      <p:sp>
        <p:nvSpPr>
          <p:cNvPr id="11" name="円弧 10"/>
          <p:cNvSpPr/>
          <p:nvPr/>
        </p:nvSpPr>
        <p:spPr>
          <a:xfrm rot="19440590">
            <a:off x="1037545" y="3364104"/>
            <a:ext cx="2067254" cy="768513"/>
          </a:xfrm>
          <a:prstGeom prst="arc">
            <a:avLst>
              <a:gd name="adj1" fmla="val 16200000"/>
              <a:gd name="adj2" fmla="val 7043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494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320867" y="1263038"/>
            <a:ext cx="3451811" cy="2751352"/>
          </a:xfrm>
          <a:prstGeom prst="rect">
            <a:avLst/>
          </a:prstGeom>
        </p:spPr>
      </p:pic>
      <p:pic>
        <p:nvPicPr>
          <p:cNvPr id="4" name="図 3"/>
          <p:cNvPicPr>
            <a:picLocks noChangeAspect="1"/>
          </p:cNvPicPr>
          <p:nvPr/>
        </p:nvPicPr>
        <p:blipFill>
          <a:blip r:embed="rId3"/>
          <a:stretch>
            <a:fillRect/>
          </a:stretch>
        </p:blipFill>
        <p:spPr>
          <a:xfrm>
            <a:off x="512857" y="1260621"/>
            <a:ext cx="4295153" cy="3659111"/>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(9) </a:t>
            </a:r>
            <a:r>
              <a:rPr lang="ja-JP" altLang="en-US" sz="2400" dirty="0">
                <a:solidFill>
                  <a:schemeClr val="tx1"/>
                </a:solidFill>
                <a:latin typeface="メイリオ" panose="020B0604030504040204" pitchFamily="50" charset="-128"/>
                <a:ea typeface="メイリオ" panose="020B0604030504040204" pitchFamily="50" charset="-128"/>
              </a:rPr>
              <a:t>スプライト</a:t>
            </a:r>
            <a:r>
              <a:rPr lang="ja-JP" altLang="en-US" sz="2400" dirty="0" smtClean="0">
                <a:solidFill>
                  <a:schemeClr val="tx1"/>
                </a:solidFill>
                <a:latin typeface="メイリオ" panose="020B0604030504040204" pitchFamily="50" charset="-128"/>
                <a:ea typeface="メイリオ" panose="020B0604030504040204" pitchFamily="50" charset="-128"/>
              </a:rPr>
              <a:t>を歩くように見せよう</a:t>
            </a:r>
            <a:endParaRPr kumimoji="1" lang="ja-JP" altLang="en-US" sz="2400" dirty="0"/>
          </a:p>
        </p:txBody>
      </p:sp>
      <p:sp>
        <p:nvSpPr>
          <p:cNvPr id="22" name="テキスト ボックス 21"/>
          <p:cNvSpPr txBox="1"/>
          <p:nvPr/>
        </p:nvSpPr>
        <p:spPr>
          <a:xfrm>
            <a:off x="0" y="685225"/>
            <a:ext cx="8419077"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ゲームのように</a:t>
            </a:r>
            <a:r>
              <a:rPr lang="ja-JP" altLang="en-US" dirty="0">
                <a:latin typeface="メイリオ" panose="020B0604030504040204" pitchFamily="50" charset="-128"/>
                <a:ea typeface="メイリオ" panose="020B0604030504040204" pitchFamily="50" charset="-128"/>
              </a:rPr>
              <a:t>スプライト</a:t>
            </a:r>
            <a:r>
              <a:rPr lang="ja-JP" altLang="en-US" dirty="0" smtClean="0">
                <a:latin typeface="メイリオ" panose="020B0604030504040204" pitchFamily="50" charset="-128"/>
                <a:ea typeface="メイリオ" panose="020B0604030504040204" pitchFamily="50" charset="-128"/>
              </a:rPr>
              <a:t>が歩くようにしてみよう。</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見た目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次のコスチュームにする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ブロックを使ってみよう。</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211651" y="4186699"/>
            <a:ext cx="3809143"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スプライトのコスチュームにすると、どんなコスチュームを使っているかわかるよ。</a:t>
            </a:r>
          </a:p>
          <a:p>
            <a:endParaRPr kumimoji="1" lang="ja-JP" altLang="en-US" dirty="0">
              <a:latin typeface="メイリオ" panose="020B0604030504040204" pitchFamily="50" charset="-128"/>
              <a:ea typeface="メイリオ" panose="020B0604030504040204" pitchFamily="50" charset="-128"/>
            </a:endParaRPr>
          </a:p>
        </p:txBody>
      </p:sp>
      <p:sp>
        <p:nvSpPr>
          <p:cNvPr id="13" name="対角する 2 つの角を丸めた四角形 12"/>
          <p:cNvSpPr/>
          <p:nvPr/>
        </p:nvSpPr>
        <p:spPr>
          <a:xfrm>
            <a:off x="10552" y="5092041"/>
            <a:ext cx="9144000" cy="1432386"/>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スプライトとコスチューム</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使っているスプライトのコスチュームによってはあるいたり他の動作します。</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rPr>
              <a:t>スプライトの実際の見た目はコスチュームで決まります。コスチュームは劇に例えると役者の衣装になります。</a:t>
            </a:r>
            <a:r>
              <a:rPr lang="en-US" altLang="ja-JP" sz="1600" dirty="0" smtClean="0">
                <a:solidFill>
                  <a:schemeClr val="tx1"/>
                </a:solidFill>
                <a:latin typeface="メイリオ" panose="020B0604030504040204" pitchFamily="50" charset="-128"/>
                <a:ea typeface="メイリオ" panose="020B0604030504040204" pitchFamily="50" charset="-128"/>
              </a:rPr>
              <a:t>1</a:t>
            </a:r>
            <a:r>
              <a:rPr lang="ja-JP" altLang="en-US" sz="1600" dirty="0" smtClean="0">
                <a:solidFill>
                  <a:schemeClr val="tx1"/>
                </a:solidFill>
                <a:latin typeface="メイリオ" panose="020B0604030504040204" pitchFamily="50" charset="-128"/>
                <a:ea typeface="メイリオ" panose="020B0604030504040204" pitchFamily="50" charset="-128"/>
              </a:rPr>
              <a:t>のスプライトは複数のコスチュームを持つことができます。どのコスチュームを使うかで見た目がかわってきます。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4" name="楕円 13"/>
          <p:cNvSpPr/>
          <p:nvPr/>
        </p:nvSpPr>
        <p:spPr>
          <a:xfrm>
            <a:off x="391887" y="1975755"/>
            <a:ext cx="587828" cy="368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5811684" y="1396745"/>
            <a:ext cx="801859" cy="321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2216347" y="1718548"/>
            <a:ext cx="2588890" cy="3230452"/>
          </a:xfrm>
          <a:prstGeom prst="rect">
            <a:avLst/>
          </a:prstGeom>
        </p:spPr>
      </p:pic>
      <p:sp>
        <p:nvSpPr>
          <p:cNvPr id="17" name="円弧 16"/>
          <p:cNvSpPr/>
          <p:nvPr/>
        </p:nvSpPr>
        <p:spPr>
          <a:xfrm rot="1046460">
            <a:off x="430268" y="3274029"/>
            <a:ext cx="2072761" cy="574045"/>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3543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96351" y="1340961"/>
            <a:ext cx="5867563" cy="4610952"/>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smtClean="0">
                <a:solidFill>
                  <a:schemeClr val="tx1"/>
                </a:solidFill>
                <a:latin typeface="メイリオ" panose="020B0604030504040204" pitchFamily="50" charset="-128"/>
                <a:ea typeface="メイリオ" panose="020B0604030504040204" pitchFamily="50" charset="-128"/>
              </a:rPr>
              <a:t>2 (10) </a:t>
            </a:r>
            <a:r>
              <a:rPr lang="ja-JP" altLang="en-US" sz="2400" dirty="0" smtClean="0">
                <a:solidFill>
                  <a:schemeClr val="tx1"/>
                </a:solidFill>
                <a:latin typeface="メイリオ" panose="020B0604030504040204" pitchFamily="50" charset="-128"/>
                <a:ea typeface="メイリオ" panose="020B0604030504040204" pitchFamily="50" charset="-128"/>
              </a:rPr>
              <a:t>ステージのいろいろな所を歩かせよう</a:t>
            </a:r>
            <a:endParaRPr kumimoji="1" lang="ja-JP" altLang="en-US" sz="2400" dirty="0"/>
          </a:p>
        </p:txBody>
      </p:sp>
      <p:sp>
        <p:nvSpPr>
          <p:cNvPr id="22" name="テキスト ボックス 21"/>
          <p:cNvSpPr txBox="1"/>
          <p:nvPr/>
        </p:nvSpPr>
        <p:spPr>
          <a:xfrm>
            <a:off x="0" y="626557"/>
            <a:ext cx="8419077"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今までのプログラムだと、</a:t>
            </a:r>
            <a:r>
              <a:rPr lang="ja-JP" altLang="en-US" dirty="0">
                <a:latin typeface="メイリオ" panose="020B0604030504040204" pitchFamily="50" charset="-128"/>
                <a:ea typeface="メイリオ" panose="020B0604030504040204" pitchFamily="50" charset="-128"/>
              </a:rPr>
              <a:t>スプライト</a:t>
            </a:r>
            <a:r>
              <a:rPr lang="ja-JP" altLang="en-US" dirty="0" smtClean="0">
                <a:latin typeface="メイリオ" panose="020B0604030504040204" pitchFamily="50" charset="-128"/>
                <a:ea typeface="メイリオ" panose="020B0604030504040204" pitchFamily="50" charset="-128"/>
              </a:rPr>
              <a:t>は横を行ったり来たりしているだけですが、もっといろんな場所を歩くようにしてみよう。</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141979" y="3507898"/>
            <a:ext cx="3002021" cy="1754326"/>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動き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度に向ける</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ブロックを初めの方で</a:t>
            </a:r>
          </a:p>
          <a:p>
            <a:r>
              <a:rPr lang="ja-JP" altLang="en-US" dirty="0" smtClean="0">
                <a:latin typeface="メイリオ" panose="020B0604030504040204" pitchFamily="50" charset="-128"/>
                <a:ea typeface="メイリオ" panose="020B0604030504040204" pitchFamily="50" charset="-128"/>
              </a:rPr>
              <a:t>使ってみよう。</a:t>
            </a:r>
            <a:r>
              <a:rPr lang="en-US" altLang="ja-JP" dirty="0" smtClean="0">
                <a:latin typeface="メイリオ" panose="020B0604030504040204" pitchFamily="50" charset="-128"/>
                <a:ea typeface="メイリオ" panose="020B0604030504040204" pitchFamily="50" charset="-128"/>
              </a:rPr>
              <a:t>(90)</a:t>
            </a:r>
            <a:r>
              <a:rPr lang="ja-JP" altLang="en-US" dirty="0" smtClean="0">
                <a:latin typeface="メイリオ" panose="020B0604030504040204" pitchFamily="50" charset="-128"/>
                <a:ea typeface="メイリオ" panose="020B0604030504040204" pitchFamily="50" charset="-128"/>
              </a:rPr>
              <a:t>を</a:t>
            </a:r>
          </a:p>
          <a:p>
            <a:r>
              <a:rPr lang="en-US" altLang="ja-JP" dirty="0" smtClean="0">
                <a:latin typeface="メイリオ" panose="020B0604030504040204" pitchFamily="50" charset="-128"/>
                <a:ea typeface="メイリオ" panose="020B0604030504040204" pitchFamily="50" charset="-128"/>
              </a:rPr>
              <a:t>(30)</a:t>
            </a:r>
            <a:r>
              <a:rPr lang="ja-JP" altLang="en-US" dirty="0" smtClean="0">
                <a:latin typeface="メイリオ" panose="020B0604030504040204" pitchFamily="50" charset="-128"/>
                <a:ea typeface="メイリオ" panose="020B0604030504040204" pitchFamily="50" charset="-128"/>
              </a:rPr>
              <a:t>にキーボードから</a:t>
            </a:r>
          </a:p>
          <a:p>
            <a:r>
              <a:rPr lang="ja-JP" altLang="en-US" dirty="0" smtClean="0">
                <a:latin typeface="メイリオ" panose="020B0604030504040204" pitchFamily="50" charset="-128"/>
                <a:ea typeface="メイリオ" panose="020B0604030504040204" pitchFamily="50" charset="-128"/>
              </a:rPr>
              <a:t>打ち込んで書き換えます。</a:t>
            </a:r>
          </a:p>
          <a:p>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240078" y="1943681"/>
            <a:ext cx="576351" cy="310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18186482">
            <a:off x="-51" y="4439883"/>
            <a:ext cx="3678722" cy="574690"/>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6234425" y="1649921"/>
            <a:ext cx="2184652" cy="1504950"/>
          </a:xfrm>
          <a:prstGeom prst="rect">
            <a:avLst/>
          </a:prstGeom>
        </p:spPr>
      </p:pic>
      <p:sp>
        <p:nvSpPr>
          <p:cNvPr id="17" name="下矢印 16"/>
          <p:cNvSpPr/>
          <p:nvPr/>
        </p:nvSpPr>
        <p:spPr>
          <a:xfrm>
            <a:off x="6491748" y="2254277"/>
            <a:ext cx="213592" cy="272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2571238" y="2060961"/>
            <a:ext cx="3276600" cy="4648200"/>
          </a:xfrm>
          <a:prstGeom prst="rect">
            <a:avLst/>
          </a:prstGeom>
        </p:spPr>
      </p:pic>
    </p:spTree>
    <p:extLst>
      <p:ext uri="{BB962C8B-B14F-4D97-AF65-F5344CB8AC3E}">
        <p14:creationId xmlns:p14="http://schemas.microsoft.com/office/powerpoint/2010/main" val="117455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0679" y="1010116"/>
            <a:ext cx="3443287" cy="1935278"/>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(12). </a:t>
            </a:r>
            <a:r>
              <a:rPr lang="ja-JP" altLang="en-US" sz="2400" dirty="0">
                <a:solidFill>
                  <a:schemeClr val="tx1"/>
                </a:solidFill>
                <a:latin typeface="メイリオ" panose="020B0604030504040204" pitchFamily="50" charset="-128"/>
                <a:ea typeface="メイリオ" panose="020B0604030504040204" pitchFamily="50" charset="-128"/>
              </a:rPr>
              <a:t>背景</a:t>
            </a:r>
            <a:r>
              <a:rPr lang="ja-JP" altLang="en-US" sz="2400" dirty="0" smtClean="0">
                <a:solidFill>
                  <a:schemeClr val="tx1"/>
                </a:solidFill>
                <a:latin typeface="メイリオ" panose="020B0604030504040204" pitchFamily="50" charset="-128"/>
                <a:ea typeface="メイリオ" panose="020B0604030504040204" pitchFamily="50" charset="-128"/>
              </a:rPr>
              <a:t>を追加してみよう</a:t>
            </a:r>
            <a:endParaRPr kumimoji="1" lang="ja-JP" altLang="en-US" sz="2400" dirty="0"/>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背景を追加してみよう。</a:t>
            </a:r>
            <a:endParaRPr kumimoji="1" lang="ja-JP" altLang="en-US" dirty="0">
              <a:latin typeface="メイリオ" panose="020B0604030504040204" pitchFamily="50" charset="-128"/>
              <a:ea typeface="メイリオ" panose="020B0604030504040204" pitchFamily="50" charset="-128"/>
            </a:endParaRPr>
          </a:p>
        </p:txBody>
      </p:sp>
      <p:sp>
        <p:nvSpPr>
          <p:cNvPr id="12" name="楕円 11"/>
          <p:cNvSpPr/>
          <p:nvPr/>
        </p:nvSpPr>
        <p:spPr>
          <a:xfrm>
            <a:off x="2981850" y="2269672"/>
            <a:ext cx="602115" cy="6757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8463" y="3657281"/>
            <a:ext cx="3443286"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4249013" y="959797"/>
            <a:ext cx="4352245" cy="2133889"/>
          </a:xfrm>
          <a:prstGeom prst="rect">
            <a:avLst/>
          </a:prstGeom>
        </p:spPr>
      </p:pic>
      <p:sp>
        <p:nvSpPr>
          <p:cNvPr id="11" name="下矢印 10"/>
          <p:cNvSpPr/>
          <p:nvPr/>
        </p:nvSpPr>
        <p:spPr>
          <a:xfrm rot="16200000">
            <a:off x="3684373" y="1738862"/>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5499271" y="3228033"/>
            <a:ext cx="2325882" cy="3296394"/>
          </a:xfrm>
          <a:prstGeom prst="rect">
            <a:avLst/>
          </a:prstGeom>
        </p:spPr>
      </p:pic>
      <p:sp>
        <p:nvSpPr>
          <p:cNvPr id="14" name="下矢印 13"/>
          <p:cNvSpPr/>
          <p:nvPr/>
        </p:nvSpPr>
        <p:spPr>
          <a:xfrm rot="18793774">
            <a:off x="4641073" y="3266019"/>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7231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4147" y="1116328"/>
            <a:ext cx="8878079" cy="3745799"/>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16</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(13). </a:t>
            </a:r>
            <a:r>
              <a:rPr lang="ja-JP" altLang="en-US" sz="2400" dirty="0" smtClean="0">
                <a:solidFill>
                  <a:schemeClr val="tx1"/>
                </a:solidFill>
                <a:latin typeface="メイリオ" panose="020B0604030504040204" pitchFamily="50" charset="-128"/>
                <a:ea typeface="メイリオ" panose="020B0604030504040204" pitchFamily="50" charset="-128"/>
              </a:rPr>
              <a:t>音・音楽を出そう</a:t>
            </a:r>
            <a:endParaRPr kumimoji="1" lang="ja-JP" altLang="en-US" sz="2400" dirty="0"/>
          </a:p>
        </p:txBody>
      </p:sp>
      <p:sp>
        <p:nvSpPr>
          <p:cNvPr id="22" name="テキスト ボックス 21"/>
          <p:cNvSpPr txBox="1"/>
          <p:nvPr/>
        </p:nvSpPr>
        <p:spPr>
          <a:xfrm>
            <a:off x="0" y="640784"/>
            <a:ext cx="8792091"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スペースキーを押したら音が鳴るようにしよう。</a:t>
            </a:r>
            <a:endParaRPr kumimoji="1" lang="ja-JP" altLang="en-US" dirty="0">
              <a:latin typeface="メイリオ" panose="020B0604030504040204" pitchFamily="50" charset="-128"/>
              <a:ea typeface="メイリオ" panose="020B0604030504040204" pitchFamily="50" charset="-128"/>
            </a:endParaRPr>
          </a:p>
        </p:txBody>
      </p:sp>
      <p:sp>
        <p:nvSpPr>
          <p:cNvPr id="17" name="楕円 16"/>
          <p:cNvSpPr/>
          <p:nvPr/>
        </p:nvSpPr>
        <p:spPr>
          <a:xfrm>
            <a:off x="122492" y="2338394"/>
            <a:ext cx="446478" cy="4298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p:cNvSpPr/>
          <p:nvPr/>
        </p:nvSpPr>
        <p:spPr>
          <a:xfrm rot="349781">
            <a:off x="624310" y="2516955"/>
            <a:ext cx="2067254" cy="768513"/>
          </a:xfrm>
          <a:prstGeom prst="arc">
            <a:avLst>
              <a:gd name="adj1" fmla="val 16200000"/>
              <a:gd name="adj2" fmla="val 7043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1558184" y="5107283"/>
            <a:ext cx="3698698" cy="1750717"/>
          </a:xfrm>
          <a:prstGeom prst="rect">
            <a:avLst/>
          </a:prstGeom>
        </p:spPr>
      </p:pic>
      <p:sp>
        <p:nvSpPr>
          <p:cNvPr id="6" name="テキスト ボックス 5"/>
          <p:cNvSpPr txBox="1"/>
          <p:nvPr/>
        </p:nvSpPr>
        <p:spPr>
          <a:xfrm>
            <a:off x="2360814" y="6082391"/>
            <a:ext cx="1683007" cy="36933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スペースキー</a:t>
            </a:r>
            <a:endParaRPr kumimoji="1" lang="ja-JP" altLang="en-US" dirty="0">
              <a:solidFill>
                <a:srgbClr val="FF0000"/>
              </a:solidFill>
            </a:endParaRPr>
          </a:p>
        </p:txBody>
      </p:sp>
    </p:spTree>
    <p:extLst>
      <p:ext uri="{BB962C8B-B14F-4D97-AF65-F5344CB8AC3E}">
        <p14:creationId xmlns:p14="http://schemas.microsoft.com/office/powerpoint/2010/main" val="990852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0075" y="1204522"/>
            <a:ext cx="5134058" cy="3824651"/>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568418"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(14). </a:t>
            </a:r>
            <a:r>
              <a:rPr lang="ja-JP" altLang="en-US" sz="2400" dirty="0">
                <a:solidFill>
                  <a:schemeClr val="tx1"/>
                </a:solidFill>
                <a:latin typeface="メイリオ" panose="020B0604030504040204" pitchFamily="50" charset="-128"/>
                <a:ea typeface="メイリオ" panose="020B0604030504040204" pitchFamily="50" charset="-128"/>
              </a:rPr>
              <a:t>音</a:t>
            </a:r>
            <a:r>
              <a:rPr lang="ja-JP" altLang="en-US" sz="2400" dirty="0" smtClean="0">
                <a:solidFill>
                  <a:schemeClr val="tx1"/>
                </a:solidFill>
                <a:latin typeface="メイリオ" panose="020B0604030504040204" pitchFamily="50" charset="-128"/>
                <a:ea typeface="メイリオ" panose="020B0604030504040204" pitchFamily="50" charset="-128"/>
              </a:rPr>
              <a:t>や音楽を追加しよう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スプライトの音に新しい音や音楽を追加できるよ。</a:t>
            </a:r>
          </a:p>
          <a:p>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342901" y="4519313"/>
            <a:ext cx="375558" cy="5098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rot="16200000">
            <a:off x="5376705" y="2669472"/>
            <a:ext cx="464234" cy="4305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1956" y="5418444"/>
            <a:ext cx="3856983"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スプライトに音として、新しい音を追加するよ。</a:t>
            </a:r>
            <a:endParaRPr kumimoji="1" lang="ja-JP" altLang="en-US" dirty="0">
              <a:latin typeface="メイリオ" panose="020B0604030504040204" pitchFamily="50" charset="-128"/>
              <a:ea typeface="メイリオ" panose="020B0604030504040204" pitchFamily="50" charset="-128"/>
            </a:endParaRPr>
          </a:p>
        </p:txBody>
      </p:sp>
      <p:sp>
        <p:nvSpPr>
          <p:cNvPr id="19" name="楕円 18"/>
          <p:cNvSpPr/>
          <p:nvPr/>
        </p:nvSpPr>
        <p:spPr>
          <a:xfrm>
            <a:off x="1339538" y="1139305"/>
            <a:ext cx="489262" cy="3436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4536750" y="3896208"/>
            <a:ext cx="355840" cy="389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146444" y="3896208"/>
            <a:ext cx="2542143"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いろいろな音や音楽を試してみよう。</a:t>
            </a:r>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933511" y="2137779"/>
            <a:ext cx="2968011" cy="1530869"/>
          </a:xfrm>
          <a:prstGeom prst="rect">
            <a:avLst/>
          </a:prstGeom>
        </p:spPr>
      </p:pic>
      <p:sp>
        <p:nvSpPr>
          <p:cNvPr id="3" name="線吹き出し 1 (枠付き) 2"/>
          <p:cNvSpPr/>
          <p:nvPr/>
        </p:nvSpPr>
        <p:spPr>
          <a:xfrm>
            <a:off x="1339538" y="2652613"/>
            <a:ext cx="2301437" cy="464235"/>
          </a:xfrm>
          <a:prstGeom prst="borderCallout1">
            <a:avLst>
              <a:gd name="adj1" fmla="val 111863"/>
              <a:gd name="adj2" fmla="val 45847"/>
              <a:gd name="adj3" fmla="val 198450"/>
              <a:gd name="adj4" fmla="val 620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934289" y="3573042"/>
            <a:ext cx="204465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音をいろいろ編集できます。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568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7968343"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3 .</a:t>
            </a:r>
            <a:r>
              <a:rPr lang="ja-JP" altLang="en-US" sz="2400" dirty="0">
                <a:solidFill>
                  <a:schemeClr val="tx1"/>
                </a:solidFill>
                <a:latin typeface="メイリオ" panose="020B0604030504040204" pitchFamily="50" charset="-128"/>
                <a:ea typeface="メイリオ" panose="020B0604030504040204" pitchFamily="50" charset="-128"/>
              </a:rPr>
              <a:t>いろいろなプログラムを作ろう、改造しよう</a:t>
            </a:r>
            <a:endParaRPr kumimoji="1" lang="ja-JP" altLang="en-US" sz="2400" dirty="0"/>
          </a:p>
        </p:txBody>
      </p:sp>
      <p:sp>
        <p:nvSpPr>
          <p:cNvPr id="22" name="テキスト ボックス 21"/>
          <p:cNvSpPr txBox="1"/>
          <p:nvPr/>
        </p:nvSpPr>
        <p:spPr>
          <a:xfrm>
            <a:off x="520682" y="4430101"/>
            <a:ext cx="8457064" cy="2215991"/>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いろいろなプログラムを作れるカードを用意しています。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好きなカードを選んでプログラムをつくってみよう。</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動いたら、いろいろ改造してみよう。</a:t>
            </a:r>
            <a:br>
              <a:rPr lang="ja-JP" altLang="en-US" sz="2400" dirty="0" smtClean="0">
                <a:latin typeface="メイリオ" panose="020B0604030504040204" pitchFamily="50" charset="-128"/>
                <a:ea typeface="メイリオ" panose="020B0604030504040204" pitchFamily="50" charset="-128"/>
              </a:rPr>
            </a:b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ひとつだけじゃなくて、いくつものカードを選んでも、</a:t>
            </a:r>
          </a:p>
          <a:p>
            <a:r>
              <a:rPr kumimoji="1" lang="ja-JP" altLang="en-US" sz="2400" dirty="0" smtClean="0">
                <a:latin typeface="メイリオ" panose="020B0604030504040204" pitchFamily="50" charset="-128"/>
                <a:ea typeface="メイリオ" panose="020B0604030504040204" pitchFamily="50" charset="-128"/>
              </a:rPr>
              <a:t>いいです。</a:t>
            </a:r>
            <a:r>
              <a:rPr kumimoji="1" lang="en-US" altLang="ja-JP" sz="2400" dirty="0" smtClean="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302" y="763719"/>
            <a:ext cx="4605252" cy="3437235"/>
          </a:xfrm>
          <a:prstGeom prst="rect">
            <a:avLst/>
          </a:prstGeom>
        </p:spPr>
      </p:pic>
    </p:spTree>
    <p:extLst>
      <p:ext uri="{BB962C8B-B14F-4D97-AF65-F5344CB8AC3E}">
        <p14:creationId xmlns:p14="http://schemas.microsoft.com/office/powerpoint/2010/main" val="32638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7968343"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smtClean="0">
                <a:solidFill>
                  <a:schemeClr val="tx1"/>
                </a:solidFill>
                <a:latin typeface="メイリオ" panose="020B0604030504040204" pitchFamily="50" charset="-128"/>
                <a:ea typeface="メイリオ" panose="020B0604030504040204" pitchFamily="50" charset="-128"/>
              </a:rPr>
              <a:t>3 (1) </a:t>
            </a:r>
            <a:r>
              <a:rPr lang="ja-JP" altLang="en-US" sz="2400" dirty="0" smtClean="0">
                <a:solidFill>
                  <a:schemeClr val="tx1"/>
                </a:solidFill>
                <a:latin typeface="メイリオ" panose="020B0604030504040204" pitchFamily="50" charset="-128"/>
                <a:ea typeface="メイリオ" panose="020B0604030504040204" pitchFamily="50" charset="-128"/>
              </a:rPr>
              <a:t>新しいプログラム</a:t>
            </a:r>
            <a:endParaRPr kumimoji="1" lang="ja-JP" altLang="en-US" sz="2400" dirty="0"/>
          </a:p>
        </p:txBody>
      </p:sp>
      <p:sp>
        <p:nvSpPr>
          <p:cNvPr id="22" name="テキスト ボックス 21"/>
          <p:cNvSpPr txBox="1"/>
          <p:nvPr/>
        </p:nvSpPr>
        <p:spPr>
          <a:xfrm>
            <a:off x="188172" y="2910031"/>
            <a:ext cx="5186511" cy="3970318"/>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ファイルの「新規」を使うと新しいプログラムをつくることができます。</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右の説明のように、今まで作っていたプログラムは保存されてます</a:t>
            </a:r>
            <a:r>
              <a:rPr lang="en-US" altLang="ja-JP" dirty="0" smtClean="0">
                <a:latin typeface="メイリオ" panose="020B0604030504040204" pitchFamily="50" charset="-128"/>
                <a:ea typeface="メイリオ" panose="020B0604030504040204" pitchFamily="50" charset="-128"/>
              </a:rPr>
              <a:t>)</a:t>
            </a:r>
          </a:p>
          <a:p>
            <a:endParaRPr kumimoji="1" lang="en-US" altLang="ja-JP" dirty="0">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新規</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新しくプログラムを作る。</a:t>
            </a:r>
          </a:p>
          <a:p>
            <a:r>
              <a:rPr lang="ja-JP" altLang="en-US" dirty="0">
                <a:solidFill>
                  <a:srgbClr val="FF0000"/>
                </a:solidFill>
                <a:latin typeface="メイリオ" panose="020B0604030504040204" pitchFamily="50" charset="-128"/>
                <a:ea typeface="メイリオ" panose="020B0604030504040204" pitchFamily="50" charset="-128"/>
              </a:rPr>
              <a:t>直</a:t>
            </a:r>
            <a:r>
              <a:rPr lang="ja-JP" altLang="en-US" dirty="0" smtClean="0">
                <a:solidFill>
                  <a:srgbClr val="FF0000"/>
                </a:solidFill>
                <a:latin typeface="メイリオ" panose="020B0604030504040204" pitchFamily="50" charset="-128"/>
                <a:ea typeface="メイリオ" panose="020B0604030504040204" pitchFamily="50" charset="-128"/>
              </a:rPr>
              <a:t>ちに保存</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今のプログラムを確実に保存する。</a:t>
            </a:r>
          </a:p>
          <a:p>
            <a:r>
              <a:rPr lang="ja-JP" altLang="en-US" dirty="0" smtClean="0">
                <a:solidFill>
                  <a:srgbClr val="FF0000"/>
                </a:solidFill>
                <a:latin typeface="メイリオ" panose="020B0604030504040204" pitchFamily="50" charset="-128"/>
                <a:ea typeface="メイリオ" panose="020B0604030504040204" pitchFamily="50" charset="-128"/>
              </a:rPr>
              <a:t>コピーを保存</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今のプログラムを保存し、今のプログラムをコピーして新しいファイルにする。</a:t>
            </a:r>
            <a:endParaRPr lang="en-US" altLang="ja-JP" dirty="0" smtClean="0">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コンピュータから読み込む</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今のプログラムを</a:t>
            </a:r>
            <a:r>
              <a:rPr lang="en-US" altLang="ja-JP" dirty="0" smtClean="0">
                <a:latin typeface="メイリオ" panose="020B0604030504040204" pitchFamily="50" charset="-128"/>
                <a:ea typeface="メイリオ" panose="020B0604030504040204" pitchFamily="50" charset="-128"/>
              </a:rPr>
              <a:t>PC</a:t>
            </a:r>
            <a:r>
              <a:rPr lang="ja-JP" altLang="en-US" dirty="0" smtClean="0">
                <a:latin typeface="メイリオ" panose="020B0604030504040204" pitchFamily="50" charset="-128"/>
                <a:ea typeface="メイリオ" panose="020B0604030504040204" pitchFamily="50" charset="-128"/>
              </a:rPr>
              <a:t>のディスクに保存します。</a:t>
            </a:r>
            <a:endParaRPr lang="en-US" altLang="ja-JP" dirty="0" smtClean="0">
              <a:latin typeface="メイリオ" panose="020B0604030504040204" pitchFamily="50" charset="-128"/>
              <a:ea typeface="メイリオ" panose="020B0604030504040204" pitchFamily="50" charset="-128"/>
            </a:endParaRPr>
          </a:p>
          <a:p>
            <a:r>
              <a:rPr lang="ja-JP" altLang="en-US" dirty="0" smtClean="0">
                <a:solidFill>
                  <a:srgbClr val="FF0000"/>
                </a:solidFill>
                <a:latin typeface="メイリオ" panose="020B0604030504040204" pitchFamily="50" charset="-128"/>
                <a:ea typeface="メイリオ" panose="020B0604030504040204" pitchFamily="50" charset="-128"/>
              </a:rPr>
              <a:t>コンピュータに保存する</a:t>
            </a:r>
            <a:r>
              <a:rPr lang="en-US" altLang="ja-JP" dirty="0" smtClean="0">
                <a:solidFill>
                  <a:srgbClr val="FF0000"/>
                </a:solidFill>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PC</a:t>
            </a:r>
            <a:r>
              <a:rPr lang="ja-JP" altLang="en-US" dirty="0" smtClean="0">
                <a:latin typeface="メイリオ" panose="020B0604030504040204" pitchFamily="50" charset="-128"/>
                <a:ea typeface="メイリオ" panose="020B0604030504040204" pitchFamily="50" charset="-128"/>
              </a:rPr>
              <a:t>のディスクからプログラムを読み込みます。</a:t>
            </a:r>
            <a:endParaRPr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2"/>
          <a:stretch>
            <a:fillRect/>
          </a:stretch>
        </p:blipFill>
        <p:spPr>
          <a:xfrm>
            <a:off x="155672" y="973403"/>
            <a:ext cx="5102129" cy="1737521"/>
          </a:xfrm>
          <a:prstGeom prst="rect">
            <a:avLst/>
          </a:prstGeom>
        </p:spPr>
      </p:pic>
      <p:sp>
        <p:nvSpPr>
          <p:cNvPr id="18" name="楕円 17"/>
          <p:cNvSpPr/>
          <p:nvPr/>
        </p:nvSpPr>
        <p:spPr>
          <a:xfrm>
            <a:off x="1047743" y="1322715"/>
            <a:ext cx="789219" cy="3459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a:stretch>
            <a:fillRect/>
          </a:stretch>
        </p:blipFill>
        <p:spPr>
          <a:xfrm>
            <a:off x="5998440" y="1021019"/>
            <a:ext cx="2793651" cy="647619"/>
          </a:xfrm>
          <a:prstGeom prst="rect">
            <a:avLst/>
          </a:prstGeom>
        </p:spPr>
      </p:pic>
      <p:sp>
        <p:nvSpPr>
          <p:cNvPr id="21" name="楕円 20"/>
          <p:cNvSpPr/>
          <p:nvPr/>
        </p:nvSpPr>
        <p:spPr>
          <a:xfrm>
            <a:off x="6179001" y="1165026"/>
            <a:ext cx="789219" cy="3459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3065687" y="962960"/>
            <a:ext cx="1636942" cy="3597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stretch>
            <a:fillRect/>
          </a:stretch>
        </p:blipFill>
        <p:spPr>
          <a:xfrm>
            <a:off x="5647103" y="2209955"/>
            <a:ext cx="3144988" cy="1135690"/>
          </a:xfrm>
          <a:prstGeom prst="rect">
            <a:avLst/>
          </a:prstGeom>
        </p:spPr>
      </p:pic>
      <p:sp>
        <p:nvSpPr>
          <p:cNvPr id="24" name="下矢印 23"/>
          <p:cNvSpPr/>
          <p:nvPr/>
        </p:nvSpPr>
        <p:spPr>
          <a:xfrm>
            <a:off x="6987480" y="1724568"/>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stCxn id="23" idx="5"/>
            <a:endCxn id="23" idx="5"/>
          </p:cNvCxnSpPr>
          <p:nvPr/>
        </p:nvCxnSpPr>
        <p:spPr>
          <a:xfrm>
            <a:off x="4462904" y="127003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4702629" y="1495676"/>
            <a:ext cx="1476372" cy="1481307"/>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869727" y="3572699"/>
            <a:ext cx="3051075" cy="2308324"/>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自分</a:t>
            </a:r>
            <a:r>
              <a:rPr lang="ja-JP" altLang="en-US" dirty="0" smtClean="0">
                <a:latin typeface="メイリオ" panose="020B0604030504040204" pitchFamily="50" charset="-128"/>
                <a:ea typeface="メイリオ" panose="020B0604030504040204" pitchFamily="50" charset="-128"/>
              </a:rPr>
              <a:t>のアカウント</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ユーザー名</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の横のフォルダーをクリックすると、作ったプログラムの一覧を見ることができるよ。</a:t>
            </a:r>
          </a:p>
          <a:p>
            <a:r>
              <a:rPr kumimoji="1" lang="ja-JP" altLang="en-US" dirty="0" smtClean="0">
                <a:latin typeface="メイリオ" panose="020B0604030504040204" pitchFamily="50" charset="-128"/>
                <a:ea typeface="メイリオ" panose="020B0604030504040204" pitchFamily="50" charset="-128"/>
              </a:rPr>
              <a:t>プログラム名を指定しておくと、その名前で保存されるよ。</a:t>
            </a:r>
            <a:endParaRPr kumimoji="1" lang="ja-JP" altLang="en-US" dirty="0">
              <a:latin typeface="メイリオ" panose="020B0604030504040204" pitchFamily="50" charset="-128"/>
              <a:ea typeface="メイリオ" panose="020B0604030504040204" pitchFamily="50" charset="-128"/>
            </a:endParaRPr>
          </a:p>
        </p:txBody>
      </p:sp>
      <p:cxnSp>
        <p:nvCxnSpPr>
          <p:cNvPr id="30" name="直線コネクタ 29"/>
          <p:cNvCxnSpPr/>
          <p:nvPr/>
        </p:nvCxnSpPr>
        <p:spPr>
          <a:xfrm>
            <a:off x="5502729" y="685800"/>
            <a:ext cx="8379" cy="5838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1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288018" y="4272584"/>
            <a:ext cx="8025178" cy="237872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en-US" altLang="ja-JP" sz="2400" dirty="0">
                <a:solidFill>
                  <a:schemeClr val="tx1"/>
                </a:solidFill>
                <a:latin typeface="メイリオ" panose="020B0604030504040204" pitchFamily="50" charset="-128"/>
                <a:ea typeface="メイリオ" panose="020B0604030504040204" pitchFamily="50" charset="-128"/>
              </a:rPr>
              <a:t>1. </a:t>
            </a:r>
            <a:r>
              <a:rPr lang="ja-JP" altLang="en-US" sz="2400" dirty="0" smtClean="0">
                <a:solidFill>
                  <a:schemeClr val="tx1"/>
                </a:solidFill>
                <a:latin typeface="メイリオ" panose="020B0604030504040204" pitchFamily="50" charset="-128"/>
                <a:ea typeface="メイリオ" panose="020B0604030504040204" pitchFamily="50" charset="-128"/>
              </a:rPr>
              <a:t>オンライン</a:t>
            </a:r>
            <a:r>
              <a:rPr lang="en-US" altLang="ja-JP" sz="2400" dirty="0" smtClean="0">
                <a:solidFill>
                  <a:schemeClr val="tx1"/>
                </a:solidFill>
                <a:latin typeface="メイリオ" panose="020B0604030504040204" pitchFamily="50" charset="-128"/>
                <a:ea typeface="メイリオ" panose="020B0604030504040204" pitchFamily="50" charset="-128"/>
              </a:rPr>
              <a:t>/Web</a:t>
            </a:r>
            <a:r>
              <a:rPr lang="ja-JP" altLang="en-US" sz="2400" dirty="0" smtClean="0">
                <a:solidFill>
                  <a:schemeClr val="tx1"/>
                </a:solidFill>
                <a:latin typeface="メイリオ" panose="020B0604030504040204" pitchFamily="50" charset="-128"/>
                <a:ea typeface="メイリオ" panose="020B0604030504040204" pitchFamily="50" charset="-128"/>
              </a:rPr>
              <a:t>版スクラッチの準備</a:t>
            </a:r>
            <a:r>
              <a:rPr kumimoji="1" lang="en-US" altLang="ja-JP" sz="2400" dirty="0" smtClean="0"/>
              <a:t>.</a:t>
            </a:r>
            <a:endParaRPr kumimoji="1" lang="ja-JP" altLang="en-US" sz="2400" dirty="0"/>
          </a:p>
        </p:txBody>
      </p:sp>
      <p:sp>
        <p:nvSpPr>
          <p:cNvPr id="2" name="テキスト ボックス 1"/>
          <p:cNvSpPr txBox="1"/>
          <p:nvPr/>
        </p:nvSpPr>
        <p:spPr>
          <a:xfrm>
            <a:off x="-101626" y="715719"/>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まず、ブラウザで</a:t>
            </a:r>
            <a:r>
              <a:rPr lang="ja-JP" altLang="en-US" dirty="0">
                <a:latin typeface="メイリオ" panose="020B0604030504040204" pitchFamily="50" charset="-128"/>
                <a:ea typeface="メイリオ" panose="020B0604030504040204" pitchFamily="50" charset="-128"/>
              </a:rPr>
              <a:t>スクラッチ</a:t>
            </a:r>
            <a:r>
              <a:rPr lang="ja-JP" altLang="en-US" dirty="0" smtClean="0">
                <a:latin typeface="メイリオ" panose="020B0604030504040204" pitchFamily="50" charset="-128"/>
                <a:ea typeface="メイリオ" panose="020B0604030504040204" pitchFamily="50" charset="-128"/>
              </a:rPr>
              <a:t>のサイトを開くように指定するよ</a:t>
            </a:r>
            <a:endParaRPr kumimoji="1" lang="ja-JP" altLang="en-US" dirty="0">
              <a:latin typeface="メイリオ" panose="020B0604030504040204" pitchFamily="50" charset="-128"/>
              <a:ea typeface="メイリオ" panose="020B0604030504040204" pitchFamily="50" charset="-128"/>
            </a:endParaRPr>
          </a:p>
        </p:txBody>
      </p:sp>
      <p:sp>
        <p:nvSpPr>
          <p:cNvPr id="6" name="楕円 5"/>
          <p:cNvSpPr/>
          <p:nvPr/>
        </p:nvSpPr>
        <p:spPr>
          <a:xfrm>
            <a:off x="1220946" y="4264718"/>
            <a:ext cx="436099"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7269845" y="4255475"/>
            <a:ext cx="1125416"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線吹き出し 1 (枠付き) 6"/>
          <p:cNvSpPr/>
          <p:nvPr/>
        </p:nvSpPr>
        <p:spPr>
          <a:xfrm>
            <a:off x="7269845" y="5634991"/>
            <a:ext cx="1603717" cy="590844"/>
          </a:xfrm>
          <a:prstGeom prst="borderCallout1">
            <a:avLst>
              <a:gd name="adj1" fmla="val -17830"/>
              <a:gd name="adj2" fmla="val 50758"/>
              <a:gd name="adj3" fmla="val -140313"/>
              <a:gd name="adj4" fmla="val 37246"/>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次のページで説明</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8" name="線吹き出し 1 (枠付き) 17"/>
          <p:cNvSpPr/>
          <p:nvPr/>
        </p:nvSpPr>
        <p:spPr>
          <a:xfrm>
            <a:off x="2284934" y="5166522"/>
            <a:ext cx="2544864" cy="590844"/>
          </a:xfrm>
          <a:prstGeom prst="borderCallout1">
            <a:avLst>
              <a:gd name="adj1" fmla="val 18750"/>
              <a:gd name="adj2" fmla="val -8333"/>
              <a:gd name="adj3" fmla="val -61525"/>
              <a:gd name="adj4" fmla="val -29102"/>
            </a:avLst>
          </a:prstGeom>
          <a:solidFill>
            <a:schemeClr val="bg1"/>
          </a:solid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ここをクリックするとプログラムを作る画面</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53922279"/>
              </p:ext>
            </p:extLst>
          </p:nvPr>
        </p:nvGraphicFramePr>
        <p:xfrm>
          <a:off x="447013" y="1274182"/>
          <a:ext cx="2869810" cy="457200"/>
        </p:xfrm>
        <a:graphic>
          <a:graphicData uri="http://schemas.openxmlformats.org/drawingml/2006/table">
            <a:tbl>
              <a:tblPr firstRow="1" bandRow="1">
                <a:tableStyleId>{5C22544A-7EE6-4342-B048-85BDC9FD1C3A}</a:tableStyleId>
              </a:tblPr>
              <a:tblGrid>
                <a:gridCol w="2039816">
                  <a:extLst>
                    <a:ext uri="{9D8B030D-6E8A-4147-A177-3AD203B41FA5}">
                      <a16:colId xmlns:a16="http://schemas.microsoft.com/office/drawing/2014/main" val="1216802482"/>
                    </a:ext>
                  </a:extLst>
                </a:gridCol>
                <a:gridCol w="829994">
                  <a:extLst>
                    <a:ext uri="{9D8B030D-6E8A-4147-A177-3AD203B41FA5}">
                      <a16:colId xmlns:a16="http://schemas.microsoft.com/office/drawing/2014/main" val="186413184"/>
                    </a:ext>
                  </a:extLst>
                </a:gridCol>
              </a:tblGrid>
              <a:tr h="370840">
                <a:tc>
                  <a:txBody>
                    <a:bodyPr/>
                    <a:lstStyle/>
                    <a:p>
                      <a:r>
                        <a:rPr kumimoji="1" lang="en-US" altLang="ja-JP" sz="2400" dirty="0" smtClean="0">
                          <a:solidFill>
                            <a:schemeClr val="tx1"/>
                          </a:solidFill>
                          <a:latin typeface="メイリオ" panose="020B0604030504040204" pitchFamily="50" charset="-128"/>
                          <a:ea typeface="メイリオ" panose="020B0604030504040204" pitchFamily="50" charset="-128"/>
                        </a:rPr>
                        <a:t>Scratch</a:t>
                      </a:r>
                      <a:endParaRPr kumimoji="1" lang="ja-JP" altLang="en-US" sz="2400" dirty="0">
                        <a:solidFill>
                          <a:schemeClr val="tx1"/>
                        </a:solidFill>
                        <a:latin typeface="メイリオ" panose="020B0604030504040204" pitchFamily="50" charset="-128"/>
                        <a:ea typeface="メイリオ" panose="020B0604030504040204" pitchFamily="50" charset="-128"/>
                      </a:endParaRPr>
                    </a:p>
                  </a:txBody>
                  <a:tcPr/>
                </a:tc>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94414678"/>
                  </a:ext>
                </a:extLst>
              </a:tr>
            </a:tbl>
          </a:graphicData>
        </a:graphic>
      </p:graphicFrame>
      <p:pic>
        <p:nvPicPr>
          <p:cNvPr id="14" name="図 13"/>
          <p:cNvPicPr>
            <a:picLocks noChangeAspect="1"/>
          </p:cNvPicPr>
          <p:nvPr/>
        </p:nvPicPr>
        <p:blipFill>
          <a:blip r:embed="rId3"/>
          <a:stretch>
            <a:fillRect/>
          </a:stretch>
        </p:blipFill>
        <p:spPr>
          <a:xfrm>
            <a:off x="447013" y="2416621"/>
            <a:ext cx="5715000" cy="962025"/>
          </a:xfrm>
          <a:prstGeom prst="rect">
            <a:avLst/>
          </a:prstGeom>
        </p:spPr>
      </p:pic>
      <p:pic>
        <p:nvPicPr>
          <p:cNvPr id="3" name="図 2"/>
          <p:cNvPicPr>
            <a:picLocks noChangeAspect="1"/>
          </p:cNvPicPr>
          <p:nvPr/>
        </p:nvPicPr>
        <p:blipFill>
          <a:blip r:embed="rId4"/>
          <a:stretch>
            <a:fillRect/>
          </a:stretch>
        </p:blipFill>
        <p:spPr>
          <a:xfrm>
            <a:off x="5073729" y="2828761"/>
            <a:ext cx="3677718" cy="864903"/>
          </a:xfrm>
          <a:prstGeom prst="rect">
            <a:avLst/>
          </a:prstGeom>
        </p:spPr>
      </p:pic>
      <p:sp>
        <p:nvSpPr>
          <p:cNvPr id="19" name="テキスト ボックス 18"/>
          <p:cNvSpPr txBox="1"/>
          <p:nvPr/>
        </p:nvSpPr>
        <p:spPr>
          <a:xfrm>
            <a:off x="4656406" y="3824654"/>
            <a:ext cx="4487594"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en-US" altLang="ja-JP" dirty="0" smtClean="0">
                <a:solidFill>
                  <a:srgbClr val="FF0000"/>
                </a:solidFill>
                <a:latin typeface="メイリオ" panose="020B0604030504040204" pitchFamily="50" charset="-128"/>
                <a:ea typeface="メイリオ" panose="020B0604030504040204" pitchFamily="50" charset="-128"/>
              </a:rPr>
              <a:t>Scratch.mit.edu</a:t>
            </a:r>
            <a:r>
              <a:rPr lang="ja-JP" altLang="en-US" dirty="0" smtClean="0">
                <a:latin typeface="メイリオ" panose="020B0604030504040204" pitchFamily="50" charset="-128"/>
                <a:ea typeface="メイリオ" panose="020B0604030504040204" pitchFamily="50" charset="-128"/>
              </a:rPr>
              <a:t>と入力してもいいよ。</a:t>
            </a:r>
            <a:endParaRPr kumimoji="1" lang="ja-JP" altLang="en-US" dirty="0">
              <a:latin typeface="メイリオ" panose="020B0604030504040204" pitchFamily="50" charset="-128"/>
              <a:ea typeface="メイリオ" panose="020B0604030504040204" pitchFamily="50" charset="-128"/>
            </a:endParaRPr>
          </a:p>
        </p:txBody>
      </p:sp>
      <p:sp>
        <p:nvSpPr>
          <p:cNvPr id="16" name="下矢印 15"/>
          <p:cNvSpPr/>
          <p:nvPr/>
        </p:nvSpPr>
        <p:spPr>
          <a:xfrm>
            <a:off x="1220946" y="1961804"/>
            <a:ext cx="436099" cy="454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1215446" y="3520782"/>
            <a:ext cx="436099" cy="454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a:stretch>
            <a:fillRect/>
          </a:stretch>
        </p:blipFill>
        <p:spPr>
          <a:xfrm>
            <a:off x="4031073" y="1102160"/>
            <a:ext cx="1250666" cy="1219594"/>
          </a:xfrm>
          <a:prstGeom prst="rect">
            <a:avLst/>
          </a:prstGeom>
        </p:spPr>
      </p:pic>
      <p:sp>
        <p:nvSpPr>
          <p:cNvPr id="22" name="テキスト ボックス 21"/>
          <p:cNvSpPr txBox="1"/>
          <p:nvPr/>
        </p:nvSpPr>
        <p:spPr>
          <a:xfrm>
            <a:off x="5281739" y="1253499"/>
            <a:ext cx="3656702" cy="923330"/>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Chrome</a:t>
            </a:r>
            <a:r>
              <a:rPr kumimoji="1" lang="ja-JP" altLang="en-US" dirty="0" smtClean="0">
                <a:latin typeface="メイリオ" panose="020B0604030504040204" pitchFamily="50" charset="-128"/>
                <a:ea typeface="メイリオ" panose="020B0604030504040204" pitchFamily="50" charset="-128"/>
              </a:rPr>
              <a:t>ブラウザをつかってね。</a:t>
            </a:r>
          </a:p>
          <a:p>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マイクロソフトの</a:t>
            </a:r>
            <a:r>
              <a:rPr lang="en-US" altLang="ja-JP" dirty="0" smtClean="0">
                <a:latin typeface="メイリオ" panose="020B0604030504040204" pitchFamily="50" charset="-128"/>
                <a:ea typeface="メイリオ" panose="020B0604030504040204" pitchFamily="50" charset="-128"/>
              </a:rPr>
              <a:t>IE</a:t>
            </a:r>
            <a:r>
              <a:rPr lang="ja-JP" altLang="en-US" dirty="0" smtClean="0">
                <a:latin typeface="メイリオ" panose="020B0604030504040204" pitchFamily="50" charset="-128"/>
                <a:ea typeface="メイリオ" panose="020B0604030504040204" pitchFamily="50" charset="-128"/>
              </a:rPr>
              <a:t>ブラウザでは動作しません。</a:t>
            </a:r>
            <a:r>
              <a:rPr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648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20</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8695113"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smtClean="0">
                <a:solidFill>
                  <a:schemeClr val="tx1"/>
                </a:solidFill>
                <a:latin typeface="メイリオ" panose="020B0604030504040204" pitchFamily="50" charset="-128"/>
                <a:ea typeface="メイリオ" panose="020B0604030504040204" pitchFamily="50" charset="-128"/>
              </a:rPr>
              <a:t>4. </a:t>
            </a:r>
            <a:r>
              <a:rPr lang="ja-JP" altLang="en-US" sz="2400" dirty="0" smtClean="0">
                <a:solidFill>
                  <a:schemeClr val="tx1"/>
                </a:solidFill>
                <a:latin typeface="メイリオ" panose="020B0604030504040204" pitchFamily="50" charset="-128"/>
                <a:ea typeface="メイリオ" panose="020B0604030504040204" pitchFamily="50" charset="-128"/>
              </a:rPr>
              <a:t>もっとプログラミングしよう</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en-US" altLang="ja-JP" sz="2400" dirty="0" err="1" smtClean="0">
                <a:solidFill>
                  <a:schemeClr val="tx1"/>
                </a:solidFill>
                <a:latin typeface="メイリオ" panose="020B0604030504040204" pitchFamily="50" charset="-128"/>
                <a:ea typeface="メイリオ" panose="020B0604030504040204" pitchFamily="50" charset="-128"/>
              </a:rPr>
              <a:t>CoderDojo</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コーダー道場</a:t>
            </a:r>
            <a:r>
              <a:rPr lang="en-US" altLang="ja-JP" sz="2400" dirty="0" smtClean="0">
                <a:solidFill>
                  <a:schemeClr val="tx1"/>
                </a:solidFill>
                <a:latin typeface="メイリオ" panose="020B0604030504040204" pitchFamily="50" charset="-128"/>
                <a:ea typeface="メイリオ" panose="020B0604030504040204" pitchFamily="50" charset="-128"/>
              </a:rPr>
              <a:t>)</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1057263" y="3156673"/>
            <a:ext cx="7407457"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千葉県内には、現在</a:t>
            </a:r>
            <a:r>
              <a:rPr kumimoji="1" lang="en-US" altLang="ja-JP" dirty="0" smtClean="0">
                <a:latin typeface="メイリオ" panose="020B0604030504040204" pitchFamily="50" charset="-128"/>
                <a:ea typeface="メイリオ" panose="020B0604030504040204" pitchFamily="50" charset="-128"/>
              </a:rPr>
              <a:t>(2019</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11</a:t>
            </a:r>
            <a:r>
              <a:rPr kumimoji="1" lang="ja-JP" altLang="en-US" dirty="0" smtClean="0">
                <a:latin typeface="メイリオ" panose="020B0604030504040204" pitchFamily="50" charset="-128"/>
                <a:ea typeface="メイリオ" panose="020B0604030504040204" pitchFamily="50" charset="-128"/>
              </a:rPr>
              <a:t>月</a:t>
            </a:r>
            <a:r>
              <a:rPr kumimoji="1" lang="en-US" altLang="ja-JP" dirty="0" smtClean="0">
                <a:latin typeface="メイリオ" panose="020B0604030504040204" pitchFamily="50" charset="-128"/>
                <a:ea typeface="メイリオ" panose="020B0604030504040204" pitchFamily="50" charset="-128"/>
              </a:rPr>
              <a:t>)19</a:t>
            </a:r>
            <a:r>
              <a:rPr kumimoji="1" lang="ja-JP" altLang="en-US" dirty="0" smtClean="0">
                <a:latin typeface="メイリオ" panose="020B0604030504040204" pitchFamily="50" charset="-128"/>
                <a:ea typeface="メイリオ" panose="020B0604030504040204" pitchFamily="50" charset="-128"/>
              </a:rPr>
              <a:t>個の</a:t>
            </a:r>
            <a:r>
              <a:rPr kumimoji="1" lang="en-US" altLang="ja-JP" dirty="0" err="1" smtClean="0">
                <a:latin typeface="メイリオ" panose="020B0604030504040204" pitchFamily="50" charset="-128"/>
                <a:ea typeface="メイリオ" panose="020B0604030504040204" pitchFamily="50" charset="-128"/>
              </a:rPr>
              <a:t>CoderDojo</a:t>
            </a:r>
            <a:r>
              <a:rPr kumimoji="1" lang="ja-JP" altLang="en-US" dirty="0" smtClean="0">
                <a:latin typeface="メイリオ" panose="020B0604030504040204" pitchFamily="50" charset="-128"/>
                <a:ea typeface="メイリオ" panose="020B0604030504040204" pitchFamily="50" charset="-128"/>
              </a:rPr>
              <a:t>があります。</a:t>
            </a:r>
          </a:p>
          <a:p>
            <a:r>
              <a:rPr lang="en-US" altLang="ja-JP" dirty="0">
                <a:latin typeface="メイリオ" panose="020B0604030504040204" pitchFamily="50" charset="-128"/>
                <a:ea typeface="メイリオ" panose="020B0604030504040204" pitchFamily="50" charset="-128"/>
                <a:hlinkClick r:id="rId2"/>
              </a:rPr>
              <a:t>https://coderdojo.chiba.jp</a:t>
            </a:r>
            <a:r>
              <a:rPr lang="en-US" altLang="ja-JP" dirty="0" smtClean="0">
                <a:latin typeface="メイリオ" panose="020B0604030504040204" pitchFamily="50" charset="-128"/>
                <a:ea typeface="メイリオ" panose="020B0604030504040204" pitchFamily="50" charset="-128"/>
                <a:hlinkClick r:id="rId2"/>
              </a:rPr>
              <a:t>/</a:t>
            </a:r>
            <a:endParaRPr lang="ja-JP" altLang="en-US"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p:txBody>
      </p:sp>
      <p:pic>
        <p:nvPicPr>
          <p:cNvPr id="2050" name="Picture 2" descr="https://coderdojo.chiba.jp/images/ichikawa-m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582" y="4096868"/>
            <a:ext cx="1401260" cy="14012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oderdojo.chiba.jp/images/ichikaw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182" y="4046570"/>
            <a:ext cx="1451558" cy="14515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oderdojo.chiba.jp/images/matsud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740" y="3887586"/>
            <a:ext cx="1713511" cy="171351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270231" y="5581109"/>
            <a:ext cx="1463040" cy="923330"/>
          </a:xfrm>
          <a:prstGeom prst="rect">
            <a:avLst/>
          </a:prstGeom>
          <a:noFill/>
        </p:spPr>
        <p:txBody>
          <a:bodyPr wrap="square" rtlCol="0">
            <a:spAutoFit/>
          </a:bodyPr>
          <a:lstStyle/>
          <a:p>
            <a:pPr algn="ctr"/>
            <a:r>
              <a:rPr kumimoji="1" lang="en-US" altLang="ja-JP" b="1" dirty="0" err="1" smtClean="0">
                <a:latin typeface="メイリオ" panose="020B0604030504040204" pitchFamily="50" charset="-128"/>
                <a:ea typeface="メイリオ" panose="020B0604030504040204" pitchFamily="50" charset="-128"/>
              </a:rPr>
              <a:t>CoderDojo</a:t>
            </a:r>
            <a:r>
              <a:rPr kumimoji="1" lang="en-US" altLang="ja-JP" b="1" dirty="0" smtClean="0">
                <a:latin typeface="メイリオ" panose="020B0604030504040204" pitchFamily="50" charset="-128"/>
                <a:ea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rPr>
              <a:t>市川真間</a:t>
            </a:r>
          </a:p>
          <a:p>
            <a:pPr algn="ctr"/>
            <a:r>
              <a:rPr kumimoji="1" lang="en-US" altLang="ja-JP" b="1" dirty="0" smtClean="0">
                <a:latin typeface="メイリオ" panose="020B0604030504040204" pitchFamily="50" charset="-128"/>
                <a:ea typeface="メイリオ" panose="020B0604030504040204" pitchFamily="50" charset="-128"/>
              </a:rPr>
              <a:t>(</a:t>
            </a:r>
            <a:r>
              <a:rPr kumimoji="1" lang="ja-JP" altLang="en-US" b="1" dirty="0" smtClean="0">
                <a:latin typeface="メイリオ" panose="020B0604030504040204" pitchFamily="50" charset="-128"/>
                <a:ea typeface="メイリオ" panose="020B0604030504040204" pitchFamily="50" charset="-128"/>
              </a:rPr>
              <a:t>市川駅</a:t>
            </a:r>
            <a:r>
              <a:rPr kumimoji="1" lang="en-US" altLang="ja-JP" b="1" dirty="0" smtClean="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865555" y="5581109"/>
            <a:ext cx="1463040" cy="923330"/>
          </a:xfrm>
          <a:prstGeom prst="rect">
            <a:avLst/>
          </a:prstGeom>
          <a:noFill/>
        </p:spPr>
        <p:txBody>
          <a:bodyPr wrap="square" rtlCol="0">
            <a:spAutoFit/>
          </a:bodyPr>
          <a:lstStyle/>
          <a:p>
            <a:pPr algn="ctr"/>
            <a:r>
              <a:rPr kumimoji="1" lang="en-US" altLang="ja-JP" b="1" dirty="0" err="1" smtClean="0">
                <a:latin typeface="メイリオ" panose="020B0604030504040204" pitchFamily="50" charset="-128"/>
                <a:ea typeface="メイリオ" panose="020B0604030504040204" pitchFamily="50" charset="-128"/>
              </a:rPr>
              <a:t>CoderDojo</a:t>
            </a:r>
            <a:r>
              <a:rPr kumimoji="1" lang="en-US" altLang="ja-JP" b="1" dirty="0" smtClean="0">
                <a:latin typeface="メイリオ" panose="020B0604030504040204" pitchFamily="50" charset="-128"/>
                <a:ea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rPr>
              <a:t>市川</a:t>
            </a:r>
          </a:p>
          <a:p>
            <a:pPr algn="ctr"/>
            <a:r>
              <a:rPr kumimoji="1" lang="en-US" altLang="ja-JP" b="1" dirty="0" smtClean="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妙典駅</a:t>
            </a:r>
            <a:r>
              <a:rPr kumimoji="1" lang="en-US" altLang="ja-JP" b="1" dirty="0" smtClean="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422403" y="5601097"/>
            <a:ext cx="1463040" cy="923330"/>
          </a:xfrm>
          <a:prstGeom prst="rect">
            <a:avLst/>
          </a:prstGeom>
          <a:noFill/>
        </p:spPr>
        <p:txBody>
          <a:bodyPr wrap="square" rtlCol="0">
            <a:spAutoFit/>
          </a:bodyPr>
          <a:lstStyle/>
          <a:p>
            <a:pPr algn="ctr"/>
            <a:r>
              <a:rPr kumimoji="1" lang="en-US" altLang="ja-JP" b="1" dirty="0" err="1" smtClean="0">
                <a:latin typeface="メイリオ" panose="020B0604030504040204" pitchFamily="50" charset="-128"/>
                <a:ea typeface="メイリオ" panose="020B0604030504040204" pitchFamily="50" charset="-128"/>
              </a:rPr>
              <a:t>CoderDojo</a:t>
            </a:r>
            <a:r>
              <a:rPr kumimoji="1" lang="en-US" altLang="ja-JP" b="1" dirty="0" smtClean="0">
                <a:latin typeface="メイリオ" panose="020B0604030504040204" pitchFamily="50" charset="-128"/>
                <a:ea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rPr>
              <a:t>松戸</a:t>
            </a:r>
          </a:p>
          <a:p>
            <a:pPr algn="ctr"/>
            <a:r>
              <a:rPr kumimoji="1" lang="en-US" altLang="ja-JP" b="1" dirty="0" smtClean="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松戸</a:t>
            </a:r>
            <a:r>
              <a:rPr lang="ja-JP" altLang="en-US" b="1" dirty="0" smtClean="0">
                <a:latin typeface="メイリオ" panose="020B0604030504040204" pitchFamily="50" charset="-128"/>
                <a:ea typeface="メイリオ" panose="020B0604030504040204" pitchFamily="50" charset="-128"/>
              </a:rPr>
              <a:t>駅</a:t>
            </a:r>
            <a:r>
              <a:rPr kumimoji="1" lang="en-US" altLang="ja-JP" b="1" dirty="0" smtClean="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l="7188" t="18331" r="5380" b="10807"/>
          <a:stretch/>
        </p:blipFill>
        <p:spPr>
          <a:xfrm>
            <a:off x="476945" y="3958344"/>
            <a:ext cx="3534073" cy="2148161"/>
          </a:xfrm>
          <a:prstGeom prst="rect">
            <a:avLst/>
          </a:prstGeom>
        </p:spPr>
      </p:pic>
      <p:sp>
        <p:nvSpPr>
          <p:cNvPr id="9" name="テキスト ボックス 8"/>
          <p:cNvSpPr txBox="1"/>
          <p:nvPr/>
        </p:nvSpPr>
        <p:spPr>
          <a:xfrm>
            <a:off x="482137" y="585263"/>
            <a:ext cx="8212975" cy="2554545"/>
          </a:xfrm>
          <a:prstGeom prst="rect">
            <a:avLst/>
          </a:prstGeom>
          <a:noFill/>
        </p:spPr>
        <p:txBody>
          <a:bodyPr wrap="square" rtlCol="0">
            <a:spAutoFit/>
          </a:bodyPr>
          <a:lstStyle/>
          <a:p>
            <a:r>
              <a:rPr lang="en-US" altLang="ja-JP" sz="2000" dirty="0" smtClean="0"/>
              <a:t>  </a:t>
            </a:r>
            <a:r>
              <a:rPr lang="en-US" altLang="ja-JP" sz="2000" dirty="0" err="1" smtClean="0"/>
              <a:t>CoderDojo</a:t>
            </a:r>
            <a:r>
              <a:rPr lang="en-US" altLang="ja-JP" sz="2000" dirty="0"/>
              <a:t>(</a:t>
            </a:r>
            <a:r>
              <a:rPr lang="ja-JP" altLang="en-US" sz="2000" dirty="0"/>
              <a:t>コーダー道場</a:t>
            </a:r>
            <a:r>
              <a:rPr lang="en-US" altLang="ja-JP" sz="2000" dirty="0"/>
              <a:t>)</a:t>
            </a:r>
            <a:r>
              <a:rPr lang="ja-JP" altLang="en-US" sz="2000" dirty="0"/>
              <a:t>は、子供達に無償でプログラミングを学ぶ場を提供する理念に賛同した人たちにより運営される、世界的なボランティア活動です。</a:t>
            </a:r>
            <a:r>
              <a:rPr lang="en-US" altLang="ja-JP" sz="2000" dirty="0"/>
              <a:t>2011</a:t>
            </a:r>
            <a:r>
              <a:rPr lang="ja-JP" altLang="en-US" sz="2000" dirty="0"/>
              <a:t>年にアイルランドで始まり、現在、世界では</a:t>
            </a:r>
            <a:r>
              <a:rPr lang="en-US" altLang="ja-JP" sz="2000" dirty="0"/>
              <a:t>70</a:t>
            </a:r>
            <a:r>
              <a:rPr lang="ja-JP" altLang="en-US" sz="2000" dirty="0"/>
              <a:t>カ国・</a:t>
            </a:r>
            <a:r>
              <a:rPr lang="en-US" altLang="ja-JP" sz="2000" dirty="0"/>
              <a:t>1,400</a:t>
            </a:r>
            <a:r>
              <a:rPr lang="ja-JP" altLang="en-US" sz="2000" dirty="0"/>
              <a:t>以上の道場、日本では全国に</a:t>
            </a:r>
            <a:r>
              <a:rPr lang="en-US" altLang="ja-JP" sz="2000" dirty="0"/>
              <a:t>180</a:t>
            </a:r>
            <a:r>
              <a:rPr lang="ja-JP" altLang="en-US" sz="2000" dirty="0"/>
              <a:t>以上の道場があります</a:t>
            </a:r>
          </a:p>
          <a:p>
            <a:r>
              <a:rPr lang="ja-JP" altLang="en-US" sz="2000" dirty="0" smtClean="0"/>
              <a:t>  コーダ</a:t>
            </a:r>
            <a:r>
              <a:rPr lang="ja-JP" altLang="en-US" sz="2000" dirty="0"/>
              <a:t>道場は気楽なプログラミング倶楽部で、特に特に入会や退会という考え方がありませんので、いつでも初めて、いつでも止められます</a:t>
            </a:r>
            <a:r>
              <a:rPr lang="ja-JP" altLang="en-US" sz="2000" dirty="0" smtClean="0"/>
              <a:t>。やりたい</a:t>
            </a:r>
            <a:r>
              <a:rPr lang="ja-JP" altLang="en-US" sz="2000" dirty="0"/>
              <a:t>と思ったら気軽に、近くの道場を探して参加してみてください。</a:t>
            </a:r>
            <a:endParaRPr kumimoji="1" lang="ja-JP" altLang="en-US" sz="2000" dirty="0"/>
          </a:p>
        </p:txBody>
      </p:sp>
    </p:spTree>
    <p:extLst>
      <p:ext uri="{BB962C8B-B14F-4D97-AF65-F5344CB8AC3E}">
        <p14:creationId xmlns:p14="http://schemas.microsoft.com/office/powerpoint/2010/main" val="143085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4566739"/>
            <a:ext cx="4781349" cy="2031325"/>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の全部を知りたいなら、</a:t>
            </a:r>
            <a:r>
              <a:rPr kumimoji="1" lang="en-US" altLang="ja-JP" dirty="0" smtClean="0">
                <a:latin typeface="メイリオ" panose="020B0604030504040204" pitchFamily="50" charset="-128"/>
                <a:ea typeface="メイリオ" panose="020B0604030504040204" pitchFamily="50" charset="-128"/>
              </a:rPr>
              <a:t>NHK</a:t>
            </a:r>
            <a:r>
              <a:rPr kumimoji="1" lang="ja-JP" altLang="en-US" dirty="0" smtClean="0">
                <a:latin typeface="メイリオ" panose="020B0604030504040204" pitchFamily="50" charset="-128"/>
                <a:ea typeface="メイリオ" panose="020B0604030504040204" pitchFamily="50" charset="-128"/>
              </a:rPr>
              <a:t>の</a:t>
            </a:r>
            <a:r>
              <a:rPr kumimoji="1" lang="en-US" altLang="ja-JP" dirty="0" smtClean="0">
                <a:latin typeface="メイリオ" panose="020B0604030504040204" pitchFamily="50" charset="-128"/>
                <a:ea typeface="メイリオ" panose="020B0604030504040204" pitchFamily="50" charset="-128"/>
              </a:rPr>
              <a:t>Why</a:t>
            </a:r>
            <a:r>
              <a:rPr kumimoji="1" lang="ja-JP" altLang="en-US" dirty="0" smtClean="0">
                <a:latin typeface="メイリオ" panose="020B0604030504040204" pitchFamily="50" charset="-128"/>
                <a:ea typeface="メイリオ" panose="020B0604030504040204" pitchFamily="50" charset="-128"/>
              </a:rPr>
              <a:t>プログラミングがお勧めです。現在</a:t>
            </a:r>
            <a:r>
              <a:rPr kumimoji="1" lang="en-US" altLang="ja-JP" dirty="0" smtClean="0">
                <a:latin typeface="メイリオ" panose="020B0604030504040204" pitchFamily="50" charset="-128"/>
                <a:ea typeface="メイリオ" panose="020B0604030504040204" pitchFamily="50" charset="-128"/>
              </a:rPr>
              <a:t>(2019</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rPr>
              <a:t>月現在</a:t>
            </a:r>
            <a:r>
              <a:rPr kumimoji="1" lang="en-US" altLang="ja-JP" dirty="0" smtClean="0">
                <a:latin typeface="メイリオ" panose="020B0604030504040204" pitchFamily="50" charset="-128"/>
                <a:ea typeface="メイリオ" panose="020B0604030504040204" pitchFamily="50" charset="-128"/>
              </a:rPr>
              <a:t>)</a:t>
            </a:r>
            <a:r>
              <a:rPr kumimoji="1" lang="ja-JP" altLang="en-US" dirty="0" err="1"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20</a:t>
            </a:r>
            <a:r>
              <a:rPr kumimoji="1" lang="ja-JP" altLang="en-US" dirty="0" smtClean="0">
                <a:latin typeface="メイリオ" panose="020B0604030504040204" pitchFamily="50" charset="-128"/>
                <a:ea typeface="メイリオ" panose="020B0604030504040204" pitchFamily="50" charset="-128"/>
              </a:rPr>
              <a:t>回</a:t>
            </a:r>
            <a:r>
              <a:rPr lang="ja-JP" altLang="en-US" dirty="0" smtClean="0">
                <a:latin typeface="メイリオ" panose="020B0604030504040204" pitchFamily="50" charset="-128"/>
                <a:ea typeface="メイリオ" panose="020B0604030504040204" pitchFamily="50" charset="-128"/>
              </a:rPr>
              <a:t>が放送され、</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回から順番にやっていくと</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の高度なプログラミングまで学ぶことができます。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Web</a:t>
            </a:r>
            <a:r>
              <a:rPr lang="ja-JP" altLang="en-US" dirty="0" smtClean="0">
                <a:latin typeface="メイリオ" panose="020B0604030504040204" pitchFamily="50" charset="-128"/>
                <a:ea typeface="メイリオ" panose="020B0604030504040204" pitchFamily="50" charset="-128"/>
              </a:rPr>
              <a:t>には、放送内容な、</a:t>
            </a:r>
            <a:r>
              <a:rPr lang="en-US" altLang="ja-JP" dirty="0" smtClean="0">
                <a:latin typeface="メイリオ" panose="020B0604030504040204" pitchFamily="50" charset="-128"/>
                <a:ea typeface="メイリオ" panose="020B0604030504040204" pitchFamily="50" charset="-128"/>
              </a:rPr>
              <a:t>Scratch</a:t>
            </a:r>
            <a:r>
              <a:rPr lang="ja-JP" altLang="en-US" dirty="0" smtClean="0">
                <a:latin typeface="メイリオ" panose="020B0604030504040204" pitchFamily="50" charset="-128"/>
                <a:ea typeface="メイリオ" panose="020B0604030504040204" pitchFamily="50" charset="-128"/>
              </a:rPr>
              <a:t>の素材やプログラムが置いてあります。</a:t>
            </a:r>
            <a:endParaRPr lang="en-US" altLang="ja-JP" dirty="0" smtClean="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337411" y="2333740"/>
            <a:ext cx="4010145" cy="2182627"/>
            <a:chOff x="225082" y="2672438"/>
            <a:chExt cx="4010145" cy="2182627"/>
          </a:xfrm>
        </p:grpSpPr>
        <p:pic>
          <p:nvPicPr>
            <p:cNvPr id="5" name="図 4"/>
            <p:cNvPicPr>
              <a:picLocks noChangeAspect="1"/>
            </p:cNvPicPr>
            <p:nvPr/>
          </p:nvPicPr>
          <p:blipFill>
            <a:blip r:embed="rId2"/>
            <a:stretch>
              <a:fillRect/>
            </a:stretch>
          </p:blipFill>
          <p:spPr>
            <a:xfrm>
              <a:off x="225082" y="2672438"/>
              <a:ext cx="3897602" cy="2047977"/>
            </a:xfrm>
            <a:prstGeom prst="rect">
              <a:avLst/>
            </a:prstGeom>
          </p:spPr>
        </p:pic>
        <p:pic>
          <p:nvPicPr>
            <p:cNvPr id="6" name="図 5"/>
            <p:cNvPicPr>
              <a:picLocks noChangeAspect="1"/>
            </p:cNvPicPr>
            <p:nvPr/>
          </p:nvPicPr>
          <p:blipFill>
            <a:blip r:embed="rId3"/>
            <a:stretch>
              <a:fillRect/>
            </a:stretch>
          </p:blipFill>
          <p:spPr>
            <a:xfrm>
              <a:off x="1392894" y="3696426"/>
              <a:ext cx="2842333" cy="1158639"/>
            </a:xfrm>
            <a:prstGeom prst="rect">
              <a:avLst/>
            </a:prstGeom>
          </p:spPr>
        </p:pic>
      </p:grpSp>
      <p:sp>
        <p:nvSpPr>
          <p:cNvPr id="12" name="テキスト ボックス 11"/>
          <p:cNvSpPr txBox="1"/>
          <p:nvPr/>
        </p:nvSpPr>
        <p:spPr>
          <a:xfrm>
            <a:off x="189662" y="1583805"/>
            <a:ext cx="5045126" cy="738664"/>
          </a:xfrm>
          <a:prstGeom prst="rect">
            <a:avLst/>
          </a:prstGeom>
          <a:noFill/>
        </p:spPr>
        <p:txBody>
          <a:bodyPr wrap="square" rtlCol="0">
            <a:spAutoFit/>
          </a:bodyPr>
          <a:lstStyle/>
          <a:p>
            <a:r>
              <a:rPr lang="en-US" altLang="ja-JP" sz="2400" dirty="0">
                <a:solidFill>
                  <a:srgbClr val="FF0000"/>
                </a:solidFill>
                <a:latin typeface="メイリオ" panose="020B0604030504040204" pitchFamily="50" charset="-128"/>
                <a:ea typeface="メイリオ" panose="020B0604030504040204" pitchFamily="50" charset="-128"/>
              </a:rPr>
              <a:t>Why! </a:t>
            </a:r>
            <a:r>
              <a:rPr lang="ja-JP" altLang="en-US" sz="2400" dirty="0">
                <a:solidFill>
                  <a:srgbClr val="FF0000"/>
                </a:solidFill>
                <a:latin typeface="メイリオ" panose="020B0604030504040204" pitchFamily="50" charset="-128"/>
                <a:ea typeface="メイリオ" panose="020B0604030504040204" pitchFamily="50" charset="-128"/>
              </a:rPr>
              <a:t>プログラミング</a:t>
            </a:r>
          </a:p>
          <a:p>
            <a:r>
              <a:rPr lang="en-US" altLang="ja-JP" dirty="0"/>
              <a:t>http://www.nhk.or.jp/gijutsu/programming/</a:t>
            </a:r>
            <a:endParaRPr kumimoji="1" lang="ja-JP" altLang="en-US" dirty="0"/>
          </a:p>
        </p:txBody>
      </p:sp>
      <p:sp>
        <p:nvSpPr>
          <p:cNvPr id="11" name="角丸四角形 10"/>
          <p:cNvSpPr/>
          <p:nvPr/>
        </p:nvSpPr>
        <p:spPr>
          <a:xfrm>
            <a:off x="0" y="0"/>
            <a:ext cx="9144000"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smtClean="0">
                <a:solidFill>
                  <a:schemeClr val="tx1"/>
                </a:solidFill>
                <a:latin typeface="メイリオ" panose="020B0604030504040204" pitchFamily="50" charset="-128"/>
                <a:ea typeface="メイリオ" panose="020B0604030504040204" pitchFamily="50" charset="-128"/>
              </a:rPr>
              <a:t>4. </a:t>
            </a:r>
            <a:r>
              <a:rPr lang="ja-JP" altLang="en-US" sz="2400" dirty="0" smtClean="0">
                <a:solidFill>
                  <a:schemeClr val="tx1"/>
                </a:solidFill>
                <a:latin typeface="メイリオ" panose="020B0604030504040204" pitchFamily="50" charset="-128"/>
                <a:ea typeface="メイリオ" panose="020B0604030504040204" pitchFamily="50" charset="-128"/>
              </a:rPr>
              <a:t>もっとプログラミングしよう</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ロボットやミニコンピュータ</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37411" y="694126"/>
            <a:ext cx="8289320"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2020</a:t>
            </a:r>
            <a:r>
              <a:rPr kumimoji="1" lang="ja-JP" altLang="en-US" dirty="0" smtClean="0">
                <a:latin typeface="メイリオ" panose="020B0604030504040204" pitchFamily="50" charset="-128"/>
                <a:ea typeface="メイリオ" panose="020B0604030504040204" pitchFamily="50" charset="-128"/>
              </a:rPr>
              <a:t>年度から小学校でプログラミングが始まることから、</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プログラミングようの教材が手軽に利用できるようになっています。これらを使えば、一人でもプログラミングを進めていくことができます。</a:t>
            </a:r>
            <a:endParaRPr lang="en-US" altLang="ja-JP" dirty="0" smtClean="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382537" y="1617456"/>
            <a:ext cx="2934393" cy="461665"/>
          </a:xfrm>
          <a:prstGeom prst="rect">
            <a:avLst/>
          </a:prstGeom>
          <a:noFill/>
        </p:spPr>
        <p:txBody>
          <a:bodyPr wrap="square" rtlCol="0">
            <a:spAutoFit/>
          </a:bodyPr>
          <a:lstStyle/>
          <a:p>
            <a:r>
              <a:rPr lang="en-US" altLang="ja-JP" sz="2400" dirty="0" smtClean="0">
                <a:solidFill>
                  <a:srgbClr val="FF0000"/>
                </a:solidFill>
                <a:latin typeface="メイリオ" panose="020B0604030504040204" pitchFamily="50" charset="-128"/>
                <a:ea typeface="メイリオ" panose="020B0604030504040204" pitchFamily="50" charset="-128"/>
              </a:rPr>
              <a:t>Scratch</a:t>
            </a:r>
            <a:r>
              <a:rPr lang="ja-JP" altLang="en-US" sz="2400" dirty="0" smtClean="0">
                <a:solidFill>
                  <a:srgbClr val="FF0000"/>
                </a:solidFill>
                <a:latin typeface="メイリオ" panose="020B0604030504040204" pitchFamily="50" charset="-128"/>
                <a:ea typeface="メイリオ" panose="020B0604030504040204" pitchFamily="50" charset="-128"/>
              </a:rPr>
              <a:t>関係の書籍</a:t>
            </a:r>
            <a:endParaRPr kumimoji="1" lang="ja-JP" altLang="en-US" dirty="0"/>
          </a:p>
        </p:txBody>
      </p:sp>
      <p:pic>
        <p:nvPicPr>
          <p:cNvPr id="17" name="図 16"/>
          <p:cNvPicPr>
            <a:picLocks noChangeAspect="1"/>
          </p:cNvPicPr>
          <p:nvPr/>
        </p:nvPicPr>
        <p:blipFill>
          <a:blip r:embed="rId4"/>
          <a:stretch>
            <a:fillRect/>
          </a:stretch>
        </p:blipFill>
        <p:spPr>
          <a:xfrm>
            <a:off x="6002168" y="2397175"/>
            <a:ext cx="1215888" cy="1733495"/>
          </a:xfrm>
          <a:prstGeom prst="rect">
            <a:avLst/>
          </a:prstGeom>
        </p:spPr>
      </p:pic>
      <p:pic>
        <p:nvPicPr>
          <p:cNvPr id="3074" name="Picture 2" descr="https://images-na.ssl-images-amazon.com/images/I/51TZRn4fdHL._SX352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3414" y="2353027"/>
            <a:ext cx="1216211" cy="17143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na.ssl-images-amazon.com/images/I/61GksZRzYxL._SX413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477" y="2397175"/>
            <a:ext cx="1349648" cy="1626082"/>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4781349" y="4228399"/>
            <a:ext cx="4362651" cy="2031325"/>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お勧めの</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用</a:t>
            </a:r>
            <a:r>
              <a:rPr lang="ja-JP" altLang="en-US" dirty="0">
                <a:latin typeface="メイリオ" panose="020B0604030504040204" pitchFamily="50" charset="-128"/>
                <a:ea typeface="メイリオ" panose="020B0604030504040204" pitchFamily="50" charset="-128"/>
              </a:rPr>
              <a:t>の書籍</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小学生</a:t>
            </a:r>
            <a:r>
              <a:rPr lang="ja-JP" altLang="en-US" dirty="0">
                <a:latin typeface="メイリオ" panose="020B0604030504040204" pitchFamily="50" charset="-128"/>
                <a:ea typeface="メイリオ" panose="020B0604030504040204" pitchFamily="50" charset="-128"/>
              </a:rPr>
              <a:t>からはじめるわくわくプログラミング </a:t>
            </a:r>
            <a:r>
              <a:rPr lang="en-US" altLang="ja-JP" dirty="0">
                <a:latin typeface="メイリオ" panose="020B0604030504040204" pitchFamily="50" charset="-128"/>
                <a:ea typeface="メイリオ" panose="020B0604030504040204" pitchFamily="50" charset="-128"/>
              </a:rPr>
              <a:t>2: Scratch 3.0</a:t>
            </a:r>
            <a:r>
              <a:rPr lang="ja-JP" altLang="en-US" dirty="0">
                <a:latin typeface="メイリオ" panose="020B0604030504040204" pitchFamily="50" charset="-128"/>
                <a:ea typeface="メイリオ" panose="020B0604030504040204" pitchFamily="50" charset="-128"/>
              </a:rPr>
              <a:t>版</a:t>
            </a:r>
            <a:r>
              <a:rPr lang="en-US" altLang="ja-JP" dirty="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Scratch</a:t>
            </a:r>
            <a:r>
              <a:rPr lang="ja-JP" altLang="en-US" dirty="0">
                <a:latin typeface="メイリオ" panose="020B0604030504040204" pitchFamily="50" charset="-128"/>
                <a:ea typeface="メイリオ" panose="020B0604030504040204" pitchFamily="50" charset="-128"/>
              </a:rPr>
              <a:t>でつくる</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たのしむ</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プログラミング道場 改訂第</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版 </a:t>
            </a:r>
            <a:endParaRPr lang="ja-JP" altLang="en-US"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才からはじめるゲームプログラミング図鑑</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スクラッチでたのしくまなぶ</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1794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56341" y="636922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22</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パソコンでプログラミングするだけでなく、ロボットやいろいろなミニコンピュータなどのデバイスを使って、プログラミングして動かすこともできるようになっています</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多くの道場ではこれらのデバイスを使える状態にしています</a:t>
            </a:r>
            <a:r>
              <a:rPr lang="en-US" altLang="ja-JP" dirty="0">
                <a:latin typeface="メイリオ" panose="020B0604030504040204" pitchFamily="50" charset="-128"/>
                <a:ea typeface="メイリオ" panose="020B0604030504040204" pitchFamily="50" charset="-128"/>
              </a:rPr>
              <a:t>)</a:t>
            </a:r>
            <a:r>
              <a:rPr lang="ja-JP" altLang="en-US" dirty="0" err="1">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87202" y="4799561"/>
            <a:ext cx="2953385" cy="1477328"/>
          </a:xfrm>
          <a:prstGeom prst="rect">
            <a:avLst/>
          </a:prstGeom>
          <a:noFill/>
        </p:spPr>
        <p:txBody>
          <a:bodyPr wrap="square" rtlCol="0">
            <a:spAutoFit/>
          </a:bodyPr>
          <a:lstStyle/>
          <a:p>
            <a:r>
              <a:rPr lang="en-US" altLang="ja-JP" dirty="0" err="1" smtClean="0"/>
              <a:t>micro:bit</a:t>
            </a:r>
            <a:r>
              <a:rPr lang="en-US" altLang="ja-JP" dirty="0" smtClean="0"/>
              <a:t>:</a:t>
            </a:r>
          </a:p>
          <a:p>
            <a:r>
              <a:rPr lang="ja-JP" altLang="en-US" dirty="0" smtClean="0"/>
              <a:t>いろいろなセンサーを持つ小さなコンピュータです。</a:t>
            </a:r>
          </a:p>
          <a:p>
            <a:r>
              <a:rPr kumimoji="1" lang="ja-JP" altLang="en-US" dirty="0" smtClean="0"/>
              <a:t>これで動かすロボットも多くあります。</a:t>
            </a:r>
            <a:endParaRPr kumimoji="1" lang="ja-JP" altLang="en-US" dirty="0"/>
          </a:p>
        </p:txBody>
      </p:sp>
      <p:sp>
        <p:nvSpPr>
          <p:cNvPr id="15" name="テキスト ボックス 14"/>
          <p:cNvSpPr txBox="1"/>
          <p:nvPr/>
        </p:nvSpPr>
        <p:spPr>
          <a:xfrm>
            <a:off x="3704392" y="4799561"/>
            <a:ext cx="2341545" cy="1754326"/>
          </a:xfrm>
          <a:prstGeom prst="rect">
            <a:avLst/>
          </a:prstGeom>
          <a:noFill/>
        </p:spPr>
        <p:txBody>
          <a:bodyPr wrap="square" rtlCol="0">
            <a:spAutoFit/>
          </a:bodyPr>
          <a:lstStyle/>
          <a:p>
            <a:r>
              <a:rPr lang="en-US" altLang="ja-JP" dirty="0" smtClean="0"/>
              <a:t>MESH:</a:t>
            </a:r>
          </a:p>
          <a:p>
            <a:r>
              <a:rPr lang="ja-JP" altLang="en-US" dirty="0" smtClean="0"/>
              <a:t>それぞれが、別々のセンサーを持つコンピュータです。連携して動かしてみましょう。</a:t>
            </a:r>
          </a:p>
        </p:txBody>
      </p:sp>
      <p:sp>
        <p:nvSpPr>
          <p:cNvPr id="9" name="角丸四角形 8"/>
          <p:cNvSpPr/>
          <p:nvPr/>
        </p:nvSpPr>
        <p:spPr>
          <a:xfrm>
            <a:off x="0" y="0"/>
            <a:ext cx="9144000"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smtClean="0">
                <a:solidFill>
                  <a:schemeClr val="tx1"/>
                </a:solidFill>
                <a:latin typeface="メイリオ" panose="020B0604030504040204" pitchFamily="50" charset="-128"/>
                <a:ea typeface="メイリオ" panose="020B0604030504040204" pitchFamily="50" charset="-128"/>
              </a:rPr>
              <a:t>4. </a:t>
            </a:r>
            <a:r>
              <a:rPr lang="ja-JP" altLang="en-US" sz="2400" dirty="0" smtClean="0">
                <a:solidFill>
                  <a:schemeClr val="tx1"/>
                </a:solidFill>
                <a:latin typeface="メイリオ" panose="020B0604030504040204" pitchFamily="50" charset="-128"/>
                <a:ea typeface="メイリオ" panose="020B0604030504040204" pitchFamily="50" charset="-128"/>
              </a:rPr>
              <a:t>もっとプログラミングしよう</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ロボットやミニコンピュータ</a:t>
            </a:r>
            <a:endParaRPr lang="ja-JP" altLang="en-US" sz="2400" dirty="0">
              <a:solidFill>
                <a:schemeClr val="tx1"/>
              </a:solidFill>
              <a:latin typeface="メイリオ" panose="020B0604030504040204" pitchFamily="50" charset="-128"/>
              <a:ea typeface="メイリオ" panose="020B0604030504040204" pitchFamily="50" charset="-128"/>
            </a:endParaRPr>
          </a:p>
        </p:txBody>
      </p:sp>
      <p:pic>
        <p:nvPicPr>
          <p:cNvPr id="4098" name="Picture 2" descr="BBC micro:bit（マイクロビット）バルク品 正規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85" y="2014332"/>
            <a:ext cx="2074014" cy="17456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タミヤ プログラミング工作シリーズ No.01 マイコンロボット工作セット クローラータイプ 7120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706" r="100000">
                        <a14:foregroundMark x1="16706" y1="21622" x2="16706" y2="21622"/>
                        <a14:foregroundMark x1="15529" y1="18378" x2="15529" y2="18378"/>
                        <a14:foregroundMark x1="11059" y1="22162" x2="11059" y2="22162"/>
                        <a14:foregroundMark x1="19529" y1="26486" x2="19529" y2="26486"/>
                        <a14:foregroundMark x1="10588" y1="6486" x2="10588" y2="6486"/>
                      </a14:backgroundRemoval>
                    </a14:imgEffect>
                  </a14:imgLayer>
                </a14:imgProps>
              </a:ext>
              <a:ext uri="{28A0092B-C50C-407E-A947-70E740481C1C}">
                <a14:useLocalDpi xmlns:a14="http://schemas.microsoft.com/office/drawing/2010/main" val="0"/>
              </a:ext>
            </a:extLst>
          </a:blip>
          <a:srcRect/>
          <a:stretch>
            <a:fillRect/>
          </a:stretch>
        </p:blipFill>
        <p:spPr bwMode="auto">
          <a:xfrm>
            <a:off x="1052468" y="2720492"/>
            <a:ext cx="2388119" cy="20790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ソニー] Sony MESH 7タグセット MESH-100B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4392" y="2313591"/>
            <a:ext cx="2157230" cy="20628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rotWithShape="1">
          <a:blip r:embed="rId6"/>
          <a:srcRect l="20260" t="-662" r="20030" b="662"/>
          <a:stretch/>
        </p:blipFill>
        <p:spPr>
          <a:xfrm>
            <a:off x="6125427" y="1939909"/>
            <a:ext cx="2643448" cy="2510699"/>
          </a:xfrm>
          <a:prstGeom prst="rect">
            <a:avLst/>
          </a:prstGeom>
        </p:spPr>
      </p:pic>
      <p:sp>
        <p:nvSpPr>
          <p:cNvPr id="16" name="テキスト ボックス 15"/>
          <p:cNvSpPr txBox="1"/>
          <p:nvPr/>
        </p:nvSpPr>
        <p:spPr>
          <a:xfrm>
            <a:off x="6516507" y="4796360"/>
            <a:ext cx="2252368" cy="1200329"/>
          </a:xfrm>
          <a:prstGeom prst="rect">
            <a:avLst/>
          </a:prstGeom>
          <a:noFill/>
        </p:spPr>
        <p:txBody>
          <a:bodyPr wrap="square" rtlCol="0">
            <a:spAutoFit/>
          </a:bodyPr>
          <a:lstStyle/>
          <a:p>
            <a:r>
              <a:rPr lang="en-US" altLang="ja-JP" dirty="0" smtClean="0"/>
              <a:t>LEGO </a:t>
            </a:r>
            <a:r>
              <a:rPr lang="en-US" altLang="ja-JP" dirty="0" err="1" smtClean="0"/>
              <a:t>Mindstorms</a:t>
            </a:r>
            <a:r>
              <a:rPr lang="en-US" altLang="ja-JP" dirty="0" smtClean="0"/>
              <a:t>:</a:t>
            </a:r>
          </a:p>
          <a:p>
            <a:r>
              <a:rPr lang="en-US" altLang="ja-JP" dirty="0" smtClean="0"/>
              <a:t>LEGO</a:t>
            </a:r>
            <a:r>
              <a:rPr lang="ja-JP" altLang="en-US" dirty="0" smtClean="0"/>
              <a:t>をベースにロボットなど組み立てることができます。</a:t>
            </a:r>
          </a:p>
        </p:txBody>
      </p:sp>
    </p:spTree>
    <p:extLst>
      <p:ext uri="{BB962C8B-B14F-4D97-AF65-F5344CB8AC3E}">
        <p14:creationId xmlns:p14="http://schemas.microsoft.com/office/powerpoint/2010/main" val="298399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補足</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スクラッチ</a:t>
            </a:r>
            <a:r>
              <a:rPr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a:solidFill>
                  <a:schemeClr val="tx1"/>
                </a:solidFill>
                <a:latin typeface="メイリオ" panose="020B0604030504040204" pitchFamily="50" charset="-128"/>
                <a:ea typeface="メイリオ" panose="020B0604030504040204" pitchFamily="50" charset="-128"/>
              </a:rPr>
              <a:t>アカウントを</a:t>
            </a:r>
            <a:r>
              <a:rPr lang="ja-JP" altLang="en-US" sz="2400" dirty="0" smtClean="0">
                <a:solidFill>
                  <a:schemeClr val="tx1"/>
                </a:solidFill>
                <a:latin typeface="メイリオ" panose="020B0604030504040204" pitchFamily="50" charset="-128"/>
                <a:ea typeface="メイリオ" panose="020B0604030504040204" pitchFamily="50" charset="-128"/>
              </a:rPr>
              <a:t>作る</a:t>
            </a:r>
            <a:r>
              <a:rPr lang="en-US" altLang="ja-JP" sz="2400" dirty="0" smtClean="0">
                <a:solidFill>
                  <a:schemeClr val="tx1"/>
                </a:solidFill>
                <a:latin typeface="メイリオ" panose="020B0604030504040204" pitchFamily="50" charset="-128"/>
                <a:ea typeface="メイリオ" panose="020B0604030504040204" pitchFamily="50" charset="-128"/>
              </a:rPr>
              <a:t>(1)</a:t>
            </a:r>
            <a:r>
              <a:rPr kumimoji="1" lang="en-US" altLang="ja-JP" sz="2400" dirty="0" smtClean="0"/>
              <a:t>.</a:t>
            </a:r>
            <a:endParaRPr kumimoji="1" lang="ja-JP" altLang="en-US" sz="2400" dirty="0"/>
          </a:p>
        </p:txBody>
      </p:sp>
      <p:sp>
        <p:nvSpPr>
          <p:cNvPr id="2" name="テキスト ボックス 1"/>
          <p:cNvSpPr txBox="1"/>
          <p:nvPr/>
        </p:nvSpPr>
        <p:spPr>
          <a:xfrm>
            <a:off x="0" y="703385"/>
            <a:ext cx="8975188"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アカウントを作ると、自動的にネット上にプログラムを記録</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保存</a:t>
            </a:r>
            <a:r>
              <a:rPr kumimoji="1" lang="ja-JP" altLang="en-US" dirty="0" smtClean="0">
                <a:latin typeface="メイリオ" panose="020B0604030504040204" pitchFamily="50" charset="-128"/>
                <a:ea typeface="メイリオ" panose="020B0604030504040204" pitchFamily="50" charset="-128"/>
              </a:rPr>
              <a:t>してくれます。さらに、世界中の友達にあなたのプログラムを見てもらうこともできます。</a:t>
            </a:r>
            <a:endParaRPr kumimoji="1" lang="ja-JP" altLang="en-US"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2"/>
          <a:stretch>
            <a:fillRect/>
          </a:stretch>
        </p:blipFill>
        <p:spPr>
          <a:xfrm>
            <a:off x="596809" y="1349716"/>
            <a:ext cx="1676190" cy="571429"/>
          </a:xfrm>
          <a:prstGeom prst="rect">
            <a:avLst/>
          </a:prstGeom>
        </p:spPr>
      </p:pic>
      <p:pic>
        <p:nvPicPr>
          <p:cNvPr id="11" name="図 10"/>
          <p:cNvPicPr>
            <a:picLocks noChangeAspect="1"/>
          </p:cNvPicPr>
          <p:nvPr/>
        </p:nvPicPr>
        <p:blipFill>
          <a:blip r:embed="rId3"/>
          <a:stretch>
            <a:fillRect/>
          </a:stretch>
        </p:blipFill>
        <p:spPr>
          <a:xfrm>
            <a:off x="-14068" y="2448624"/>
            <a:ext cx="4917096" cy="3582569"/>
          </a:xfrm>
          <a:prstGeom prst="rect">
            <a:avLst/>
          </a:prstGeom>
        </p:spPr>
      </p:pic>
      <p:sp>
        <p:nvSpPr>
          <p:cNvPr id="16" name="楕円 15"/>
          <p:cNvSpPr/>
          <p:nvPr/>
        </p:nvSpPr>
        <p:spPr>
          <a:xfrm>
            <a:off x="596809" y="1410347"/>
            <a:ext cx="1676190"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曲折矢印 18"/>
          <p:cNvSpPr/>
          <p:nvPr/>
        </p:nvSpPr>
        <p:spPr>
          <a:xfrm rot="5400000">
            <a:off x="2560087" y="1530314"/>
            <a:ext cx="289292" cy="492370"/>
          </a:xfrm>
          <a:prstGeom prst="bentArrow">
            <a:avLst>
              <a:gd name="adj1" fmla="val 13294"/>
              <a:gd name="adj2" fmla="val 25000"/>
              <a:gd name="adj3" fmla="val 25000"/>
              <a:gd name="adj4" fmla="val 4375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2" name="図 11"/>
          <p:cNvPicPr>
            <a:picLocks noChangeAspect="1"/>
          </p:cNvPicPr>
          <p:nvPr/>
        </p:nvPicPr>
        <p:blipFill>
          <a:blip r:embed="rId4"/>
          <a:stretch>
            <a:fillRect/>
          </a:stretch>
        </p:blipFill>
        <p:spPr>
          <a:xfrm>
            <a:off x="3366459" y="3194448"/>
            <a:ext cx="1438095" cy="428571"/>
          </a:xfrm>
          <a:prstGeom prst="rect">
            <a:avLst/>
          </a:prstGeom>
        </p:spPr>
      </p:pic>
      <p:pic>
        <p:nvPicPr>
          <p:cNvPr id="13" name="図 12"/>
          <p:cNvPicPr>
            <a:picLocks noChangeAspect="1"/>
          </p:cNvPicPr>
          <p:nvPr/>
        </p:nvPicPr>
        <p:blipFill>
          <a:blip r:embed="rId5"/>
          <a:stretch>
            <a:fillRect/>
          </a:stretch>
        </p:blipFill>
        <p:spPr>
          <a:xfrm>
            <a:off x="3366459" y="3623019"/>
            <a:ext cx="1438095" cy="467602"/>
          </a:xfrm>
          <a:prstGeom prst="rect">
            <a:avLst/>
          </a:prstGeom>
        </p:spPr>
      </p:pic>
      <p:sp>
        <p:nvSpPr>
          <p:cNvPr id="14" name="テキスト ボックス 13"/>
          <p:cNvSpPr txBox="1"/>
          <p:nvPr/>
        </p:nvSpPr>
        <p:spPr>
          <a:xfrm>
            <a:off x="5064366" y="2123221"/>
            <a:ext cx="3812345" cy="751717"/>
          </a:xfrm>
          <a:prstGeom prst="rect">
            <a:avLst/>
          </a:prstGeom>
          <a:noFill/>
          <a:ln w="25400">
            <a:solidFill>
              <a:schemeClr val="tx1"/>
            </a:solidFill>
          </a:ln>
        </p:spPr>
        <p:txBody>
          <a:bodyPr wrap="square" rtlCol="0">
            <a:spAutoFit/>
          </a:bodyPr>
          <a:lstStyle/>
          <a:p>
            <a:endParaRPr kumimoji="1" lang="ja-JP" altLang="en-US" dirty="0"/>
          </a:p>
        </p:txBody>
      </p:sp>
      <p:sp>
        <p:nvSpPr>
          <p:cNvPr id="21" name="テキスト ボックス 20"/>
          <p:cNvSpPr txBox="1"/>
          <p:nvPr/>
        </p:nvSpPr>
        <p:spPr>
          <a:xfrm>
            <a:off x="5064366" y="3269898"/>
            <a:ext cx="3812345" cy="751717"/>
          </a:xfrm>
          <a:prstGeom prst="rect">
            <a:avLst/>
          </a:prstGeom>
          <a:noFill/>
          <a:ln w="25400">
            <a:solidFill>
              <a:schemeClr val="tx1"/>
            </a:solidFill>
          </a:ln>
        </p:spPr>
        <p:txBody>
          <a:bodyPr wrap="square" rtlCol="0">
            <a:spAutoFit/>
          </a:bodyPr>
          <a:lstStyle/>
          <a:p>
            <a:endParaRPr kumimoji="1" lang="ja-JP" altLang="en-US" dirty="0"/>
          </a:p>
        </p:txBody>
      </p:sp>
      <p:sp>
        <p:nvSpPr>
          <p:cNvPr id="22" name="テキスト ボックス 21"/>
          <p:cNvSpPr txBox="1"/>
          <p:nvPr/>
        </p:nvSpPr>
        <p:spPr>
          <a:xfrm>
            <a:off x="415434" y="2018660"/>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アカウント作成のステップ</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の画面</a:t>
            </a:r>
            <a:endParaRPr kumimoji="1" lang="ja-JP" altLang="en-US" dirty="0">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6"/>
          <a:stretch>
            <a:fillRect/>
          </a:stretch>
        </p:blipFill>
        <p:spPr>
          <a:xfrm>
            <a:off x="201148" y="2037080"/>
            <a:ext cx="428571" cy="285714"/>
          </a:xfrm>
          <a:prstGeom prst="rect">
            <a:avLst/>
          </a:prstGeom>
        </p:spPr>
      </p:pic>
      <p:sp>
        <p:nvSpPr>
          <p:cNvPr id="15" name="対角する 2 つの角を丸めた四角形 14"/>
          <p:cNvSpPr/>
          <p:nvPr/>
        </p:nvSpPr>
        <p:spPr>
          <a:xfrm>
            <a:off x="5024800" y="4377343"/>
            <a:ext cx="3515044" cy="1435628"/>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a:t>
            </a:r>
          </a:p>
          <a:p>
            <a:r>
              <a:rPr lang="ja-JP" altLang="en-US" dirty="0" smtClean="0">
                <a:solidFill>
                  <a:schemeClr val="tx1"/>
                </a:solidFill>
                <a:latin typeface="メイリオ" panose="020B0604030504040204" pitchFamily="50" charset="-128"/>
                <a:ea typeface="メイリオ" panose="020B0604030504040204" pitchFamily="50" charset="-128"/>
              </a:rPr>
              <a:t>アカウントとパスワードを使えば、どんなパソコンでも自分のプログラムが作れるよ</a:t>
            </a:r>
            <a:r>
              <a:rPr lang="ja-JP" altLang="en-US" sz="1600" dirty="0" smtClean="0">
                <a:solidFill>
                  <a:schemeClr val="tx1"/>
                </a:solidFill>
                <a:latin typeface="メイリオ" panose="020B0604030504040204" pitchFamily="50" charset="-128"/>
                <a:ea typeface="メイリオ" panose="020B0604030504040204" pitchFamily="50" charset="-128"/>
              </a:rPr>
              <a:t/>
            </a:r>
            <a:br>
              <a:rPr lang="ja-JP" altLang="en-US" sz="1600" dirty="0" smtClean="0">
                <a:solidFill>
                  <a:schemeClr val="tx1"/>
                </a:solidFill>
                <a:latin typeface="メイリオ" panose="020B0604030504040204" pitchFamily="50" charset="-128"/>
                <a:ea typeface="メイリオ" panose="020B0604030504040204" pitchFamily="50" charset="-128"/>
              </a:rPr>
            </a:br>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804554" y="1744761"/>
            <a:ext cx="2099821"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アカウント</a:t>
            </a: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804554" y="2931168"/>
            <a:ext cx="2099821"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パスワード</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854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補足</a:t>
            </a:r>
            <a:r>
              <a:rPr lang="en-US" altLang="ja-JP" sz="2400"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スクラッチ</a:t>
            </a:r>
            <a:r>
              <a:rPr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a:solidFill>
                  <a:schemeClr val="tx1"/>
                </a:solidFill>
                <a:latin typeface="メイリオ" panose="020B0604030504040204" pitchFamily="50" charset="-128"/>
                <a:ea typeface="メイリオ" panose="020B0604030504040204" pitchFamily="50" charset="-128"/>
              </a:rPr>
              <a:t>アカウントを</a:t>
            </a:r>
            <a:r>
              <a:rPr lang="ja-JP" altLang="en-US" sz="2400" dirty="0" smtClean="0">
                <a:solidFill>
                  <a:schemeClr val="tx1"/>
                </a:solidFill>
                <a:latin typeface="メイリオ" panose="020B0604030504040204" pitchFamily="50" charset="-128"/>
                <a:ea typeface="メイリオ" panose="020B0604030504040204" pitchFamily="50" charset="-128"/>
              </a:rPr>
              <a:t>作る</a:t>
            </a:r>
            <a:r>
              <a:rPr lang="en-US" altLang="ja-JP" sz="2400" dirty="0" smtClean="0">
                <a:solidFill>
                  <a:schemeClr val="tx1"/>
                </a:solidFill>
                <a:latin typeface="メイリオ" panose="020B0604030504040204" pitchFamily="50" charset="-128"/>
                <a:ea typeface="メイリオ" panose="020B0604030504040204" pitchFamily="50" charset="-128"/>
              </a:rPr>
              <a:t>(2)</a:t>
            </a:r>
            <a:r>
              <a:rPr kumimoji="1" lang="en-US" altLang="ja-JP" sz="2400" dirty="0" smtClean="0"/>
              <a:t>.</a:t>
            </a:r>
            <a:endParaRPr kumimoji="1" lang="ja-JP" altLang="en-US" sz="2400" dirty="0"/>
          </a:p>
        </p:txBody>
      </p:sp>
      <p:sp>
        <p:nvSpPr>
          <p:cNvPr id="22" name="テキスト ボックス 21"/>
          <p:cNvSpPr txBox="1"/>
          <p:nvPr/>
        </p:nvSpPr>
        <p:spPr>
          <a:xfrm>
            <a:off x="415434" y="738417"/>
            <a:ext cx="8419077" cy="3970318"/>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アカウント作成のステップ</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の画面</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「生まれた年と月」、「性別」、「国」を指定します。国は</a:t>
            </a:r>
            <a:r>
              <a:rPr lang="en-US" altLang="ja-JP" dirty="0" smtClean="0">
                <a:latin typeface="メイリオ" panose="020B0604030504040204" pitchFamily="50" charset="-128"/>
                <a:ea typeface="メイリオ" panose="020B0604030504040204" pitchFamily="50" charset="-128"/>
              </a:rPr>
              <a:t>Japan</a:t>
            </a:r>
            <a:r>
              <a:rPr lang="ja-JP" altLang="en-US" dirty="0" smtClean="0">
                <a:latin typeface="メイリオ" panose="020B0604030504040204" pitchFamily="50" charset="-128"/>
                <a:ea typeface="メイリオ" panose="020B0604030504040204" pitchFamily="50" charset="-128"/>
              </a:rPr>
              <a:t>だよね</a:t>
            </a:r>
          </a:p>
          <a:p>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アカウント作成の</a:t>
            </a:r>
            <a:r>
              <a:rPr lang="ja-JP" altLang="en-US" dirty="0" smtClean="0">
                <a:latin typeface="メイリオ" panose="020B0604030504040204" pitchFamily="50" charset="-128"/>
                <a:ea typeface="メイリオ" panose="020B0604030504040204" pitchFamily="50" charset="-128"/>
              </a:rPr>
              <a:t>ステップ</a:t>
            </a:r>
            <a:r>
              <a:rPr lang="en-US" altLang="ja-JP" dirty="0" smtClean="0">
                <a:latin typeface="メイリオ" panose="020B0604030504040204" pitchFamily="50" charset="-128"/>
                <a:ea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rPr>
              <a:t>の画面</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メールアドレスを指定するよ。すぐ受信できるもので、家の人の大人の人のアドレス指定するよ。キーボードに慣れていない人は、メンターや家に人に手伝ってもらおう。</a:t>
            </a:r>
          </a:p>
          <a:p>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アカウント作成の</a:t>
            </a:r>
            <a:r>
              <a:rPr lang="ja-JP" altLang="en-US" dirty="0" smtClean="0">
                <a:latin typeface="メイリオ" panose="020B0604030504040204" pitchFamily="50" charset="-128"/>
                <a:ea typeface="メイリオ" panose="020B0604030504040204" pitchFamily="50" charset="-128"/>
              </a:rPr>
              <a:t>ステップ</a:t>
            </a:r>
            <a:r>
              <a:rPr lang="en-US" altLang="ja-JP" dirty="0" smtClean="0">
                <a:latin typeface="メイリオ" panose="020B0604030504040204" pitchFamily="50" charset="-128"/>
                <a:ea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rPr>
              <a:t>の画面</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下の画面が出来たら</a:t>
            </a:r>
            <a:r>
              <a:rPr lang="en-US" altLang="ja-JP" dirty="0" smtClean="0">
                <a:latin typeface="メイリオ" panose="020B0604030504040204" pitchFamily="50" charset="-128"/>
                <a:ea typeface="メイリオ" panose="020B0604030504040204" pitchFamily="50" charset="-128"/>
              </a:rPr>
              <a:t>OK</a:t>
            </a:r>
            <a:r>
              <a:rPr lang="ja-JP" altLang="en-US" dirty="0" smtClean="0">
                <a:latin typeface="メイリオ" panose="020B0604030504040204" pitchFamily="50" charset="-128"/>
                <a:ea typeface="メイリオ" panose="020B0604030504040204" pitchFamily="50" charset="-128"/>
              </a:rPr>
              <a:t>だよ。さあ、始めよう。</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ja-JP" altLang="en-US"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stretch>
            <a:fillRect/>
          </a:stretch>
        </p:blipFill>
        <p:spPr>
          <a:xfrm>
            <a:off x="415434" y="752545"/>
            <a:ext cx="1152525" cy="314325"/>
          </a:xfrm>
          <a:prstGeom prst="rect">
            <a:avLst/>
          </a:prstGeom>
        </p:spPr>
      </p:pic>
      <p:pic>
        <p:nvPicPr>
          <p:cNvPr id="4" name="図 3"/>
          <p:cNvPicPr>
            <a:picLocks noChangeAspect="1"/>
          </p:cNvPicPr>
          <p:nvPr/>
        </p:nvPicPr>
        <p:blipFill>
          <a:blip r:embed="rId3"/>
          <a:stretch>
            <a:fillRect/>
          </a:stretch>
        </p:blipFill>
        <p:spPr>
          <a:xfrm>
            <a:off x="408837" y="1558264"/>
            <a:ext cx="1781175" cy="323850"/>
          </a:xfrm>
          <a:prstGeom prst="rect">
            <a:avLst/>
          </a:prstGeom>
        </p:spPr>
      </p:pic>
      <p:pic>
        <p:nvPicPr>
          <p:cNvPr id="5" name="図 4"/>
          <p:cNvPicPr>
            <a:picLocks noChangeAspect="1"/>
          </p:cNvPicPr>
          <p:nvPr/>
        </p:nvPicPr>
        <p:blipFill>
          <a:blip r:embed="rId4"/>
          <a:stretch>
            <a:fillRect/>
          </a:stretch>
        </p:blipFill>
        <p:spPr>
          <a:xfrm>
            <a:off x="408837" y="2877379"/>
            <a:ext cx="2867025" cy="390525"/>
          </a:xfrm>
          <a:prstGeom prst="rect">
            <a:avLst/>
          </a:prstGeom>
        </p:spPr>
      </p:pic>
      <p:pic>
        <p:nvPicPr>
          <p:cNvPr id="6" name="図 5"/>
          <p:cNvPicPr>
            <a:picLocks noChangeAspect="1"/>
          </p:cNvPicPr>
          <p:nvPr/>
        </p:nvPicPr>
        <p:blipFill>
          <a:blip r:embed="rId5"/>
          <a:stretch>
            <a:fillRect/>
          </a:stretch>
        </p:blipFill>
        <p:spPr>
          <a:xfrm>
            <a:off x="415434" y="3648071"/>
            <a:ext cx="3759151" cy="2731163"/>
          </a:xfrm>
          <a:prstGeom prst="rect">
            <a:avLst/>
          </a:prstGeom>
        </p:spPr>
      </p:pic>
      <p:sp>
        <p:nvSpPr>
          <p:cNvPr id="20" name="対角する 2 つの角を丸めた四角形 19"/>
          <p:cNvSpPr/>
          <p:nvPr/>
        </p:nvSpPr>
        <p:spPr>
          <a:xfrm>
            <a:off x="4788288" y="3717403"/>
            <a:ext cx="3891477" cy="2807024"/>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保護者の方へ</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さっき指定したメールを後で確認してみよう。</a:t>
            </a:r>
            <a:r>
              <a:rPr lang="ja-JP" altLang="en-US" sz="1600" dirty="0">
                <a:solidFill>
                  <a:schemeClr val="tx1"/>
                </a:solidFill>
                <a:latin typeface="メイリオ" panose="020B0604030504040204" pitchFamily="50" charset="-128"/>
                <a:ea typeface="メイリオ" panose="020B0604030504040204" pitchFamily="50" charset="-128"/>
              </a:rPr>
              <a:t>スクラッチ</a:t>
            </a:r>
            <a:r>
              <a:rPr lang="ja-JP" altLang="en-US" sz="1600" dirty="0" smtClean="0">
                <a:solidFill>
                  <a:schemeClr val="tx1"/>
                </a:solidFill>
                <a:latin typeface="メイリオ" panose="020B0604030504040204" pitchFamily="50" charset="-128"/>
                <a:ea typeface="メイリオ" panose="020B0604030504040204" pitchFamily="50" charset="-128"/>
              </a:rPr>
              <a:t>からメールが届いているよ。</a:t>
            </a: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メールのボタンをクリックして認証すると、友達とネット上でプログラムを見せることができるよ</a:t>
            </a:r>
            <a:br>
              <a:rPr lang="ja-JP" altLang="en-US" sz="1600" dirty="0" smtClean="0">
                <a:solidFill>
                  <a:schemeClr val="tx1"/>
                </a:solidFill>
                <a:latin typeface="メイリオ" panose="020B0604030504040204" pitchFamily="50" charset="-128"/>
                <a:ea typeface="メイリオ" panose="020B0604030504040204" pitchFamily="50" charset="-128"/>
              </a:rPr>
            </a:br>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6"/>
          <a:stretch>
            <a:fillRect/>
          </a:stretch>
        </p:blipFill>
        <p:spPr>
          <a:xfrm>
            <a:off x="5168631" y="4912580"/>
            <a:ext cx="2295525" cy="533400"/>
          </a:xfrm>
          <a:prstGeom prst="rect">
            <a:avLst/>
          </a:prstGeom>
        </p:spPr>
      </p:pic>
    </p:spTree>
    <p:extLst>
      <p:ext uri="{BB962C8B-B14F-4D97-AF65-F5344CB8AC3E}">
        <p14:creationId xmlns:p14="http://schemas.microsoft.com/office/powerpoint/2010/main" val="29141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86306" y="947795"/>
            <a:ext cx="2405781" cy="3264350"/>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32272" y="345714"/>
            <a:ext cx="7348451" cy="37727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まず、ユーザ名とパスワードを指定してサインインします。</a:t>
            </a:r>
            <a:endParaRPr kumimoji="1" lang="ja-JP" altLang="en-US" dirty="0">
              <a:latin typeface="メイリオ" panose="020B0604030504040204" pitchFamily="50" charset="-128"/>
              <a:ea typeface="メイリオ" panose="020B0604030504040204" pitchFamily="50" charset="-128"/>
            </a:endParaRPr>
          </a:p>
        </p:txBody>
      </p:sp>
      <p:sp>
        <p:nvSpPr>
          <p:cNvPr id="17" name="楕円 16"/>
          <p:cNvSpPr/>
          <p:nvPr/>
        </p:nvSpPr>
        <p:spPr>
          <a:xfrm>
            <a:off x="1989196" y="894496"/>
            <a:ext cx="1125416" cy="45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a:t>
            </a:r>
            <a:endParaRPr kumimoji="1" lang="ja-JP" altLang="en-US" dirty="0"/>
          </a:p>
        </p:txBody>
      </p:sp>
      <p:sp>
        <p:nvSpPr>
          <p:cNvPr id="19" name="対角する 2 つの角を丸めた四角形 18"/>
          <p:cNvSpPr/>
          <p:nvPr/>
        </p:nvSpPr>
        <p:spPr>
          <a:xfrm>
            <a:off x="648867" y="5470454"/>
            <a:ext cx="6931856" cy="1175299"/>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補足</a:t>
            </a:r>
            <a:r>
              <a:rPr lang="en-US" altLang="ja-JP" dirty="0" smtClean="0">
                <a:solidFill>
                  <a:srgbClr val="FF0000"/>
                </a:solidFill>
                <a:latin typeface="メイリオ" panose="020B0604030504040204" pitchFamily="50" charset="-128"/>
                <a:ea typeface="メイリオ" panose="020B0604030504040204" pitchFamily="50" charset="-128"/>
              </a:rPr>
              <a:t>:</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特定の</a:t>
            </a:r>
            <a:r>
              <a:rPr lang="ja-JP" altLang="en-US" sz="1600" dirty="0" smtClean="0">
                <a:solidFill>
                  <a:schemeClr val="tx1"/>
                </a:solidFill>
                <a:latin typeface="メイリオ" panose="020B0604030504040204" pitchFamily="50" charset="-128"/>
                <a:ea typeface="メイリオ" panose="020B0604030504040204" pitchFamily="50" charset="-128"/>
              </a:rPr>
              <a:t>講座では、あらかじめ用意してあるアカウントを使用します。</a:t>
            </a:r>
          </a:p>
          <a:p>
            <a:r>
              <a:rPr kumimoji="1" lang="ja-JP" altLang="en-US" sz="1600" dirty="0">
                <a:solidFill>
                  <a:schemeClr val="tx1"/>
                </a:solidFill>
                <a:latin typeface="メイリオ" panose="020B0604030504040204" pitchFamily="50" charset="-128"/>
                <a:ea typeface="メイリオ" panose="020B0604030504040204" pitchFamily="50" charset="-128"/>
              </a:rPr>
              <a:t>今後</a:t>
            </a:r>
            <a:r>
              <a:rPr kumimoji="1" lang="ja-JP" altLang="en-US" sz="1600" dirty="0" smtClean="0">
                <a:solidFill>
                  <a:schemeClr val="tx1"/>
                </a:solidFill>
                <a:latin typeface="メイリオ" panose="020B0604030504040204" pitchFamily="50" charset="-128"/>
                <a:ea typeface="メイリオ" panose="020B0604030504040204" pitchFamily="50" charset="-128"/>
              </a:rPr>
              <a:t>も</a:t>
            </a:r>
            <a:r>
              <a:rPr kumimoji="1" lang="en-US" altLang="ja-JP" sz="1600" dirty="0" smtClean="0">
                <a:solidFill>
                  <a:schemeClr val="tx1"/>
                </a:solidFill>
                <a:latin typeface="メイリオ" panose="020B0604030504040204" pitchFamily="50" charset="-128"/>
                <a:ea typeface="メイリオ" panose="020B0604030504040204" pitchFamily="50" charset="-128"/>
              </a:rPr>
              <a:t>Scratch</a:t>
            </a:r>
            <a:r>
              <a:rPr kumimoji="1" lang="ja-JP" altLang="en-US" sz="1600" dirty="0" smtClean="0">
                <a:solidFill>
                  <a:schemeClr val="tx1"/>
                </a:solidFill>
                <a:latin typeface="メイリオ" panose="020B0604030504040204" pitchFamily="50" charset="-128"/>
                <a:ea typeface="メイリオ" panose="020B0604030504040204" pitchFamily="50" charset="-128"/>
              </a:rPr>
              <a:t>を継続して使いたい場合は、「</a:t>
            </a:r>
            <a:r>
              <a:rPr kumimoji="1" lang="en-US" altLang="ja-JP" sz="1600" dirty="0" smtClean="0">
                <a:solidFill>
                  <a:schemeClr val="tx1"/>
                </a:solidFill>
                <a:latin typeface="メイリオ" panose="020B0604030504040204" pitchFamily="50" charset="-128"/>
                <a:ea typeface="メイリオ" panose="020B0604030504040204" pitchFamily="50" charset="-128"/>
              </a:rPr>
              <a:t>Scratch</a:t>
            </a:r>
            <a:r>
              <a:rPr kumimoji="1" lang="ja-JP" altLang="en-US" sz="1600" dirty="0" smtClean="0">
                <a:solidFill>
                  <a:schemeClr val="tx1"/>
                </a:solidFill>
                <a:latin typeface="メイリオ" panose="020B0604030504040204" pitchFamily="50" charset="-128"/>
                <a:ea typeface="メイリオ" panose="020B0604030504040204" pitchFamily="50" charset="-128"/>
              </a:rPr>
              <a:t>に参加しよう」で自分のアカウントを作成して使ってください。</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cxnSp>
        <p:nvCxnSpPr>
          <p:cNvPr id="20" name="直線矢印コネクタ 19"/>
          <p:cNvCxnSpPr/>
          <p:nvPr/>
        </p:nvCxnSpPr>
        <p:spPr>
          <a:xfrm flipH="1">
            <a:off x="980902" y="1293640"/>
            <a:ext cx="373499" cy="417681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3"/>
          <a:stretch>
            <a:fillRect/>
          </a:stretch>
        </p:blipFill>
        <p:spPr>
          <a:xfrm>
            <a:off x="6371846" y="947795"/>
            <a:ext cx="2417754" cy="3376519"/>
          </a:xfrm>
          <a:prstGeom prst="rect">
            <a:avLst/>
          </a:prstGeom>
        </p:spPr>
      </p:pic>
      <p:sp>
        <p:nvSpPr>
          <p:cNvPr id="23" name="楕円 22"/>
          <p:cNvSpPr/>
          <p:nvPr/>
        </p:nvSpPr>
        <p:spPr>
          <a:xfrm>
            <a:off x="6879851" y="879292"/>
            <a:ext cx="700872" cy="465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a:t>
            </a:r>
            <a:endParaRPr kumimoji="1" lang="ja-JP" altLang="en-US" dirty="0"/>
          </a:p>
        </p:txBody>
      </p:sp>
      <p:sp>
        <p:nvSpPr>
          <p:cNvPr id="24" name="テキスト ボックス 23"/>
          <p:cNvSpPr txBox="1"/>
          <p:nvPr/>
        </p:nvSpPr>
        <p:spPr>
          <a:xfrm>
            <a:off x="6352133" y="4435719"/>
            <a:ext cx="2765056"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英語だったら、地球マークをクリックして日本語に変えます</a:t>
            </a:r>
            <a:endParaRPr kumimoji="1" lang="ja-JP" altLang="en-US" dirty="0">
              <a:latin typeface="メイリオ" panose="020B0604030504040204" pitchFamily="50" charset="-128"/>
              <a:ea typeface="メイリオ" panose="020B0604030504040204" pitchFamily="50" charset="-128"/>
            </a:endParaRPr>
          </a:p>
        </p:txBody>
      </p:sp>
      <p:pic>
        <p:nvPicPr>
          <p:cNvPr id="26" name="図 25"/>
          <p:cNvPicPr>
            <a:picLocks noChangeAspect="1"/>
          </p:cNvPicPr>
          <p:nvPr/>
        </p:nvPicPr>
        <p:blipFill>
          <a:blip r:embed="rId4"/>
          <a:stretch>
            <a:fillRect/>
          </a:stretch>
        </p:blipFill>
        <p:spPr>
          <a:xfrm>
            <a:off x="3419780" y="3300803"/>
            <a:ext cx="2521662" cy="701906"/>
          </a:xfrm>
          <a:prstGeom prst="rect">
            <a:avLst/>
          </a:prstGeom>
        </p:spPr>
      </p:pic>
      <p:sp>
        <p:nvSpPr>
          <p:cNvPr id="27" name="曲折矢印 26"/>
          <p:cNvSpPr/>
          <p:nvPr/>
        </p:nvSpPr>
        <p:spPr>
          <a:xfrm rot="5400000">
            <a:off x="3455933" y="2420374"/>
            <a:ext cx="573583" cy="712083"/>
          </a:xfrm>
          <a:prstGeom prst="bentArrow">
            <a:avLst>
              <a:gd name="adj1" fmla="val 25000"/>
              <a:gd name="adj2" fmla="val 25000"/>
              <a:gd name="adj3" fmla="val 25000"/>
              <a:gd name="adj4" fmla="val 32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楕円 27"/>
          <p:cNvSpPr/>
          <p:nvPr/>
        </p:nvSpPr>
        <p:spPr>
          <a:xfrm>
            <a:off x="4410323" y="3426673"/>
            <a:ext cx="776819" cy="397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v</a:t>
            </a:r>
            <a:endParaRPr kumimoji="1" lang="ja-JP" altLang="en-US" dirty="0"/>
          </a:p>
        </p:txBody>
      </p:sp>
      <p:sp>
        <p:nvSpPr>
          <p:cNvPr id="29" name="テキスト ボックス 28"/>
          <p:cNvSpPr txBox="1"/>
          <p:nvPr/>
        </p:nvSpPr>
        <p:spPr>
          <a:xfrm>
            <a:off x="3192087" y="4321516"/>
            <a:ext cx="2944844"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サインインしたら「作る」で開始。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57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78449" y="1601775"/>
            <a:ext cx="6446104" cy="4282635"/>
          </a:xfrm>
          <a:prstGeom prst="rect">
            <a:avLst/>
          </a:prstGeom>
        </p:spPr>
      </p:pic>
      <p:sp>
        <p:nvSpPr>
          <p:cNvPr id="8" name="テキスト ボックス 7"/>
          <p:cNvSpPr txBox="1"/>
          <p:nvPr/>
        </p:nvSpPr>
        <p:spPr>
          <a:xfrm>
            <a:off x="7825153" y="6496291"/>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4</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839585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kumimoji="1" lang="en-US" altLang="ja-JP" sz="2400" dirty="0" smtClean="0">
                <a:solidFill>
                  <a:schemeClr val="tx1"/>
                </a:solidFill>
                <a:latin typeface="メイリオ" panose="020B0604030504040204" pitchFamily="50" charset="-128"/>
                <a:ea typeface="メイリオ" panose="020B0604030504040204" pitchFamily="50" charset="-128"/>
              </a:rPr>
              <a:t> </a:t>
            </a:r>
            <a:r>
              <a:rPr lang="en-US" altLang="ja-JP" sz="2400" dirty="0">
                <a:solidFill>
                  <a:schemeClr val="tx1"/>
                </a:solidFill>
                <a:latin typeface="メイリオ" panose="020B0604030504040204" pitchFamily="50" charset="-128"/>
                <a:ea typeface="メイリオ" panose="020B0604030504040204" pitchFamily="50" charset="-128"/>
              </a:rPr>
              <a:t>2. </a:t>
            </a:r>
            <a:r>
              <a:rPr lang="ja-JP" altLang="en-US" sz="2400" dirty="0" smtClean="0">
                <a:solidFill>
                  <a:schemeClr val="tx1"/>
                </a:solidFill>
                <a:latin typeface="メイリオ" panose="020B0604030504040204" pitchFamily="50" charset="-128"/>
                <a:ea typeface="メイリオ" panose="020B0604030504040204" pitchFamily="50" charset="-128"/>
              </a:rPr>
              <a:t>スクラッチを</a:t>
            </a:r>
            <a:r>
              <a:rPr lang="ja-JP" altLang="en-US" sz="2400" dirty="0">
                <a:solidFill>
                  <a:schemeClr val="tx1"/>
                </a:solidFill>
                <a:latin typeface="メイリオ" panose="020B0604030504040204" pitchFamily="50" charset="-128"/>
                <a:ea typeface="メイリオ" panose="020B0604030504040204" pitchFamily="50" charset="-128"/>
              </a:rPr>
              <a:t>使って</a:t>
            </a:r>
            <a:r>
              <a:rPr lang="ja-JP" altLang="en-US" sz="2400" dirty="0" smtClean="0">
                <a:solidFill>
                  <a:schemeClr val="tx1"/>
                </a:solidFill>
                <a:latin typeface="メイリオ" panose="020B0604030504040204" pitchFamily="50" charset="-128"/>
                <a:ea typeface="メイリオ" panose="020B0604030504040204" pitchFamily="50" charset="-128"/>
              </a:rPr>
              <a:t>みよう</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プログラミングしてみよう</a:t>
            </a:r>
            <a:endParaRPr kumimoji="1" lang="ja-JP" altLang="en-US" sz="2400" dirty="0"/>
          </a:p>
        </p:txBody>
      </p:sp>
      <p:sp>
        <p:nvSpPr>
          <p:cNvPr id="14" name="角丸四角形 13"/>
          <p:cNvSpPr/>
          <p:nvPr/>
        </p:nvSpPr>
        <p:spPr>
          <a:xfrm>
            <a:off x="1914036" y="2085777"/>
            <a:ext cx="2401951" cy="3128959"/>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41891" y="3743092"/>
            <a:ext cx="2346239" cy="1354217"/>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スクリプト</a:t>
            </a:r>
            <a:r>
              <a:rPr lang="en-US" altLang="ja-JP"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劇の台本にあたります。個々のスプライトがどのように演じるのか指示します。</a:t>
            </a:r>
            <a:endParaRPr kumimoji="1" lang="ja-JP" altLang="en-US"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503157" y="2164471"/>
            <a:ext cx="2030696" cy="36933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rPr>
              <a:t>ステージ</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94959" y="607796"/>
            <a:ext cx="8975188"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スクラッチのプログラムでは、いろいろなキャラクターにいろいろ命令して、ゲーム、電子絵本、アプリなど作ることができるよ。</a:t>
            </a: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スクラッチのプログラム、は劇やドラマみたいに考えるといいかも。</a:t>
            </a:r>
            <a:endParaRPr kumimoji="1" lang="ja-JP" altLang="en-US" dirty="0">
              <a:latin typeface="メイリオ" panose="020B0604030504040204" pitchFamily="50" charset="-128"/>
              <a:ea typeface="メイリオ" panose="020B0604030504040204" pitchFamily="50" charset="-128"/>
            </a:endParaRPr>
          </a:p>
        </p:txBody>
      </p:sp>
      <p:sp>
        <p:nvSpPr>
          <p:cNvPr id="36" name="角丸四角形 35"/>
          <p:cNvSpPr/>
          <p:nvPr/>
        </p:nvSpPr>
        <p:spPr>
          <a:xfrm>
            <a:off x="4426265" y="2039871"/>
            <a:ext cx="2360860" cy="1764686"/>
          </a:xfrm>
          <a:prstGeom prst="roundRect">
            <a:avLst>
              <a:gd name="adj" fmla="val 930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426265" y="4607904"/>
            <a:ext cx="1898104" cy="647839"/>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848996" y="4660137"/>
            <a:ext cx="2030696"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スプライト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39" name="対角する 2 つの角を丸めた四角形 38"/>
          <p:cNvSpPr/>
          <p:nvPr/>
        </p:nvSpPr>
        <p:spPr>
          <a:xfrm>
            <a:off x="6824553" y="1687498"/>
            <a:ext cx="2245593" cy="4381141"/>
          </a:xfrm>
          <a:prstGeom prst="round2Diag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スプライト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劇の役者にあたります。スクラッチではプログラムでこのスプライトを動かすことができます。この</a:t>
            </a:r>
            <a:r>
              <a:rPr lang="ja-JP" altLang="en-US" sz="1600" dirty="0">
                <a:solidFill>
                  <a:schemeClr val="tx1"/>
                </a:solidFill>
                <a:latin typeface="メイリオ" panose="020B0604030504040204" pitchFamily="50" charset="-128"/>
                <a:ea typeface="メイリオ" panose="020B0604030504040204" pitchFamily="50" charset="-128"/>
              </a:rPr>
              <a:t>画面</a:t>
            </a:r>
            <a:r>
              <a:rPr lang="ja-JP" altLang="en-US" sz="1600" dirty="0" smtClean="0">
                <a:solidFill>
                  <a:schemeClr val="tx1"/>
                </a:solidFill>
                <a:latin typeface="メイリオ" panose="020B0604030504040204" pitchFamily="50" charset="-128"/>
                <a:ea typeface="メイリオ" panose="020B0604030504040204" pitchFamily="50" charset="-128"/>
              </a:rPr>
              <a:t>ではネコとネズミのスプライトがあります。</a:t>
            </a:r>
          </a:p>
          <a:p>
            <a:r>
              <a:rPr lang="ja-JP" altLang="en-US" sz="1600" dirty="0" smtClean="0">
                <a:solidFill>
                  <a:schemeClr val="tx1"/>
                </a:solidFill>
                <a:latin typeface="メイリオ" panose="020B0604030504040204" pitchFamily="50" charset="-128"/>
                <a:ea typeface="メイリオ" panose="020B0604030504040204" pitchFamily="50" charset="-128"/>
              </a:rPr>
              <a:t/>
            </a:r>
            <a:br>
              <a:rPr lang="ja-JP" altLang="en-US" sz="1600" dirty="0" smtClean="0">
                <a:solidFill>
                  <a:schemeClr val="tx1"/>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ステージ</a:t>
            </a:r>
            <a:r>
              <a:rPr lang="en-US" altLang="ja-JP" sz="1600"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劇のステージにあたります。スプライト達はこの中で劇をします。</a:t>
            </a:r>
          </a:p>
          <a:p>
            <a:endParaRPr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562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対角する 2 つの角を丸めた四角形 23"/>
          <p:cNvSpPr/>
          <p:nvPr/>
        </p:nvSpPr>
        <p:spPr>
          <a:xfrm>
            <a:off x="155705" y="4715476"/>
            <a:ext cx="3926992" cy="1803380"/>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選んだスプライトを削除することもできます。</a:t>
            </a:r>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lang="ja-JP" altLang="en-US" sz="1600" dirty="0">
              <a:solidFill>
                <a:schemeClr val="tx1"/>
              </a:solidFill>
              <a:latin typeface="メイリオ" panose="020B0604030504040204" pitchFamily="50" charset="-128"/>
              <a:ea typeface="メイリオ" panose="020B0604030504040204" pitchFamily="50" charset="-128"/>
            </a:endParaRPr>
          </a:p>
          <a:p>
            <a:endParaRPr kumimoji="1" lang="ja-JP" altLang="en-US" sz="16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858129" y="5445186"/>
            <a:ext cx="1926812" cy="1038967"/>
          </a:xfrm>
          <a:prstGeom prst="rect">
            <a:avLst/>
          </a:prstGeom>
        </p:spPr>
      </p:pic>
      <p:pic>
        <p:nvPicPr>
          <p:cNvPr id="19" name="図 18"/>
          <p:cNvPicPr>
            <a:picLocks noChangeAspect="1"/>
          </p:cNvPicPr>
          <p:nvPr/>
        </p:nvPicPr>
        <p:blipFill>
          <a:blip r:embed="rId3"/>
          <a:stretch>
            <a:fillRect/>
          </a:stretch>
        </p:blipFill>
        <p:spPr>
          <a:xfrm>
            <a:off x="5731330" y="4503253"/>
            <a:ext cx="2810010" cy="1829539"/>
          </a:xfrm>
          <a:prstGeom prst="rect">
            <a:avLst/>
          </a:prstGeom>
        </p:spPr>
      </p:pic>
      <p:pic>
        <p:nvPicPr>
          <p:cNvPr id="3" name="図 2"/>
          <p:cNvPicPr>
            <a:picLocks noChangeAspect="1"/>
          </p:cNvPicPr>
          <p:nvPr/>
        </p:nvPicPr>
        <p:blipFill>
          <a:blip r:embed="rId4"/>
          <a:stretch>
            <a:fillRect/>
          </a:stretch>
        </p:blipFill>
        <p:spPr>
          <a:xfrm>
            <a:off x="107277" y="1209883"/>
            <a:ext cx="3381375" cy="273367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(1). </a:t>
            </a:r>
            <a:r>
              <a:rPr lang="ja-JP" altLang="en-US" sz="2400" dirty="0" smtClean="0">
                <a:solidFill>
                  <a:schemeClr val="tx1"/>
                </a:solidFill>
                <a:latin typeface="メイリオ" panose="020B0604030504040204" pitchFamily="50" charset="-128"/>
                <a:ea typeface="メイリオ" panose="020B0604030504040204" pitchFamily="50" charset="-128"/>
              </a:rPr>
              <a:t>新しいスプライトを追加しよう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はじめ</a:t>
            </a:r>
            <a:r>
              <a:rPr lang="ja-JP" altLang="en-US" dirty="0">
                <a:latin typeface="メイリオ" panose="020B0604030504040204" pitchFamily="50" charset="-128"/>
                <a:ea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rPr>
              <a:t>ネコがいるけど、新しいスプライトを追加できるよ。</a:t>
            </a:r>
          </a:p>
          <a:p>
            <a:r>
              <a:rPr lang="ja-JP" altLang="en-US" dirty="0" smtClean="0">
                <a:latin typeface="メイリオ" panose="020B0604030504040204" pitchFamily="50" charset="-128"/>
                <a:ea typeface="メイリオ" panose="020B0604030504040204" pitchFamily="50" charset="-128"/>
              </a:rPr>
              <a:t>どんなスプライトを選んでもいいよ。</a:t>
            </a:r>
            <a:endParaRPr kumimoji="1" lang="ja-JP" altLang="en-US" dirty="0">
              <a:latin typeface="メイリオ" panose="020B0604030504040204" pitchFamily="50" charset="-128"/>
              <a:ea typeface="メイリオ" panose="020B0604030504040204" pitchFamily="50" charset="-128"/>
            </a:endParaRPr>
          </a:p>
        </p:txBody>
      </p:sp>
      <p:sp>
        <p:nvSpPr>
          <p:cNvPr id="9" name="楕円 8"/>
          <p:cNvSpPr/>
          <p:nvPr/>
        </p:nvSpPr>
        <p:spPr>
          <a:xfrm>
            <a:off x="2484115" y="3381979"/>
            <a:ext cx="408716" cy="5798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78136" y="4069144"/>
            <a:ext cx="2839655"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ここをクリック後「スプライトを選び」を選択</a:t>
            </a:r>
          </a:p>
        </p:txBody>
      </p:sp>
      <p:sp>
        <p:nvSpPr>
          <p:cNvPr id="14" name="テキスト ボックス 13"/>
          <p:cNvSpPr txBox="1"/>
          <p:nvPr/>
        </p:nvSpPr>
        <p:spPr>
          <a:xfrm>
            <a:off x="3822250" y="3862412"/>
            <a:ext cx="532175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スクラッチで用意されているスプライトから好きなスプライトを、クリックして選択してみよう。</a:t>
            </a:r>
            <a:endParaRPr kumimoji="1" lang="ja-JP" altLang="en-US" dirty="0">
              <a:latin typeface="メイリオ" panose="020B0604030504040204" pitchFamily="50" charset="-128"/>
              <a:ea typeface="メイリオ" panose="020B0604030504040204" pitchFamily="50" charset="-128"/>
            </a:endParaRPr>
          </a:p>
        </p:txBody>
      </p:sp>
      <p:sp>
        <p:nvSpPr>
          <p:cNvPr id="16" name="下矢印 15"/>
          <p:cNvSpPr/>
          <p:nvPr/>
        </p:nvSpPr>
        <p:spPr>
          <a:xfrm rot="16200000">
            <a:off x="3694875" y="2441651"/>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926992" y="6484153"/>
            <a:ext cx="3880410"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新しいスクリプトが追加されたよ</a:t>
            </a:r>
            <a:endParaRPr kumimoji="1" lang="ja-JP" altLang="en-US" dirty="0">
              <a:latin typeface="メイリオ" panose="020B0604030504040204" pitchFamily="50" charset="-128"/>
              <a:ea typeface="メイリオ" panose="020B0604030504040204" pitchFamily="50" charset="-128"/>
            </a:endParaRPr>
          </a:p>
        </p:txBody>
      </p:sp>
      <p:sp>
        <p:nvSpPr>
          <p:cNvPr id="15" name="楕円 14"/>
          <p:cNvSpPr/>
          <p:nvPr/>
        </p:nvSpPr>
        <p:spPr>
          <a:xfrm>
            <a:off x="2460859" y="5492769"/>
            <a:ext cx="304219" cy="3042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stretch>
            <a:fillRect/>
          </a:stretch>
        </p:blipFill>
        <p:spPr>
          <a:xfrm>
            <a:off x="4311918" y="1068867"/>
            <a:ext cx="4342226" cy="2688628"/>
          </a:xfrm>
          <a:prstGeom prst="rect">
            <a:avLst/>
          </a:prstGeom>
        </p:spPr>
      </p:pic>
      <p:sp>
        <p:nvSpPr>
          <p:cNvPr id="20" name="角丸四角形 19"/>
          <p:cNvSpPr/>
          <p:nvPr/>
        </p:nvSpPr>
        <p:spPr>
          <a:xfrm>
            <a:off x="5093642" y="1675785"/>
            <a:ext cx="637688" cy="584715"/>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8928479">
            <a:off x="5290925" y="4550078"/>
            <a:ext cx="464234" cy="43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2576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969154" y="1324039"/>
            <a:ext cx="3699220" cy="276084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6</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0338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(2) </a:t>
            </a:r>
            <a:r>
              <a:rPr lang="ja-JP" altLang="en-US" sz="2400" dirty="0" smtClean="0">
                <a:solidFill>
                  <a:schemeClr val="tx1"/>
                </a:solidFill>
                <a:latin typeface="メイリオ" panose="020B0604030504040204" pitchFamily="50" charset="-128"/>
                <a:ea typeface="メイリオ" panose="020B0604030504040204" pitchFamily="50" charset="-128"/>
              </a:rPr>
              <a:t>スプライト形や色を変えてみよう</a:t>
            </a:r>
            <a:endParaRPr kumimoji="1" lang="ja-JP" altLang="en-US" sz="2400" dirty="0"/>
          </a:p>
        </p:txBody>
      </p:sp>
      <p:sp>
        <p:nvSpPr>
          <p:cNvPr id="22" name="テキスト ボックス 21"/>
          <p:cNvSpPr txBox="1"/>
          <p:nvPr/>
        </p:nvSpPr>
        <p:spPr>
          <a:xfrm>
            <a:off x="0" y="640784"/>
            <a:ext cx="8792091"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はじめにネコの</a:t>
            </a:r>
            <a:r>
              <a:rPr lang="ja-JP" altLang="en-US" dirty="0">
                <a:latin typeface="メイリオ" panose="020B0604030504040204" pitchFamily="50" charset="-128"/>
                <a:ea typeface="メイリオ" panose="020B0604030504040204" pitchFamily="50" charset="-128"/>
              </a:rPr>
              <a:t>形</a:t>
            </a:r>
            <a:r>
              <a:rPr lang="ja-JP" altLang="en-US" dirty="0" smtClean="0">
                <a:latin typeface="メイリオ" panose="020B0604030504040204" pitchFamily="50" charset="-128"/>
                <a:ea typeface="メイリオ" panose="020B0604030504040204" pitchFamily="50" charset="-128"/>
              </a:rPr>
              <a:t>や色を変えてみよう。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99023" y="5435500"/>
            <a:ext cx="7473244" cy="830997"/>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スプライトはコスチューム</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衣装</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という何枚もの姿を持つことができます。</a:t>
            </a:r>
          </a:p>
        </p:txBody>
      </p:sp>
      <p:pic>
        <p:nvPicPr>
          <p:cNvPr id="4" name="図 3"/>
          <p:cNvPicPr>
            <a:picLocks noChangeAspect="1"/>
          </p:cNvPicPr>
          <p:nvPr/>
        </p:nvPicPr>
        <p:blipFill>
          <a:blip r:embed="rId3"/>
          <a:stretch>
            <a:fillRect/>
          </a:stretch>
        </p:blipFill>
        <p:spPr>
          <a:xfrm>
            <a:off x="464328" y="1329242"/>
            <a:ext cx="3931717" cy="2599616"/>
          </a:xfrm>
          <a:prstGeom prst="rect">
            <a:avLst/>
          </a:prstGeom>
        </p:spPr>
      </p:pic>
      <p:sp>
        <p:nvSpPr>
          <p:cNvPr id="15" name="楕円 14"/>
          <p:cNvSpPr/>
          <p:nvPr/>
        </p:nvSpPr>
        <p:spPr>
          <a:xfrm>
            <a:off x="1037437" y="2629050"/>
            <a:ext cx="440902" cy="335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037437" y="1257984"/>
            <a:ext cx="724168" cy="38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1037437" y="1722209"/>
            <a:ext cx="843467" cy="3304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44265" y="4029316"/>
            <a:ext cx="4371842"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コスチュームのタグの中で、塗りつぶし色を変えて、「塗りつぶし」ツールを使えとネコの色を変えることができるよ。</a:t>
            </a:r>
            <a:endParaRPr kumimoji="1" lang="ja-JP" altLang="en-US" dirty="0">
              <a:latin typeface="メイリオ" panose="020B0604030504040204" pitchFamily="50" charset="-128"/>
              <a:ea typeface="メイリオ" panose="020B0604030504040204" pitchFamily="50" charset="-128"/>
            </a:endParaRPr>
          </a:p>
        </p:txBody>
      </p:sp>
      <p:sp>
        <p:nvSpPr>
          <p:cNvPr id="23" name="楕円 22"/>
          <p:cNvSpPr/>
          <p:nvPr/>
        </p:nvSpPr>
        <p:spPr>
          <a:xfrm>
            <a:off x="5761837" y="2076583"/>
            <a:ext cx="440902" cy="3352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16107" y="4010247"/>
            <a:ext cx="4371842" cy="1200329"/>
          </a:xfrm>
          <a:prstGeom prst="rect">
            <a:avLst/>
          </a:prstGeom>
          <a:solidFill>
            <a:schemeClr val="bg1"/>
          </a:solid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ネコのコスチュームは、ベクターという線や曲線を組み合わせて作ってあるので、「形を変える」ツールで簡単に形を変えることができるよ。</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368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94564" y="757534"/>
            <a:ext cx="3256950" cy="5766894"/>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7962314"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(3) </a:t>
            </a:r>
            <a:r>
              <a:rPr lang="ja-JP" altLang="en-US" sz="2400" dirty="0" smtClean="0">
                <a:solidFill>
                  <a:schemeClr val="tx1"/>
                </a:solidFill>
                <a:latin typeface="メイリオ" panose="020B0604030504040204" pitchFamily="50" charset="-128"/>
                <a:ea typeface="メイリオ" panose="020B0604030504040204" pitchFamily="50" charset="-128"/>
              </a:rPr>
              <a:t>スプライトをドラッグして手で動かそう</a:t>
            </a:r>
            <a:r>
              <a:rPr kumimoji="1" lang="en-US" altLang="ja-JP" sz="2400" dirty="0" smtClean="0"/>
              <a:t>.</a:t>
            </a:r>
            <a:endParaRPr kumimoji="1" lang="ja-JP" altLang="en-US" sz="2400" dirty="0"/>
          </a:p>
        </p:txBody>
      </p:sp>
      <p:sp>
        <p:nvSpPr>
          <p:cNvPr id="22" name="テキスト ボックス 21"/>
          <p:cNvSpPr txBox="1"/>
          <p:nvPr/>
        </p:nvSpPr>
        <p:spPr>
          <a:xfrm>
            <a:off x="4672366" y="727864"/>
            <a:ext cx="3812210" cy="2308324"/>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スクラッチでプログラムを作成するための作成画面</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エディター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が表示されます。まず、スプライトがあるので、マウスでドラッグしてステージ</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プログラムの動作が表示される画面</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の中を動かしてみよう。</a:t>
            </a:r>
          </a:p>
          <a:p>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870769" y="1495641"/>
            <a:ext cx="1452270"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ステージ</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2" name="楕円 11"/>
          <p:cNvSpPr/>
          <p:nvPr/>
        </p:nvSpPr>
        <p:spPr>
          <a:xfrm>
            <a:off x="1729134" y="4004962"/>
            <a:ext cx="1618223" cy="2715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775058" y="4913197"/>
            <a:ext cx="2572299" cy="1157992"/>
          </a:xfrm>
          <a:prstGeom prst="roundRect">
            <a:avLst>
              <a:gd name="adj" fmla="val 930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355625" y="4913197"/>
            <a:ext cx="2147230"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スプライトリスト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75058" y="3169089"/>
            <a:ext cx="3301477"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マウスの左ボタンを押しながらネコを動かす</a:t>
            </a:r>
            <a:endParaRPr kumimoji="1" lang="ja-JP" altLang="en-US" dirty="0">
              <a:latin typeface="メイリオ" panose="020B0604030504040204" pitchFamily="50" charset="-128"/>
              <a:ea typeface="メイリオ" panose="020B0604030504040204" pitchFamily="50" charset="-128"/>
            </a:endParaRPr>
          </a:p>
        </p:txBody>
      </p:sp>
      <p:sp>
        <p:nvSpPr>
          <p:cNvPr id="19" name="対角する 2 つの角を丸めた四角形 18"/>
          <p:cNvSpPr/>
          <p:nvPr/>
        </p:nvSpPr>
        <p:spPr>
          <a:xfrm>
            <a:off x="4790572" y="4354092"/>
            <a:ext cx="3891477" cy="112131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rPr>
              <a:t>ブロックの大きさ</a:t>
            </a:r>
            <a:r>
              <a:rPr lang="ja-JP" altLang="en-US" sz="1600" dirty="0">
                <a:solidFill>
                  <a:schemeClr val="tx1"/>
                </a:solidFill>
                <a:latin typeface="メイリオ" panose="020B0604030504040204" pitchFamily="50" charset="-128"/>
                <a:ea typeface="メイリオ" panose="020B0604030504040204" pitchFamily="50" charset="-128"/>
              </a:rPr>
              <a:t>左上の</a:t>
            </a:r>
            <a:r>
              <a:rPr lang="en-US" altLang="ja-JP" sz="1600" dirty="0">
                <a:solidFill>
                  <a:schemeClr val="tx1"/>
                </a:solidFill>
                <a:latin typeface="メイリオ" panose="020B0604030504040204" pitchFamily="50" charset="-128"/>
                <a:ea typeface="メイリオ" panose="020B0604030504040204" pitchFamily="50" charset="-128"/>
              </a:rPr>
              <a:t>SCRATH</a:t>
            </a:r>
            <a:r>
              <a:rPr lang="ja-JP" altLang="en-US" sz="1600" dirty="0">
                <a:solidFill>
                  <a:schemeClr val="tx1"/>
                </a:solidFill>
                <a:latin typeface="メイリオ" panose="020B0604030504040204" pitchFamily="50" charset="-128"/>
                <a:ea typeface="メイリオ" panose="020B0604030504040204" pitchFamily="50" charset="-128"/>
              </a:rPr>
              <a:t>の横の地球</a:t>
            </a:r>
            <a:r>
              <a:rPr lang="ja-JP" altLang="en-US" sz="1600" dirty="0" smtClean="0">
                <a:solidFill>
                  <a:schemeClr val="tx1"/>
                </a:solidFill>
                <a:latin typeface="メイリオ" panose="020B0604030504040204" pitchFamily="50" charset="-128"/>
                <a:ea typeface="メイリオ" panose="020B0604030504040204" pitchFamily="50" charset="-128"/>
              </a:rPr>
              <a:t>を</a:t>
            </a:r>
            <a:r>
              <a:rPr lang="en-US" altLang="ja-JP" sz="1600" dirty="0" smtClean="0">
                <a:solidFill>
                  <a:schemeClr val="tx1"/>
                </a:solidFill>
                <a:latin typeface="メイリオ" panose="020B0604030504040204" pitchFamily="50" charset="-128"/>
                <a:ea typeface="メイリオ" panose="020B0604030504040204" pitchFamily="50" charset="-128"/>
              </a:rPr>
              <a:t>Shift</a:t>
            </a:r>
            <a:r>
              <a:rPr lang="ja-JP" altLang="en-US" sz="1600" dirty="0" smtClean="0">
                <a:solidFill>
                  <a:schemeClr val="tx1"/>
                </a:solidFill>
                <a:latin typeface="メイリオ" panose="020B0604030504040204" pitchFamily="50" charset="-128"/>
                <a:ea typeface="メイリオ" panose="020B0604030504040204" pitchFamily="50" charset="-128"/>
              </a:rPr>
              <a:t>を押しながらクリックすると、ブロックの大きさを変えることができます。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21" name="楕円 20"/>
          <p:cNvSpPr/>
          <p:nvPr/>
        </p:nvSpPr>
        <p:spPr>
          <a:xfrm>
            <a:off x="1729134" y="2237997"/>
            <a:ext cx="773723" cy="8599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244106" y="2122780"/>
            <a:ext cx="1452270" cy="369332"/>
          </a:xfrm>
          <a:prstGeom prst="rect">
            <a:avLst/>
          </a:prstGeom>
          <a:noFill/>
        </p:spPr>
        <p:txBody>
          <a:bodyPr wrap="squar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スプライト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574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1365" y="1660139"/>
            <a:ext cx="6640285" cy="4238323"/>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8977746"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(4) </a:t>
            </a:r>
            <a:r>
              <a:rPr lang="ja-JP" altLang="en-US" sz="2400" dirty="0">
                <a:solidFill>
                  <a:schemeClr val="tx1"/>
                </a:solidFill>
                <a:latin typeface="メイリオ" panose="020B0604030504040204" pitchFamily="50" charset="-128"/>
                <a:ea typeface="メイリオ" panose="020B0604030504040204" pitchFamily="50" charset="-128"/>
              </a:rPr>
              <a:t>スプライト</a:t>
            </a:r>
            <a:r>
              <a:rPr lang="ja-JP" altLang="en-US" sz="2400" dirty="0" smtClean="0">
                <a:solidFill>
                  <a:schemeClr val="tx1"/>
                </a:solidFill>
                <a:latin typeface="メイリオ" panose="020B0604030504040204" pitchFamily="50" charset="-128"/>
                <a:ea typeface="メイリオ" panose="020B0604030504040204" pitchFamily="50" charset="-128"/>
              </a:rPr>
              <a:t>をブロック</a:t>
            </a:r>
            <a:r>
              <a:rPr lang="en-US" altLang="ja-JP" sz="2400" dirty="0" smtClean="0">
                <a:solidFill>
                  <a:schemeClr val="tx1"/>
                </a:solidFill>
                <a:latin typeface="メイリオ" panose="020B0604030504040204" pitchFamily="50" charset="-128"/>
                <a:ea typeface="メイリオ" panose="020B0604030504040204" pitchFamily="50" charset="-128"/>
              </a:rPr>
              <a:t>(1</a:t>
            </a:r>
            <a:r>
              <a:rPr lang="ja-JP" altLang="en-US" sz="2400" dirty="0" smtClean="0">
                <a:solidFill>
                  <a:schemeClr val="tx1"/>
                </a:solidFill>
                <a:latin typeface="メイリオ" panose="020B0604030504040204" pitchFamily="50" charset="-128"/>
                <a:ea typeface="メイリオ" panose="020B0604030504040204" pitchFamily="50" charset="-128"/>
              </a:rPr>
              <a:t>個のプログラム</a:t>
            </a:r>
            <a:r>
              <a:rPr lang="en-US" altLang="ja-JP" sz="2400" dirty="0"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で動かそう</a:t>
            </a:r>
            <a:r>
              <a:rPr kumimoji="1" lang="en-US" altLang="ja-JP" sz="2400" dirty="0" smtClean="0"/>
              <a:t>.</a:t>
            </a:r>
            <a:endParaRPr kumimoji="1" lang="ja-JP" altLang="en-US" sz="2400" dirty="0"/>
          </a:p>
        </p:txBody>
      </p:sp>
      <p:sp>
        <p:nvSpPr>
          <p:cNvPr id="22" name="テキスト ボックス 21"/>
          <p:cNvSpPr txBox="1"/>
          <p:nvPr/>
        </p:nvSpPr>
        <p:spPr>
          <a:xfrm>
            <a:off x="0" y="680879"/>
            <a:ext cx="8419077"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今度は</a:t>
            </a:r>
            <a:r>
              <a:rPr lang="en-US" altLang="ja-JP"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歩動かす</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のブロックを使ってスプライトを動かしてみよう。</a:t>
            </a:r>
          </a:p>
          <a:p>
            <a:r>
              <a:rPr lang="ja-JP" altLang="en-US" dirty="0" smtClean="0">
                <a:latin typeface="メイリオ" panose="020B0604030504040204" pitchFamily="50" charset="-128"/>
                <a:ea typeface="メイリオ" panose="020B0604030504040204" pitchFamily="50" charset="-128"/>
              </a:rPr>
              <a:t>ブロックをドラッグしてコードエリアに盛ってきて、その後ブロックをクリックしてみよう。どんどんクリックすると</a:t>
            </a:r>
            <a:r>
              <a:rPr lang="ja-JP" altLang="en-US" dirty="0">
                <a:latin typeface="メイリオ" panose="020B0604030504040204" pitchFamily="50" charset="-128"/>
                <a:ea typeface="メイリオ" panose="020B0604030504040204" pitchFamily="50" charset="-128"/>
              </a:rPr>
              <a:t>スプライト</a:t>
            </a:r>
            <a:r>
              <a:rPr lang="ja-JP" altLang="en-US" dirty="0" smtClean="0">
                <a:latin typeface="メイリオ" panose="020B0604030504040204" pitchFamily="50" charset="-128"/>
                <a:ea typeface="メイリオ" panose="020B0604030504040204" pitchFamily="50" charset="-128"/>
              </a:rPr>
              <a:t>はどうなるかな</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9" name="角丸四角形 8"/>
          <p:cNvSpPr/>
          <p:nvPr/>
        </p:nvSpPr>
        <p:spPr>
          <a:xfrm>
            <a:off x="3198314" y="1960463"/>
            <a:ext cx="2500357" cy="3673719"/>
          </a:xfrm>
          <a:prstGeom prst="roundRect">
            <a:avLst>
              <a:gd name="adj" fmla="val 37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295996" y="3692895"/>
            <a:ext cx="2260777"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コード</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スクリプト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エリア</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0" name="円弧 19"/>
          <p:cNvSpPr/>
          <p:nvPr/>
        </p:nvSpPr>
        <p:spPr>
          <a:xfrm rot="20894348">
            <a:off x="1087256" y="2378087"/>
            <a:ext cx="2994269" cy="897184"/>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角丸四角形 23"/>
          <p:cNvSpPr/>
          <p:nvPr/>
        </p:nvSpPr>
        <p:spPr>
          <a:xfrm>
            <a:off x="1581365" y="1999131"/>
            <a:ext cx="256807" cy="3682913"/>
          </a:xfrm>
          <a:prstGeom prst="roundRect">
            <a:avLst>
              <a:gd name="adj" fmla="val 1783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844195" y="1998188"/>
            <a:ext cx="1254374" cy="3683856"/>
          </a:xfrm>
          <a:prstGeom prst="roundRect">
            <a:avLst>
              <a:gd name="adj" fmla="val 896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916563" y="5849750"/>
            <a:ext cx="2030696" cy="369332"/>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ブロックパレット</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690" y="1683148"/>
            <a:ext cx="1464676" cy="646331"/>
          </a:xfrm>
          <a:prstGeom prst="rect">
            <a:avLst/>
          </a:prstGeom>
          <a:noFill/>
        </p:spPr>
        <p:txBody>
          <a:bodyPr wrap="square" rtlCol="0">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ブロック</a:t>
            </a:r>
            <a:br>
              <a:rPr lang="ja-JP" altLang="en-US" dirty="0" smtClean="0">
                <a:solidFill>
                  <a:srgbClr val="FF0000"/>
                </a:solidFill>
                <a:latin typeface="メイリオ" panose="020B0604030504040204" pitchFamily="50" charset="-128"/>
                <a:ea typeface="メイリオ" panose="020B0604030504040204" pitchFamily="50" charset="-128"/>
              </a:rPr>
            </a:br>
            <a:r>
              <a:rPr lang="ja-JP" altLang="en-US" dirty="0" smtClean="0">
                <a:solidFill>
                  <a:srgbClr val="FF0000"/>
                </a:solidFill>
                <a:latin typeface="メイリオ" panose="020B0604030504040204" pitchFamily="50" charset="-128"/>
                <a:ea typeface="メイリオ" panose="020B0604030504040204" pitchFamily="50" charset="-128"/>
              </a:rPr>
              <a:t>カテゴリー</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cxnSp>
        <p:nvCxnSpPr>
          <p:cNvPr id="30" name="直線矢印コネクタ 29"/>
          <p:cNvCxnSpPr/>
          <p:nvPr/>
        </p:nvCxnSpPr>
        <p:spPr>
          <a:xfrm>
            <a:off x="1039202" y="2293440"/>
            <a:ext cx="344736" cy="2988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flipV="1">
            <a:off x="3066571" y="5686772"/>
            <a:ext cx="261423" cy="1535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208468" y="2027515"/>
            <a:ext cx="1749977" cy="461665"/>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クリック</a:t>
            </a:r>
          </a:p>
        </p:txBody>
      </p:sp>
      <p:sp>
        <p:nvSpPr>
          <p:cNvPr id="17" name="テキスト ボックス 16"/>
          <p:cNvSpPr txBox="1"/>
          <p:nvPr/>
        </p:nvSpPr>
        <p:spPr>
          <a:xfrm>
            <a:off x="195288" y="6183903"/>
            <a:ext cx="8026361" cy="46166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a:t>
            </a:r>
            <a:r>
              <a:rPr lang="ja-JP" altLang="en-US" sz="2400" dirty="0" smtClean="0">
                <a:solidFill>
                  <a:srgbClr val="FF0000"/>
                </a:solidFill>
                <a:latin typeface="メイリオ" panose="020B0604030504040204" pitchFamily="50" charset="-128"/>
                <a:ea typeface="メイリオ" panose="020B0604030504040204" pitchFamily="50" charset="-128"/>
              </a:rPr>
              <a:t> </a:t>
            </a:r>
            <a:r>
              <a:rPr lang="en-US" altLang="ja-JP" sz="2400" dirty="0" smtClean="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10)</a:t>
            </a:r>
            <a:r>
              <a:rPr lang="ja-JP" altLang="en-US" sz="2400" dirty="0">
                <a:solidFill>
                  <a:srgbClr val="FF0000"/>
                </a:solidFill>
                <a:latin typeface="メイリオ" panose="020B0604030504040204" pitchFamily="50" charset="-128"/>
                <a:ea typeface="メイリオ" panose="020B0604030504040204" pitchFamily="50" charset="-128"/>
              </a:rPr>
              <a:t>歩動かす</a:t>
            </a:r>
            <a:r>
              <a:rPr lang="en-US" altLang="ja-JP" sz="2400" dirty="0">
                <a:solidFill>
                  <a:srgbClr val="FF0000"/>
                </a:solidFill>
                <a:latin typeface="メイリオ" panose="020B0604030504040204" pitchFamily="50" charset="-128"/>
                <a:ea typeface="メイリオ" panose="020B0604030504040204" pitchFamily="50" charset="-128"/>
              </a:rPr>
              <a:t>] </a:t>
            </a:r>
            <a:r>
              <a:rPr lang="ja-JP" altLang="en-US" sz="2400" dirty="0" smtClean="0">
                <a:solidFill>
                  <a:srgbClr val="FF0000"/>
                </a:solidFill>
                <a:latin typeface="メイリオ" panose="020B0604030504040204" pitchFamily="50" charset="-128"/>
                <a:ea typeface="メイリオ" panose="020B0604030504040204" pitchFamily="50" charset="-128"/>
              </a:rPr>
              <a:t>というプログラムで動きます。</a:t>
            </a:r>
          </a:p>
        </p:txBody>
      </p:sp>
      <p:pic>
        <p:nvPicPr>
          <p:cNvPr id="4" name="図 3"/>
          <p:cNvPicPr>
            <a:picLocks noChangeAspect="1"/>
          </p:cNvPicPr>
          <p:nvPr/>
        </p:nvPicPr>
        <p:blipFill>
          <a:blip r:embed="rId3"/>
          <a:stretch>
            <a:fillRect/>
          </a:stretch>
        </p:blipFill>
        <p:spPr>
          <a:xfrm>
            <a:off x="3281683" y="2442946"/>
            <a:ext cx="2114550" cy="962025"/>
          </a:xfrm>
          <a:prstGeom prst="rect">
            <a:avLst/>
          </a:prstGeom>
        </p:spPr>
      </p:pic>
    </p:spTree>
    <p:extLst>
      <p:ext uri="{BB962C8B-B14F-4D97-AF65-F5344CB8AC3E}">
        <p14:creationId xmlns:p14="http://schemas.microsoft.com/office/powerpoint/2010/main" val="72788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23225" y="1413164"/>
            <a:ext cx="5640725" cy="3604835"/>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1" y="0"/>
            <a:ext cx="7825153"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rPr>
              <a:t>2 (5) </a:t>
            </a:r>
            <a:r>
              <a:rPr lang="ja-JP" altLang="en-US" sz="2400" dirty="0" smtClean="0">
                <a:solidFill>
                  <a:schemeClr val="tx1"/>
                </a:solidFill>
                <a:latin typeface="メイリオ" panose="020B0604030504040204" pitchFamily="50" charset="-128"/>
                <a:ea typeface="メイリオ" panose="020B0604030504040204" pitchFamily="50" charset="-128"/>
              </a:rPr>
              <a:t>スプライトを</a:t>
            </a:r>
            <a:r>
              <a:rPr lang="ja-JP" altLang="en-US" sz="2400" dirty="0">
                <a:solidFill>
                  <a:schemeClr val="tx1"/>
                </a:solidFill>
                <a:latin typeface="メイリオ" panose="020B0604030504040204" pitchFamily="50" charset="-128"/>
                <a:ea typeface="メイリオ" panose="020B0604030504040204" pitchFamily="50" charset="-128"/>
              </a:rPr>
              <a:t>ブロック</a:t>
            </a:r>
            <a:r>
              <a:rPr lang="ja-JP" altLang="en-US" sz="2400" dirty="0" smtClean="0">
                <a:solidFill>
                  <a:schemeClr val="tx1"/>
                </a:solidFill>
                <a:latin typeface="メイリオ" panose="020B0604030504040204" pitchFamily="50" charset="-128"/>
                <a:ea typeface="メイリオ" panose="020B0604030504040204" pitchFamily="50" charset="-128"/>
              </a:rPr>
              <a:t>で</a:t>
            </a:r>
            <a:r>
              <a:rPr lang="ja-JP" altLang="en-US" sz="2400" dirty="0">
                <a:solidFill>
                  <a:schemeClr val="tx1"/>
                </a:solidFill>
                <a:latin typeface="メイリオ" panose="020B0604030504040204" pitchFamily="50" charset="-128"/>
                <a:ea typeface="メイリオ" panose="020B0604030504040204" pitchFamily="50" charset="-128"/>
              </a:rPr>
              <a:t>自動的</a:t>
            </a:r>
            <a:r>
              <a:rPr lang="ja-JP" altLang="en-US" sz="2400" dirty="0" smtClean="0">
                <a:solidFill>
                  <a:schemeClr val="tx1"/>
                </a:solidFill>
                <a:latin typeface="メイリオ" panose="020B0604030504040204" pitchFamily="50" charset="-128"/>
                <a:ea typeface="メイリオ" panose="020B0604030504040204" pitchFamily="50" charset="-128"/>
              </a:rPr>
              <a:t>に動かそう</a:t>
            </a:r>
            <a:r>
              <a:rPr kumimoji="1" lang="en-US" altLang="ja-JP" sz="2400" dirty="0" smtClean="0"/>
              <a:t>.</a:t>
            </a:r>
            <a:endParaRPr kumimoji="1" lang="ja-JP" altLang="en-US" sz="2400" dirty="0"/>
          </a:p>
        </p:txBody>
      </p:sp>
      <p:sp>
        <p:nvSpPr>
          <p:cNvPr id="22" name="テキスト ボックス 21"/>
          <p:cNvSpPr txBox="1"/>
          <p:nvPr/>
        </p:nvSpPr>
        <p:spPr>
          <a:xfrm>
            <a:off x="-3152" y="642869"/>
            <a:ext cx="8795242" cy="1200329"/>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ブロックカテゴリー</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制御</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せいぎょ</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から</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ずっと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を使って、</a:t>
            </a:r>
            <a:r>
              <a:rPr lang="en-US" altLang="ja-JP"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歩動かす</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の「ずっと」を中に入れてみよう。その後</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ずっと</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ブロックをクリックしてみよう。</a:t>
            </a: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スプライトはどうなるかな</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20" name="円弧 19"/>
          <p:cNvSpPr/>
          <p:nvPr/>
        </p:nvSpPr>
        <p:spPr>
          <a:xfrm rot="19563187">
            <a:off x="563285" y="2794370"/>
            <a:ext cx="1488652" cy="429284"/>
          </a:xfrm>
          <a:prstGeom prst="arc">
            <a:avLst>
              <a:gd name="adj1" fmla="val 16200000"/>
              <a:gd name="adj2" fmla="val 2127364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楕円 17"/>
          <p:cNvSpPr/>
          <p:nvPr/>
        </p:nvSpPr>
        <p:spPr>
          <a:xfrm>
            <a:off x="722893" y="2771421"/>
            <a:ext cx="307478" cy="261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490100" y="1774114"/>
            <a:ext cx="2454595" cy="1477328"/>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手で</a:t>
            </a:r>
            <a:r>
              <a:rPr lang="ja-JP" altLang="en-US" dirty="0">
                <a:latin typeface="メイリオ" panose="020B0604030504040204" pitchFamily="50" charset="-128"/>
                <a:ea typeface="メイリオ" panose="020B0604030504040204" pitchFamily="50" charset="-128"/>
              </a:rPr>
              <a:t>スプライト</a:t>
            </a:r>
            <a:r>
              <a:rPr lang="ja-JP" altLang="en-US" dirty="0" smtClean="0">
                <a:latin typeface="メイリオ" panose="020B0604030504040204" pitchFamily="50" charset="-128"/>
                <a:ea typeface="メイリオ" panose="020B0604030504040204" pitchFamily="50" charset="-128"/>
              </a:rPr>
              <a:t>をステージの真ん中に持っていくとどうなるかな</a:t>
            </a:r>
            <a:r>
              <a:rPr lang="en-US" altLang="ja-JP" dirty="0" smtClean="0">
                <a:latin typeface="メイリオ" panose="020B0604030504040204" pitchFamily="50" charset="-128"/>
                <a:ea typeface="メイリオ" panose="020B0604030504040204" pitchFamily="50" charset="-128"/>
              </a:rPr>
              <a:t>?</a:t>
            </a:r>
            <a:endParaRPr lang="ja-JP" altLang="en-US"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3" name="対角する 2 つの角を丸めた四角形 12"/>
          <p:cNvSpPr/>
          <p:nvPr/>
        </p:nvSpPr>
        <p:spPr>
          <a:xfrm>
            <a:off x="0" y="5161410"/>
            <a:ext cx="9144000" cy="1015065"/>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 プログラム</a:t>
            </a:r>
            <a:endParaRPr lang="en-US" altLang="ja-JP" dirty="0" smtClean="0">
              <a:solidFill>
                <a:srgbClr val="FF0000"/>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プログラムはコンピュータに対する命令</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スクラッチではブロック</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の集まりです。</a:t>
            </a:r>
            <a:r>
              <a:rPr lang="ja-JP" altLang="en-US" sz="1600" b="1" dirty="0" smtClean="0">
                <a:solidFill>
                  <a:srgbClr val="FF0000"/>
                </a:solidFill>
                <a:latin typeface="メイリオ" panose="020B0604030504040204" pitchFamily="50" charset="-128"/>
                <a:ea typeface="メイリオ" panose="020B0604030504040204" pitchFamily="50" charset="-128"/>
              </a:rPr>
              <a:t>あなたの考えやアイディアをプログラムにすれば、コンピュータが自動的にやってくれます。</a:t>
            </a:r>
          </a:p>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55671" y="6250489"/>
            <a:ext cx="8636419"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     赤ボタンを押すと動いているスクラッチのプログラムを止めることができます。</a:t>
            </a:r>
          </a:p>
        </p:txBody>
      </p:sp>
      <p:sp>
        <p:nvSpPr>
          <p:cNvPr id="6" name="楕円 5"/>
          <p:cNvSpPr/>
          <p:nvPr/>
        </p:nvSpPr>
        <p:spPr>
          <a:xfrm>
            <a:off x="296351" y="6250489"/>
            <a:ext cx="273938" cy="273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1820885" y="2260174"/>
            <a:ext cx="2266950" cy="1638300"/>
          </a:xfrm>
          <a:prstGeom prst="rect">
            <a:avLst/>
          </a:prstGeom>
        </p:spPr>
      </p:pic>
    </p:spTree>
    <p:extLst>
      <p:ext uri="{BB962C8B-B14F-4D97-AF65-F5344CB8AC3E}">
        <p14:creationId xmlns:p14="http://schemas.microsoft.com/office/powerpoint/2010/main" val="8324291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8187</TotalTime>
  <Words>1149</Words>
  <Application>Microsoft Office PowerPoint</Application>
  <PresentationFormat>画面に合わせる (4:3)</PresentationFormat>
  <Paragraphs>201</Paragraphs>
  <Slides>24</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0" baseType="lpstr">
      <vt:lpstr>メイリオ</vt:lpstr>
      <vt:lpstr>游ゴシック</vt:lpstr>
      <vt:lpstr>游ゴシック Light</vt:lpstr>
      <vt:lpstr>Arial</vt:lpstr>
      <vt:lpstr>Office テーマ</vt:lpstr>
      <vt:lpstr>ビットマップ イメージ</vt:lpstr>
      <vt:lpstr>コード忍者の里/ CoderDojo市川真間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 Ota</cp:lastModifiedBy>
  <cp:revision>258</cp:revision>
  <cp:lastPrinted>2019-10-25T07:09:25Z</cp:lastPrinted>
  <dcterms:created xsi:type="dcterms:W3CDTF">2017-03-15T01:59:13Z</dcterms:created>
  <dcterms:modified xsi:type="dcterms:W3CDTF">2019-11-08T20:32:54Z</dcterms:modified>
</cp:coreProperties>
</file>