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2" r:id="rId6"/>
    <p:sldId id="261" r:id="rId7"/>
    <p:sldId id="289" r:id="rId8"/>
    <p:sldId id="260" r:id="rId9"/>
    <p:sldId id="263" r:id="rId10"/>
    <p:sldId id="264" r:id="rId11"/>
    <p:sldId id="265" r:id="rId12"/>
    <p:sldId id="266" r:id="rId13"/>
    <p:sldId id="267" r:id="rId14"/>
    <p:sldId id="268" r:id="rId15"/>
    <p:sldId id="269" r:id="rId16"/>
    <p:sldId id="270" r:id="rId17"/>
    <p:sldId id="271" r:id="rId18"/>
    <p:sldId id="301" r:id="rId19"/>
    <p:sldId id="294" r:id="rId20"/>
    <p:sldId id="273" r:id="rId21"/>
    <p:sldId id="274" r:id="rId22"/>
    <p:sldId id="275" r:id="rId23"/>
    <p:sldId id="290" r:id="rId24"/>
    <p:sldId id="295" r:id="rId25"/>
    <p:sldId id="292" r:id="rId26"/>
    <p:sldId id="293" r:id="rId27"/>
    <p:sldId id="296" r:id="rId28"/>
    <p:sldId id="277" r:id="rId29"/>
    <p:sldId id="280" r:id="rId30"/>
    <p:sldId id="278" r:id="rId31"/>
    <p:sldId id="279" r:id="rId32"/>
    <p:sldId id="297" r:id="rId33"/>
    <p:sldId id="298" r:id="rId34"/>
    <p:sldId id="299" r:id="rId35"/>
    <p:sldId id="286" r:id="rId36"/>
    <p:sldId id="300" r:id="rId37"/>
    <p:sldId id="288" r:id="rId38"/>
    <p:sldId id="287" r:id="rId39"/>
  </p:sldIdLst>
  <p:sldSz cx="9144000" cy="6858000" type="screen4x3"/>
  <p:notesSz cx="4870450"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7" autoAdjust="0"/>
    <p:restoredTop sz="94660"/>
  </p:normalViewPr>
  <p:slideViewPr>
    <p:cSldViewPr snapToGrid="0">
      <p:cViewPr varScale="1">
        <p:scale>
          <a:sx n="59" d="100"/>
          <a:sy n="59" d="100"/>
        </p:scale>
        <p:origin x="1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110528" cy="356198"/>
          </a:xfrm>
          <a:prstGeom prst="rect">
            <a:avLst/>
          </a:prstGeom>
        </p:spPr>
        <p:txBody>
          <a:bodyPr vert="horz" lIns="67910" tIns="33956" rIns="67910" bIns="33956" rtlCol="0"/>
          <a:lstStyle>
            <a:lvl1pPr algn="l">
              <a:defRPr sz="900"/>
            </a:lvl1pPr>
          </a:lstStyle>
          <a:p>
            <a:endParaRPr kumimoji="1" lang="ja-JP" altLang="en-US"/>
          </a:p>
        </p:txBody>
      </p:sp>
      <p:sp>
        <p:nvSpPr>
          <p:cNvPr id="3" name="日付プレースホルダー 2"/>
          <p:cNvSpPr>
            <a:spLocks noGrp="1"/>
          </p:cNvSpPr>
          <p:nvPr>
            <p:ph type="dt" idx="1"/>
          </p:nvPr>
        </p:nvSpPr>
        <p:spPr>
          <a:xfrm>
            <a:off x="2758795" y="1"/>
            <a:ext cx="2110528" cy="356198"/>
          </a:xfrm>
          <a:prstGeom prst="rect">
            <a:avLst/>
          </a:prstGeom>
        </p:spPr>
        <p:txBody>
          <a:bodyPr vert="horz" lIns="67910" tIns="33956" rIns="67910" bIns="33956" rtlCol="0"/>
          <a:lstStyle>
            <a:lvl1pPr algn="r">
              <a:defRPr sz="900"/>
            </a:lvl1pPr>
          </a:lstStyle>
          <a:p>
            <a:fld id="{A0E000F1-07FB-45D1-8775-C743EFC5783B}" type="datetimeFigureOut">
              <a:rPr kumimoji="1" lang="ja-JP" altLang="en-US" smtClean="0"/>
              <a:t>2019/1/27</a:t>
            </a:fld>
            <a:endParaRPr kumimoji="1" lang="ja-JP" altLang="en-US"/>
          </a:p>
        </p:txBody>
      </p:sp>
      <p:sp>
        <p:nvSpPr>
          <p:cNvPr id="4" name="スライド イメージ プレースホルダー 3"/>
          <p:cNvSpPr>
            <a:spLocks noGrp="1" noRot="1" noChangeAspect="1"/>
          </p:cNvSpPr>
          <p:nvPr>
            <p:ph type="sldImg" idx="2"/>
          </p:nvPr>
        </p:nvSpPr>
        <p:spPr>
          <a:xfrm>
            <a:off x="839788" y="889000"/>
            <a:ext cx="3190875" cy="2393950"/>
          </a:xfrm>
          <a:prstGeom prst="rect">
            <a:avLst/>
          </a:prstGeom>
          <a:noFill/>
          <a:ln w="12700">
            <a:solidFill>
              <a:prstClr val="black"/>
            </a:solidFill>
          </a:ln>
        </p:spPr>
        <p:txBody>
          <a:bodyPr vert="horz" lIns="67910" tIns="33956" rIns="67910" bIns="33956" rtlCol="0" anchor="ctr"/>
          <a:lstStyle/>
          <a:p>
            <a:endParaRPr lang="ja-JP" altLang="en-US"/>
          </a:p>
        </p:txBody>
      </p:sp>
      <p:sp>
        <p:nvSpPr>
          <p:cNvPr id="5" name="ノート プレースホルダー 4"/>
          <p:cNvSpPr>
            <a:spLocks noGrp="1"/>
          </p:cNvSpPr>
          <p:nvPr>
            <p:ph type="body" sz="quarter" idx="3"/>
          </p:nvPr>
        </p:nvSpPr>
        <p:spPr>
          <a:xfrm>
            <a:off x="487046" y="3416540"/>
            <a:ext cx="3896360" cy="2795349"/>
          </a:xfrm>
          <a:prstGeom prst="rect">
            <a:avLst/>
          </a:prstGeom>
        </p:spPr>
        <p:txBody>
          <a:bodyPr vert="horz" lIns="67910" tIns="33956" rIns="67910" bIns="339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743105"/>
            <a:ext cx="2110528" cy="356197"/>
          </a:xfrm>
          <a:prstGeom prst="rect">
            <a:avLst/>
          </a:prstGeom>
        </p:spPr>
        <p:txBody>
          <a:bodyPr vert="horz" lIns="67910" tIns="33956" rIns="67910" bIns="33956" rtlCol="0" anchor="b"/>
          <a:lstStyle>
            <a:lvl1pPr algn="l">
              <a:defRPr sz="900"/>
            </a:lvl1pPr>
          </a:lstStyle>
          <a:p>
            <a:endParaRPr kumimoji="1" lang="ja-JP" altLang="en-US"/>
          </a:p>
        </p:txBody>
      </p:sp>
      <p:sp>
        <p:nvSpPr>
          <p:cNvPr id="7" name="スライド番号プレースホルダー 6"/>
          <p:cNvSpPr>
            <a:spLocks noGrp="1"/>
          </p:cNvSpPr>
          <p:nvPr>
            <p:ph type="sldNum" sz="quarter" idx="5"/>
          </p:nvPr>
        </p:nvSpPr>
        <p:spPr>
          <a:xfrm>
            <a:off x="2758795" y="6743105"/>
            <a:ext cx="2110528" cy="356197"/>
          </a:xfrm>
          <a:prstGeom prst="rect">
            <a:avLst/>
          </a:prstGeom>
        </p:spPr>
        <p:txBody>
          <a:bodyPr vert="horz" lIns="67910" tIns="33956" rIns="67910" bIns="33956" rtlCol="0" anchor="b"/>
          <a:lstStyle>
            <a:lvl1pPr algn="r">
              <a:defRPr sz="9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70C1E-BE66-4E5B-A7B0-62BCFB847437}" type="datetimeFigureOut">
              <a:rPr kumimoji="1" lang="ja-JP" altLang="en-US" smtClean="0"/>
              <a:t>2019/1/27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475" y="0"/>
            <a:ext cx="3206882" cy="500197"/>
          </a:xfrm>
        </p:spPr>
        <p:txBody>
          <a:bodyPr>
            <a:normAutofit fontScale="90000"/>
          </a:bodyPr>
          <a:lstStyle/>
          <a:p>
            <a:pPr algn="l"/>
            <a:r>
              <a:rPr kumimoji="1" lang="ja-JP" altLang="en-US" sz="1600" dirty="0" smtClean="0">
                <a:latin typeface="メイリオ" panose="020B0604030504040204" pitchFamily="50" charset="-128"/>
                <a:ea typeface="メイリオ" panose="020B0604030504040204" pitchFamily="50" charset="-128"/>
              </a:rPr>
              <a:t>コード忍者の里</a:t>
            </a:r>
            <a:r>
              <a:rPr kumimoji="1" lang="en-US" altLang="ja-JP" sz="1600" dirty="0" smtClean="0">
                <a:latin typeface="メイリオ" panose="020B0604030504040204" pitchFamily="50" charset="-128"/>
                <a:ea typeface="メイリオ" panose="020B0604030504040204" pitchFamily="50" charset="-128"/>
              </a:rPr>
              <a:t>/ </a:t>
            </a:r>
            <a:r>
              <a:rPr kumimoji="1" lang="en-US" altLang="ja-JP" sz="1600" dirty="0" err="1" smtClean="0">
                <a:latin typeface="メイリオ" panose="020B0604030504040204" pitchFamily="50" charset="-128"/>
                <a:ea typeface="メイリオ" panose="020B0604030504040204" pitchFamily="50" charset="-128"/>
              </a:rPr>
              <a:t>CoderDojo</a:t>
            </a:r>
            <a:r>
              <a:rPr kumimoji="1" lang="ja-JP" altLang="en-US" sz="1600" dirty="0" smtClean="0">
                <a:latin typeface="メイリオ" panose="020B0604030504040204" pitchFamily="50" charset="-128"/>
                <a:ea typeface="メイリオ" panose="020B0604030504040204" pitchFamily="50" charset="-128"/>
              </a:rPr>
              <a:t>市川真間</a:t>
            </a:r>
            <a:endParaRPr kumimoji="1" lang="ja-JP" altLang="en-US" sz="1600" dirty="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1568798" y="421415"/>
            <a:ext cx="6006904" cy="2063918"/>
            <a:chOff x="1638888" y="746529"/>
            <a:chExt cx="6006904" cy="1704997"/>
          </a:xfrm>
        </p:grpSpPr>
        <p:sp>
          <p:nvSpPr>
            <p:cNvPr id="4" name="横巻き 3"/>
            <p:cNvSpPr/>
            <p:nvPr/>
          </p:nvSpPr>
          <p:spPr>
            <a:xfrm>
              <a:off x="1638888" y="746529"/>
              <a:ext cx="6006904" cy="170499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1033857"/>
            </a:xfrm>
            <a:prstGeom prst="rect">
              <a:avLst/>
            </a:prstGeom>
            <a:solidFill>
              <a:schemeClr val="bg1"/>
            </a:solidFill>
            <a:ln w="73025">
              <a:solidFill>
                <a:srgbClr val="006600"/>
              </a:solidFill>
            </a:ln>
          </p:spPr>
          <p:txBody>
            <a:bodyPr wrap="square" rtlCol="0">
              <a:spAutoFit/>
            </a:bodyPr>
            <a:lstStyle/>
            <a:p>
              <a:pPr algn="ctr">
                <a:lnSpc>
                  <a:spcPts val="3000"/>
                </a:lnSpc>
              </a:pPr>
              <a:r>
                <a:rPr lang="ja-JP" altLang="en-US" sz="2800" dirty="0" smtClean="0"/>
                <a:t>はじま</a:t>
              </a:r>
              <a:r>
                <a:rPr lang="ja-JP" altLang="en-US" sz="2800" dirty="0"/>
                <a:t>り</a:t>
              </a:r>
              <a:r>
                <a:rPr kumimoji="1" lang="ja-JP" altLang="en-US" sz="2800" dirty="0" smtClean="0"/>
                <a:t>の書</a:t>
              </a:r>
              <a:br>
                <a:rPr kumimoji="1" lang="ja-JP" altLang="en-US" sz="2800" dirty="0" smtClean="0"/>
              </a:br>
              <a:r>
                <a:rPr kumimoji="1" lang="en-US" altLang="ja-JP" sz="2800" dirty="0" smtClean="0"/>
                <a:t>- </a:t>
              </a:r>
              <a:r>
                <a:rPr lang="en-US" altLang="ja-JP" sz="2800" dirty="0" smtClean="0"/>
                <a:t>6</a:t>
              </a:r>
              <a:r>
                <a:rPr lang="en-US" altLang="ja-JP" sz="2800" dirty="0"/>
                <a:t>0</a:t>
              </a:r>
              <a:r>
                <a:rPr kumimoji="1" lang="ja-JP" altLang="en-US" sz="2800" dirty="0" smtClean="0"/>
                <a:t>分で</a:t>
              </a:r>
              <a:r>
                <a:rPr kumimoji="1" lang="en-US" altLang="ja-JP" sz="2800" dirty="0" smtClean="0"/>
                <a:t>Scratch</a:t>
              </a:r>
              <a:r>
                <a:rPr kumimoji="1" lang="ja-JP" altLang="en-US" sz="2800" dirty="0" smtClean="0"/>
                <a:t>入門</a:t>
              </a:r>
              <a:r>
                <a:rPr lang="en-US" altLang="ja-JP" sz="2800" dirty="0"/>
                <a:t> </a:t>
              </a:r>
              <a:r>
                <a:rPr lang="en-US" altLang="ja-JP" sz="2800" dirty="0" smtClean="0"/>
                <a:t>–</a:t>
              </a:r>
              <a:r>
                <a:rPr lang="ja-JP" altLang="en-US" sz="2800" dirty="0" smtClean="0"/>
                <a:t/>
              </a:r>
              <a:br>
                <a:rPr lang="ja-JP" altLang="en-US" sz="2800" dirty="0" smtClean="0"/>
              </a:br>
              <a:r>
                <a:rPr lang="en-US" altLang="ja-JP" sz="2400" dirty="0" smtClean="0"/>
                <a:t>Scratch 3.0 </a:t>
              </a:r>
              <a:r>
                <a:rPr lang="ja-JP" altLang="en-US" sz="2400" dirty="0" smtClean="0"/>
                <a:t>対応</a:t>
              </a:r>
              <a:endParaRPr kumimoji="1" lang="ja-JP" altLang="en-US" sz="2400" dirty="0"/>
            </a:p>
          </p:txBody>
        </p:sp>
      </p:grpSp>
      <p:graphicFrame>
        <p:nvGraphicFramePr>
          <p:cNvPr id="7" name="オブジェクト 6"/>
          <p:cNvGraphicFramePr>
            <a:graphicFrameLocks noChangeAspect="1"/>
          </p:cNvGraphicFramePr>
          <p:nvPr>
            <p:extLst>
              <p:ext uri="{D42A27DB-BD31-4B8C-83A1-F6EECF244321}">
                <p14:modId xmlns:p14="http://schemas.microsoft.com/office/powerpoint/2010/main" val="1048903350"/>
              </p:ext>
            </p:extLst>
          </p:nvPr>
        </p:nvGraphicFramePr>
        <p:xfrm>
          <a:off x="6053780" y="3360235"/>
          <a:ext cx="2317751" cy="1160100"/>
        </p:xfrm>
        <a:graphic>
          <a:graphicData uri="http://schemas.openxmlformats.org/presentationml/2006/ole">
            <mc:AlternateContent xmlns:mc="http://schemas.openxmlformats.org/markup-compatibility/2006">
              <mc:Choice xmlns:v="urn:schemas-microsoft-com:vml" Requires="v">
                <p:oleObj spid="_x0000_s1166" name="ビットマップ イメージ" r:id="rId3" imgW="4600000" imgH="2295238" progId="Paint.Picture">
                  <p:embed/>
                </p:oleObj>
              </mc:Choice>
              <mc:Fallback>
                <p:oleObj name="ビットマップ イメージ" r:id="rId3" imgW="4600000" imgH="229523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780" y="3360235"/>
                        <a:ext cx="2317751" cy="1160100"/>
                      </a:xfrm>
                      <a:prstGeom prst="rect">
                        <a:avLst/>
                      </a:prstGeom>
                      <a:noFill/>
                    </p:spPr>
                  </p:pic>
                </p:oleObj>
              </mc:Fallback>
            </mc:AlternateContent>
          </a:graphicData>
        </a:graphic>
      </p:graphicFrame>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8399" y="2485333"/>
            <a:ext cx="6407832" cy="335476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これから、プログラミングを始める人のための巻物です。</a:t>
            </a:r>
            <a:br>
              <a:rPr kumimoji="1" lang="ja-JP" altLang="en-US"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Scratch(</a:t>
            </a:r>
            <a:r>
              <a:rPr kumimoji="1" lang="ja-JP" altLang="en-US" sz="1600" dirty="0" smtClean="0">
                <a:latin typeface="メイリオ" panose="020B0604030504040204" pitchFamily="50" charset="-128"/>
                <a:ea typeface="メイリオ" panose="020B0604030504040204" pitchFamily="50" charset="-128"/>
              </a:rPr>
              <a:t>スクラッチ</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を使って初めてのプログラミングを</a:t>
            </a:r>
            <a:r>
              <a:rPr lang="en-US" altLang="ja-JP" sz="1600" dirty="0">
                <a:latin typeface="メイリオ" panose="020B0604030504040204" pitchFamily="50" charset="-128"/>
                <a:ea typeface="メイリオ" panose="020B0604030504040204" pitchFamily="50" charset="-128"/>
              </a:rPr>
              <a:t>6</a:t>
            </a:r>
            <a:r>
              <a:rPr lang="en-US" altLang="ja-JP" sz="1600" dirty="0" smtClean="0">
                <a:latin typeface="メイリオ" panose="020B0604030504040204" pitchFamily="50" charset="-128"/>
                <a:ea typeface="メイリオ" panose="020B0604030504040204" pitchFamily="50" charset="-128"/>
              </a:rPr>
              <a:t>0</a:t>
            </a:r>
            <a:r>
              <a:rPr lang="ja-JP" altLang="en-US" sz="1600" dirty="0" smtClean="0">
                <a:latin typeface="メイリオ" panose="020B0604030504040204" pitchFamily="50" charset="-128"/>
                <a:ea typeface="メイリオ" panose="020B0604030504040204" pitchFamily="50" charset="-128"/>
              </a:rPr>
              <a:t>分</a:t>
            </a:r>
            <a:r>
              <a:rPr kumimoji="1" lang="ja-JP" altLang="en-US" sz="1600" dirty="0" smtClean="0">
                <a:latin typeface="メイリオ" panose="020B0604030504040204" pitchFamily="50" charset="-128"/>
                <a:ea typeface="メイリオ" panose="020B0604030504040204" pitchFamily="50" charset="-128"/>
              </a:rPr>
              <a:t>程度</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作成していきます。</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内容</a:t>
            </a:r>
            <a:r>
              <a:rPr kumimoji="1" lang="en-US" altLang="ja-JP" sz="1600" dirty="0" smtClean="0">
                <a:latin typeface="メイリオ" panose="020B0604030504040204" pitchFamily="50" charset="-128"/>
                <a:ea typeface="メイリオ" panose="020B0604030504040204" pitchFamily="50" charset="-128"/>
              </a:rPr>
              <a:t>:</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 1. </a:t>
            </a:r>
            <a:r>
              <a:rPr lang="ja-JP" altLang="en-US" sz="1600" dirty="0">
                <a:latin typeface="メイリオ" panose="020B0604030504040204" pitchFamily="50" charset="-128"/>
                <a:ea typeface="メイリオ" panose="020B0604030504040204" pitchFamily="50" charset="-128"/>
              </a:rPr>
              <a:t>スクラッチ</a:t>
            </a:r>
            <a:r>
              <a:rPr kumimoji="1" lang="ja-JP" altLang="en-US" sz="1600" dirty="0" smtClean="0">
                <a:latin typeface="メイリオ" panose="020B0604030504040204" pitchFamily="50" charset="-128"/>
                <a:ea typeface="メイリオ" panose="020B0604030504040204" pitchFamily="50" charset="-128"/>
              </a:rPr>
              <a:t>を使う前に</a:t>
            </a:r>
            <a:br>
              <a:rPr kumimoji="1" lang="ja-JP" altLang="en-US" sz="1600" dirty="0" smtClean="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2. </a:t>
            </a:r>
            <a:r>
              <a:rPr lang="ja-JP" altLang="en-US" sz="1600" dirty="0" smtClean="0">
                <a:latin typeface="メイリオ" panose="020B0604030504040204" pitchFamily="50" charset="-128"/>
                <a:ea typeface="メイリオ" panose="020B0604030504040204" pitchFamily="50" charset="-128"/>
              </a:rPr>
              <a:t>スクラッチを使ってみよう</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初めての修業</a:t>
            </a:r>
            <a:r>
              <a:rPr lang="ja-JP" altLang="en-US" sz="1600" dirty="0" smtClean="0">
                <a:latin typeface="メイリオ" panose="020B0604030504040204" pitchFamily="50" charset="-128"/>
                <a:ea typeface="メイリオ" panose="020B0604030504040204" pitchFamily="50" charset="-128"/>
              </a:rPr>
              <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3. </a:t>
            </a:r>
            <a:r>
              <a:rPr lang="ja-JP" altLang="en-US" sz="1600" dirty="0">
                <a:latin typeface="メイリオ" panose="020B0604030504040204" pitchFamily="50" charset="-128"/>
                <a:ea typeface="メイリオ" panose="020B0604030504040204" pitchFamily="50" charset="-128"/>
              </a:rPr>
              <a:t>次</a:t>
            </a:r>
            <a:r>
              <a:rPr lang="ja-JP" altLang="en-US" sz="1600" dirty="0" smtClean="0">
                <a:latin typeface="メイリオ" panose="020B0604030504040204" pitchFamily="50" charset="-128"/>
                <a:ea typeface="メイリオ" panose="020B0604030504040204" pitchFamily="50" charset="-128"/>
              </a:rPr>
              <a:t>の修業</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もう少しプログラミングしてみよう。</a:t>
            </a:r>
            <a:br>
              <a:rPr lang="ja-JP" altLang="en-US" sz="1600" dirty="0" smtClean="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	3A. </a:t>
            </a:r>
            <a:r>
              <a:rPr lang="ja-JP" altLang="en-US" sz="1600" dirty="0" smtClean="0">
                <a:latin typeface="メイリオ" panose="020B0604030504040204" pitchFamily="50" charset="-128"/>
                <a:ea typeface="メイリオ" panose="020B0604030504040204" pitchFamily="50" charset="-128"/>
              </a:rPr>
              <a:t>ゲーム・アクション編</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3B.</a:t>
            </a:r>
            <a:r>
              <a:rPr lang="ja-JP" altLang="en-US" sz="1600" dirty="0" smtClean="0">
                <a:latin typeface="メイリオ" panose="020B0604030504040204" pitchFamily="50" charset="-128"/>
                <a:ea typeface="メイリオ" panose="020B0604030504040204" pitchFamily="50" charset="-128"/>
              </a:rPr>
              <a:t> ダンス</a:t>
            </a:r>
            <a:r>
              <a:rPr lang="ja-JP" altLang="en-US" sz="1600" dirty="0">
                <a:latin typeface="メイリオ" panose="020B0604030504040204" pitchFamily="50" charset="-128"/>
                <a:ea typeface="メイリオ" panose="020B0604030504040204" pitchFamily="50" charset="-128"/>
              </a:rPr>
              <a:t>・ミュージック編</a:t>
            </a:r>
            <a:r>
              <a:rPr lang="ja-JP" altLang="en-US" sz="1600" dirty="0" smtClean="0">
                <a:latin typeface="メイリオ" panose="020B0604030504040204" pitchFamily="50" charset="-128"/>
                <a:ea typeface="メイリオ" panose="020B0604030504040204" pitchFamily="50" charset="-128"/>
              </a:rPr>
              <a:t>	</a:t>
            </a:r>
          </a:p>
          <a:p>
            <a:r>
              <a:rPr lang="ja-JP" altLang="en-US"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3C.</a:t>
            </a:r>
            <a:r>
              <a:rPr lang="ja-JP" altLang="en-US" sz="1600" dirty="0" smtClean="0">
                <a:latin typeface="メイリオ" panose="020B0604030504040204" pitchFamily="50" charset="-128"/>
                <a:ea typeface="メイリオ" panose="020B0604030504040204" pitchFamily="50" charset="-128"/>
              </a:rPr>
              <a:t> デジタル・アート編</a:t>
            </a:r>
          </a:p>
          <a:p>
            <a:r>
              <a:rPr lang="en-US" altLang="ja-JP" sz="1600" dirty="0" smtClean="0">
                <a:latin typeface="メイリオ" panose="020B0604030504040204" pitchFamily="50" charset="-128"/>
                <a:ea typeface="メイリオ" panose="020B0604030504040204" pitchFamily="50" charset="-128"/>
              </a:rPr>
              <a:t>4. </a:t>
            </a:r>
            <a:r>
              <a:rPr lang="ja-JP" altLang="en-US" sz="1600" dirty="0" smtClean="0">
                <a:latin typeface="メイリオ" panose="020B0604030504040204" pitchFamily="50" charset="-128"/>
                <a:ea typeface="メイリオ" panose="020B0604030504040204" pitchFamily="50" charset="-128"/>
              </a:rPr>
              <a:t>コード忍者への修業の道筋</a:t>
            </a:r>
            <a:endParaRPr lang="en-US" altLang="ja-JP" sz="1600"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841171" y="5924383"/>
            <a:ext cx="597625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バージョン</a:t>
            </a:r>
            <a:r>
              <a:rPr kumimoji="1" lang="en-US" altLang="ja-JP" dirty="0" smtClean="0">
                <a:latin typeface="メイリオ" panose="020B0604030504040204" pitchFamily="50" charset="-128"/>
                <a:ea typeface="メイリオ" panose="020B0604030504040204" pitchFamily="50" charset="-128"/>
              </a:rPr>
              <a:t>:2019</a:t>
            </a:r>
            <a:r>
              <a:rPr kumimoji="1" lang="ja-JP" altLang="en-US" dirty="0" smtClean="0">
                <a:latin typeface="メイリオ" panose="020B0604030504040204" pitchFamily="50" charset="-128"/>
                <a:ea typeface="メイリオ" panose="020B0604030504040204" pitchFamily="50" charset="-128"/>
              </a:rPr>
              <a:t>年度版 </a:t>
            </a:r>
            <a:r>
              <a:rPr kumimoji="1" lang="en-US" altLang="ja-JP" dirty="0" smtClean="0">
                <a:latin typeface="メイリオ" panose="020B0604030504040204" pitchFamily="50" charset="-128"/>
                <a:ea typeface="メイリオ" panose="020B0604030504040204" pitchFamily="50" charset="-128"/>
              </a:rPr>
              <a:t>(</a:t>
            </a:r>
            <a:r>
              <a:rPr kumimoji="1" lang="en-US" altLang="ja-JP" dirty="0" err="1" smtClean="0">
                <a:latin typeface="メイリオ" panose="020B0604030504040204" pitchFamily="50" charset="-128"/>
                <a:ea typeface="メイリオ" panose="020B0604030504040204" pitchFamily="50" charset="-128"/>
              </a:rPr>
              <a:t>Ver</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2</a:t>
            </a:r>
            <a:r>
              <a:rPr kumimoji="1" lang="en-US" altLang="ja-JP" dirty="0" smtClean="0">
                <a:latin typeface="メイリオ" panose="020B0604030504040204" pitchFamily="50" charset="-128"/>
                <a:ea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 3.0</a:t>
            </a:r>
            <a:r>
              <a:rPr kumimoji="1" lang="ja-JP" altLang="en-US" dirty="0" smtClean="0">
                <a:latin typeface="メイリオ" panose="020B0604030504040204" pitchFamily="50" charset="-128"/>
                <a:ea typeface="メイリオ" panose="020B0604030504040204" pitchFamily="50" charset="-128"/>
              </a:rPr>
              <a:t>対応</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印刷</a:t>
            </a:r>
            <a:r>
              <a:rPr lang="ja-JP" altLang="en-US" dirty="0" smtClean="0">
                <a:solidFill>
                  <a:srgbClr val="FF0000"/>
                </a:solidFill>
                <a:latin typeface="メイリオ" panose="020B0604030504040204" pitchFamily="50" charset="-128"/>
                <a:ea typeface="メイリオ" panose="020B0604030504040204" pitchFamily="50" charset="-128"/>
              </a:rPr>
              <a:t>は</a:t>
            </a:r>
            <a:r>
              <a:rPr lang="en-US" altLang="ja-JP" dirty="0" smtClean="0">
                <a:solidFill>
                  <a:srgbClr val="FF0000"/>
                </a:solidFill>
                <a:latin typeface="メイリオ" panose="020B0604030504040204" pitchFamily="50" charset="-128"/>
                <a:ea typeface="メイリオ" panose="020B0604030504040204" pitchFamily="50" charset="-128"/>
              </a:rPr>
              <a:t>A5</a:t>
            </a:r>
            <a:r>
              <a:rPr lang="ja-JP" altLang="en-US" dirty="0" smtClean="0">
                <a:solidFill>
                  <a:srgbClr val="FF0000"/>
                </a:solidFill>
                <a:latin typeface="メイリオ" panose="020B0604030504040204" pitchFamily="50" charset="-128"/>
                <a:ea typeface="メイリオ" panose="020B0604030504040204" pitchFamily="50" charset="-128"/>
              </a:rPr>
              <a:t>サイズを想定しています。</a:t>
            </a:r>
            <a:r>
              <a:rPr kumimoji="1" lang="en-US" altLang="ja-JP" dirty="0" smtClean="0">
                <a:solidFill>
                  <a:srgbClr val="FF0000"/>
                </a:solidFill>
                <a:latin typeface="メイリオ" panose="020B0604030504040204" pitchFamily="50" charset="-128"/>
                <a:ea typeface="メイリオ" panose="020B0604030504040204" pitchFamily="50" charset="-128"/>
              </a:rPr>
              <a:t> </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46130981"/>
              </p:ext>
            </p:extLst>
          </p:nvPr>
        </p:nvGraphicFramePr>
        <p:xfrm>
          <a:off x="4146956" y="4932853"/>
          <a:ext cx="4670473" cy="822960"/>
        </p:xfrm>
        <a:graphic>
          <a:graphicData uri="http://schemas.openxmlformats.org/drawingml/2006/table">
            <a:tbl>
              <a:tblPr firstRow="1" bandRow="1">
                <a:tableStyleId>{5C22544A-7EE6-4342-B048-85BDC9FD1C3A}</a:tableStyleId>
              </a:tblPr>
              <a:tblGrid>
                <a:gridCol w="1181687">
                  <a:extLst>
                    <a:ext uri="{9D8B030D-6E8A-4147-A177-3AD203B41FA5}">
                      <a16:colId xmlns:a16="http://schemas.microsoft.com/office/drawing/2014/main" val="2886001555"/>
                    </a:ext>
                  </a:extLst>
                </a:gridCol>
                <a:gridCol w="3488786">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3200" dirty="0" smtClean="0">
                          <a:solidFill>
                            <a:schemeClr val="tx1"/>
                          </a:solidFill>
                          <a:latin typeface="メイリオ" panose="020B0604030504040204" pitchFamily="50" charset="-128"/>
                          <a:ea typeface="メイリオ" panose="020B0604030504040204" pitchFamily="50" charset="-128"/>
                        </a:rPr>
                        <a:t>名前</a:t>
                      </a: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pic>
        <p:nvPicPr>
          <p:cNvPr id="3" name="図 2"/>
          <p:cNvPicPr>
            <a:picLocks noChangeAspect="1"/>
          </p:cNvPicPr>
          <p:nvPr/>
        </p:nvPicPr>
        <p:blipFill>
          <a:blip r:embed="rId5"/>
          <a:stretch>
            <a:fillRect/>
          </a:stretch>
        </p:blipFill>
        <p:spPr>
          <a:xfrm>
            <a:off x="574116" y="5755813"/>
            <a:ext cx="1989364" cy="696277"/>
          </a:xfrm>
          <a:prstGeom prst="rect">
            <a:avLst/>
          </a:prstGeom>
        </p:spPr>
      </p:pic>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3225" y="1496300"/>
            <a:ext cx="5510637" cy="3521699"/>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(3) </a:t>
            </a:r>
            <a:r>
              <a:rPr lang="ja-JP" altLang="en-US" sz="2400" dirty="0" smtClean="0">
                <a:solidFill>
                  <a:schemeClr val="tx1"/>
                </a:solidFill>
                <a:latin typeface="メイリオ" panose="020B0604030504040204" pitchFamily="50" charset="-128"/>
                <a:ea typeface="メイリオ" panose="020B0604030504040204" pitchFamily="50" charset="-128"/>
              </a:rPr>
              <a:t>ネコを</a:t>
            </a:r>
            <a:r>
              <a:rPr lang="ja-JP" altLang="en-US" sz="2400" dirty="0">
                <a:solidFill>
                  <a:schemeClr val="tx1"/>
                </a:solidFill>
                <a:latin typeface="メイリオ" panose="020B0604030504040204" pitchFamily="50" charset="-128"/>
                <a:ea typeface="メイリオ" panose="020B0604030504040204" pitchFamily="50" charset="-128"/>
              </a:rPr>
              <a:t>ブロック</a:t>
            </a:r>
            <a:r>
              <a:rPr lang="ja-JP" altLang="en-US" sz="2400" dirty="0" smtClean="0">
                <a:solidFill>
                  <a:schemeClr val="tx1"/>
                </a:solidFill>
                <a:latin typeface="メイリオ" panose="020B0604030504040204" pitchFamily="50" charset="-128"/>
                <a:ea typeface="メイリオ" panose="020B0604030504040204" pitchFamily="50" charset="-128"/>
              </a:rPr>
              <a:t>で</a:t>
            </a:r>
            <a:r>
              <a:rPr lang="ja-JP" altLang="en-US" sz="2400" dirty="0">
                <a:solidFill>
                  <a:schemeClr val="tx1"/>
                </a:solidFill>
                <a:latin typeface="メイリオ" panose="020B0604030504040204" pitchFamily="50" charset="-128"/>
                <a:ea typeface="メイリオ" panose="020B0604030504040204" pitchFamily="50" charset="-128"/>
              </a:rPr>
              <a:t>自動的</a:t>
            </a:r>
            <a:r>
              <a:rPr lang="ja-JP" altLang="en-US" sz="2400" dirty="0" smtClean="0">
                <a:solidFill>
                  <a:schemeClr val="tx1"/>
                </a:solidFill>
                <a:latin typeface="メイリオ" panose="020B0604030504040204" pitchFamily="50" charset="-128"/>
                <a:ea typeface="メイリオ" panose="020B0604030504040204" pitchFamily="50" charset="-128"/>
              </a:rPr>
              <a:t>に動かそう</a:t>
            </a:r>
            <a:r>
              <a:rPr kumimoji="1" lang="en-US" altLang="ja-JP" sz="2400" dirty="0" smtClean="0"/>
              <a:t>.</a:t>
            </a:r>
            <a:endParaRPr kumimoji="1" lang="ja-JP" altLang="en-US" sz="2400" dirty="0"/>
          </a:p>
        </p:txBody>
      </p:sp>
      <p:sp>
        <p:nvSpPr>
          <p:cNvPr id="22" name="テキスト ボックス 21"/>
          <p:cNvSpPr txBox="1"/>
          <p:nvPr/>
        </p:nvSpPr>
        <p:spPr>
          <a:xfrm>
            <a:off x="-3152" y="642869"/>
            <a:ext cx="8795242"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制御</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せいぎょ</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から</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を使って、</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歩動かす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の「ずっと」を中に入れてみよう。その後</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ブロックをクリックしてみよう。ネコはどうなるかな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490100" y="2963259"/>
            <a:ext cx="2543565"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ネコをブロックで自動的に動かせた。</a:t>
            </a:r>
          </a:p>
          <a:p>
            <a:endParaRPr lang="ja-JP" altLang="en-US" dirty="0" smtClean="0">
              <a:latin typeface="メイリオ" panose="020B0604030504040204" pitchFamily="50" charset="-128"/>
              <a:ea typeface="メイリオ" panose="020B0604030504040204" pitchFamily="50" charset="-128"/>
            </a:endParaRPr>
          </a:p>
        </p:txBody>
      </p:sp>
      <p:sp>
        <p:nvSpPr>
          <p:cNvPr id="20" name="円弧 19"/>
          <p:cNvSpPr/>
          <p:nvPr/>
        </p:nvSpPr>
        <p:spPr>
          <a:xfrm rot="19563187">
            <a:off x="553334" y="2735462"/>
            <a:ext cx="1691603" cy="455594"/>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楕円 17"/>
          <p:cNvSpPr/>
          <p:nvPr/>
        </p:nvSpPr>
        <p:spPr>
          <a:xfrm>
            <a:off x="722893" y="2771421"/>
            <a:ext cx="307478" cy="261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490100" y="1774114"/>
            <a:ext cx="2454595"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手でネコをステージの真ん中に持っていくとどうなるかな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0" y="5161410"/>
            <a:ext cx="9144000" cy="101506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プログラム</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プログラムはコンピュータに対する命令</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スクラッチではブロック</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の集まりです。</a:t>
            </a:r>
            <a:r>
              <a:rPr lang="ja-JP" altLang="en-US" sz="1600" b="1" dirty="0" smtClean="0">
                <a:solidFill>
                  <a:srgbClr val="FF0000"/>
                </a:solidFill>
                <a:latin typeface="メイリオ" panose="020B0604030504040204" pitchFamily="50" charset="-128"/>
                <a:ea typeface="メイリオ" panose="020B0604030504040204" pitchFamily="50" charset="-128"/>
              </a:rPr>
              <a:t>あなたの考えやアイディアをプログラムにすれば、コンピュータが自動的にやってくれます。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55671" y="6250489"/>
            <a:ext cx="8636419"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赤ボタンを押すと動いているスクラッチのプログラムを止めることができます。</a:t>
            </a:r>
          </a:p>
        </p:txBody>
      </p:sp>
      <p:sp>
        <p:nvSpPr>
          <p:cNvPr id="6" name="楕円 5"/>
          <p:cNvSpPr/>
          <p:nvPr/>
        </p:nvSpPr>
        <p:spPr>
          <a:xfrm>
            <a:off x="296351" y="6250489"/>
            <a:ext cx="273938" cy="273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242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3464" y="1286666"/>
            <a:ext cx="6175936" cy="394687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(4) </a:t>
            </a:r>
            <a:r>
              <a:rPr lang="ja-JP" altLang="en-US" sz="2400" dirty="0" smtClean="0">
                <a:solidFill>
                  <a:schemeClr val="tx1"/>
                </a:solidFill>
                <a:latin typeface="メイリオ" panose="020B0604030504040204" pitchFamily="50" charset="-128"/>
                <a:ea typeface="メイリオ" panose="020B0604030504040204" pitchFamily="50" charset="-128"/>
              </a:rPr>
              <a:t>旗でネコが動き始めるようにしよう</a:t>
            </a:r>
            <a:r>
              <a:rPr kumimoji="1" lang="en-US" altLang="ja-JP" sz="2400" dirty="0" smtClean="0"/>
              <a:t>.</a:t>
            </a:r>
            <a:endParaRPr kumimoji="1" lang="ja-JP" altLang="en-US" sz="2400" dirty="0"/>
          </a:p>
        </p:txBody>
      </p:sp>
      <p:sp>
        <p:nvSpPr>
          <p:cNvPr id="22" name="テキスト ボックス 21"/>
          <p:cNvSpPr txBox="1"/>
          <p:nvPr/>
        </p:nvSpPr>
        <p:spPr>
          <a:xfrm>
            <a:off x="0" y="640335"/>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あるスイッチを押したときにプログラムが動くようにしてみよう。ここでは、ブロックカテゴリー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イベント</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旗がクリックされたとき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を使ってみよう。</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745347" y="2166162"/>
            <a:ext cx="2159611" cy="203132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旗をクリックしてプログラムを動かした。</a:t>
            </a:r>
          </a:p>
          <a:p>
            <a:r>
              <a:rPr lang="ja-JP" altLang="en-US" dirty="0" smtClean="0">
                <a:latin typeface="メイリオ" panose="020B0604030504040204" pitchFamily="50" charset="-128"/>
                <a:ea typeface="メイリオ" panose="020B0604030504040204" pitchFamily="50" charset="-128"/>
              </a:rPr>
              <a:t>□ 赤丸でプログラムを止めた。</a:t>
            </a:r>
          </a:p>
          <a:p>
            <a:endParaRPr lang="ja-JP" altLang="en-US" dirty="0" smtClean="0">
              <a:latin typeface="メイリオ" panose="020B0604030504040204" pitchFamily="50" charset="-128"/>
              <a:ea typeface="メイリオ" panose="020B0604030504040204" pitchFamily="50" charset="-128"/>
            </a:endParaRPr>
          </a:p>
        </p:txBody>
      </p:sp>
      <p:sp>
        <p:nvSpPr>
          <p:cNvPr id="16" name="円弧 15"/>
          <p:cNvSpPr/>
          <p:nvPr/>
        </p:nvSpPr>
        <p:spPr>
          <a:xfrm rot="21314269">
            <a:off x="850688" y="2033382"/>
            <a:ext cx="1512117" cy="783619"/>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楕円 16"/>
          <p:cNvSpPr/>
          <p:nvPr/>
        </p:nvSpPr>
        <p:spPr>
          <a:xfrm>
            <a:off x="453464" y="2433849"/>
            <a:ext cx="367306"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対角する 2 つの角を丸めた四角形 20"/>
          <p:cNvSpPr/>
          <p:nvPr/>
        </p:nvSpPr>
        <p:spPr>
          <a:xfrm>
            <a:off x="453464" y="5407024"/>
            <a:ext cx="7512148" cy="76406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プログラムとコード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a:t>
            </a:r>
          </a:p>
          <a:p>
            <a:r>
              <a:rPr lang="ja-JP" altLang="en-US" sz="1600" dirty="0" smtClean="0">
                <a:solidFill>
                  <a:schemeClr val="tx1"/>
                </a:solidFill>
                <a:latin typeface="メイリオ" panose="020B0604030504040204" pitchFamily="50" charset="-128"/>
                <a:ea typeface="メイリオ" panose="020B0604030504040204" pitchFamily="50" charset="-128"/>
              </a:rPr>
              <a:t>　スクラッチではブロックが集まった命令をコード</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スクリプト</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台本</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と呼んでいます。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1" name="楕円 10"/>
          <p:cNvSpPr/>
          <p:nvPr/>
        </p:nvSpPr>
        <p:spPr>
          <a:xfrm>
            <a:off x="4213877" y="1460151"/>
            <a:ext cx="367306"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06194" y="1798699"/>
            <a:ext cx="1749977"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クリック</a:t>
            </a:r>
          </a:p>
        </p:txBody>
      </p:sp>
    </p:spTree>
    <p:extLst>
      <p:ext uri="{BB962C8B-B14F-4D97-AF65-F5344CB8AC3E}">
        <p14:creationId xmlns:p14="http://schemas.microsoft.com/office/powerpoint/2010/main" val="239297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65789" y="1254593"/>
            <a:ext cx="4920846" cy="3106126"/>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(5) </a:t>
            </a:r>
            <a:r>
              <a:rPr lang="ja-JP" altLang="en-US" sz="2400" dirty="0" smtClean="0">
                <a:solidFill>
                  <a:schemeClr val="tx1"/>
                </a:solidFill>
                <a:latin typeface="メイリオ" panose="020B0604030504040204" pitchFamily="50" charset="-128"/>
                <a:ea typeface="メイリオ" panose="020B0604030504040204" pitchFamily="50" charset="-128"/>
              </a:rPr>
              <a:t>端</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はじ</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で跳ね返るようにしよう</a:t>
            </a:r>
            <a:endParaRPr kumimoji="1" lang="ja-JP" altLang="en-US" sz="2400" dirty="0"/>
          </a:p>
        </p:txBody>
      </p:sp>
      <p:sp>
        <p:nvSpPr>
          <p:cNvPr id="22" name="テキスト ボックス 21"/>
          <p:cNvSpPr txBox="1"/>
          <p:nvPr/>
        </p:nvSpPr>
        <p:spPr>
          <a:xfrm>
            <a:off x="0" y="640784"/>
            <a:ext cx="87920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今のプログラムだと、ネコがステージの端まで行くと先に進まないよね。端までいったら跳ね返って、ずっと動き回るようにしてみよう。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5744226" y="3362031"/>
            <a:ext cx="3167741"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ネコが端についたら跳ね返って動くようにした。</a:t>
            </a:r>
          </a:p>
          <a:p>
            <a:endParaRPr lang="ja-JP" altLang="en-US"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744225" y="1330328"/>
            <a:ext cx="3167742" cy="203132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もし端に着いたら、跳ね返る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の中に入れてみよう。</a:t>
            </a:r>
          </a:p>
          <a:p>
            <a:r>
              <a:rPr lang="ja-JP" altLang="en-US" dirty="0" smtClean="0">
                <a:latin typeface="メイリオ" panose="020B0604030504040204" pitchFamily="50" charset="-128"/>
                <a:ea typeface="メイリオ" panose="020B0604030504040204" pitchFamily="50" charset="-128"/>
              </a:rPr>
              <a:t>ブロック</a:t>
            </a:r>
            <a:r>
              <a:rPr lang="ja-JP" altLang="en-US" dirty="0">
                <a:latin typeface="メイリオ" panose="020B0604030504040204" pitchFamily="50" charset="-128"/>
                <a:ea typeface="メイリオ" panose="020B0604030504040204" pitchFamily="50" charset="-128"/>
              </a:rPr>
              <a:t>パレット</a:t>
            </a:r>
            <a:r>
              <a:rPr lang="ja-JP" altLang="en-US" dirty="0" smtClean="0">
                <a:latin typeface="メイリオ" panose="020B0604030504040204" pitchFamily="50" charset="-128"/>
                <a:ea typeface="メイリオ" panose="020B0604030504040204" pitchFamily="50" charset="-128"/>
              </a:rPr>
              <a:t>を上下に動かして探してみよう。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4" name="円弧 13"/>
          <p:cNvSpPr/>
          <p:nvPr/>
        </p:nvSpPr>
        <p:spPr>
          <a:xfrm rot="1017726">
            <a:off x="482727" y="2748958"/>
            <a:ext cx="2454777" cy="974173"/>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楕円 15"/>
          <p:cNvSpPr/>
          <p:nvPr/>
        </p:nvSpPr>
        <p:spPr>
          <a:xfrm>
            <a:off x="565789" y="1695138"/>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対角する 2 つの角を丸めた四角形 16"/>
          <p:cNvSpPr/>
          <p:nvPr/>
        </p:nvSpPr>
        <p:spPr>
          <a:xfrm>
            <a:off x="0" y="4458920"/>
            <a:ext cx="9144000" cy="2065507"/>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間違ったブロックを置いた時の直し方</a:t>
            </a:r>
            <a:endParaRPr lang="en-US" altLang="ja-JP" dirty="0" smtClean="0">
              <a:solidFill>
                <a:srgbClr val="FF0000"/>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 name="右矢印 4"/>
          <p:cNvSpPr/>
          <p:nvPr/>
        </p:nvSpPr>
        <p:spPr>
          <a:xfrm>
            <a:off x="2307102" y="5472332"/>
            <a:ext cx="407963"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13075" y="5151858"/>
            <a:ext cx="3640082"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外したいブロックをドラッグすると、そのブロックをはず</a:t>
            </a:r>
            <a:r>
              <a:rPr lang="ja-JP" altLang="en-US" sz="1600" dirty="0" smtClean="0">
                <a:latin typeface="メイリオ" panose="020B0604030504040204" pitchFamily="50" charset="-128"/>
                <a:ea typeface="メイリオ" panose="020B0604030504040204" pitchFamily="50" charset="-128"/>
              </a:rPr>
              <a:t>すことができます。</a:t>
            </a:r>
            <a:endParaRPr kumimoji="1" lang="ja-JP" altLang="en-US" sz="1600" dirty="0">
              <a:latin typeface="メイリオ" panose="020B0604030504040204" pitchFamily="50" charset="-128"/>
              <a:ea typeface="メイリオ" panose="020B0604030504040204" pitchFamily="50" charset="-128"/>
            </a:endParaRPr>
          </a:p>
        </p:txBody>
      </p:sp>
      <p:cxnSp>
        <p:nvCxnSpPr>
          <p:cNvPr id="11" name="直線矢印コネクタ 10"/>
          <p:cNvCxnSpPr/>
          <p:nvPr/>
        </p:nvCxnSpPr>
        <p:spPr>
          <a:xfrm>
            <a:off x="2200475" y="2030424"/>
            <a:ext cx="0" cy="614805"/>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13" name="図 12"/>
          <p:cNvPicPr>
            <a:picLocks noChangeAspect="1"/>
          </p:cNvPicPr>
          <p:nvPr/>
        </p:nvPicPr>
        <p:blipFill>
          <a:blip r:embed="rId3"/>
          <a:stretch>
            <a:fillRect/>
          </a:stretch>
        </p:blipFill>
        <p:spPr>
          <a:xfrm>
            <a:off x="645761" y="4887725"/>
            <a:ext cx="1532537" cy="1487462"/>
          </a:xfrm>
          <a:prstGeom prst="rect">
            <a:avLst/>
          </a:prstGeom>
        </p:spPr>
      </p:pic>
      <p:pic>
        <p:nvPicPr>
          <p:cNvPr id="15" name="図 14"/>
          <p:cNvPicPr>
            <a:picLocks noChangeAspect="1"/>
          </p:cNvPicPr>
          <p:nvPr/>
        </p:nvPicPr>
        <p:blipFill>
          <a:blip r:embed="rId4"/>
          <a:stretch>
            <a:fillRect/>
          </a:stretch>
        </p:blipFill>
        <p:spPr>
          <a:xfrm>
            <a:off x="3038692" y="4835286"/>
            <a:ext cx="1745579" cy="1550226"/>
          </a:xfrm>
          <a:prstGeom prst="rect">
            <a:avLst/>
          </a:prstGeom>
        </p:spPr>
      </p:pic>
    </p:spTree>
    <p:extLst>
      <p:ext uri="{BB962C8B-B14F-4D97-AF65-F5344CB8AC3E}">
        <p14:creationId xmlns:p14="http://schemas.microsoft.com/office/powerpoint/2010/main" val="259015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3311" y="1280898"/>
            <a:ext cx="5514975" cy="424815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(6) </a:t>
            </a:r>
            <a:r>
              <a:rPr lang="ja-JP" altLang="en-US" sz="2400" dirty="0" smtClean="0">
                <a:solidFill>
                  <a:schemeClr val="tx1"/>
                </a:solidFill>
                <a:latin typeface="メイリオ" panose="020B0604030504040204" pitchFamily="50" charset="-128"/>
                <a:ea typeface="メイリオ" panose="020B0604030504040204" pitchFamily="50" charset="-128"/>
              </a:rPr>
              <a:t>ひっくり返らないようにしよう</a:t>
            </a:r>
            <a:endParaRPr kumimoji="1" lang="ja-JP" altLang="en-US" sz="2400" dirty="0"/>
          </a:p>
        </p:txBody>
      </p:sp>
      <p:sp>
        <p:nvSpPr>
          <p:cNvPr id="22" name="テキスト ボックス 21"/>
          <p:cNvSpPr txBox="1"/>
          <p:nvPr/>
        </p:nvSpPr>
        <p:spPr>
          <a:xfrm>
            <a:off x="25" y="654733"/>
            <a:ext cx="87920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ネコがいろいろ歩きだすと、さかさまにひっくり返ることがあるね。プログラムでひっくり返らないようにしてみよう。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557794" y="5852752"/>
            <a:ext cx="7539355"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ネコがひっくりかえらないようになった。</a:t>
            </a:r>
          </a:p>
          <a:p>
            <a:endParaRPr lang="ja-JP" altLang="en-US" dirty="0" smtClean="0">
              <a:latin typeface="メイリオ" panose="020B0604030504040204" pitchFamily="50" charset="-128"/>
              <a:ea typeface="メイリオ" panose="020B0604030504040204" pitchFamily="50" charset="-128"/>
            </a:endParaRPr>
          </a:p>
        </p:txBody>
      </p:sp>
      <p:sp>
        <p:nvSpPr>
          <p:cNvPr id="11" name="円弧 10"/>
          <p:cNvSpPr/>
          <p:nvPr/>
        </p:nvSpPr>
        <p:spPr>
          <a:xfrm rot="19440590">
            <a:off x="1137298" y="3243271"/>
            <a:ext cx="2067254" cy="768513"/>
          </a:xfrm>
          <a:prstGeom prst="arc">
            <a:avLst>
              <a:gd name="adj1" fmla="val 16200000"/>
              <a:gd name="adj2" fmla="val 7043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楕円 13"/>
          <p:cNvSpPr/>
          <p:nvPr/>
        </p:nvSpPr>
        <p:spPr>
          <a:xfrm>
            <a:off x="363311" y="1876763"/>
            <a:ext cx="356606" cy="299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41572" y="1797987"/>
            <a:ext cx="2550544"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回転方法を</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左右のみ</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にする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ブロックを追加してみよう。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94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320867" y="1263038"/>
            <a:ext cx="3451811" cy="2751352"/>
          </a:xfrm>
          <a:prstGeom prst="rect">
            <a:avLst/>
          </a:prstGeom>
        </p:spPr>
      </p:pic>
      <p:pic>
        <p:nvPicPr>
          <p:cNvPr id="4" name="図 3"/>
          <p:cNvPicPr>
            <a:picLocks noChangeAspect="1"/>
          </p:cNvPicPr>
          <p:nvPr/>
        </p:nvPicPr>
        <p:blipFill>
          <a:blip r:embed="rId3"/>
          <a:stretch>
            <a:fillRect/>
          </a:stretch>
        </p:blipFill>
        <p:spPr>
          <a:xfrm>
            <a:off x="512857" y="1260621"/>
            <a:ext cx="4295153" cy="3659111"/>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(7) </a:t>
            </a:r>
            <a:r>
              <a:rPr lang="ja-JP" altLang="en-US" sz="2400" dirty="0" smtClean="0">
                <a:solidFill>
                  <a:schemeClr val="tx1"/>
                </a:solidFill>
                <a:latin typeface="メイリオ" panose="020B0604030504040204" pitchFamily="50" charset="-128"/>
                <a:ea typeface="メイリオ" panose="020B0604030504040204" pitchFamily="50" charset="-128"/>
              </a:rPr>
              <a:t>ネコを歩くように見せよう</a:t>
            </a:r>
            <a:endParaRPr kumimoji="1" lang="ja-JP" altLang="en-US" sz="2400" dirty="0"/>
          </a:p>
        </p:txBody>
      </p:sp>
      <p:sp>
        <p:nvSpPr>
          <p:cNvPr id="22" name="テキスト ボックス 21"/>
          <p:cNvSpPr txBox="1"/>
          <p:nvPr/>
        </p:nvSpPr>
        <p:spPr>
          <a:xfrm>
            <a:off x="0" y="685225"/>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ゲームのようにネコが歩くようにしてみよう。</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見た目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次のコスチュームにする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ブロックを使ってみよう。</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211651" y="4186699"/>
            <a:ext cx="3809143"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スプライトのコスチュームにすると、どんなコスチュームを使っているかわかるよ。</a:t>
            </a:r>
          </a:p>
          <a:p>
            <a:endParaRPr kumimoji="1" lang="ja-JP" altLang="en-US" dirty="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10552" y="5264351"/>
            <a:ext cx="9144000" cy="1260076"/>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スプライトとコスチューム</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スプライトの実際の見た目はコスチュームで決まります。コスチュームは劇に例えると役者の衣装になります。</a:t>
            </a:r>
            <a:r>
              <a:rPr lang="en-US" altLang="ja-JP" sz="1600" dirty="0" smtClean="0">
                <a:solidFill>
                  <a:schemeClr val="tx1"/>
                </a:solidFill>
                <a:latin typeface="メイリオ" panose="020B0604030504040204" pitchFamily="50" charset="-128"/>
                <a:ea typeface="メイリオ" panose="020B0604030504040204" pitchFamily="50" charset="-128"/>
              </a:rPr>
              <a:t>1</a:t>
            </a:r>
            <a:r>
              <a:rPr lang="ja-JP" altLang="en-US" sz="1600" dirty="0" smtClean="0">
                <a:solidFill>
                  <a:schemeClr val="tx1"/>
                </a:solidFill>
                <a:latin typeface="メイリオ" panose="020B0604030504040204" pitchFamily="50" charset="-128"/>
                <a:ea typeface="メイリオ" panose="020B0604030504040204" pitchFamily="50" charset="-128"/>
              </a:rPr>
              <a:t>のスプライトは複数のコスチュームを持つことができます。どのコスチュームを使うかで見た目がかわってきます。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楕円 13"/>
          <p:cNvSpPr/>
          <p:nvPr/>
        </p:nvSpPr>
        <p:spPr>
          <a:xfrm>
            <a:off x="391887" y="1975755"/>
            <a:ext cx="587828" cy="368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5811684" y="1396745"/>
            <a:ext cx="801859"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p:cNvSpPr/>
          <p:nvPr/>
        </p:nvSpPr>
        <p:spPr>
          <a:xfrm>
            <a:off x="416599" y="3168008"/>
            <a:ext cx="2072761" cy="574045"/>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354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96351" y="1340961"/>
            <a:ext cx="5514975" cy="433387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(8) </a:t>
            </a:r>
            <a:r>
              <a:rPr lang="ja-JP" altLang="en-US" sz="2400" dirty="0" smtClean="0">
                <a:solidFill>
                  <a:schemeClr val="tx1"/>
                </a:solidFill>
                <a:latin typeface="メイリオ" panose="020B0604030504040204" pitchFamily="50" charset="-128"/>
                <a:ea typeface="メイリオ" panose="020B0604030504040204" pitchFamily="50" charset="-128"/>
              </a:rPr>
              <a:t>ステージのいろいろな所を歩かせよう</a:t>
            </a:r>
            <a:endParaRPr kumimoji="1" lang="ja-JP" altLang="en-US" sz="2400" dirty="0"/>
          </a:p>
        </p:txBody>
      </p:sp>
      <p:sp>
        <p:nvSpPr>
          <p:cNvPr id="22" name="テキスト ボックス 21"/>
          <p:cNvSpPr txBox="1"/>
          <p:nvPr/>
        </p:nvSpPr>
        <p:spPr>
          <a:xfrm>
            <a:off x="0" y="626557"/>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今までのプログラムだと、ネコは横を行ったり来たりしているだけですが、もっといろんな場所を歩くようにしてみよう。</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96351" y="6000703"/>
            <a:ext cx="7033136"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ネコをステージのいろいろなところを歩くようになった。</a:t>
            </a:r>
          </a:p>
        </p:txBody>
      </p:sp>
      <p:sp>
        <p:nvSpPr>
          <p:cNvPr id="12" name="テキスト ボックス 11"/>
          <p:cNvSpPr txBox="1"/>
          <p:nvPr/>
        </p:nvSpPr>
        <p:spPr>
          <a:xfrm>
            <a:off x="5867599" y="3413383"/>
            <a:ext cx="3002021" cy="1754326"/>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度に向ける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ブロックを初めの方で使ってみよう。</a:t>
            </a:r>
            <a:r>
              <a:rPr lang="en-US" altLang="ja-JP" dirty="0" smtClean="0">
                <a:latin typeface="メイリオ" panose="020B0604030504040204" pitchFamily="50" charset="-128"/>
                <a:ea typeface="メイリオ" panose="020B0604030504040204" pitchFamily="50" charset="-128"/>
              </a:rPr>
              <a:t>(90)</a:t>
            </a:r>
            <a:r>
              <a:rPr lang="ja-JP" altLang="en-US" dirty="0" smtClean="0">
                <a:latin typeface="メイリオ" panose="020B0604030504040204" pitchFamily="50" charset="-128"/>
                <a:ea typeface="メイリオ" panose="020B0604030504040204" pitchFamily="50" charset="-128"/>
              </a:rPr>
              <a:t>を</a:t>
            </a:r>
            <a:r>
              <a:rPr lang="en-US" altLang="ja-JP" dirty="0" smtClean="0">
                <a:latin typeface="メイリオ" panose="020B0604030504040204" pitchFamily="50" charset="-128"/>
                <a:ea typeface="メイリオ" panose="020B0604030504040204" pitchFamily="50" charset="-128"/>
              </a:rPr>
              <a:t>(30)</a:t>
            </a:r>
            <a:r>
              <a:rPr lang="ja-JP" altLang="en-US" dirty="0" smtClean="0">
                <a:latin typeface="メイリオ" panose="020B0604030504040204" pitchFamily="50" charset="-128"/>
                <a:ea typeface="メイリオ" panose="020B0604030504040204" pitchFamily="50" charset="-128"/>
              </a:rPr>
              <a:t>にキーボードから打ち込んで書き換えます。</a:t>
            </a:r>
          </a:p>
          <a:p>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240078" y="1943681"/>
            <a:ext cx="576351" cy="310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17919225">
            <a:off x="52743" y="4193904"/>
            <a:ext cx="3678722" cy="574690"/>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6234425" y="1649921"/>
            <a:ext cx="2184652" cy="1504950"/>
          </a:xfrm>
          <a:prstGeom prst="rect">
            <a:avLst/>
          </a:prstGeom>
        </p:spPr>
      </p:pic>
      <p:sp>
        <p:nvSpPr>
          <p:cNvPr id="17" name="下矢印 16"/>
          <p:cNvSpPr/>
          <p:nvPr/>
        </p:nvSpPr>
        <p:spPr>
          <a:xfrm>
            <a:off x="6491748" y="2254277"/>
            <a:ext cx="213592" cy="272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455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969154" y="1324039"/>
            <a:ext cx="3699220" cy="276084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(9) </a:t>
            </a:r>
            <a:r>
              <a:rPr lang="ja-JP" altLang="en-US" sz="2400" dirty="0" smtClean="0">
                <a:solidFill>
                  <a:schemeClr val="tx1"/>
                </a:solidFill>
                <a:latin typeface="メイリオ" panose="020B0604030504040204" pitchFamily="50" charset="-128"/>
                <a:ea typeface="メイリオ" panose="020B0604030504040204" pitchFamily="50" charset="-128"/>
              </a:rPr>
              <a:t>ネコの形や色を変えてみよう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はじめてのプログラムの最後にネコの</a:t>
            </a:r>
            <a:r>
              <a:rPr lang="ja-JP" altLang="en-US" dirty="0">
                <a:latin typeface="メイリオ" panose="020B0604030504040204" pitchFamily="50" charset="-128"/>
                <a:ea typeface="メイリオ" panose="020B0604030504040204" pitchFamily="50" charset="-128"/>
              </a:rPr>
              <a:t>形</a:t>
            </a:r>
            <a:r>
              <a:rPr lang="ja-JP" altLang="en-US" dirty="0" smtClean="0">
                <a:latin typeface="メイリオ" panose="020B0604030504040204" pitchFamily="50" charset="-128"/>
                <a:ea typeface="メイリオ" panose="020B0604030504040204" pitchFamily="50" charset="-128"/>
              </a:rPr>
              <a:t>や色を変えてみよう。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51909" y="5626894"/>
            <a:ext cx="8792091" cy="1231106"/>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これで、はじめの修業は終わりです。</a:t>
            </a:r>
            <a:br>
              <a:rPr lang="ja-JP" altLang="en-US"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うまく動いたかな</a:t>
            </a:r>
            <a:r>
              <a:rPr lang="en-US" altLang="ja-JP" sz="2800"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64328" y="1329242"/>
            <a:ext cx="3931717" cy="2599616"/>
          </a:xfrm>
          <a:prstGeom prst="rect">
            <a:avLst/>
          </a:prstGeom>
        </p:spPr>
      </p:pic>
      <p:sp>
        <p:nvSpPr>
          <p:cNvPr id="15" name="楕円 14"/>
          <p:cNvSpPr/>
          <p:nvPr/>
        </p:nvSpPr>
        <p:spPr>
          <a:xfrm>
            <a:off x="1037437" y="2629050"/>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037437" y="1257984"/>
            <a:ext cx="724168" cy="38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1037437" y="1722209"/>
            <a:ext cx="843467" cy="330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44265" y="4029316"/>
            <a:ext cx="4371842"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コスチュームのタグの中で、塗りつぶし色を変えて、「塗りつぶし」ツールを使えとネコの色を変えることができるよ。</a:t>
            </a:r>
            <a:endParaRPr kumimoji="1" lang="ja-JP" altLang="en-US" dirty="0">
              <a:latin typeface="メイリオ" panose="020B0604030504040204" pitchFamily="50" charset="-128"/>
              <a:ea typeface="メイリオ" panose="020B0604030504040204" pitchFamily="50" charset="-128"/>
            </a:endParaRPr>
          </a:p>
        </p:txBody>
      </p:sp>
      <p:sp>
        <p:nvSpPr>
          <p:cNvPr id="23" name="楕円 22"/>
          <p:cNvSpPr/>
          <p:nvPr/>
        </p:nvSpPr>
        <p:spPr>
          <a:xfrm>
            <a:off x="5761837" y="2076583"/>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16107" y="4010247"/>
            <a:ext cx="4371842" cy="1200329"/>
          </a:xfrm>
          <a:prstGeom prst="rect">
            <a:avLst/>
          </a:prstGeom>
          <a:solidFill>
            <a:schemeClr val="bg1"/>
          </a:solid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ネコのコスチュームは、ベクターという線や曲線を組み合わせて作ってあるので、「形を変える」ツールで簡単に形を変えることができるよ。</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368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96834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3 . </a:t>
            </a:r>
            <a:r>
              <a:rPr lang="ja-JP" altLang="en-US" sz="2400" dirty="0">
                <a:solidFill>
                  <a:schemeClr val="tx1"/>
                </a:solidFill>
                <a:latin typeface="メイリオ" panose="020B0604030504040204" pitchFamily="50" charset="-128"/>
                <a:ea typeface="メイリオ" panose="020B0604030504040204" pitchFamily="50" charset="-128"/>
              </a:rPr>
              <a:t>次の修業</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もう少しプログラミングしてみよう。</a:t>
            </a:r>
            <a:endParaRPr kumimoji="1" lang="ja-JP" altLang="en-US" sz="2400" dirty="0"/>
          </a:p>
        </p:txBody>
      </p:sp>
      <p:sp>
        <p:nvSpPr>
          <p:cNvPr id="22" name="テキスト ボックス 21"/>
          <p:cNvSpPr txBox="1"/>
          <p:nvPr/>
        </p:nvSpPr>
        <p:spPr>
          <a:xfrm>
            <a:off x="101628" y="610263"/>
            <a:ext cx="8792091"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次</a:t>
            </a:r>
            <a:r>
              <a:rPr lang="ja-JP" altLang="en-US" dirty="0" smtClean="0">
                <a:latin typeface="メイリオ" panose="020B0604030504040204" pitchFamily="50" charset="-128"/>
                <a:ea typeface="メイリオ" panose="020B0604030504040204" pitchFamily="50" charset="-128"/>
              </a:rPr>
              <a:t>の修業でプログラムを少し追加してみよう。種類用意しているので、自分の好きなものを試してみよう。一人で修業してもいいし、メンターといっしょにやってもいいよ。</a:t>
            </a:r>
          </a:p>
          <a:p>
            <a:endParaRPr kumimoji="1" lang="ja-JP" altLang="en-US"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34228437"/>
              </p:ext>
            </p:extLst>
          </p:nvPr>
        </p:nvGraphicFramePr>
        <p:xfrm>
          <a:off x="215300" y="1490267"/>
          <a:ext cx="8564745" cy="3758140"/>
        </p:xfrm>
        <a:graphic>
          <a:graphicData uri="http://schemas.openxmlformats.org/drawingml/2006/table">
            <a:tbl>
              <a:tblPr firstRow="1" bandRow="1">
                <a:tableStyleId>{5C22544A-7EE6-4342-B048-85BDC9FD1C3A}</a:tableStyleId>
              </a:tblPr>
              <a:tblGrid>
                <a:gridCol w="2854915">
                  <a:extLst>
                    <a:ext uri="{9D8B030D-6E8A-4147-A177-3AD203B41FA5}">
                      <a16:colId xmlns:a16="http://schemas.microsoft.com/office/drawing/2014/main" val="1589560024"/>
                    </a:ext>
                  </a:extLst>
                </a:gridCol>
                <a:gridCol w="2854915">
                  <a:extLst>
                    <a:ext uri="{9D8B030D-6E8A-4147-A177-3AD203B41FA5}">
                      <a16:colId xmlns:a16="http://schemas.microsoft.com/office/drawing/2014/main" val="702288387"/>
                    </a:ext>
                  </a:extLst>
                </a:gridCol>
                <a:gridCol w="2854915">
                  <a:extLst>
                    <a:ext uri="{9D8B030D-6E8A-4147-A177-3AD203B41FA5}">
                      <a16:colId xmlns:a16="http://schemas.microsoft.com/office/drawing/2014/main" val="3312381995"/>
                    </a:ext>
                  </a:extLst>
                </a:gridCol>
              </a:tblGrid>
              <a:tr h="373969">
                <a:tc>
                  <a:txBody>
                    <a:bodyPr/>
                    <a:lstStyle/>
                    <a:p>
                      <a:r>
                        <a:rPr kumimoji="1" lang="en-US" altLang="ja-JP" sz="1600" b="0" dirty="0" smtClean="0">
                          <a:solidFill>
                            <a:schemeClr val="tx1"/>
                          </a:solidFill>
                          <a:latin typeface="メイリオ" panose="020B0604030504040204" pitchFamily="50" charset="-128"/>
                          <a:ea typeface="メイリオ" panose="020B0604030504040204" pitchFamily="50" charset="-128"/>
                        </a:rPr>
                        <a:t>3A. </a:t>
                      </a:r>
                      <a:r>
                        <a:rPr kumimoji="1" lang="ja-JP" altLang="en-US" sz="1600" b="0" dirty="0" smtClean="0">
                          <a:solidFill>
                            <a:schemeClr val="tx1"/>
                          </a:solidFill>
                          <a:latin typeface="メイリオ" panose="020B0604030504040204" pitchFamily="50" charset="-128"/>
                          <a:ea typeface="メイリオ" panose="020B0604030504040204" pitchFamily="50" charset="-128"/>
                        </a:rPr>
                        <a:t>ゲーム・アクション編</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chemeClr val="tx1"/>
                          </a:solidFill>
                          <a:latin typeface="メイリオ" panose="020B0604030504040204" pitchFamily="50" charset="-128"/>
                          <a:ea typeface="メイリオ" panose="020B0604030504040204" pitchFamily="50" charset="-128"/>
                        </a:rPr>
                        <a:t>3B.</a:t>
                      </a:r>
                      <a:r>
                        <a:rPr kumimoji="1" lang="ja-JP" altLang="en-US" sz="1600" b="0" dirty="0" smtClean="0">
                          <a:solidFill>
                            <a:schemeClr val="tx1"/>
                          </a:solidFill>
                          <a:latin typeface="メイリオ" panose="020B0604030504040204" pitchFamily="50" charset="-128"/>
                          <a:ea typeface="メイリオ" panose="020B0604030504040204" pitchFamily="50" charset="-128"/>
                        </a:rPr>
                        <a:t>デジタル・アート編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chemeClr val="tx1"/>
                          </a:solidFill>
                          <a:latin typeface="メイリオ" panose="020B0604030504040204" pitchFamily="50" charset="-128"/>
                          <a:ea typeface="メイリオ" panose="020B0604030504040204" pitchFamily="50" charset="-128"/>
                        </a:rPr>
                        <a:t>3C.</a:t>
                      </a:r>
                      <a:r>
                        <a:rPr kumimoji="1" lang="ja-JP" altLang="en-US" sz="1600" b="0" dirty="0" smtClean="0">
                          <a:solidFill>
                            <a:schemeClr val="tx1"/>
                          </a:solidFill>
                          <a:latin typeface="メイリオ" panose="020B0604030504040204" pitchFamily="50" charset="-128"/>
                          <a:ea typeface="メイリオ" panose="020B0604030504040204" pitchFamily="50" charset="-128"/>
                        </a:rPr>
                        <a:t>ダンス・ミュージック編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2768350690"/>
                  </a:ext>
                </a:extLst>
              </a:tr>
              <a:tr h="619644">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ネコに捕まらないようにスプライトを動かしてみよう。</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メイリオ" panose="020B0604030504040204" pitchFamily="50" charset="-128"/>
                          <a:ea typeface="メイリオ" panose="020B0604030504040204" pitchFamily="50" charset="-128"/>
                        </a:rPr>
                        <a:t>ネコがきれいな模様をかくよ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メイリオ" panose="020B0604030504040204" pitchFamily="50" charset="-128"/>
                          <a:ea typeface="メイリオ" panose="020B0604030504040204" pitchFamily="50" charset="-128"/>
                        </a:rPr>
                        <a:t>女の子にダンスを踊らせよう</a:t>
                      </a:r>
                    </a:p>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3407159203"/>
                  </a:ext>
                </a:extLst>
              </a:tr>
              <a:tr h="1693272">
                <a:tc>
                  <a:txBody>
                    <a:bodyPr/>
                    <a:lstStyle/>
                    <a:p>
                      <a:endParaRPr kumimoji="1" lang="ja-JP" altLang="en-US" sz="16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393535"/>
                  </a:ext>
                </a:extLst>
              </a:tr>
              <a:tr h="1071255">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新しいスプライトが方向キーで動きます。</a:t>
                      </a:r>
                    </a:p>
                    <a:p>
                      <a:r>
                        <a:rPr kumimoji="1" lang="ja-JP" altLang="en-US" sz="1600" b="0" dirty="0" smtClean="0">
                          <a:solidFill>
                            <a:schemeClr val="tx1"/>
                          </a:solidFill>
                          <a:latin typeface="メイリオ" panose="020B0604030504040204" pitchFamily="50" charset="-128"/>
                          <a:ea typeface="メイリオ" panose="020B0604030504040204" pitchFamily="50" charset="-128"/>
                        </a:rPr>
                        <a:t>ネコがニャーと鳴きます。</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926795"/>
                  </a:ext>
                </a:extLst>
              </a:tr>
            </a:tbl>
          </a:graphicData>
        </a:graphic>
      </p:graphicFrame>
      <p:sp>
        <p:nvSpPr>
          <p:cNvPr id="7" name="テキスト ボックス 6"/>
          <p:cNvSpPr txBox="1"/>
          <p:nvPr/>
        </p:nvSpPr>
        <p:spPr>
          <a:xfrm>
            <a:off x="0" y="6155095"/>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最後にすごいプログラムができたら、みんなに見せてみよう。</a:t>
            </a:r>
            <a:endParaRPr kumimoji="1" lang="ja-JP" altLang="en-US" dirty="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698874" y="2504422"/>
            <a:ext cx="1840809" cy="1478421"/>
            <a:chOff x="211018" y="3316282"/>
            <a:chExt cx="2010728" cy="1652127"/>
          </a:xfrm>
        </p:grpSpPr>
        <p:pic>
          <p:nvPicPr>
            <p:cNvPr id="2" name="図 1"/>
            <p:cNvPicPr>
              <a:picLocks noChangeAspect="1"/>
            </p:cNvPicPr>
            <p:nvPr/>
          </p:nvPicPr>
          <p:blipFill>
            <a:blip r:embed="rId2"/>
            <a:stretch>
              <a:fillRect/>
            </a:stretch>
          </p:blipFill>
          <p:spPr>
            <a:xfrm>
              <a:off x="211018" y="3342277"/>
              <a:ext cx="2010728" cy="1495373"/>
            </a:xfrm>
            <a:prstGeom prst="rect">
              <a:avLst/>
            </a:prstGeom>
          </p:spPr>
        </p:pic>
        <p:cxnSp>
          <p:nvCxnSpPr>
            <p:cNvPr id="5" name="直線矢印コネクタ 4"/>
            <p:cNvCxnSpPr/>
            <p:nvPr/>
          </p:nvCxnSpPr>
          <p:spPr>
            <a:xfrm flipV="1">
              <a:off x="1446175" y="3557945"/>
              <a:ext cx="0" cy="397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446175" y="4544033"/>
              <a:ext cx="2344" cy="4243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674055" y="4220699"/>
              <a:ext cx="3938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809081" y="4211990"/>
              <a:ext cx="475956" cy="8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20613200">
              <a:off x="415519" y="3316282"/>
              <a:ext cx="998806" cy="369332"/>
            </a:xfrm>
            <a:prstGeom prst="rect">
              <a:avLst/>
            </a:prstGeom>
            <a:noFill/>
          </p:spPr>
          <p:txBody>
            <a:bodyPr wrap="square" rtlCol="0">
              <a:spAutoFit/>
            </a:bodyPr>
            <a:lstStyle/>
            <a:p>
              <a:r>
                <a:rPr kumimoji="1" lang="ja-JP" altLang="en-US" dirty="0" smtClean="0">
                  <a:latin typeface="江戸勘亭流" panose="03000A09000000000000" pitchFamily="65" charset="-128"/>
                  <a:ea typeface="江戸勘亭流" panose="03000A09000000000000" pitchFamily="65" charset="-128"/>
                </a:rPr>
                <a:t>にゃ～</a:t>
              </a:r>
              <a:endParaRPr kumimoji="1" lang="ja-JP" altLang="en-US" dirty="0">
                <a:latin typeface="江戸勘亭流" panose="03000A09000000000000" pitchFamily="65" charset="-128"/>
                <a:ea typeface="江戸勘亭流" panose="03000A09000000000000" pitchFamily="65" charset="-128"/>
              </a:endParaRPr>
            </a:p>
          </p:txBody>
        </p:sp>
      </p:grpSp>
      <p:pic>
        <p:nvPicPr>
          <p:cNvPr id="3" name="図 2"/>
          <p:cNvPicPr>
            <a:picLocks noChangeAspect="1"/>
          </p:cNvPicPr>
          <p:nvPr/>
        </p:nvPicPr>
        <p:blipFill>
          <a:blip r:embed="rId3"/>
          <a:stretch>
            <a:fillRect/>
          </a:stretch>
        </p:blipFill>
        <p:spPr>
          <a:xfrm>
            <a:off x="6421096" y="2575364"/>
            <a:ext cx="2063479" cy="1538939"/>
          </a:xfrm>
          <a:prstGeom prst="rect">
            <a:avLst/>
          </a:prstGeom>
        </p:spPr>
      </p:pic>
      <p:pic>
        <p:nvPicPr>
          <p:cNvPr id="6" name="図 5"/>
          <p:cNvPicPr>
            <a:picLocks noChangeAspect="1"/>
          </p:cNvPicPr>
          <p:nvPr/>
        </p:nvPicPr>
        <p:blipFill>
          <a:blip r:embed="rId4"/>
          <a:stretch>
            <a:fillRect/>
          </a:stretch>
        </p:blipFill>
        <p:spPr>
          <a:xfrm>
            <a:off x="3473165" y="2527684"/>
            <a:ext cx="2014449" cy="1497513"/>
          </a:xfrm>
          <a:prstGeom prst="rect">
            <a:avLst/>
          </a:prstGeom>
        </p:spPr>
      </p:pic>
      <p:sp>
        <p:nvSpPr>
          <p:cNvPr id="16" name="対角する 2 つの角を丸めた四角形 15"/>
          <p:cNvSpPr/>
          <p:nvPr/>
        </p:nvSpPr>
        <p:spPr>
          <a:xfrm>
            <a:off x="3751803" y="4394529"/>
            <a:ext cx="4216539" cy="150171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新しいプログラム</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smtClean="0">
                <a:solidFill>
                  <a:schemeClr val="tx1"/>
                </a:solidFill>
                <a:latin typeface="メイリオ" panose="020B0604030504040204" pitchFamily="50" charset="-128"/>
                <a:ea typeface="メイリオ" panose="020B0604030504040204" pitchFamily="50" charset="-128"/>
              </a:rPr>
              <a:t>3B</a:t>
            </a:r>
            <a:r>
              <a:rPr lang="ja-JP" altLang="en-US" dirty="0" smtClean="0">
                <a:solidFill>
                  <a:schemeClr val="tx1"/>
                </a:solidFill>
                <a:latin typeface="メイリオ" panose="020B0604030504040204" pitchFamily="50" charset="-128"/>
                <a:ea typeface="メイリオ" panose="020B0604030504040204" pitchFamily="50" charset="-128"/>
              </a:rPr>
              <a:t>と</a:t>
            </a:r>
            <a:r>
              <a:rPr lang="en-US" altLang="ja-JP" dirty="0" smtClean="0">
                <a:solidFill>
                  <a:schemeClr val="tx1"/>
                </a:solidFill>
                <a:latin typeface="メイリオ" panose="020B0604030504040204" pitchFamily="50" charset="-128"/>
                <a:ea typeface="メイリオ" panose="020B0604030504040204" pitchFamily="50" charset="-128"/>
              </a:rPr>
              <a:t>3C</a:t>
            </a:r>
            <a:r>
              <a:rPr lang="ja-JP" altLang="en-US" dirty="0" smtClean="0">
                <a:solidFill>
                  <a:schemeClr val="tx1"/>
                </a:solidFill>
                <a:latin typeface="メイリオ" panose="020B0604030504040204" pitchFamily="50" charset="-128"/>
                <a:ea typeface="メイリオ" panose="020B0604030504040204" pitchFamily="50" charset="-128"/>
              </a:rPr>
              <a:t>のプログラムは新しいプログラムとして作ってみましょう。</a:t>
            </a:r>
            <a:br>
              <a:rPr lang="ja-JP" altLang="en-US" dirty="0" smtClean="0">
                <a:solidFill>
                  <a:schemeClr val="tx1"/>
                </a:solidFill>
                <a:latin typeface="メイリオ" panose="020B0604030504040204" pitchFamily="50" charset="-128"/>
                <a:ea typeface="メイリオ" panose="020B0604030504040204" pitchFamily="50" charset="-128"/>
              </a:rPr>
            </a:br>
            <a:r>
              <a:rPr lang="ja-JP" altLang="en-US" dirty="0" smtClean="0">
                <a:solidFill>
                  <a:schemeClr val="tx1"/>
                </a:solidFill>
                <a:latin typeface="メイリオ" panose="020B0604030504040204" pitchFamily="50" charset="-128"/>
                <a:ea typeface="メイリオ" panose="020B0604030504040204" pitchFamily="50" charset="-128"/>
              </a:rPr>
              <a:t>やりかたは次のページ</a:t>
            </a:r>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277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96834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3 . </a:t>
            </a:r>
            <a:r>
              <a:rPr lang="ja-JP" altLang="en-US" sz="2400" dirty="0">
                <a:solidFill>
                  <a:schemeClr val="tx1"/>
                </a:solidFill>
                <a:latin typeface="メイリオ" panose="020B0604030504040204" pitchFamily="50" charset="-128"/>
                <a:ea typeface="メイリオ" panose="020B0604030504040204" pitchFamily="50" charset="-128"/>
              </a:rPr>
              <a:t>次の修業</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補足</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新しいプログラム</a:t>
            </a:r>
            <a:endParaRPr kumimoji="1" lang="ja-JP" altLang="en-US" sz="2400" dirty="0"/>
          </a:p>
        </p:txBody>
      </p:sp>
      <p:sp>
        <p:nvSpPr>
          <p:cNvPr id="22" name="テキスト ボックス 21"/>
          <p:cNvSpPr txBox="1"/>
          <p:nvPr/>
        </p:nvSpPr>
        <p:spPr>
          <a:xfrm>
            <a:off x="188172" y="2910031"/>
            <a:ext cx="5186511" cy="3970318"/>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ファイルの「新規」を使うと新しいプログラムをつくることができます。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右の説明のように、今まで作っていたプログラムは保存されてます</a:t>
            </a:r>
            <a:r>
              <a:rPr lang="en-US" altLang="ja-JP" dirty="0" smtClean="0">
                <a:latin typeface="メイリオ" panose="020B0604030504040204" pitchFamily="50" charset="-128"/>
                <a:ea typeface="メイリオ" panose="020B0604030504040204" pitchFamily="50" charset="-128"/>
              </a:rPr>
              <a:t>)</a:t>
            </a:r>
          </a:p>
          <a:p>
            <a:endParaRPr kumimoji="1" lang="en-US" altLang="ja-JP" dirty="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新規</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新しくプログラムを作る。</a:t>
            </a:r>
          </a:p>
          <a:p>
            <a:r>
              <a:rPr lang="ja-JP" altLang="en-US" dirty="0">
                <a:solidFill>
                  <a:srgbClr val="FF0000"/>
                </a:solidFill>
                <a:latin typeface="メイリオ" panose="020B0604030504040204" pitchFamily="50" charset="-128"/>
                <a:ea typeface="メイリオ" panose="020B0604030504040204" pitchFamily="50" charset="-128"/>
              </a:rPr>
              <a:t>直</a:t>
            </a:r>
            <a:r>
              <a:rPr lang="ja-JP" altLang="en-US" dirty="0" smtClean="0">
                <a:solidFill>
                  <a:srgbClr val="FF0000"/>
                </a:solidFill>
                <a:latin typeface="メイリオ" panose="020B0604030504040204" pitchFamily="50" charset="-128"/>
                <a:ea typeface="メイリオ" panose="020B0604030504040204" pitchFamily="50" charset="-128"/>
              </a:rPr>
              <a:t>ちに保存</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今のプログラムを確実に保存する。</a:t>
            </a:r>
          </a:p>
          <a:p>
            <a:r>
              <a:rPr lang="ja-JP" altLang="en-US" dirty="0" smtClean="0">
                <a:solidFill>
                  <a:srgbClr val="FF0000"/>
                </a:solidFill>
                <a:latin typeface="メイリオ" panose="020B0604030504040204" pitchFamily="50" charset="-128"/>
                <a:ea typeface="メイリオ" panose="020B0604030504040204" pitchFamily="50" charset="-128"/>
              </a:rPr>
              <a:t>コピーを保存</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今のプログラムを保存し、今のプログラムをコピーして新しいファイルにする。</a:t>
            </a:r>
            <a:endParaRPr lang="en-US" altLang="ja-JP" dirty="0" smtClean="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コンピュータから読み込む</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a:t>
            </a:r>
            <a:r>
              <a:rPr lang="en-US" altLang="ja-JP" dirty="0" smtClean="0">
                <a:latin typeface="メイリオ" panose="020B0604030504040204" pitchFamily="50" charset="-128"/>
                <a:ea typeface="メイリオ" panose="020B0604030504040204" pitchFamily="50" charset="-128"/>
              </a:rPr>
              <a:t>PC</a:t>
            </a:r>
            <a:r>
              <a:rPr lang="ja-JP" altLang="en-US" dirty="0" smtClean="0">
                <a:latin typeface="メイリオ" panose="020B0604030504040204" pitchFamily="50" charset="-128"/>
                <a:ea typeface="メイリオ" panose="020B0604030504040204" pitchFamily="50" charset="-128"/>
              </a:rPr>
              <a:t>のディスクに保存します。</a:t>
            </a:r>
            <a:endParaRPr lang="en-US" altLang="ja-JP" dirty="0" smtClean="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コンピュータに保存する</a:t>
            </a:r>
            <a:r>
              <a:rPr lang="en-US" altLang="ja-JP" dirty="0" smtClean="0">
                <a:solidFill>
                  <a:srgbClr val="FF0000"/>
                </a:solidFill>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PC</a:t>
            </a:r>
            <a:r>
              <a:rPr lang="ja-JP" altLang="en-US" dirty="0" smtClean="0">
                <a:latin typeface="メイリオ" panose="020B0604030504040204" pitchFamily="50" charset="-128"/>
                <a:ea typeface="メイリオ" panose="020B0604030504040204" pitchFamily="50" charset="-128"/>
              </a:rPr>
              <a:t>のディスクからプログラムを読み込みます。</a:t>
            </a:r>
            <a:endParaRPr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155672" y="973403"/>
            <a:ext cx="5102129" cy="1737521"/>
          </a:xfrm>
          <a:prstGeom prst="rect">
            <a:avLst/>
          </a:prstGeom>
        </p:spPr>
      </p:pic>
      <p:sp>
        <p:nvSpPr>
          <p:cNvPr id="18" name="楕円 17"/>
          <p:cNvSpPr/>
          <p:nvPr/>
        </p:nvSpPr>
        <p:spPr>
          <a:xfrm>
            <a:off x="1047743" y="1322715"/>
            <a:ext cx="789219" cy="3459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a:stretch>
            <a:fillRect/>
          </a:stretch>
        </p:blipFill>
        <p:spPr>
          <a:xfrm>
            <a:off x="5998440" y="1021019"/>
            <a:ext cx="2793651" cy="647619"/>
          </a:xfrm>
          <a:prstGeom prst="rect">
            <a:avLst/>
          </a:prstGeom>
        </p:spPr>
      </p:pic>
      <p:sp>
        <p:nvSpPr>
          <p:cNvPr id="21" name="楕円 20"/>
          <p:cNvSpPr/>
          <p:nvPr/>
        </p:nvSpPr>
        <p:spPr>
          <a:xfrm>
            <a:off x="6179001" y="1165026"/>
            <a:ext cx="789219" cy="3459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3065687" y="962960"/>
            <a:ext cx="1636942" cy="3597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5647103" y="2209955"/>
            <a:ext cx="3144988" cy="1135690"/>
          </a:xfrm>
          <a:prstGeom prst="rect">
            <a:avLst/>
          </a:prstGeom>
        </p:spPr>
      </p:pic>
      <p:sp>
        <p:nvSpPr>
          <p:cNvPr id="24" name="下矢印 23"/>
          <p:cNvSpPr/>
          <p:nvPr/>
        </p:nvSpPr>
        <p:spPr>
          <a:xfrm>
            <a:off x="6987480" y="1724568"/>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23" idx="5"/>
            <a:endCxn id="23" idx="5"/>
          </p:cNvCxnSpPr>
          <p:nvPr/>
        </p:nvCxnSpPr>
        <p:spPr>
          <a:xfrm>
            <a:off x="4462904" y="127003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702629" y="1495676"/>
            <a:ext cx="1476372" cy="1481307"/>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869727" y="3572699"/>
            <a:ext cx="3051075" cy="2031325"/>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自分</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ID</a:t>
            </a:r>
            <a:r>
              <a:rPr lang="ja-JP" altLang="en-US" dirty="0" smtClean="0">
                <a:latin typeface="メイリオ" panose="020B0604030504040204" pitchFamily="50" charset="-128"/>
                <a:ea typeface="メイリオ" panose="020B0604030504040204" pitchFamily="50" charset="-128"/>
              </a:rPr>
              <a:t>の横のフォルダーをクリックすると、作ったプログラムの一覧を見ることができるよ。</a:t>
            </a:r>
          </a:p>
          <a:p>
            <a:r>
              <a:rPr kumimoji="1" lang="ja-JP" altLang="en-US" dirty="0" smtClean="0">
                <a:latin typeface="メイリオ" panose="020B0604030504040204" pitchFamily="50" charset="-128"/>
                <a:ea typeface="メイリオ" panose="020B0604030504040204" pitchFamily="50" charset="-128"/>
              </a:rPr>
              <a:t>プログラム名を指定しておくと、その名前で保存されるよ。</a:t>
            </a:r>
            <a:endParaRPr kumimoji="1" lang="ja-JP" altLang="en-US" dirty="0">
              <a:latin typeface="メイリオ" panose="020B0604030504040204" pitchFamily="50" charset="-128"/>
              <a:ea typeface="メイリオ" panose="020B0604030504040204" pitchFamily="50" charset="-128"/>
            </a:endParaRPr>
          </a:p>
        </p:txBody>
      </p:sp>
      <p:cxnSp>
        <p:nvCxnSpPr>
          <p:cNvPr id="30" name="直線コネクタ 29"/>
          <p:cNvCxnSpPr/>
          <p:nvPr/>
        </p:nvCxnSpPr>
        <p:spPr>
          <a:xfrm>
            <a:off x="5502729" y="685800"/>
            <a:ext cx="8379" cy="5838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11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対角する 2 つの角を丸めた四角形 23"/>
          <p:cNvSpPr/>
          <p:nvPr/>
        </p:nvSpPr>
        <p:spPr>
          <a:xfrm>
            <a:off x="155705" y="4715476"/>
            <a:ext cx="3926992" cy="1803380"/>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選んだスプライトを削除することもできます。</a:t>
            </a:r>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58129" y="5445186"/>
            <a:ext cx="1926812" cy="1038967"/>
          </a:xfrm>
          <a:prstGeom prst="rect">
            <a:avLst/>
          </a:prstGeom>
        </p:spPr>
      </p:pic>
      <p:pic>
        <p:nvPicPr>
          <p:cNvPr id="19" name="図 18"/>
          <p:cNvPicPr>
            <a:picLocks noChangeAspect="1"/>
          </p:cNvPicPr>
          <p:nvPr/>
        </p:nvPicPr>
        <p:blipFill>
          <a:blip r:embed="rId3"/>
          <a:stretch>
            <a:fillRect/>
          </a:stretch>
        </p:blipFill>
        <p:spPr>
          <a:xfrm>
            <a:off x="5731330" y="4503253"/>
            <a:ext cx="2810010" cy="1829539"/>
          </a:xfrm>
          <a:prstGeom prst="rect">
            <a:avLst/>
          </a:prstGeom>
        </p:spPr>
      </p:pic>
      <p:pic>
        <p:nvPicPr>
          <p:cNvPr id="3" name="図 2"/>
          <p:cNvPicPr>
            <a:picLocks noChangeAspect="1"/>
          </p:cNvPicPr>
          <p:nvPr/>
        </p:nvPicPr>
        <p:blipFill>
          <a:blip r:embed="rId4"/>
          <a:stretch>
            <a:fillRect/>
          </a:stretch>
        </p:blipFill>
        <p:spPr>
          <a:xfrm>
            <a:off x="107277" y="1209883"/>
            <a:ext cx="3381375" cy="273367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solidFill>
            <a:schemeClr val="accent1">
              <a:lumMod val="60000"/>
              <a:lumOff val="40000"/>
            </a:schemeClr>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3A (1). </a:t>
            </a:r>
            <a:r>
              <a:rPr lang="ja-JP" altLang="en-US" sz="2400" dirty="0" smtClean="0">
                <a:solidFill>
                  <a:schemeClr val="tx1"/>
                </a:solidFill>
                <a:latin typeface="メイリオ" panose="020B0604030504040204" pitchFamily="50" charset="-128"/>
                <a:ea typeface="メイリオ" panose="020B0604030504040204" pitchFamily="50" charset="-128"/>
              </a:rPr>
              <a:t>新しいスプライトを追加しよう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ネコから逃げるための新しいスプライトを追加してみよう。</a:t>
            </a:r>
          </a:p>
          <a:p>
            <a:r>
              <a:rPr lang="ja-JP" altLang="en-US" dirty="0" smtClean="0">
                <a:latin typeface="メイリオ" panose="020B0604030504040204" pitchFamily="50" charset="-128"/>
                <a:ea typeface="メイリオ" panose="020B0604030504040204" pitchFamily="50" charset="-128"/>
              </a:rPr>
              <a:t>どんなスプライトを選んでもいいよ。</a:t>
            </a:r>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2484115" y="3381979"/>
            <a:ext cx="408716" cy="579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8136" y="4069144"/>
            <a:ext cx="2839655"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ここをクリック後「スプライトを選び」を選択</a:t>
            </a:r>
          </a:p>
        </p:txBody>
      </p:sp>
      <p:sp>
        <p:nvSpPr>
          <p:cNvPr id="14" name="テキスト ボックス 13"/>
          <p:cNvSpPr txBox="1"/>
          <p:nvPr/>
        </p:nvSpPr>
        <p:spPr>
          <a:xfrm>
            <a:off x="3822250" y="3862412"/>
            <a:ext cx="532175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スクラッチで用意されているスプライトから好きなスプライトを、クリックして選択してみよう。</a:t>
            </a:r>
            <a:endParaRPr kumimoji="1" lang="ja-JP" altLang="en-US" dirty="0">
              <a:latin typeface="メイリオ" panose="020B0604030504040204" pitchFamily="50" charset="-128"/>
              <a:ea typeface="メイリオ" panose="020B0604030504040204" pitchFamily="50" charset="-128"/>
            </a:endParaRPr>
          </a:p>
        </p:txBody>
      </p:sp>
      <p:sp>
        <p:nvSpPr>
          <p:cNvPr id="16" name="下矢印 15"/>
          <p:cNvSpPr/>
          <p:nvPr/>
        </p:nvSpPr>
        <p:spPr>
          <a:xfrm rot="16200000">
            <a:off x="3694875" y="2441651"/>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926992" y="6484153"/>
            <a:ext cx="3880410"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新しいスクリプトが追加されたよ</a:t>
            </a:r>
            <a:endParaRPr kumimoji="1" lang="ja-JP" altLang="en-US" dirty="0">
              <a:latin typeface="メイリオ" panose="020B0604030504040204" pitchFamily="50" charset="-128"/>
              <a:ea typeface="メイリオ" panose="020B0604030504040204" pitchFamily="50" charset="-128"/>
            </a:endParaRPr>
          </a:p>
        </p:txBody>
      </p:sp>
      <p:sp>
        <p:nvSpPr>
          <p:cNvPr id="15" name="楕円 14"/>
          <p:cNvSpPr/>
          <p:nvPr/>
        </p:nvSpPr>
        <p:spPr>
          <a:xfrm>
            <a:off x="2460859" y="5492769"/>
            <a:ext cx="304219" cy="304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4311918" y="1068867"/>
            <a:ext cx="4342226" cy="2688628"/>
          </a:xfrm>
          <a:prstGeom prst="rect">
            <a:avLst/>
          </a:prstGeom>
        </p:spPr>
      </p:pic>
      <p:sp>
        <p:nvSpPr>
          <p:cNvPr id="20" name="角丸四角形 19"/>
          <p:cNvSpPr/>
          <p:nvPr/>
        </p:nvSpPr>
        <p:spPr>
          <a:xfrm>
            <a:off x="5093642" y="1675785"/>
            <a:ext cx="637688" cy="584715"/>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8928479">
            <a:off x="5290925" y="4550078"/>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257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1. </a:t>
            </a:r>
            <a:r>
              <a:rPr lang="ja-JP" altLang="en-US" sz="2400" dirty="0">
                <a:solidFill>
                  <a:schemeClr val="tx1"/>
                </a:solidFill>
                <a:latin typeface="メイリオ" panose="020B0604030504040204" pitchFamily="50" charset="-128"/>
                <a:ea typeface="メイリオ" panose="020B0604030504040204" pitchFamily="50" charset="-128"/>
              </a:rPr>
              <a:t>スクラッチ</a:t>
            </a:r>
            <a:r>
              <a:rPr kumimoji="1" lang="ja-JP" altLang="en-US" sz="2400" dirty="0" smtClean="0">
                <a:solidFill>
                  <a:schemeClr val="tx1"/>
                </a:solidFill>
                <a:latin typeface="メイリオ" panose="020B0604030504040204" pitchFamily="50" charset="-128"/>
                <a:ea typeface="メイリオ" panose="020B0604030504040204" pitchFamily="50" charset="-128"/>
              </a:rPr>
              <a:t>を使う前に</a:t>
            </a:r>
            <a:r>
              <a:rPr kumimoji="1" lang="en-US" altLang="ja-JP" sz="2400" dirty="0" smtClean="0"/>
              <a:t>.</a:t>
            </a:r>
            <a:endParaRPr kumimoji="1" lang="ja-JP" altLang="en-US" sz="2400" dirty="0"/>
          </a:p>
        </p:txBody>
      </p:sp>
      <p:sp>
        <p:nvSpPr>
          <p:cNvPr id="16" name="対角する 2 つの角を丸めた四角形 15"/>
          <p:cNvSpPr/>
          <p:nvPr/>
        </p:nvSpPr>
        <p:spPr>
          <a:xfrm>
            <a:off x="31652" y="5198012"/>
            <a:ext cx="7793501" cy="165998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p>
          <a:p>
            <a:r>
              <a:rPr lang="ja-JP" altLang="en-US" sz="1600" dirty="0">
                <a:solidFill>
                  <a:schemeClr val="tx1"/>
                </a:solidFill>
                <a:latin typeface="メイリオ" panose="020B0604030504040204" pitchFamily="50" charset="-128"/>
                <a:ea typeface="メイリオ" panose="020B0604030504040204" pitchFamily="50" charset="-128"/>
              </a:rPr>
              <a:t>・忍者</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にんじ</a:t>
            </a:r>
            <a:r>
              <a:rPr lang="ja-JP" altLang="en-US" sz="1600" dirty="0" err="1">
                <a:solidFill>
                  <a:schemeClr val="tx1"/>
                </a:solidFill>
                <a:latin typeface="メイリオ" panose="020B0604030504040204" pitchFamily="50" charset="-128"/>
                <a:ea typeface="メイリオ" panose="020B0604030504040204" pitchFamily="50" charset="-128"/>
              </a:rPr>
              <a:t>ゃ</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
            </a:r>
            <a:br>
              <a:rPr lang="ja-JP" altLang="en-US" sz="1600" dirty="0">
                <a:solidFill>
                  <a:schemeClr val="tx1"/>
                </a:solidFill>
                <a:latin typeface="メイリオ" panose="020B0604030504040204" pitchFamily="50" charset="-128"/>
                <a:ea typeface="メイリオ"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みなさんのことです。プログラムの修業をする子供たち</a:t>
            </a:r>
            <a:r>
              <a:rPr lang="ja-JP" altLang="en-US" sz="1600" dirty="0" smtClean="0">
                <a:solidFill>
                  <a:schemeClr val="tx1"/>
                </a:solidFill>
                <a:latin typeface="メイリオ" panose="020B0604030504040204" pitchFamily="50" charset="-128"/>
                <a:ea typeface="メイリオ" panose="020B0604030504040204" pitchFamily="50" charset="-128"/>
              </a:rPr>
              <a:t>です</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err="1" smtClean="0">
                <a:solidFill>
                  <a:schemeClr val="tx1"/>
                </a:solidFill>
                <a:latin typeface="メイリオ" panose="020B0604030504040204" pitchFamily="50" charset="-128"/>
                <a:ea typeface="メイリオ" panose="020B0604030504040204" pitchFamily="50" charset="-128"/>
              </a:rPr>
              <a:t>CoderDojo</a:t>
            </a:r>
            <a:r>
              <a:rPr lang="en-US" altLang="ja-JP" sz="1600" dirty="0" smtClean="0">
                <a:solidFill>
                  <a:schemeClr val="tx1"/>
                </a:solidFill>
                <a:latin typeface="メイリオ" panose="020B0604030504040204" pitchFamily="50" charset="-128"/>
                <a:ea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rPr>
              <a:t>コーダー道場</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は世界や日本たくさんあり、たくさんの忍者が修業にはげんでいます</a:t>
            </a:r>
            <a:r>
              <a:rPr lang="ja-JP" altLang="en-US" sz="1600" dirty="0" smtClean="0">
                <a:solidFill>
                  <a:schemeClr val="tx1"/>
                </a:solidFill>
                <a:latin typeface="メイリオ" panose="020B0604030504040204" pitchFamily="50" charset="-128"/>
                <a:ea typeface="メイリオ" panose="020B0604030504040204" pitchFamily="50" charset="-128"/>
              </a:rPr>
              <a:t>。</a:t>
            </a:r>
          </a:p>
          <a:p>
            <a:r>
              <a:rPr lang="ja-JP" altLang="en-US" sz="1600" dirty="0" smtClean="0">
                <a:solidFill>
                  <a:schemeClr val="tx1"/>
                </a:solidFill>
                <a:latin typeface="メイリオ" panose="020B0604030504040204" pitchFamily="50" charset="-128"/>
                <a:ea typeface="メイリオ" panose="020B0604030504040204" pitchFamily="50" charset="-128"/>
              </a:rPr>
              <a:t>・メンター</a:t>
            </a:r>
          </a:p>
          <a:p>
            <a:r>
              <a:rPr lang="ja-JP" altLang="en-US" sz="1600" dirty="0">
                <a:solidFill>
                  <a:schemeClr val="tx1"/>
                </a:solidFill>
                <a:latin typeface="メイリオ" panose="020B0604030504040204" pitchFamily="50" charset="-128"/>
                <a:ea typeface="メイリオ" panose="020B0604030504040204" pitchFamily="50" charset="-128"/>
              </a:rPr>
              <a:t>忍者</a:t>
            </a:r>
            <a:r>
              <a:rPr lang="ja-JP" altLang="en-US" sz="1600" dirty="0" smtClean="0">
                <a:solidFill>
                  <a:schemeClr val="tx1"/>
                </a:solidFill>
                <a:latin typeface="メイリオ" panose="020B0604030504040204" pitchFamily="50" charset="-128"/>
                <a:ea typeface="メイリオ" panose="020B0604030504040204" pitchFamily="50" charset="-128"/>
              </a:rPr>
              <a:t>の修業をお手伝いする人たちです</a:t>
            </a:r>
            <a:endParaRPr lang="en-US" altLang="ja-JP"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4524315"/>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スクラッチ</a:t>
            </a:r>
            <a:r>
              <a:rPr kumimoji="1" lang="ja-JP" altLang="en-US" dirty="0" smtClean="0">
                <a:latin typeface="メイリオ" panose="020B0604030504040204" pitchFamily="50" charset="-128"/>
                <a:ea typeface="メイリオ" panose="020B0604030504040204" pitchFamily="50" charset="-128"/>
              </a:rPr>
              <a:t>は</a:t>
            </a:r>
            <a:r>
              <a:rPr kumimoji="1" lang="en-US" altLang="ja-JP" dirty="0" smtClean="0">
                <a:latin typeface="メイリオ" panose="020B0604030504040204" pitchFamily="50" charset="-128"/>
                <a:ea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rPr>
              <a:t>ウェブ</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で使う方法と</a:t>
            </a:r>
            <a:r>
              <a:rPr kumimoji="1" lang="en-US" altLang="ja-JP" dirty="0" smtClean="0">
                <a:latin typeface="メイリオ" panose="020B0604030504040204" pitchFamily="50" charset="-128"/>
                <a:ea typeface="メイリオ" panose="020B0604030504040204" pitchFamily="50" charset="-128"/>
              </a:rPr>
              <a:t>PC(</a:t>
            </a:r>
            <a:r>
              <a:rPr kumimoji="1" lang="ja-JP" altLang="en-US" dirty="0" smtClean="0">
                <a:latin typeface="メイリオ" panose="020B0604030504040204" pitchFamily="50" charset="-128"/>
                <a:ea typeface="メイリオ" panose="020B0604030504040204" pitchFamily="50" charset="-128"/>
              </a:rPr>
              <a:t>パソコン</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にオフライン版をインストールして使う方法があります。インターネットが使えない場所でもインストールしてあれば使えます。使う準備はメンターや家の人に手伝ってもらいましょう。</a:t>
            </a:r>
            <a:br>
              <a:rPr kumimoji="1" lang="ja-JP" altLang="en-US" dirty="0" smtClean="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道場</a:t>
            </a:r>
            <a:r>
              <a:rPr lang="ja-JP" altLang="en-US" dirty="0" smtClean="0">
                <a:latin typeface="メイリオ" panose="020B0604030504040204" pitchFamily="50" charset="-128"/>
                <a:ea typeface="メイリオ" panose="020B0604030504040204" pitchFamily="50" charset="-128"/>
              </a:rPr>
              <a:t>で</a:t>
            </a:r>
            <a:r>
              <a:rPr lang="en-US" altLang="ja-JP" dirty="0" smtClean="0">
                <a:latin typeface="メイリオ" panose="020B0604030504040204" pitchFamily="50" charset="-128"/>
                <a:ea typeface="メイリオ" panose="020B0604030504040204" pitchFamily="50" charset="-128"/>
              </a:rPr>
              <a:t>Web</a:t>
            </a:r>
            <a:r>
              <a:rPr lang="ja-JP" altLang="en-US" dirty="0" smtClean="0">
                <a:latin typeface="メイリオ" panose="020B0604030504040204" pitchFamily="50" charset="-128"/>
                <a:ea typeface="メイリオ" panose="020B0604030504040204" pitchFamily="50" charset="-128"/>
              </a:rPr>
              <a:t>で使う場合</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オフライン版で使う場合</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https://scratch.mit.edu/download</a:t>
            </a:r>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b="1" dirty="0"/>
              <a:t>Scratch Offline </a:t>
            </a:r>
            <a:r>
              <a:rPr lang="en-US" altLang="ja-JP" b="1" dirty="0" smtClean="0"/>
              <a:t>Editor</a:t>
            </a:r>
            <a:r>
              <a:rPr lang="ja-JP" altLang="en-US" dirty="0" smtClean="0">
                <a:latin typeface="メイリオ" panose="020B0604030504040204" pitchFamily="50" charset="-128"/>
                <a:ea typeface="メイリオ" panose="020B0604030504040204" pitchFamily="50" charset="-128"/>
              </a:rPr>
              <a:t>からダウンロードします。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道場では</a:t>
            </a:r>
            <a:r>
              <a:rPr lang="en-US" altLang="ja-JP" dirty="0" smtClean="0">
                <a:latin typeface="メイリオ" panose="020B0604030504040204" pitchFamily="50" charset="-128"/>
                <a:ea typeface="メイリオ" panose="020B0604030504040204" pitchFamily="50" charset="-128"/>
              </a:rPr>
              <a:t>USB</a:t>
            </a:r>
            <a:r>
              <a:rPr lang="ja-JP" altLang="en-US" dirty="0" smtClean="0">
                <a:latin typeface="メイリオ" panose="020B0604030504040204" pitchFamily="50" charset="-128"/>
                <a:ea typeface="メイリオ" panose="020B0604030504040204" pitchFamily="50" charset="-128"/>
              </a:rPr>
              <a:t>で用意しています</a:t>
            </a:r>
            <a:r>
              <a:rPr lang="en-US" altLang="ja-JP"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447819" y="2109432"/>
            <a:ext cx="7219071" cy="335857"/>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latin typeface="メイリオ" panose="020B0604030504040204" pitchFamily="50" charset="-128"/>
                <a:ea typeface="メイリオ" panose="020B0604030504040204" pitchFamily="50" charset="-128"/>
              </a:rPr>
              <a:t> 1. </a:t>
            </a:r>
            <a:r>
              <a:rPr lang="en-US" altLang="ja-JP" dirty="0">
                <a:solidFill>
                  <a:schemeClr val="tx1"/>
                </a:solidFill>
                <a:latin typeface="メイリオ" panose="020B0604030504040204" pitchFamily="50" charset="-128"/>
                <a:ea typeface="メイリオ" panose="020B0604030504040204" pitchFamily="50" charset="-128"/>
              </a:rPr>
              <a:t>1</a:t>
            </a:r>
            <a:r>
              <a:rPr kumimoji="1" lang="ja-JP" altLang="en-US" dirty="0" smtClean="0">
                <a:solidFill>
                  <a:schemeClr val="tx1"/>
                </a:solidFill>
                <a:latin typeface="メイリオ" panose="020B0604030504040204" pitchFamily="50" charset="-128"/>
                <a:ea typeface="メイリオ" panose="020B0604030504040204" pitchFamily="50" charset="-128"/>
              </a:rPr>
              <a:t> </a:t>
            </a:r>
            <a:r>
              <a:rPr kumimoji="1" lang="en-US" altLang="ja-JP" dirty="0" smtClean="0">
                <a:solidFill>
                  <a:schemeClr val="tx1"/>
                </a:solidFill>
                <a:latin typeface="メイリオ" panose="020B0604030504040204" pitchFamily="50" charset="-128"/>
                <a:ea typeface="メイリオ" panose="020B0604030504040204" pitchFamily="50" charset="-128"/>
              </a:rPr>
              <a:t>Web</a:t>
            </a:r>
            <a:r>
              <a:rPr kumimoji="1" lang="ja-JP" altLang="en-US" dirty="0" smtClean="0">
                <a:solidFill>
                  <a:schemeClr val="tx1"/>
                </a:solidFill>
                <a:latin typeface="メイリオ" panose="020B0604030504040204" pitchFamily="50" charset="-128"/>
                <a:ea typeface="メイリオ" panose="020B0604030504040204" pitchFamily="50" charset="-128"/>
              </a:rPr>
              <a:t>版</a:t>
            </a:r>
            <a:r>
              <a:rPr lang="ja-JP" altLang="en-US" dirty="0">
                <a:solidFill>
                  <a:schemeClr val="tx1"/>
                </a:solidFill>
                <a:latin typeface="メイリオ" panose="020B0604030504040204" pitchFamily="50" charset="-128"/>
                <a:ea typeface="メイリオ" panose="020B0604030504040204" pitchFamily="50" charset="-128"/>
              </a:rPr>
              <a:t>スクラッチ</a:t>
            </a:r>
            <a:r>
              <a:rPr lang="ja-JP" altLang="en-US" dirty="0" smtClean="0">
                <a:solidFill>
                  <a:schemeClr val="tx1"/>
                </a:solidFill>
                <a:latin typeface="メイリオ" panose="020B0604030504040204" pitchFamily="50" charset="-128"/>
                <a:ea typeface="メイリオ" panose="020B0604030504040204" pitchFamily="50" charset="-128"/>
              </a:rPr>
              <a:t>の</a:t>
            </a:r>
            <a:r>
              <a:rPr kumimoji="1" lang="ja-JP" altLang="en-US" dirty="0" smtClean="0">
                <a:solidFill>
                  <a:schemeClr val="tx1"/>
                </a:solidFill>
                <a:latin typeface="メイリオ" panose="020B0604030504040204" pitchFamily="50" charset="-128"/>
                <a:ea typeface="メイリオ" panose="020B0604030504040204" pitchFamily="50" charset="-128"/>
              </a:rPr>
              <a:t>起動</a:t>
            </a:r>
            <a:r>
              <a:rPr kumimoji="1" lang="en-US" altLang="ja-JP" sz="2400" dirty="0" smtClean="0"/>
              <a:t>.</a:t>
            </a:r>
            <a:endParaRPr kumimoji="1" lang="ja-JP" altLang="en-US" sz="2400" dirty="0"/>
          </a:p>
        </p:txBody>
      </p:sp>
      <p:sp>
        <p:nvSpPr>
          <p:cNvPr id="13" name="角丸四角形 12"/>
          <p:cNvSpPr/>
          <p:nvPr/>
        </p:nvSpPr>
        <p:spPr>
          <a:xfrm>
            <a:off x="447817" y="2546981"/>
            <a:ext cx="7219071" cy="315049"/>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latin typeface="メイリオ" panose="020B0604030504040204" pitchFamily="50" charset="-128"/>
                <a:ea typeface="メイリオ" panose="020B0604030504040204" pitchFamily="50" charset="-128"/>
              </a:rPr>
              <a:t> 1. 2</a:t>
            </a:r>
            <a:r>
              <a:rPr kumimoji="1" lang="ja-JP" altLang="en-US" dirty="0" smtClean="0">
                <a:solidFill>
                  <a:schemeClr val="tx1"/>
                </a:solidFill>
                <a:latin typeface="メイリオ" panose="020B0604030504040204" pitchFamily="50" charset="-128"/>
                <a:ea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rPr>
              <a:t>スクラッチ</a:t>
            </a:r>
            <a:r>
              <a:rPr kumimoji="1" lang="ja-JP" altLang="en-US" dirty="0" smtClean="0">
                <a:solidFill>
                  <a:schemeClr val="tx1"/>
                </a:solidFill>
                <a:latin typeface="メイリオ" panose="020B0604030504040204" pitchFamily="50" charset="-128"/>
                <a:ea typeface="メイリオ" panose="020B0604030504040204" pitchFamily="50" charset="-128"/>
              </a:rPr>
              <a:t>のアカウントを作る </a:t>
            </a:r>
            <a:r>
              <a:rPr kumimoji="1" lang="en-US" altLang="ja-JP" dirty="0" smtClean="0">
                <a:solidFill>
                  <a:schemeClr val="tx1"/>
                </a:solidFill>
                <a:latin typeface="メイリオ" panose="020B0604030504040204" pitchFamily="50" charset="-128"/>
                <a:ea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rPr>
              <a:t>一回だけ作ります</a:t>
            </a:r>
            <a:r>
              <a:rPr kumimoji="1" lang="en-US" altLang="ja-JP" dirty="0" smtClean="0">
                <a:solidFill>
                  <a:schemeClr val="tx1"/>
                </a:solidFill>
                <a:latin typeface="メイリオ" panose="020B0604030504040204" pitchFamily="50" charset="-128"/>
                <a:ea typeface="メイリオ" panose="020B0604030504040204" pitchFamily="50" charset="-128"/>
              </a:rPr>
              <a:t>)</a:t>
            </a:r>
            <a:r>
              <a:rPr kumimoji="1" lang="en-US" altLang="ja-JP" sz="2400" dirty="0" smtClean="0"/>
              <a:t>.</a:t>
            </a:r>
            <a:endParaRPr kumimoji="1" lang="ja-JP" altLang="en-US" sz="2400" dirty="0"/>
          </a:p>
        </p:txBody>
      </p:sp>
    </p:spTree>
    <p:extLst>
      <p:ext uri="{BB962C8B-B14F-4D97-AF65-F5344CB8AC3E}">
        <p14:creationId xmlns:p14="http://schemas.microsoft.com/office/powerpoint/2010/main" val="17421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9414" y="1211805"/>
            <a:ext cx="6657975" cy="381952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solidFill>
            <a:schemeClr val="accent1">
              <a:lumMod val="60000"/>
              <a:lumOff val="40000"/>
            </a:schemeClr>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3A (2). </a:t>
            </a:r>
            <a:r>
              <a:rPr lang="ja-JP" altLang="en-US" sz="2400" dirty="0" smtClean="0">
                <a:solidFill>
                  <a:schemeClr val="tx1"/>
                </a:solidFill>
                <a:latin typeface="メイリオ" panose="020B0604030504040204" pitchFamily="50" charset="-128"/>
                <a:ea typeface="メイリオ" panose="020B0604030504040204" pitchFamily="50" charset="-128"/>
              </a:rPr>
              <a:t>スプライトを方向キーで上に動かそう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新しいスプライトにプログラムを追加してみよう。上向き矢印キーを押した時、上に動くようにするよ。</a:t>
            </a:r>
            <a:endParaRPr kumimoji="1" lang="ja-JP" altLang="en-US" dirty="0">
              <a:latin typeface="メイリオ" panose="020B0604030504040204" pitchFamily="50" charset="-128"/>
              <a:ea typeface="メイリオ" panose="020B0604030504040204" pitchFamily="50" charset="-128"/>
            </a:endParaRPr>
          </a:p>
        </p:txBody>
      </p:sp>
      <p:sp>
        <p:nvSpPr>
          <p:cNvPr id="17" name="対角する 2 つの角を丸めた四角形 16"/>
          <p:cNvSpPr/>
          <p:nvPr/>
        </p:nvSpPr>
        <p:spPr>
          <a:xfrm>
            <a:off x="31652" y="5198012"/>
            <a:ext cx="7793501" cy="165998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ブロックカテゴリーとブロック</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ブロックはブロックカテゴリーに分類されています。例えば、水色のブロックは、水色のブロックカテゴリーの中にあります。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2240573" y="6184204"/>
            <a:ext cx="2552700" cy="476250"/>
          </a:xfrm>
          <a:prstGeom prst="rect">
            <a:avLst/>
          </a:prstGeom>
        </p:spPr>
      </p:pic>
      <p:sp>
        <p:nvSpPr>
          <p:cNvPr id="15" name="右矢印 14"/>
          <p:cNvSpPr/>
          <p:nvPr/>
        </p:nvSpPr>
        <p:spPr>
          <a:xfrm>
            <a:off x="1659986" y="6295717"/>
            <a:ext cx="422031" cy="225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4566111" y="4373034"/>
            <a:ext cx="789219" cy="789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469633" y="4551681"/>
            <a:ext cx="2355520"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新しいスプライトにプログラムを追加</a:t>
            </a:r>
          </a:p>
        </p:txBody>
      </p:sp>
      <p:pic>
        <p:nvPicPr>
          <p:cNvPr id="3" name="図 2"/>
          <p:cNvPicPr>
            <a:picLocks noChangeAspect="1"/>
          </p:cNvPicPr>
          <p:nvPr/>
        </p:nvPicPr>
        <p:blipFill>
          <a:blip r:embed="rId4"/>
          <a:stretch>
            <a:fillRect/>
          </a:stretch>
        </p:blipFill>
        <p:spPr>
          <a:xfrm>
            <a:off x="560623" y="6052704"/>
            <a:ext cx="859965" cy="776066"/>
          </a:xfrm>
          <a:prstGeom prst="rect">
            <a:avLst/>
          </a:prstGeom>
        </p:spPr>
      </p:pic>
    </p:spTree>
    <p:extLst>
      <p:ext uri="{BB962C8B-B14F-4D97-AF65-F5344CB8AC3E}">
        <p14:creationId xmlns:p14="http://schemas.microsoft.com/office/powerpoint/2010/main" val="4183454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2789" y="1502162"/>
            <a:ext cx="2990850" cy="382905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solidFill>
            <a:schemeClr val="accent1">
              <a:lumMod val="40000"/>
              <a:lumOff val="60000"/>
            </a:schemeClr>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3A (3). </a:t>
            </a:r>
            <a:r>
              <a:rPr lang="ja-JP" altLang="en-US" sz="2400" dirty="0" smtClean="0">
                <a:solidFill>
                  <a:schemeClr val="tx1"/>
                </a:solidFill>
                <a:latin typeface="メイリオ" panose="020B0604030504040204" pitchFamily="50" charset="-128"/>
                <a:ea typeface="メイリオ" panose="020B0604030504040204" pitchFamily="50" charset="-128"/>
              </a:rPr>
              <a:t>スプライトを上下左右に動かそう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こんどは上矢印、下矢印、右矢印、左矢印で、新しいスプライトが上下左右に動くようにするよ。</a:t>
            </a:r>
            <a:endParaRPr kumimoji="1" lang="ja-JP" altLang="en-US"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001078" y="4617143"/>
            <a:ext cx="1813536" cy="923330"/>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下に動かす</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プログラムを</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追加</a:t>
            </a:r>
          </a:p>
        </p:txBody>
      </p:sp>
      <p:sp>
        <p:nvSpPr>
          <p:cNvPr id="3" name="右中かっこ 2"/>
          <p:cNvSpPr/>
          <p:nvPr/>
        </p:nvSpPr>
        <p:spPr>
          <a:xfrm>
            <a:off x="3736126" y="3642726"/>
            <a:ext cx="423204" cy="1421564"/>
          </a:xfrm>
          <a:prstGeom prst="rightBrace">
            <a:avLst>
              <a:gd name="adj1" fmla="val 402"/>
              <a:gd name="adj2" fmla="val 5115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873854" y="5448718"/>
            <a:ext cx="3391064"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左右にも動くように</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プログラムを追加してみよう。</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70097" y="5816833"/>
            <a:ext cx="7651895"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新しいスプライトを上下左右にキーで動かせた。</a:t>
            </a:r>
          </a:p>
        </p:txBody>
      </p:sp>
      <p:pic>
        <p:nvPicPr>
          <p:cNvPr id="6" name="図 5"/>
          <p:cNvPicPr>
            <a:picLocks noChangeAspect="1"/>
          </p:cNvPicPr>
          <p:nvPr/>
        </p:nvPicPr>
        <p:blipFill>
          <a:blip r:embed="rId3"/>
          <a:stretch>
            <a:fillRect/>
          </a:stretch>
        </p:blipFill>
        <p:spPr>
          <a:xfrm>
            <a:off x="5511704" y="1287115"/>
            <a:ext cx="1743075" cy="1428750"/>
          </a:xfrm>
          <a:prstGeom prst="rect">
            <a:avLst/>
          </a:prstGeom>
        </p:spPr>
      </p:pic>
      <p:pic>
        <p:nvPicPr>
          <p:cNvPr id="7" name="図 6"/>
          <p:cNvPicPr>
            <a:picLocks noChangeAspect="1"/>
          </p:cNvPicPr>
          <p:nvPr/>
        </p:nvPicPr>
        <p:blipFill>
          <a:blip r:embed="rId4"/>
          <a:stretch>
            <a:fillRect/>
          </a:stretch>
        </p:blipFill>
        <p:spPr>
          <a:xfrm>
            <a:off x="5559247" y="2810288"/>
            <a:ext cx="2533650" cy="2552700"/>
          </a:xfrm>
          <a:prstGeom prst="rect">
            <a:avLst/>
          </a:prstGeom>
        </p:spPr>
      </p:pic>
    </p:spTree>
    <p:extLst>
      <p:ext uri="{BB962C8B-B14F-4D97-AF65-F5344CB8AC3E}">
        <p14:creationId xmlns:p14="http://schemas.microsoft.com/office/powerpoint/2010/main" val="63664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304745" y="1059057"/>
            <a:ext cx="4297650" cy="270138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301132" cy="534572"/>
          </a:xfrm>
          <a:prstGeom prst="roundRect">
            <a:avLst/>
          </a:prstGeom>
          <a:solidFill>
            <a:schemeClr val="accent1">
              <a:lumMod val="40000"/>
              <a:lumOff val="60000"/>
            </a:schemeClr>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3A (4). </a:t>
            </a:r>
            <a:r>
              <a:rPr lang="ja-JP" altLang="en-US" sz="2400" dirty="0">
                <a:solidFill>
                  <a:schemeClr val="tx1"/>
                </a:solidFill>
                <a:latin typeface="メイリオ" panose="020B0604030504040204" pitchFamily="50" charset="-128"/>
                <a:ea typeface="メイリオ" panose="020B0604030504040204" pitchFamily="50" charset="-128"/>
              </a:rPr>
              <a:t>ネコ</a:t>
            </a:r>
            <a:r>
              <a:rPr lang="ja-JP" altLang="en-US" sz="2400" dirty="0" smtClean="0">
                <a:solidFill>
                  <a:schemeClr val="tx1"/>
                </a:solidFill>
                <a:latin typeface="メイリオ" panose="020B0604030504040204" pitchFamily="50" charset="-128"/>
                <a:ea typeface="メイリオ" panose="020B0604030504040204" pitchFamily="50" charset="-128"/>
              </a:rPr>
              <a:t>が触ったらニャーと鳴くようにする。</a:t>
            </a:r>
            <a:endParaRPr kumimoji="1" lang="ja-JP" altLang="en-US" sz="2400" dirty="0"/>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こんどは新しいスプライトにネコが触ったら鳴くようにするよ。</a:t>
            </a:r>
            <a:endParaRPr kumimoji="1" lang="ja-JP" altLang="en-US"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3767520" y="4152136"/>
            <a:ext cx="2355520" cy="923330"/>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新しいスプライに触れたら鳴くように</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プログラムを追加</a:t>
            </a:r>
          </a:p>
        </p:txBody>
      </p:sp>
      <p:sp>
        <p:nvSpPr>
          <p:cNvPr id="3" name="右中かっこ 2"/>
          <p:cNvSpPr/>
          <p:nvPr/>
        </p:nvSpPr>
        <p:spPr>
          <a:xfrm>
            <a:off x="3238515" y="3763465"/>
            <a:ext cx="529005" cy="907059"/>
          </a:xfrm>
          <a:prstGeom prst="rightBrace">
            <a:avLst>
              <a:gd name="adj1" fmla="val 402"/>
              <a:gd name="adj2" fmla="val 229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楕円 12"/>
          <p:cNvSpPr/>
          <p:nvPr/>
        </p:nvSpPr>
        <p:spPr>
          <a:xfrm>
            <a:off x="4375745" y="2511873"/>
            <a:ext cx="947060" cy="947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052003" y="3309955"/>
            <a:ext cx="3821195"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ネコのスプライトをクリックしてプログラムを追加してみよう。</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64072" y="5146069"/>
            <a:ext cx="8792091"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ネコを避けて、新しいスプライトをうまく動かすことができるかな。</a:t>
            </a:r>
            <a:br>
              <a:rPr lang="ja-JP" altLang="en-US" dirty="0" smtClean="0">
                <a:latin typeface="メイリオ" panose="020B0604030504040204" pitchFamily="50" charset="-128"/>
                <a:ea typeface="メイリオ" panose="020B0604030504040204" pitchFamily="50" charset="-128"/>
              </a:rPr>
            </a:br>
            <a:endParaRPr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他の例</a:t>
            </a:r>
            <a:r>
              <a:rPr lang="en-US" altLang="ja-JP" dirty="0">
                <a:latin typeface="メイリオ" panose="020B0604030504040204" pitchFamily="50" charset="-128"/>
                <a:ea typeface="メイリオ" panose="020B0604030504040204" pitchFamily="50" charset="-128"/>
              </a:rPr>
              <a:t>(3B</a:t>
            </a:r>
            <a:r>
              <a:rPr lang="en-US" altLang="ja-JP"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デジタル・アート編</a:t>
            </a:r>
            <a:r>
              <a:rPr lang="en-US" altLang="ja-JP" dirty="0" smtClean="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3C</a:t>
            </a:r>
            <a:r>
              <a:rPr lang="en-US" altLang="ja-JP"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ダンス・</a:t>
            </a:r>
            <a:r>
              <a:rPr lang="ja-JP" altLang="en-US" dirty="0" smtClean="0">
                <a:latin typeface="メイリオ" panose="020B0604030504040204" pitchFamily="50" charset="-128"/>
                <a:ea typeface="メイリオ" panose="020B0604030504040204" pitchFamily="50" charset="-128"/>
              </a:rPr>
              <a:t>ミュージック編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を見てプログラムを</a:t>
            </a:r>
          </a:p>
          <a:p>
            <a:r>
              <a:rPr kumimoji="1" lang="ja-JP" altLang="en-US" dirty="0" smtClean="0">
                <a:latin typeface="メイリオ" panose="020B0604030504040204" pitchFamily="50" charset="-128"/>
                <a:ea typeface="メイリオ" panose="020B0604030504040204" pitchFamily="50" charset="-128"/>
              </a:rPr>
              <a:t>改造してみよう。</a:t>
            </a:r>
            <a:endParaRPr kumimoji="1" lang="ja-JP" altLang="en-US"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552465" y="1140551"/>
            <a:ext cx="2686050" cy="3943350"/>
          </a:xfrm>
          <a:prstGeom prst="rect">
            <a:avLst/>
          </a:prstGeom>
        </p:spPr>
      </p:pic>
    </p:spTree>
    <p:extLst>
      <p:ext uri="{BB962C8B-B14F-4D97-AF65-F5344CB8AC3E}">
        <p14:creationId xmlns:p14="http://schemas.microsoft.com/office/powerpoint/2010/main" val="3759239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9892" y="1154965"/>
            <a:ext cx="5562600" cy="338137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66FF66"/>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3B (1). </a:t>
            </a:r>
            <a:r>
              <a:rPr lang="ja-JP" altLang="en-US" sz="2400" dirty="0">
                <a:solidFill>
                  <a:schemeClr val="tx1"/>
                </a:solidFill>
                <a:latin typeface="メイリオ" panose="020B0604030504040204" pitchFamily="50" charset="-128"/>
                <a:ea typeface="メイリオ" panose="020B0604030504040204" pitchFamily="50" charset="-128"/>
              </a:rPr>
              <a:t>ペン</a:t>
            </a:r>
            <a:r>
              <a:rPr lang="ja-JP" altLang="en-US" sz="2400" dirty="0" smtClean="0">
                <a:solidFill>
                  <a:schemeClr val="tx1"/>
                </a:solidFill>
                <a:latin typeface="メイリオ" panose="020B0604030504040204" pitchFamily="50" charset="-128"/>
                <a:ea typeface="メイリオ" panose="020B0604030504040204" pitchFamily="50" charset="-128"/>
              </a:rPr>
              <a:t>で線を引こう</a:t>
            </a:r>
            <a:endParaRPr kumimoji="1" lang="ja-JP" altLang="en-US" sz="2400" dirty="0"/>
          </a:p>
        </p:txBody>
      </p:sp>
      <p:sp>
        <p:nvSpPr>
          <p:cNvPr id="22" name="テキスト ボックス 21"/>
          <p:cNvSpPr txBox="1"/>
          <p:nvPr/>
        </p:nvSpPr>
        <p:spPr>
          <a:xfrm>
            <a:off x="0" y="640784"/>
            <a:ext cx="6921305"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ペン</a:t>
            </a:r>
            <a:r>
              <a:rPr lang="ja-JP" altLang="en-US" dirty="0" smtClean="0">
                <a:latin typeface="メイリオ" panose="020B0604030504040204" pitchFamily="50" charset="-128"/>
                <a:ea typeface="メイリオ" panose="020B0604030504040204" pitchFamily="50" charset="-128"/>
              </a:rPr>
              <a:t>を使うと、スプライトが動いたところに線を引けるよ。</a:t>
            </a:r>
            <a:endParaRPr kumimoji="1" lang="ja-JP" altLang="en-US" dirty="0">
              <a:latin typeface="メイリオ" panose="020B0604030504040204" pitchFamily="50" charset="-128"/>
              <a:ea typeface="メイリオ" panose="020B0604030504040204" pitchFamily="50" charset="-128"/>
            </a:endParaRPr>
          </a:p>
        </p:txBody>
      </p:sp>
      <p:sp>
        <p:nvSpPr>
          <p:cNvPr id="17" name="楕円 16"/>
          <p:cNvSpPr/>
          <p:nvPr/>
        </p:nvSpPr>
        <p:spPr>
          <a:xfrm>
            <a:off x="331313" y="2410454"/>
            <a:ext cx="1497487" cy="3817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対角する 2 つの角を丸めた四角形 19"/>
          <p:cNvSpPr/>
          <p:nvPr/>
        </p:nvSpPr>
        <p:spPr>
          <a:xfrm>
            <a:off x="75939" y="5145724"/>
            <a:ext cx="5932976" cy="129220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ペンの基本</a:t>
            </a:r>
            <a:endParaRPr lang="en-US" altLang="ja-JP" dirty="0" smtClean="0">
              <a:solidFill>
                <a:srgbClr val="FF0000"/>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線を書く　　　線を書かない　　ステージのすべての線を消す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stretch>
            <a:fillRect/>
          </a:stretch>
        </p:blipFill>
        <p:spPr>
          <a:xfrm>
            <a:off x="143623" y="5558465"/>
            <a:ext cx="3790950" cy="466725"/>
          </a:xfrm>
          <a:prstGeom prst="rect">
            <a:avLst/>
          </a:prstGeom>
        </p:spPr>
      </p:pic>
      <p:pic>
        <p:nvPicPr>
          <p:cNvPr id="4" name="図 3"/>
          <p:cNvPicPr>
            <a:picLocks noChangeAspect="1"/>
          </p:cNvPicPr>
          <p:nvPr/>
        </p:nvPicPr>
        <p:blipFill>
          <a:blip r:embed="rId4"/>
          <a:stretch>
            <a:fillRect/>
          </a:stretch>
        </p:blipFill>
        <p:spPr>
          <a:xfrm>
            <a:off x="6363136" y="1172919"/>
            <a:ext cx="2426577" cy="4689037"/>
          </a:xfrm>
          <a:prstGeom prst="rect">
            <a:avLst/>
          </a:prstGeom>
        </p:spPr>
      </p:pic>
      <p:sp>
        <p:nvSpPr>
          <p:cNvPr id="9" name="楕円 8"/>
          <p:cNvSpPr/>
          <p:nvPr/>
        </p:nvSpPr>
        <p:spPr>
          <a:xfrm>
            <a:off x="6363136" y="5357681"/>
            <a:ext cx="558169" cy="443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250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66FF66"/>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3B (2:</a:t>
            </a:r>
            <a:r>
              <a:rPr lang="ja-JP" altLang="en-US" sz="2400" dirty="0" smtClean="0">
                <a:solidFill>
                  <a:schemeClr val="tx1"/>
                </a:solidFill>
                <a:latin typeface="メイリオ" panose="020B0604030504040204" pitchFamily="50" charset="-128"/>
                <a:ea typeface="メイリオ" panose="020B0604030504040204" pitchFamily="50" charset="-128"/>
              </a:rPr>
              <a:t>準備</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ペン</a:t>
            </a:r>
            <a:r>
              <a:rPr lang="ja-JP" altLang="en-US" sz="2400" dirty="0" smtClean="0">
                <a:solidFill>
                  <a:schemeClr val="tx1"/>
                </a:solidFill>
                <a:latin typeface="メイリオ" panose="020B0604030504040204" pitchFamily="50" charset="-128"/>
                <a:ea typeface="メイリオ" panose="020B0604030504040204" pitchFamily="50" charset="-128"/>
              </a:rPr>
              <a:t>で線を引こう</a:t>
            </a:r>
            <a:endParaRPr kumimoji="1" lang="ja-JP" altLang="en-US" sz="2400" dirty="0"/>
          </a:p>
        </p:txBody>
      </p:sp>
      <p:sp>
        <p:nvSpPr>
          <p:cNvPr id="22" name="テキスト ボックス 21"/>
          <p:cNvSpPr txBox="1"/>
          <p:nvPr/>
        </p:nvSpPr>
        <p:spPr>
          <a:xfrm>
            <a:off x="0" y="640784"/>
            <a:ext cx="6921305"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はじめにペンのブロックを追加しておこう。</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283029" y="1010116"/>
            <a:ext cx="609600" cy="4524375"/>
          </a:xfrm>
          <a:prstGeom prst="rect">
            <a:avLst/>
          </a:prstGeom>
        </p:spPr>
      </p:pic>
      <p:sp>
        <p:nvSpPr>
          <p:cNvPr id="11" name="楕円 10"/>
          <p:cNvSpPr/>
          <p:nvPr/>
        </p:nvSpPr>
        <p:spPr>
          <a:xfrm>
            <a:off x="168726" y="4797873"/>
            <a:ext cx="606884" cy="6068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3064" y="5580657"/>
            <a:ext cx="1813536"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拡張</a:t>
            </a:r>
            <a:r>
              <a:rPr lang="ja-JP" altLang="en-US" dirty="0">
                <a:solidFill>
                  <a:srgbClr val="FF0000"/>
                </a:solidFill>
                <a:latin typeface="メイリオ" panose="020B0604030504040204" pitchFamily="50" charset="-128"/>
                <a:ea typeface="メイリオ" panose="020B0604030504040204" pitchFamily="50" charset="-128"/>
              </a:rPr>
              <a:t>機能</a:t>
            </a:r>
            <a:r>
              <a:rPr lang="ja-JP" altLang="en-US" dirty="0" smtClean="0">
                <a:solidFill>
                  <a:srgbClr val="FF0000"/>
                </a:solidFill>
                <a:latin typeface="メイリオ" panose="020B0604030504040204" pitchFamily="50" charset="-128"/>
                <a:ea typeface="メイリオ" panose="020B0604030504040204" pitchFamily="50" charset="-128"/>
              </a:rPr>
              <a:t>の追加をクリック</a:t>
            </a:r>
          </a:p>
        </p:txBody>
      </p:sp>
      <p:pic>
        <p:nvPicPr>
          <p:cNvPr id="4" name="図 3"/>
          <p:cNvPicPr>
            <a:picLocks noChangeAspect="1"/>
          </p:cNvPicPr>
          <p:nvPr/>
        </p:nvPicPr>
        <p:blipFill>
          <a:blip r:embed="rId3"/>
          <a:stretch>
            <a:fillRect/>
          </a:stretch>
        </p:blipFill>
        <p:spPr>
          <a:xfrm>
            <a:off x="1847908" y="1010116"/>
            <a:ext cx="3872602" cy="1895103"/>
          </a:xfrm>
          <a:prstGeom prst="rect">
            <a:avLst/>
          </a:prstGeom>
        </p:spPr>
      </p:pic>
      <p:sp>
        <p:nvSpPr>
          <p:cNvPr id="14" name="下矢印 13"/>
          <p:cNvSpPr/>
          <p:nvPr/>
        </p:nvSpPr>
        <p:spPr>
          <a:xfrm rot="16200000">
            <a:off x="1158799" y="1748956"/>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784870" y="1163553"/>
            <a:ext cx="1003359" cy="893848"/>
          </a:xfrm>
          <a:prstGeom prst="roundRect">
            <a:avLst>
              <a:gd name="adj" fmla="val 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6549243" y="966787"/>
            <a:ext cx="2038350" cy="3781425"/>
          </a:xfrm>
          <a:prstGeom prst="rect">
            <a:avLst/>
          </a:prstGeom>
        </p:spPr>
      </p:pic>
      <p:sp>
        <p:nvSpPr>
          <p:cNvPr id="18" name="下矢印 17"/>
          <p:cNvSpPr/>
          <p:nvPr/>
        </p:nvSpPr>
        <p:spPr>
          <a:xfrm rot="16200000">
            <a:off x="5925064" y="1748957"/>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549243" y="5138242"/>
            <a:ext cx="1813536"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ペンのブロックが追加される</a:t>
            </a:r>
          </a:p>
        </p:txBody>
      </p:sp>
      <p:sp>
        <p:nvSpPr>
          <p:cNvPr id="21" name="対角する 2 つの角を丸めた四角形 20"/>
          <p:cNvSpPr/>
          <p:nvPr/>
        </p:nvSpPr>
        <p:spPr>
          <a:xfrm>
            <a:off x="2784870" y="3463914"/>
            <a:ext cx="3170424" cy="2897227"/>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拡張機能</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拡張機能は他のハードウェアを使うものもあるけど、次のものはパソコンだけで動くので使ってみよう</a:t>
            </a:r>
          </a:p>
          <a:p>
            <a:r>
              <a:rPr lang="ja-JP" altLang="en-US" sz="1600" dirty="0" smtClean="0">
                <a:solidFill>
                  <a:schemeClr val="tx1"/>
                </a:solidFill>
                <a:latin typeface="メイリオ" panose="020B0604030504040204" pitchFamily="50" charset="-128"/>
                <a:ea typeface="メイリオ" panose="020B0604030504040204" pitchFamily="50" charset="-128"/>
              </a:rPr>
              <a:t>・音楽</a:t>
            </a:r>
          </a:p>
          <a:p>
            <a:r>
              <a:rPr lang="ja-JP" altLang="en-US" sz="1600" dirty="0" smtClean="0">
                <a:solidFill>
                  <a:schemeClr val="tx1"/>
                </a:solidFill>
                <a:latin typeface="メイリオ" panose="020B0604030504040204" pitchFamily="50" charset="-128"/>
                <a:ea typeface="メイリオ" panose="020B0604030504040204" pitchFamily="50" charset="-128"/>
              </a:rPr>
              <a:t>・ペン</a:t>
            </a:r>
            <a:br>
              <a:rPr lang="ja-JP" altLang="en-US" sz="1600" dirty="0" smtClean="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・ビデオモーションセンサー</a:t>
            </a:r>
          </a:p>
          <a:p>
            <a:r>
              <a:rPr kumimoji="1" lang="ja-JP" altLang="en-US" sz="1600" dirty="0" smtClean="0">
                <a:solidFill>
                  <a:schemeClr val="tx1"/>
                </a:solidFill>
                <a:latin typeface="メイリオ" panose="020B0604030504040204" pitchFamily="50" charset="-128"/>
                <a:ea typeface="メイリオ" panose="020B0604030504040204" pitchFamily="50" charset="-128"/>
              </a:rPr>
              <a:t>・音声合成</a:t>
            </a:r>
          </a:p>
          <a:p>
            <a:r>
              <a:rPr lang="ja-JP" altLang="en-US" sz="1600" dirty="0" smtClean="0">
                <a:solidFill>
                  <a:schemeClr val="tx1"/>
                </a:solidFill>
                <a:latin typeface="メイリオ" panose="020B0604030504040204" pitchFamily="50" charset="-128"/>
                <a:ea typeface="メイリオ" panose="020B0604030504040204" pitchFamily="50" charset="-128"/>
              </a:rPr>
              <a:t>・翻訳</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4469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スプライトにプログラムを追加して、きれいな模様を書かせてみよう。</a:t>
            </a:r>
            <a:endParaRPr kumimoji="1" lang="ja-JP" altLang="en-US" dirty="0">
              <a:latin typeface="メイリオ" panose="020B0604030504040204" pitchFamily="50" charset="-128"/>
              <a:ea typeface="メイリオ" panose="020B0604030504040204" pitchFamily="50" charset="-128"/>
            </a:endParaRPr>
          </a:p>
        </p:txBody>
      </p:sp>
      <p:sp>
        <p:nvSpPr>
          <p:cNvPr id="17" name="対角する 2 つの角を丸めた四角形 16"/>
          <p:cNvSpPr/>
          <p:nvPr/>
        </p:nvSpPr>
        <p:spPr>
          <a:xfrm>
            <a:off x="192424" y="5386953"/>
            <a:ext cx="7632729" cy="1137474"/>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線の消し方</a:t>
            </a:r>
          </a:p>
          <a:p>
            <a:r>
              <a:rPr kumimoji="1" lang="ja-JP" altLang="en-US" sz="1600" dirty="0" smtClean="0">
                <a:solidFill>
                  <a:schemeClr val="tx1"/>
                </a:solidFill>
                <a:latin typeface="メイリオ" panose="020B0604030504040204" pitchFamily="50" charset="-128"/>
                <a:ea typeface="メイリオ" panose="020B0604030504040204" pitchFamily="50" charset="-128"/>
              </a:rPr>
              <a:t>書いた線を消したい場合はブロックカテゴリー</a:t>
            </a:r>
            <a:r>
              <a:rPr lang="ja-JP" altLang="en-US" sz="1600" dirty="0" smtClean="0">
                <a:solidFill>
                  <a:schemeClr val="tx1"/>
                </a:solidFill>
                <a:latin typeface="メイリオ" panose="020B0604030504040204" pitchFamily="50" charset="-128"/>
                <a:ea typeface="メイリオ" panose="020B0604030504040204" pitchFamily="50" charset="-128"/>
              </a:rPr>
              <a:t>の</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ペン</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の中の</a:t>
            </a:r>
            <a:br>
              <a:rPr lang="ja-JP" altLang="en-US" sz="1600" dirty="0" smtClean="0">
                <a:solidFill>
                  <a:schemeClr val="tx1"/>
                </a:solidFill>
                <a:latin typeface="メイリオ" panose="020B0604030504040204" pitchFamily="50" charset="-128"/>
                <a:ea typeface="メイリオ" panose="020B0604030504040204" pitchFamily="50" charset="-128"/>
              </a:rPr>
            </a:b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消す</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ブロックを</a:t>
            </a:r>
            <a:r>
              <a:rPr kumimoji="1" lang="ja-JP" altLang="en-US" sz="1600" dirty="0" smtClean="0">
                <a:solidFill>
                  <a:schemeClr val="tx1"/>
                </a:solidFill>
                <a:latin typeface="メイリオ" panose="020B0604030504040204" pitchFamily="50" charset="-128"/>
                <a:ea typeface="メイリオ" panose="020B0604030504040204" pitchFamily="50" charset="-128"/>
              </a:rPr>
              <a:t>使います。ブロックパレットの中の</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消す</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ブ</a:t>
            </a:r>
            <a:br>
              <a:rPr lang="ja-JP" altLang="en-US" sz="1600" dirty="0" smtClean="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ロックをクリックしても消えます。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873516" y="4344771"/>
            <a:ext cx="3208625" cy="923330"/>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回す角度や、歩く歩数を変えてどんな模様ができるかためしてみよう。</a:t>
            </a:r>
          </a:p>
        </p:txBody>
      </p:sp>
      <p:sp>
        <p:nvSpPr>
          <p:cNvPr id="13" name="角丸四角形 12"/>
          <p:cNvSpPr/>
          <p:nvPr/>
        </p:nvSpPr>
        <p:spPr>
          <a:xfrm>
            <a:off x="0" y="0"/>
            <a:ext cx="7568418" cy="534572"/>
          </a:xfrm>
          <a:prstGeom prst="roundRect">
            <a:avLst/>
          </a:prstGeom>
          <a:solidFill>
            <a:srgbClr val="66FF66"/>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3B (3). </a:t>
            </a:r>
            <a:r>
              <a:rPr lang="ja-JP" altLang="en-US" sz="2400" dirty="0" smtClean="0">
                <a:solidFill>
                  <a:schemeClr val="tx1"/>
                </a:solidFill>
                <a:latin typeface="メイリオ" panose="020B0604030504040204" pitchFamily="50" charset="-128"/>
                <a:ea typeface="メイリオ" panose="020B0604030504040204" pitchFamily="50" charset="-128"/>
              </a:rPr>
              <a:t>きけいな模様を書こう</a:t>
            </a:r>
            <a:endParaRPr kumimoji="1" lang="ja-JP" altLang="en-US" sz="2400" dirty="0"/>
          </a:p>
        </p:txBody>
      </p:sp>
      <p:pic>
        <p:nvPicPr>
          <p:cNvPr id="5" name="図 4"/>
          <p:cNvPicPr>
            <a:picLocks noChangeAspect="1"/>
          </p:cNvPicPr>
          <p:nvPr/>
        </p:nvPicPr>
        <p:blipFill>
          <a:blip r:embed="rId2"/>
          <a:stretch>
            <a:fillRect/>
          </a:stretch>
        </p:blipFill>
        <p:spPr>
          <a:xfrm>
            <a:off x="6400223" y="5641365"/>
            <a:ext cx="847725" cy="628650"/>
          </a:xfrm>
          <a:prstGeom prst="rect">
            <a:avLst/>
          </a:prstGeom>
        </p:spPr>
      </p:pic>
      <p:pic>
        <p:nvPicPr>
          <p:cNvPr id="4" name="図 3"/>
          <p:cNvPicPr>
            <a:picLocks noChangeAspect="1"/>
          </p:cNvPicPr>
          <p:nvPr/>
        </p:nvPicPr>
        <p:blipFill>
          <a:blip r:embed="rId3"/>
          <a:stretch>
            <a:fillRect/>
          </a:stretch>
        </p:blipFill>
        <p:spPr>
          <a:xfrm>
            <a:off x="1785239" y="1264528"/>
            <a:ext cx="6139311" cy="2830966"/>
          </a:xfrm>
          <a:prstGeom prst="rect">
            <a:avLst/>
          </a:prstGeom>
        </p:spPr>
      </p:pic>
    </p:spTree>
    <p:extLst>
      <p:ext uri="{BB962C8B-B14F-4D97-AF65-F5344CB8AC3E}">
        <p14:creationId xmlns:p14="http://schemas.microsoft.com/office/powerpoint/2010/main" val="1169817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スプライトに正方形を書かせてみよう。</a:t>
            </a:r>
            <a:endParaRPr kumimoji="1" lang="ja-JP" altLang="en-US"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0" y="0"/>
            <a:ext cx="7568418" cy="534572"/>
          </a:xfrm>
          <a:prstGeom prst="roundRect">
            <a:avLst/>
          </a:prstGeom>
          <a:solidFill>
            <a:srgbClr val="66FF66"/>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3B (4). </a:t>
            </a:r>
            <a:r>
              <a:rPr lang="ja-JP" altLang="en-US" sz="2400" dirty="0" smtClean="0">
                <a:solidFill>
                  <a:schemeClr val="tx1"/>
                </a:solidFill>
                <a:latin typeface="メイリオ" panose="020B0604030504040204" pitchFamily="50" charset="-128"/>
                <a:ea typeface="メイリオ" panose="020B0604030504040204" pitchFamily="50" charset="-128"/>
              </a:rPr>
              <a:t>正方形を書こう</a:t>
            </a:r>
            <a:endParaRPr kumimoji="1" lang="ja-JP" altLang="en-US" sz="2400" dirty="0"/>
          </a:p>
        </p:txBody>
      </p:sp>
      <p:pic>
        <p:nvPicPr>
          <p:cNvPr id="4" name="図 3"/>
          <p:cNvPicPr>
            <a:picLocks noChangeAspect="1"/>
          </p:cNvPicPr>
          <p:nvPr/>
        </p:nvPicPr>
        <p:blipFill>
          <a:blip r:embed="rId2"/>
          <a:stretch>
            <a:fillRect/>
          </a:stretch>
        </p:blipFill>
        <p:spPr>
          <a:xfrm>
            <a:off x="340774" y="1083050"/>
            <a:ext cx="2638425" cy="2543175"/>
          </a:xfrm>
          <a:prstGeom prst="rect">
            <a:avLst/>
          </a:prstGeom>
        </p:spPr>
      </p:pic>
      <p:sp>
        <p:nvSpPr>
          <p:cNvPr id="6" name="正方形/長方形 5"/>
          <p:cNvSpPr/>
          <p:nvPr/>
        </p:nvSpPr>
        <p:spPr>
          <a:xfrm>
            <a:off x="340774" y="1083050"/>
            <a:ext cx="2740051" cy="2543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3197509" y="1004562"/>
            <a:ext cx="2626892" cy="2524648"/>
          </a:xfrm>
          <a:prstGeom prst="rect">
            <a:avLst/>
          </a:prstGeom>
        </p:spPr>
      </p:pic>
      <p:pic>
        <p:nvPicPr>
          <p:cNvPr id="9" name="図 8"/>
          <p:cNvPicPr>
            <a:picLocks noChangeAspect="1"/>
          </p:cNvPicPr>
          <p:nvPr/>
        </p:nvPicPr>
        <p:blipFill>
          <a:blip r:embed="rId4"/>
          <a:stretch>
            <a:fillRect/>
          </a:stretch>
        </p:blipFill>
        <p:spPr>
          <a:xfrm>
            <a:off x="6311384" y="1000004"/>
            <a:ext cx="2597391" cy="2881705"/>
          </a:xfrm>
          <a:prstGeom prst="rect">
            <a:avLst/>
          </a:prstGeom>
        </p:spPr>
      </p:pic>
      <p:sp>
        <p:nvSpPr>
          <p:cNvPr id="18" name="下矢印 17"/>
          <p:cNvSpPr/>
          <p:nvPr/>
        </p:nvSpPr>
        <p:spPr>
          <a:xfrm rot="16200000">
            <a:off x="5595336" y="2134527"/>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94714" y="4389096"/>
            <a:ext cx="7202661"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三角形や六角形も書いてみよう。</a:t>
            </a:r>
            <a:br>
              <a:rPr lang="ja-JP" altLang="en-US" dirty="0" smtClean="0">
                <a:latin typeface="メイリオ" panose="020B0604030504040204" pitchFamily="50" charset="-128"/>
                <a:ea typeface="メイリオ" panose="020B0604030504040204" pitchFamily="50" charset="-128"/>
              </a:rPr>
            </a:br>
            <a:endParaRPr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他の例</a:t>
            </a:r>
            <a:r>
              <a:rPr lang="en-US" altLang="ja-JP" dirty="0" smtClean="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3A. </a:t>
            </a:r>
            <a:r>
              <a:rPr lang="ja-JP" altLang="en-US" dirty="0">
                <a:latin typeface="メイリオ" panose="020B0604030504040204" pitchFamily="50" charset="-128"/>
                <a:ea typeface="メイリオ" panose="020B0604030504040204" pitchFamily="50" charset="-128"/>
              </a:rPr>
              <a:t>ゲーム・</a:t>
            </a:r>
            <a:r>
              <a:rPr lang="ja-JP" altLang="en-US" dirty="0" smtClean="0">
                <a:latin typeface="メイリオ" panose="020B0604030504040204" pitchFamily="50" charset="-128"/>
                <a:ea typeface="メイリオ" panose="020B0604030504040204" pitchFamily="50" charset="-128"/>
              </a:rPr>
              <a:t>アクション編</a:t>
            </a:r>
            <a:r>
              <a:rPr lang="en-US" altLang="ja-JP" dirty="0" smtClean="0">
                <a:latin typeface="メイリオ" panose="020B0604030504040204" pitchFamily="50" charset="-128"/>
                <a:ea typeface="メイリオ" panose="020B0604030504040204" pitchFamily="50" charset="-128"/>
              </a:rPr>
              <a:t>, 3C. </a:t>
            </a:r>
            <a:r>
              <a:rPr lang="ja-JP" altLang="en-US" dirty="0">
                <a:latin typeface="メイリオ" panose="020B0604030504040204" pitchFamily="50" charset="-128"/>
                <a:ea typeface="メイリオ" panose="020B0604030504040204" pitchFamily="50" charset="-128"/>
              </a:rPr>
              <a:t>ダンス・ミュージック編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を見てプログラムを</a:t>
            </a:r>
            <a:r>
              <a:rPr kumimoji="1" lang="ja-JP" altLang="en-US" dirty="0" smtClean="0">
                <a:latin typeface="メイリオ" panose="020B0604030504040204" pitchFamily="50" charset="-128"/>
                <a:ea typeface="メイリオ" panose="020B0604030504040204" pitchFamily="50" charset="-128"/>
              </a:rPr>
              <a:t>改造してみよう。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7497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365332" y="1415922"/>
            <a:ext cx="4274328" cy="2188120"/>
          </a:xfrm>
          <a:prstGeom prst="rect">
            <a:avLst/>
          </a:prstGeom>
        </p:spPr>
      </p:pic>
      <p:sp>
        <p:nvSpPr>
          <p:cNvPr id="24" name="対角する 2 つの角を丸めた四角形 23"/>
          <p:cNvSpPr/>
          <p:nvPr/>
        </p:nvSpPr>
        <p:spPr>
          <a:xfrm>
            <a:off x="155705" y="4715476"/>
            <a:ext cx="3771287" cy="1803380"/>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選んだスプライトを削除することもできます。</a:t>
            </a:r>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858129" y="5445186"/>
            <a:ext cx="1926812" cy="1038967"/>
          </a:xfrm>
          <a:prstGeom prst="rect">
            <a:avLst/>
          </a:prstGeom>
        </p:spPr>
      </p:pic>
      <p:pic>
        <p:nvPicPr>
          <p:cNvPr id="3" name="図 2"/>
          <p:cNvPicPr>
            <a:picLocks noChangeAspect="1"/>
          </p:cNvPicPr>
          <p:nvPr/>
        </p:nvPicPr>
        <p:blipFill>
          <a:blip r:embed="rId4"/>
          <a:stretch>
            <a:fillRect/>
          </a:stretch>
        </p:blipFill>
        <p:spPr>
          <a:xfrm>
            <a:off x="107277" y="1209883"/>
            <a:ext cx="3381375" cy="273367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2484115" y="3381979"/>
            <a:ext cx="408716" cy="579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8136" y="4069144"/>
            <a:ext cx="2839655"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ここをクリック後「スプライトを選び」を選択</a:t>
            </a:r>
          </a:p>
        </p:txBody>
      </p:sp>
      <p:sp>
        <p:nvSpPr>
          <p:cNvPr id="14" name="テキスト ボックス 13"/>
          <p:cNvSpPr txBox="1"/>
          <p:nvPr/>
        </p:nvSpPr>
        <p:spPr>
          <a:xfrm>
            <a:off x="3841621" y="3619922"/>
            <a:ext cx="5321750"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スクラッチで用意されているスプライトから好きなスプライトを、クリックして選択してみよう。</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a:solidFill>
                  <a:srgbClr val="FF0000"/>
                </a:solidFill>
                <a:latin typeface="メイリオ" panose="020B0604030504040204" pitchFamily="50" charset="-128"/>
                <a:ea typeface="メイリオ" panose="020B0604030504040204" pitchFamily="50" charset="-128"/>
              </a:rPr>
              <a:t>選択</a:t>
            </a:r>
            <a:r>
              <a:rPr lang="ja-JP" altLang="en-US" dirty="0" smtClean="0">
                <a:solidFill>
                  <a:srgbClr val="FF0000"/>
                </a:solidFill>
                <a:latin typeface="メイリオ" panose="020B0604030504040204" pitchFamily="50" charset="-128"/>
                <a:ea typeface="メイリオ" panose="020B0604030504040204" pitchFamily="50" charset="-128"/>
              </a:rPr>
              <a:t>するとき、カーソルをのせるとどんな動きをするか見ることができるよ。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下矢印 15"/>
          <p:cNvSpPr/>
          <p:nvPr/>
        </p:nvSpPr>
        <p:spPr>
          <a:xfrm rot="16200000">
            <a:off x="3694875" y="2441651"/>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926992" y="6484153"/>
            <a:ext cx="3880410"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新しいスクリプトが追加されたよ</a:t>
            </a:r>
            <a:endParaRPr kumimoji="1" lang="ja-JP" altLang="en-US" dirty="0">
              <a:latin typeface="メイリオ" panose="020B0604030504040204" pitchFamily="50" charset="-128"/>
              <a:ea typeface="メイリオ" panose="020B0604030504040204" pitchFamily="50" charset="-128"/>
            </a:endParaRPr>
          </a:p>
        </p:txBody>
      </p:sp>
      <p:sp>
        <p:nvSpPr>
          <p:cNvPr id="15" name="楕円 14"/>
          <p:cNvSpPr/>
          <p:nvPr/>
        </p:nvSpPr>
        <p:spPr>
          <a:xfrm>
            <a:off x="2460859" y="5492769"/>
            <a:ext cx="304219" cy="304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551483" y="2246940"/>
            <a:ext cx="637688" cy="584715"/>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8928479">
            <a:off x="5273649" y="4827969"/>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5" name="角丸四角形 24"/>
          <p:cNvSpPr/>
          <p:nvPr/>
        </p:nvSpPr>
        <p:spPr>
          <a:xfrm>
            <a:off x="0" y="0"/>
            <a:ext cx="7568418" cy="534572"/>
          </a:xfrm>
          <a:prstGeom prst="roundRect">
            <a:avLst/>
          </a:prstGeom>
          <a:solidFill>
            <a:srgbClr val="FF99CC"/>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3C (1). </a:t>
            </a:r>
            <a:r>
              <a:rPr lang="ja-JP" altLang="en-US" sz="2400" dirty="0">
                <a:solidFill>
                  <a:schemeClr val="tx1"/>
                </a:solidFill>
                <a:latin typeface="メイリオ" panose="020B0604030504040204" pitchFamily="50" charset="-128"/>
                <a:ea typeface="メイリオ" panose="020B0604030504040204" pitchFamily="50" charset="-128"/>
              </a:rPr>
              <a:t>ダンス</a:t>
            </a:r>
            <a:r>
              <a:rPr lang="ja-JP" altLang="en-US" sz="2400" dirty="0" smtClean="0">
                <a:solidFill>
                  <a:schemeClr val="tx1"/>
                </a:solidFill>
                <a:latin typeface="メイリオ" panose="020B0604030504040204" pitchFamily="50" charset="-128"/>
                <a:ea typeface="メイリオ" panose="020B0604030504040204" pitchFamily="50" charset="-128"/>
              </a:rPr>
              <a:t>の女の子のスプライトを追加しよう</a:t>
            </a:r>
            <a:endParaRPr kumimoji="1" lang="ja-JP" altLang="en-US" sz="2400" dirty="0"/>
          </a:p>
        </p:txBody>
      </p:sp>
      <p:sp>
        <p:nvSpPr>
          <p:cNvPr id="26" name="テキスト ボックス 25"/>
          <p:cNvSpPr txBox="1"/>
          <p:nvPr/>
        </p:nvSpPr>
        <p:spPr>
          <a:xfrm>
            <a:off x="0" y="640784"/>
            <a:ext cx="87920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ダンスをするスプライトを追加するよ。このスプライトにはダンスしている、いろいろなコスチュームがあらかじめ設定されているよ。</a:t>
            </a:r>
          </a:p>
          <a:p>
            <a:endParaRPr kumimoji="1" lang="ja-JP" altLang="en-US"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5"/>
          <a:stretch>
            <a:fillRect/>
          </a:stretch>
        </p:blipFill>
        <p:spPr>
          <a:xfrm>
            <a:off x="5957890" y="4836131"/>
            <a:ext cx="2581275" cy="1504950"/>
          </a:xfrm>
          <a:prstGeom prst="rect">
            <a:avLst/>
          </a:prstGeom>
        </p:spPr>
      </p:pic>
    </p:spTree>
    <p:extLst>
      <p:ext uri="{BB962C8B-B14F-4D97-AF65-F5344CB8AC3E}">
        <p14:creationId xmlns:p14="http://schemas.microsoft.com/office/powerpoint/2010/main" val="256936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0075" y="1204522"/>
            <a:ext cx="5134058" cy="3824651"/>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FF99CC"/>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3C (2). </a:t>
            </a:r>
            <a:r>
              <a:rPr lang="ja-JP" altLang="en-US" sz="2400" dirty="0">
                <a:solidFill>
                  <a:schemeClr val="tx1"/>
                </a:solidFill>
                <a:latin typeface="メイリオ" panose="020B0604030504040204" pitchFamily="50" charset="-128"/>
                <a:ea typeface="メイリオ" panose="020B0604030504040204" pitchFamily="50" charset="-128"/>
              </a:rPr>
              <a:t>ダンス</a:t>
            </a:r>
            <a:r>
              <a:rPr lang="ja-JP" altLang="en-US" sz="2400" dirty="0" smtClean="0">
                <a:solidFill>
                  <a:schemeClr val="tx1"/>
                </a:solidFill>
                <a:latin typeface="メイリオ" panose="020B0604030504040204" pitchFamily="50" charset="-128"/>
                <a:ea typeface="メイリオ" panose="020B0604030504040204" pitchFamily="50" charset="-128"/>
              </a:rPr>
              <a:t>の音楽を追加しよう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ダンスの音楽を追加するよ。スプライトの音に新しい音を追加するよ。</a:t>
            </a:r>
          </a:p>
          <a:p>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342901" y="4519313"/>
            <a:ext cx="375558" cy="5098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rot="16200000">
            <a:off x="5376705" y="2669472"/>
            <a:ext cx="464234" cy="4305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956" y="5418444"/>
            <a:ext cx="3856983"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スプライトに音として、新しい音を追加するよ。</a:t>
            </a:r>
            <a:endParaRPr kumimoji="1" lang="ja-JP" altLang="en-US" dirty="0">
              <a:latin typeface="メイリオ" panose="020B0604030504040204" pitchFamily="50" charset="-128"/>
              <a:ea typeface="メイリオ" panose="020B0604030504040204" pitchFamily="50" charset="-128"/>
            </a:endParaRPr>
          </a:p>
        </p:txBody>
      </p:sp>
      <p:sp>
        <p:nvSpPr>
          <p:cNvPr id="19" name="楕円 18"/>
          <p:cNvSpPr/>
          <p:nvPr/>
        </p:nvSpPr>
        <p:spPr>
          <a:xfrm>
            <a:off x="1339538" y="1139305"/>
            <a:ext cx="489262" cy="3436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4885885" y="3943069"/>
            <a:ext cx="355840" cy="389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46444" y="3896208"/>
            <a:ext cx="2542143"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ダンスに向いている音楽を探してみよう。</a:t>
            </a:r>
            <a:br>
              <a:rPr lang="ja-JP" altLang="en-US"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決まったらクリックして追加してみよう</a:t>
            </a:r>
            <a:r>
              <a:rPr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933511" y="2137779"/>
            <a:ext cx="2968011" cy="1530869"/>
          </a:xfrm>
          <a:prstGeom prst="rect">
            <a:avLst/>
          </a:prstGeom>
        </p:spPr>
      </p:pic>
    </p:spTree>
    <p:extLst>
      <p:ext uri="{BB962C8B-B14F-4D97-AF65-F5344CB8AC3E}">
        <p14:creationId xmlns:p14="http://schemas.microsoft.com/office/powerpoint/2010/main" val="3255682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4879" y="1116328"/>
            <a:ext cx="8177212" cy="466926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FF99CC"/>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3C (3). </a:t>
            </a:r>
            <a:r>
              <a:rPr lang="ja-JP" altLang="en-US" sz="2400" dirty="0" smtClean="0">
                <a:solidFill>
                  <a:schemeClr val="tx1"/>
                </a:solidFill>
                <a:latin typeface="メイリオ" panose="020B0604030504040204" pitchFamily="50" charset="-128"/>
                <a:ea typeface="メイリオ" panose="020B0604030504040204" pitchFamily="50" charset="-128"/>
              </a:rPr>
              <a:t>音楽を鳴らそう</a:t>
            </a:r>
            <a:endParaRPr kumimoji="1" lang="ja-JP" altLang="en-US" sz="2400" dirty="0"/>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追加した音楽を旗をクリックしたら鳴るようにしよう。</a:t>
            </a:r>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6079046" y="5116995"/>
            <a:ext cx="656731" cy="668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614879" y="2166425"/>
            <a:ext cx="446478" cy="4298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349781">
            <a:off x="1463869" y="1997077"/>
            <a:ext cx="2067254" cy="768513"/>
          </a:xfrm>
          <a:prstGeom prst="arc">
            <a:avLst>
              <a:gd name="adj1" fmla="val 16200000"/>
              <a:gd name="adj2" fmla="val 7043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9085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88018" y="3067617"/>
            <a:ext cx="8025178" cy="237872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1. 1 </a:t>
            </a:r>
            <a:r>
              <a:rPr lang="en-US" altLang="ja-JP" sz="2400" dirty="0" smtClean="0">
                <a:solidFill>
                  <a:schemeClr val="tx1"/>
                </a:solidFill>
                <a:latin typeface="メイリオ" panose="020B0604030504040204" pitchFamily="50" charset="-128"/>
                <a:ea typeface="メイリオ" panose="020B0604030504040204" pitchFamily="50" charset="-128"/>
              </a:rPr>
              <a:t>Web</a:t>
            </a:r>
            <a:r>
              <a:rPr lang="ja-JP" altLang="en-US" sz="2400" dirty="0" smtClean="0">
                <a:solidFill>
                  <a:schemeClr val="tx1"/>
                </a:solidFill>
                <a:latin typeface="メイリオ" panose="020B0604030504040204" pitchFamily="50" charset="-128"/>
                <a:ea typeface="メイリオ" panose="020B0604030504040204" pitchFamily="50" charset="-128"/>
              </a:rPr>
              <a:t>版スクラッチの起動</a:t>
            </a:r>
            <a:r>
              <a:rPr kumimoji="1" lang="en-US" altLang="ja-JP" sz="2400" dirty="0" smtClean="0"/>
              <a:t>.</a:t>
            </a:r>
            <a:endParaRPr kumimoji="1" lang="ja-JP" altLang="en-US" sz="2400" dirty="0"/>
          </a:p>
        </p:txBody>
      </p:sp>
      <p:sp>
        <p:nvSpPr>
          <p:cNvPr id="2" name="テキスト ボックス 1"/>
          <p:cNvSpPr txBox="1"/>
          <p:nvPr/>
        </p:nvSpPr>
        <p:spPr>
          <a:xfrm>
            <a:off x="0" y="703385"/>
            <a:ext cx="8975188" cy="2031325"/>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まず、ブラウザで</a:t>
            </a:r>
            <a:r>
              <a:rPr lang="ja-JP" altLang="en-US" dirty="0">
                <a:latin typeface="メイリオ" panose="020B0604030504040204" pitchFamily="50" charset="-128"/>
                <a:ea typeface="メイリオ" panose="020B0604030504040204" pitchFamily="50" charset="-128"/>
              </a:rPr>
              <a:t>スクラッチ</a:t>
            </a:r>
            <a:r>
              <a:rPr lang="ja-JP" altLang="en-US" dirty="0" smtClean="0">
                <a:latin typeface="メイリオ" panose="020B0604030504040204" pitchFamily="50" charset="-128"/>
                <a:ea typeface="メイリオ" panose="020B0604030504040204" pitchFamily="50" charset="-128"/>
              </a:rPr>
              <a:t>のサイトを開くように指定するよ。</a:t>
            </a:r>
          </a:p>
          <a:p>
            <a:endParaRPr kumimoji="1" lang="ja-JP" altLang="en-US" dirty="0">
              <a:latin typeface="メイリオ" panose="020B0604030504040204" pitchFamily="50" charset="-128"/>
              <a:ea typeface="メイリオ" panose="020B0604030504040204" pitchFamily="50" charset="-128"/>
            </a:endParaRPr>
          </a:p>
          <a:p>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lang="en-US" altLang="ja-JP" dirty="0" smtClean="0">
                <a:solidFill>
                  <a:srgbClr val="FF0000"/>
                </a:solidFill>
                <a:latin typeface="メイリオ" panose="020B0604030504040204" pitchFamily="50" charset="-128"/>
                <a:ea typeface="メイリオ" panose="020B0604030504040204" pitchFamily="50" charset="-128"/>
              </a:rPr>
              <a:t>Scratch.mit.edu</a:t>
            </a:r>
            <a:r>
              <a:rPr lang="ja-JP" altLang="en-US" dirty="0" smtClean="0">
                <a:latin typeface="メイリオ" panose="020B0604030504040204" pitchFamily="50" charset="-128"/>
                <a:ea typeface="メイリオ" panose="020B0604030504040204" pitchFamily="50" charset="-128"/>
              </a:rPr>
              <a:t>と入力すると</a:t>
            </a:r>
            <a:r>
              <a:rPr lang="ja-JP" altLang="en-US" dirty="0">
                <a:latin typeface="メイリオ" panose="020B0604030504040204" pitchFamily="50" charset="-128"/>
                <a:ea typeface="メイリオ" panose="020B0604030504040204" pitchFamily="50" charset="-128"/>
              </a:rPr>
              <a:t>スクラッチ</a:t>
            </a:r>
            <a:r>
              <a:rPr lang="ja-JP" altLang="en-US" dirty="0" smtClean="0">
                <a:latin typeface="メイリオ" panose="020B0604030504040204" pitchFamily="50" charset="-128"/>
                <a:ea typeface="メイリオ" panose="020B0604030504040204" pitchFamily="50" charset="-128"/>
              </a:rPr>
              <a:t>のサイトに行くよ。</a:t>
            </a:r>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288018" y="1063567"/>
            <a:ext cx="4657143" cy="1095238"/>
          </a:xfrm>
          <a:prstGeom prst="rect">
            <a:avLst/>
          </a:prstGeom>
        </p:spPr>
      </p:pic>
      <p:sp>
        <p:nvSpPr>
          <p:cNvPr id="15" name="対角する 2 つの角を丸めた四角形 14"/>
          <p:cNvSpPr/>
          <p:nvPr/>
        </p:nvSpPr>
        <p:spPr>
          <a:xfrm>
            <a:off x="0" y="6246055"/>
            <a:ext cx="6931856" cy="61194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p>
          <a:p>
            <a:r>
              <a:rPr lang="ja-JP" altLang="en-US" sz="1600" dirty="0" smtClean="0">
                <a:solidFill>
                  <a:schemeClr val="tx1"/>
                </a:solidFill>
                <a:latin typeface="メイリオ" panose="020B0604030504040204" pitchFamily="50" charset="-128"/>
                <a:ea typeface="メイリオ" panose="020B0604030504040204" pitchFamily="50" charset="-128"/>
              </a:rPr>
              <a:t>・ブラウザのブックマークに登録しておくと、すぐに</a:t>
            </a:r>
            <a:r>
              <a:rPr lang="en-US" altLang="ja-JP" sz="1600" dirty="0" smtClean="0">
                <a:solidFill>
                  <a:schemeClr val="tx1"/>
                </a:solidFill>
                <a:latin typeface="メイリオ" panose="020B0604030504040204" pitchFamily="50" charset="-128"/>
                <a:ea typeface="メイリオ" panose="020B0604030504040204" pitchFamily="50" charset="-128"/>
              </a:rPr>
              <a:t>Scratch</a:t>
            </a:r>
            <a:r>
              <a:rPr lang="ja-JP" altLang="en-US" sz="1600" dirty="0" smtClean="0">
                <a:solidFill>
                  <a:schemeClr val="tx1"/>
                </a:solidFill>
                <a:latin typeface="メイリオ" panose="020B0604030504040204" pitchFamily="50" charset="-128"/>
                <a:ea typeface="メイリオ" panose="020B0604030504040204" pitchFamily="50" charset="-128"/>
              </a:rPr>
              <a:t>が使えるよ。</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 name="曲折矢印 4"/>
          <p:cNvSpPr/>
          <p:nvPr/>
        </p:nvSpPr>
        <p:spPr>
          <a:xfrm rot="5400000">
            <a:off x="5886984" y="1428218"/>
            <a:ext cx="489542" cy="1600201"/>
          </a:xfrm>
          <a:prstGeom prst="bentArrow">
            <a:avLst>
              <a:gd name="adj1" fmla="val 18311"/>
              <a:gd name="adj2" fmla="val 25000"/>
              <a:gd name="adj3" fmla="val 25000"/>
              <a:gd name="adj4" fmla="val 4375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楕円 5"/>
          <p:cNvSpPr/>
          <p:nvPr/>
        </p:nvSpPr>
        <p:spPr>
          <a:xfrm>
            <a:off x="1230170" y="3094892"/>
            <a:ext cx="436099"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6063175" y="3067617"/>
            <a:ext cx="1125416"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7023294" y="3880219"/>
            <a:ext cx="1603717" cy="590844"/>
          </a:xfrm>
          <a:prstGeom prst="borderCallout1">
            <a:avLst>
              <a:gd name="adj1" fmla="val 18750"/>
              <a:gd name="adj2" fmla="val -8333"/>
              <a:gd name="adj3" fmla="val -44642"/>
              <a:gd name="adj4" fmla="val -29102"/>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次のページで説明</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線吹き出し 1 (枠付き) 17"/>
          <p:cNvSpPr/>
          <p:nvPr/>
        </p:nvSpPr>
        <p:spPr>
          <a:xfrm>
            <a:off x="2193496" y="3899538"/>
            <a:ext cx="2544864" cy="590844"/>
          </a:xfrm>
          <a:prstGeom prst="borderCallout1">
            <a:avLst>
              <a:gd name="adj1" fmla="val 18750"/>
              <a:gd name="adj2" fmla="val -8333"/>
              <a:gd name="adj3" fmla="val -44642"/>
              <a:gd name="adj4" fmla="val -29102"/>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ここをクリックするとプログラムを作る画面</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24540236"/>
              </p:ext>
            </p:extLst>
          </p:nvPr>
        </p:nvGraphicFramePr>
        <p:xfrm>
          <a:off x="5233179" y="1312817"/>
          <a:ext cx="2869810" cy="457200"/>
        </p:xfrm>
        <a:graphic>
          <a:graphicData uri="http://schemas.openxmlformats.org/drawingml/2006/table">
            <a:tbl>
              <a:tblPr firstRow="1" bandRow="1">
                <a:tableStyleId>{5C22544A-7EE6-4342-B048-85BDC9FD1C3A}</a:tableStyleId>
              </a:tblPr>
              <a:tblGrid>
                <a:gridCol w="2039816">
                  <a:extLst>
                    <a:ext uri="{9D8B030D-6E8A-4147-A177-3AD203B41FA5}">
                      <a16:colId xmlns:a16="http://schemas.microsoft.com/office/drawing/2014/main" val="1216802482"/>
                    </a:ext>
                  </a:extLst>
                </a:gridCol>
                <a:gridCol w="829994">
                  <a:extLst>
                    <a:ext uri="{9D8B030D-6E8A-4147-A177-3AD203B41FA5}">
                      <a16:colId xmlns:a16="http://schemas.microsoft.com/office/drawing/2014/main" val="186413184"/>
                    </a:ext>
                  </a:extLst>
                </a:gridCol>
              </a:tblGrid>
              <a:tr h="370840">
                <a:tc>
                  <a:txBody>
                    <a:bodyPr/>
                    <a:lstStyle/>
                    <a:p>
                      <a:r>
                        <a:rPr kumimoji="1" lang="en-US" altLang="ja-JP" sz="240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94414678"/>
                  </a:ext>
                </a:extLst>
              </a:tr>
            </a:tbl>
          </a:graphicData>
        </a:graphic>
      </p:graphicFrame>
    </p:spTree>
    <p:extLst>
      <p:ext uri="{BB962C8B-B14F-4D97-AF65-F5344CB8AC3E}">
        <p14:creationId xmlns:p14="http://schemas.microsoft.com/office/powerpoint/2010/main" val="996486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19849" y="982782"/>
            <a:ext cx="3077255" cy="395810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FF99CC"/>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3C (4). </a:t>
            </a:r>
            <a:r>
              <a:rPr lang="ja-JP" altLang="en-US" sz="2400" dirty="0">
                <a:solidFill>
                  <a:schemeClr val="tx1"/>
                </a:solidFill>
                <a:latin typeface="メイリオ" panose="020B0604030504040204" pitchFamily="50" charset="-128"/>
                <a:ea typeface="メイリオ" panose="020B0604030504040204" pitchFamily="50" charset="-128"/>
              </a:rPr>
              <a:t>ダンス</a:t>
            </a:r>
            <a:r>
              <a:rPr lang="ja-JP" altLang="en-US" sz="2400" dirty="0" smtClean="0">
                <a:solidFill>
                  <a:schemeClr val="tx1"/>
                </a:solidFill>
                <a:latin typeface="メイリオ" panose="020B0604030504040204" pitchFamily="50" charset="-128"/>
                <a:ea typeface="メイリオ" panose="020B0604030504040204" pitchFamily="50" charset="-128"/>
              </a:rPr>
              <a:t>の音楽を鳴らそう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スプライトにダンスをさせよう。</a:t>
            </a:r>
          </a:p>
          <a:p>
            <a:endParaRPr kumimoji="1" lang="ja-JP" altLang="en-US"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3505034" y="3094227"/>
            <a:ext cx="3546918" cy="923330"/>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新しいスプライのコスチュームを入れ替えて踊っているように見せるよ</a:t>
            </a:r>
          </a:p>
        </p:txBody>
      </p:sp>
      <p:sp>
        <p:nvSpPr>
          <p:cNvPr id="27" name="右中かっこ 26"/>
          <p:cNvSpPr/>
          <p:nvPr/>
        </p:nvSpPr>
        <p:spPr>
          <a:xfrm>
            <a:off x="2753572" y="2926080"/>
            <a:ext cx="491198" cy="1210387"/>
          </a:xfrm>
          <a:prstGeom prst="rightBrace">
            <a:avLst>
              <a:gd name="adj1" fmla="val 402"/>
              <a:gd name="adj2" fmla="val 229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8" name="直線矢印コネクタ 27"/>
          <p:cNvCxnSpPr/>
          <p:nvPr/>
        </p:nvCxnSpPr>
        <p:spPr>
          <a:xfrm flipH="1" flipV="1">
            <a:off x="2075596" y="4136467"/>
            <a:ext cx="365759" cy="253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305907" y="4479222"/>
            <a:ext cx="53597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速くコスチュームが変わりすぎる時は</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秒待つ</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ブロックを入れて調節するよ。</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秒数は小数</a:t>
            </a:r>
            <a:r>
              <a:rPr lang="en-US" altLang="ja-JP" dirty="0" smtClean="0">
                <a:latin typeface="メイリオ" panose="020B0604030504040204" pitchFamily="50" charset="-128"/>
                <a:ea typeface="メイリオ" panose="020B0604030504040204" pitchFamily="50" charset="-128"/>
              </a:rPr>
              <a:t>(0.2</a:t>
            </a:r>
            <a:r>
              <a:rPr lang="ja-JP" altLang="en-US" dirty="0" smtClean="0">
                <a:latin typeface="メイリオ" panose="020B0604030504040204" pitchFamily="50" charset="-128"/>
                <a:ea typeface="メイリオ" panose="020B0604030504040204" pitchFamily="50" charset="-128"/>
              </a:rPr>
              <a:t>や</a:t>
            </a:r>
            <a:r>
              <a:rPr lang="en-US" altLang="ja-JP" dirty="0" smtClean="0">
                <a:latin typeface="メイリオ" panose="020B0604030504040204" pitchFamily="50" charset="-128"/>
                <a:ea typeface="メイリオ" panose="020B0604030504040204" pitchFamily="50" charset="-128"/>
              </a:rPr>
              <a:t>0.5)</a:t>
            </a:r>
            <a:r>
              <a:rPr lang="ja-JP" altLang="en-US" dirty="0" smtClean="0">
                <a:latin typeface="メイリオ" panose="020B0604030504040204" pitchFamily="50" charset="-128"/>
                <a:ea typeface="メイリオ" panose="020B0604030504040204" pitchFamily="50" charset="-128"/>
              </a:rPr>
              <a:t>なども指定できるよ。</a:t>
            </a:r>
          </a:p>
        </p:txBody>
      </p:sp>
      <p:sp>
        <p:nvSpPr>
          <p:cNvPr id="30" name="テキスト ボックス 29"/>
          <p:cNvSpPr txBox="1"/>
          <p:nvPr/>
        </p:nvSpPr>
        <p:spPr>
          <a:xfrm>
            <a:off x="-28843" y="5422141"/>
            <a:ext cx="7651895"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音楽が流れてスプライトが踊っているように見える。</a:t>
            </a:r>
          </a:p>
        </p:txBody>
      </p:sp>
    </p:spTree>
    <p:extLst>
      <p:ext uri="{BB962C8B-B14F-4D97-AF65-F5344CB8AC3E}">
        <p14:creationId xmlns:p14="http://schemas.microsoft.com/office/powerpoint/2010/main" val="1504115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0679" y="1010116"/>
            <a:ext cx="3443287" cy="1935278"/>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solidFill>
            <a:srgbClr val="FF99CC"/>
          </a:solid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3C (5). </a:t>
            </a:r>
            <a:r>
              <a:rPr lang="ja-JP" altLang="en-US" sz="2400" dirty="0">
                <a:solidFill>
                  <a:schemeClr val="tx1"/>
                </a:solidFill>
                <a:latin typeface="メイリオ" panose="020B0604030504040204" pitchFamily="50" charset="-128"/>
                <a:ea typeface="メイリオ" panose="020B0604030504040204" pitchFamily="50" charset="-128"/>
              </a:rPr>
              <a:t>背景</a:t>
            </a:r>
            <a:r>
              <a:rPr lang="ja-JP" altLang="en-US" sz="2400" dirty="0" smtClean="0">
                <a:solidFill>
                  <a:schemeClr val="tx1"/>
                </a:solidFill>
                <a:latin typeface="メイリオ" panose="020B0604030504040204" pitchFamily="50" charset="-128"/>
                <a:ea typeface="メイリオ" panose="020B0604030504040204" pitchFamily="50" charset="-128"/>
              </a:rPr>
              <a:t>を追加しよう</a:t>
            </a:r>
            <a:endParaRPr kumimoji="1" lang="ja-JP" altLang="en-US" sz="2400" dirty="0"/>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新しい背景を追加してみよう。</a:t>
            </a:r>
            <a:endParaRPr kumimoji="1" lang="ja-JP" altLang="en-US" dirty="0">
              <a:latin typeface="メイリオ" panose="020B0604030504040204" pitchFamily="50" charset="-128"/>
              <a:ea typeface="メイリオ" panose="020B0604030504040204" pitchFamily="50" charset="-128"/>
            </a:endParaRPr>
          </a:p>
        </p:txBody>
      </p:sp>
      <p:sp>
        <p:nvSpPr>
          <p:cNvPr id="12" name="楕円 11"/>
          <p:cNvSpPr/>
          <p:nvPr/>
        </p:nvSpPr>
        <p:spPr>
          <a:xfrm>
            <a:off x="2981850" y="2269672"/>
            <a:ext cx="602115" cy="6757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8463" y="3657281"/>
            <a:ext cx="3443286" cy="2308324"/>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ダンスのプログラムがうまく動くかな。</a:t>
            </a:r>
            <a:br>
              <a:rPr lang="ja-JP" altLang="en-US" dirty="0" smtClean="0">
                <a:latin typeface="メイリオ" panose="020B0604030504040204" pitchFamily="50" charset="-128"/>
                <a:ea typeface="メイリオ" panose="020B0604030504040204" pitchFamily="50" charset="-128"/>
              </a:rPr>
            </a:br>
            <a:endParaRPr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他の例</a:t>
            </a:r>
            <a:r>
              <a:rPr lang="en-US" altLang="ja-JP" dirty="0" smtClean="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3A. </a:t>
            </a:r>
            <a:r>
              <a:rPr lang="ja-JP" altLang="en-US" dirty="0">
                <a:latin typeface="メイリオ" panose="020B0604030504040204" pitchFamily="50" charset="-128"/>
                <a:ea typeface="メイリオ" panose="020B0604030504040204" pitchFamily="50" charset="-128"/>
              </a:rPr>
              <a:t>ゲーム・アクション編</a:t>
            </a:r>
          </a:p>
          <a:p>
            <a:r>
              <a:rPr lang="en-US" altLang="ja-JP" dirty="0" smtClean="0">
                <a:latin typeface="メイリオ" panose="020B0604030504040204" pitchFamily="50" charset="-128"/>
                <a:ea typeface="メイリオ" panose="020B0604030504040204" pitchFamily="50" charset="-128"/>
              </a:rPr>
              <a:t>/3B. </a:t>
            </a:r>
            <a:r>
              <a:rPr lang="ja-JP" altLang="en-US" dirty="0">
                <a:latin typeface="メイリオ" panose="020B0604030504040204" pitchFamily="50" charset="-128"/>
                <a:ea typeface="メイリオ" panose="020B0604030504040204" pitchFamily="50" charset="-128"/>
              </a:rPr>
              <a:t>デジタル・アート編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を見てプログラムを</a:t>
            </a:r>
          </a:p>
          <a:p>
            <a:r>
              <a:rPr kumimoji="1" lang="ja-JP" altLang="en-US" dirty="0" smtClean="0">
                <a:latin typeface="メイリオ" panose="020B0604030504040204" pitchFamily="50" charset="-128"/>
                <a:ea typeface="メイリオ" panose="020B0604030504040204" pitchFamily="50" charset="-128"/>
              </a:rPr>
              <a:t>改造してみよう。</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249013" y="959797"/>
            <a:ext cx="4352245" cy="2133889"/>
          </a:xfrm>
          <a:prstGeom prst="rect">
            <a:avLst/>
          </a:prstGeom>
        </p:spPr>
      </p:pic>
      <p:sp>
        <p:nvSpPr>
          <p:cNvPr id="11" name="下矢印 10"/>
          <p:cNvSpPr/>
          <p:nvPr/>
        </p:nvSpPr>
        <p:spPr>
          <a:xfrm rot="16200000">
            <a:off x="3684373" y="1738862"/>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499271" y="3228033"/>
            <a:ext cx="2325882" cy="3296394"/>
          </a:xfrm>
          <a:prstGeom prst="rect">
            <a:avLst/>
          </a:prstGeom>
        </p:spPr>
      </p:pic>
      <p:sp>
        <p:nvSpPr>
          <p:cNvPr id="14" name="下矢印 13"/>
          <p:cNvSpPr/>
          <p:nvPr/>
        </p:nvSpPr>
        <p:spPr>
          <a:xfrm rot="18793774">
            <a:off x="4641073" y="3266019"/>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231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4. </a:t>
            </a:r>
            <a:r>
              <a:rPr lang="ja-JP" altLang="en-US" sz="2400" dirty="0">
                <a:solidFill>
                  <a:schemeClr val="tx1"/>
                </a:solidFill>
                <a:latin typeface="メイリオ" panose="020B0604030504040204" pitchFamily="50" charset="-128"/>
                <a:ea typeface="メイリオ" panose="020B0604030504040204" pitchFamily="50" charset="-128"/>
              </a:rPr>
              <a:t>コード</a:t>
            </a:r>
            <a:r>
              <a:rPr lang="ja-JP" altLang="en-US" sz="2400" dirty="0" smtClean="0">
                <a:solidFill>
                  <a:schemeClr val="tx1"/>
                </a:solidFill>
                <a:latin typeface="メイリオ" panose="020B0604030504040204" pitchFamily="50" charset="-128"/>
                <a:ea typeface="メイリオ" panose="020B0604030504040204" pitchFamily="50" charset="-128"/>
              </a:rPr>
              <a:t>忍者へ</a:t>
            </a:r>
            <a:r>
              <a:rPr lang="ja-JP" altLang="en-US" sz="2400" dirty="0">
                <a:solidFill>
                  <a:schemeClr val="tx1"/>
                </a:solidFill>
                <a:latin typeface="メイリオ" panose="020B0604030504040204" pitchFamily="50" charset="-128"/>
                <a:ea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rPr>
              <a:t>修業の道筋</a:t>
            </a:r>
            <a:endParaRPr kumimoji="1" lang="ja-JP" altLang="en-US" sz="2400" dirty="0"/>
          </a:p>
        </p:txBody>
      </p:sp>
      <p:sp>
        <p:nvSpPr>
          <p:cNvPr id="2" name="テキスト ボックス 1"/>
          <p:cNvSpPr txBox="1"/>
          <p:nvPr/>
        </p:nvSpPr>
        <p:spPr>
          <a:xfrm>
            <a:off x="369276" y="719714"/>
            <a:ext cx="8115300"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初</a:t>
            </a:r>
            <a:r>
              <a:rPr lang="ja-JP" altLang="en-US" dirty="0" smtClean="0">
                <a:latin typeface="メイリオ" panose="020B0604030504040204" pitchFamily="50" charset="-128"/>
                <a:ea typeface="メイリオ" panose="020B0604030504040204" pitchFamily="50" charset="-128"/>
              </a:rPr>
              <a:t>めての修業は楽しかったかな</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これからどんどん</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を上手に使うための修業のやり方を説明するよ。</a:t>
            </a:r>
            <a:endParaRPr lang="en-US" altLang="ja-JP" dirty="0" smtClean="0">
              <a:latin typeface="メイリオ" panose="020B0604030504040204" pitchFamily="50" charset="-128"/>
              <a:ea typeface="メイリオ" panose="020B0604030504040204" pitchFamily="50" charset="-128"/>
            </a:endParaRPr>
          </a:p>
        </p:txBody>
      </p:sp>
      <p:sp>
        <p:nvSpPr>
          <p:cNvPr id="12" name="角丸四角形 11"/>
          <p:cNvSpPr/>
          <p:nvPr/>
        </p:nvSpPr>
        <p:spPr>
          <a:xfrm>
            <a:off x="495130" y="2946870"/>
            <a:ext cx="3031839"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ゲームを作りながら</a:t>
            </a:r>
            <a:br>
              <a:rPr kumimoji="1" lang="ja-JP" altLang="en-US" dirty="0" smtClean="0">
                <a:solidFill>
                  <a:schemeClr val="tx1"/>
                </a:solidFill>
                <a:latin typeface="メイリオ" panose="020B0604030504040204" pitchFamily="50" charset="-128"/>
                <a:ea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rPr>
              <a:t>修業したい</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4426924" y="2945011"/>
            <a:ext cx="3796645"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4.3 </a:t>
            </a:r>
            <a:r>
              <a:rPr kumimoji="1" lang="ja-JP" altLang="en-US" dirty="0" smtClean="0">
                <a:solidFill>
                  <a:schemeClr val="tx1"/>
                </a:solidFill>
                <a:latin typeface="メイリオ" panose="020B0604030504040204" pitchFamily="50" charset="-128"/>
                <a:ea typeface="メイリオ" panose="020B0604030504040204" pitchFamily="50" charset="-128"/>
              </a:rPr>
              <a:t>ゲームで</a:t>
            </a:r>
            <a:r>
              <a:rPr lang="ja-JP" altLang="en-US" dirty="0" smtClean="0">
                <a:solidFill>
                  <a:schemeClr val="tx1"/>
                </a:solidFill>
                <a:latin typeface="メイリオ" panose="020B0604030504040204" pitchFamily="50" charset="-128"/>
                <a:ea typeface="メイリオ" panose="020B0604030504040204" pitchFamily="50" charset="-128"/>
              </a:rPr>
              <a:t>プログラムを修業。</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495130" y="1420845"/>
            <a:ext cx="3031839"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Scratch</a:t>
            </a:r>
            <a:r>
              <a:rPr kumimoji="1" lang="ja-JP" altLang="en-US" dirty="0" smtClean="0">
                <a:solidFill>
                  <a:schemeClr val="tx1"/>
                </a:solidFill>
                <a:latin typeface="メイリオ" panose="020B0604030504040204" pitchFamily="50" charset="-128"/>
                <a:ea typeface="メイリオ" panose="020B0604030504040204" pitchFamily="50" charset="-128"/>
              </a:rPr>
              <a:t>の簡単なプログラムで修業する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4426925" y="1428147"/>
            <a:ext cx="3796645"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4.1 </a:t>
            </a:r>
            <a:r>
              <a:rPr kumimoji="1" lang="ja-JP" altLang="en-US" dirty="0" smtClean="0">
                <a:solidFill>
                  <a:schemeClr val="tx1"/>
                </a:solidFill>
                <a:latin typeface="メイリオ" panose="020B0604030504040204" pitchFamily="50" charset="-128"/>
                <a:ea typeface="メイリオ" panose="020B0604030504040204" pitchFamily="50" charset="-128"/>
              </a:rPr>
              <a:t>簡単なプログラムから始める</a:t>
            </a:r>
            <a:r>
              <a:rPr lang="ja-JP" altLang="en-US" dirty="0" smtClean="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495130" y="2187960"/>
            <a:ext cx="3031839"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メイリオ" panose="020B0604030504040204" pitchFamily="50" charset="-128"/>
                <a:ea typeface="メイリオ" panose="020B0604030504040204" pitchFamily="50" charset="-128"/>
              </a:rPr>
              <a:t>Scratch</a:t>
            </a:r>
            <a:r>
              <a:rPr lang="ja-JP" altLang="en-US" dirty="0" smtClean="0">
                <a:solidFill>
                  <a:schemeClr val="tx1"/>
                </a:solidFill>
                <a:latin typeface="メイリオ" panose="020B0604030504040204" pitchFamily="50" charset="-128"/>
                <a:ea typeface="メイリオ" panose="020B0604030504040204" pitchFamily="50" charset="-128"/>
              </a:rPr>
              <a:t>を早く知りたい</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4426924" y="2186101"/>
            <a:ext cx="3796645"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4.2 Scratch</a:t>
            </a:r>
            <a:r>
              <a:rPr kumimoji="1" lang="ja-JP" altLang="en-US" dirty="0" smtClean="0">
                <a:solidFill>
                  <a:schemeClr val="tx1"/>
                </a:solidFill>
                <a:latin typeface="メイリオ" panose="020B0604030504040204" pitchFamily="50" charset="-128"/>
                <a:ea typeface="メイリオ" panose="020B0604030504040204" pitchFamily="50" charset="-128"/>
              </a:rPr>
              <a:t>の全部を学ぶ</a:t>
            </a:r>
            <a:r>
              <a:rPr lang="ja-JP" altLang="en-US" dirty="0" smtClean="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角丸四角形 17"/>
          <p:cNvSpPr/>
          <p:nvPr/>
        </p:nvSpPr>
        <p:spPr>
          <a:xfrm>
            <a:off x="495130" y="3729260"/>
            <a:ext cx="3031839"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自分で作ってみたい</a:t>
            </a:r>
            <a:br>
              <a:rPr kumimoji="1" lang="ja-JP" altLang="en-US" dirty="0" smtClean="0">
                <a:solidFill>
                  <a:schemeClr val="tx1"/>
                </a:solidFill>
                <a:latin typeface="メイリオ" panose="020B0604030504040204" pitchFamily="50" charset="-128"/>
                <a:ea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rPr>
              <a:t>プログラムがある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4426924" y="3727401"/>
            <a:ext cx="3796645"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4.4 </a:t>
            </a:r>
            <a:r>
              <a:rPr kumimoji="1" lang="ja-JP" altLang="en-US" dirty="0" smtClean="0">
                <a:solidFill>
                  <a:schemeClr val="tx1"/>
                </a:solidFill>
                <a:latin typeface="メイリオ" panose="020B0604030504040204" pitchFamily="50" charset="-128"/>
                <a:ea typeface="メイリオ" panose="020B0604030504040204" pitchFamily="50" charset="-128"/>
              </a:rPr>
              <a:t>自分</a:t>
            </a:r>
            <a:r>
              <a:rPr lang="ja-JP" altLang="en-US" dirty="0" smtClean="0">
                <a:solidFill>
                  <a:schemeClr val="tx1"/>
                </a:solidFill>
                <a:latin typeface="メイリオ" panose="020B0604030504040204" pitchFamily="50" charset="-128"/>
                <a:ea typeface="メイリオ" panose="020B0604030504040204" pitchFamily="50" charset="-128"/>
              </a:rPr>
              <a:t>のプログラムを作る。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0" name="下矢印 19"/>
          <p:cNvSpPr/>
          <p:nvPr/>
        </p:nvSpPr>
        <p:spPr>
          <a:xfrm rot="16200000">
            <a:off x="3744830" y="1523993"/>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6200000">
            <a:off x="3744831" y="2289249"/>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6200000">
            <a:off x="3744830" y="3060555"/>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6200000">
            <a:off x="3740593" y="3822989"/>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対角する 2 つの角を丸めた四角形 23"/>
          <p:cNvSpPr/>
          <p:nvPr/>
        </p:nvSpPr>
        <p:spPr>
          <a:xfrm>
            <a:off x="495130" y="5279881"/>
            <a:ext cx="7632729" cy="1137474"/>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rgbClr val="FF0000"/>
                </a:solidFill>
                <a:latin typeface="メイリオ" panose="020B0604030504040204" pitchFamily="50" charset="-128"/>
                <a:ea typeface="メイリオ" panose="020B0604030504040204" pitchFamily="50" charset="-128"/>
              </a:rPr>
              <a:t>補足</a:t>
            </a:r>
            <a:r>
              <a:rPr lang="en-US" altLang="ja-JP" dirty="0" smtClean="0">
                <a:solidFill>
                  <a:srgbClr val="FF0000"/>
                </a:solidFill>
                <a:latin typeface="メイリオ" panose="020B0604030504040204" pitchFamily="50" charset="-128"/>
                <a:ea typeface="メイリオ" panose="020B0604030504040204" pitchFamily="50" charset="-128"/>
              </a:rPr>
              <a:t>:</a:t>
            </a:r>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r>
              <a:rPr kumimoji="1" lang="en-US" altLang="ja-JP" sz="1600" dirty="0" smtClean="0">
                <a:solidFill>
                  <a:schemeClr val="tx1"/>
                </a:solidFill>
                <a:latin typeface="メイリオ" panose="020B0604030504040204" pitchFamily="50" charset="-128"/>
                <a:ea typeface="メイリオ" panose="020B0604030504040204" pitchFamily="50" charset="-128"/>
              </a:rPr>
              <a:t>Scratch 3.0</a:t>
            </a:r>
            <a:r>
              <a:rPr kumimoji="1" lang="ja-JP" altLang="en-US" sz="1600" dirty="0" smtClean="0">
                <a:solidFill>
                  <a:schemeClr val="tx1"/>
                </a:solidFill>
                <a:latin typeface="メイリオ" panose="020B0604030504040204" pitchFamily="50" charset="-128"/>
                <a:ea typeface="メイリオ" panose="020B0604030504040204" pitchFamily="50" charset="-128"/>
              </a:rPr>
              <a:t>は</a:t>
            </a:r>
            <a:r>
              <a:rPr kumimoji="1" lang="en-US" altLang="ja-JP" sz="1600" dirty="0" smtClean="0">
                <a:solidFill>
                  <a:schemeClr val="tx1"/>
                </a:solidFill>
                <a:latin typeface="メイリオ" panose="020B0604030504040204" pitchFamily="50" charset="-128"/>
                <a:ea typeface="メイリオ" panose="020B0604030504040204" pitchFamily="50" charset="-128"/>
              </a:rPr>
              <a:t>2019</a:t>
            </a:r>
            <a:r>
              <a:rPr kumimoji="1" lang="ja-JP" altLang="en-US" sz="1600" dirty="0" smtClean="0">
                <a:solidFill>
                  <a:schemeClr val="tx1"/>
                </a:solidFill>
                <a:latin typeface="メイリオ" panose="020B0604030504040204" pitchFamily="50" charset="-128"/>
                <a:ea typeface="メイリオ" panose="020B0604030504040204" pitchFamily="50" charset="-128"/>
              </a:rPr>
              <a:t>年</a:t>
            </a:r>
            <a:r>
              <a:rPr kumimoji="1" lang="en-US" altLang="ja-JP" sz="1600" dirty="0" smtClean="0">
                <a:solidFill>
                  <a:schemeClr val="tx1"/>
                </a:solidFill>
                <a:latin typeface="メイリオ" panose="020B0604030504040204" pitchFamily="50" charset="-128"/>
                <a:ea typeface="メイリオ" panose="020B0604030504040204" pitchFamily="50" charset="-128"/>
              </a:rPr>
              <a:t>1</a:t>
            </a:r>
            <a:r>
              <a:rPr kumimoji="1" lang="ja-JP" altLang="en-US" sz="1600" dirty="0" smtClean="0">
                <a:solidFill>
                  <a:schemeClr val="tx1"/>
                </a:solidFill>
                <a:latin typeface="メイリオ" panose="020B0604030504040204" pitchFamily="50" charset="-128"/>
                <a:ea typeface="メイリオ" panose="020B0604030504040204" pitchFamily="50" charset="-128"/>
              </a:rPr>
              <a:t>月</a:t>
            </a:r>
            <a:r>
              <a:rPr kumimoji="1" lang="en-US" altLang="ja-JP" sz="1600" dirty="0" smtClean="0">
                <a:solidFill>
                  <a:schemeClr val="tx1"/>
                </a:solidFill>
                <a:latin typeface="メイリオ" panose="020B0604030504040204" pitchFamily="50" charset="-128"/>
                <a:ea typeface="メイリオ" panose="020B0604030504040204" pitchFamily="50" charset="-128"/>
              </a:rPr>
              <a:t>2</a:t>
            </a:r>
            <a:r>
              <a:rPr kumimoji="1" lang="ja-JP" altLang="en-US" sz="1600" dirty="0" smtClean="0">
                <a:solidFill>
                  <a:schemeClr val="tx1"/>
                </a:solidFill>
                <a:latin typeface="メイリオ" panose="020B0604030504040204" pitchFamily="50" charset="-128"/>
                <a:ea typeface="メイリオ" panose="020B0604030504040204" pitchFamily="50" charset="-128"/>
              </a:rPr>
              <a:t>日にリリースされました。そのため、現時点</a:t>
            </a:r>
            <a:r>
              <a:rPr kumimoji="1" lang="en-US" altLang="ja-JP" sz="1600" dirty="0" smtClean="0">
                <a:solidFill>
                  <a:schemeClr val="tx1"/>
                </a:solidFill>
                <a:latin typeface="メイリオ" panose="020B0604030504040204" pitchFamily="50" charset="-128"/>
                <a:ea typeface="メイリオ" panose="020B0604030504040204" pitchFamily="50" charset="-128"/>
              </a:rPr>
              <a:t>(2019</a:t>
            </a:r>
            <a:r>
              <a:rPr kumimoji="1" lang="ja-JP" altLang="en-US" sz="1600" dirty="0" smtClean="0">
                <a:solidFill>
                  <a:schemeClr val="tx1"/>
                </a:solidFill>
                <a:latin typeface="メイリオ" panose="020B0604030504040204" pitchFamily="50" charset="-128"/>
                <a:ea typeface="メイリオ" panose="020B0604030504040204" pitchFamily="50" charset="-128"/>
              </a:rPr>
              <a:t>年</a:t>
            </a:r>
            <a:r>
              <a:rPr kumimoji="1" lang="en-US" altLang="ja-JP" sz="1600" dirty="0" smtClean="0">
                <a:solidFill>
                  <a:schemeClr val="tx1"/>
                </a:solidFill>
                <a:latin typeface="メイリオ" panose="020B0604030504040204" pitchFamily="50" charset="-128"/>
                <a:ea typeface="メイリオ" panose="020B0604030504040204" pitchFamily="50" charset="-128"/>
              </a:rPr>
              <a:t>1</a:t>
            </a:r>
            <a:r>
              <a:rPr kumimoji="1" lang="ja-JP" altLang="en-US" sz="1600" dirty="0" smtClean="0">
                <a:solidFill>
                  <a:schemeClr val="tx1"/>
                </a:solidFill>
                <a:latin typeface="メイリオ" panose="020B0604030504040204" pitchFamily="50" charset="-128"/>
                <a:ea typeface="メイリオ" panose="020B0604030504040204" pitchFamily="50" charset="-128"/>
              </a:rPr>
              <a:t>月</a:t>
            </a:r>
            <a:r>
              <a:rPr kumimoji="1" lang="en-US" altLang="ja-JP" sz="1600" dirty="0" smtClean="0">
                <a:solidFill>
                  <a:schemeClr val="tx1"/>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では、多くの書籍や</a:t>
            </a:r>
            <a:r>
              <a:rPr kumimoji="1" lang="en-US" altLang="ja-JP" sz="1600" dirty="0" smtClean="0">
                <a:solidFill>
                  <a:schemeClr val="tx1"/>
                </a:solidFill>
                <a:latin typeface="メイリオ" panose="020B0604030504040204" pitchFamily="50" charset="-128"/>
                <a:ea typeface="メイリオ" panose="020B0604030504040204" pitchFamily="50" charset="-128"/>
              </a:rPr>
              <a:t>Web</a:t>
            </a:r>
            <a:r>
              <a:rPr kumimoji="1" lang="ja-JP" altLang="en-US" sz="1600" dirty="0" smtClean="0">
                <a:solidFill>
                  <a:schemeClr val="tx1"/>
                </a:solidFill>
                <a:latin typeface="メイリオ" panose="020B0604030504040204" pitchFamily="50" charset="-128"/>
                <a:ea typeface="メイリオ" panose="020B0604030504040204" pitchFamily="50" charset="-128"/>
              </a:rPr>
              <a:t>上の</a:t>
            </a:r>
            <a:r>
              <a:rPr kumimoji="1" lang="en-US" altLang="ja-JP" sz="1600" dirty="0" smtClean="0">
                <a:solidFill>
                  <a:schemeClr val="tx1"/>
                </a:solidFill>
                <a:latin typeface="メイリオ" panose="020B0604030504040204" pitchFamily="50" charset="-128"/>
                <a:ea typeface="メイリオ" panose="020B0604030504040204" pitchFamily="50" charset="-128"/>
              </a:rPr>
              <a:t>Scratch</a:t>
            </a:r>
            <a:r>
              <a:rPr kumimoji="1" lang="ja-JP" altLang="en-US" sz="1600" dirty="0" smtClean="0">
                <a:solidFill>
                  <a:schemeClr val="tx1"/>
                </a:solidFill>
                <a:latin typeface="メイリオ" panose="020B0604030504040204" pitchFamily="50" charset="-128"/>
                <a:ea typeface="メイリオ" panose="020B0604030504040204" pitchFamily="50" charset="-128"/>
              </a:rPr>
              <a:t>の教材は </a:t>
            </a:r>
            <a:r>
              <a:rPr kumimoji="1" lang="en-US" altLang="ja-JP" sz="1600" dirty="0" err="1" smtClean="0">
                <a:solidFill>
                  <a:schemeClr val="tx1"/>
                </a:solidFill>
                <a:latin typeface="メイリオ" panose="020B0604030504040204" pitchFamily="50" charset="-128"/>
                <a:ea typeface="メイリオ" panose="020B0604030504040204" pitchFamily="50" charset="-128"/>
              </a:rPr>
              <a:t>Ver</a:t>
            </a:r>
            <a:r>
              <a:rPr kumimoji="1" lang="en-US" altLang="ja-JP" sz="1600" dirty="0" smtClean="0">
                <a:solidFill>
                  <a:schemeClr val="tx1"/>
                </a:solidFill>
                <a:latin typeface="メイリオ" panose="020B0604030504040204" pitchFamily="50" charset="-128"/>
                <a:ea typeface="メイリオ" panose="020B0604030504040204" pitchFamily="50" charset="-128"/>
              </a:rPr>
              <a:t> 2.0</a:t>
            </a:r>
            <a:r>
              <a:rPr kumimoji="1" lang="ja-JP" altLang="en-US" sz="1600" dirty="0" smtClean="0">
                <a:solidFill>
                  <a:schemeClr val="tx1"/>
                </a:solidFill>
                <a:latin typeface="メイリオ" panose="020B0604030504040204" pitchFamily="50" charset="-128"/>
                <a:ea typeface="メイリオ" panose="020B0604030504040204" pitchFamily="50" charset="-128"/>
              </a:rPr>
              <a:t>対応で作成されています。そのため、一部の記述に違いがあります。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495130" y="4485707"/>
            <a:ext cx="3031839"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メイリオ" panose="020B0604030504040204" pitchFamily="50" charset="-128"/>
                <a:ea typeface="メイリオ" panose="020B0604030504040204" pitchFamily="50" charset="-128"/>
              </a:rPr>
              <a:t>6</a:t>
            </a:r>
            <a:r>
              <a:rPr lang="ja-JP" altLang="en-US" dirty="0" smtClean="0">
                <a:solidFill>
                  <a:schemeClr val="tx1"/>
                </a:solidFill>
                <a:latin typeface="メイリオ" panose="020B0604030504040204" pitchFamily="50" charset="-128"/>
                <a:ea typeface="メイリオ" panose="020B0604030504040204" pitchFamily="50" charset="-128"/>
              </a:rPr>
              <a:t>年生</a:t>
            </a:r>
            <a:r>
              <a:rPr lang="en-US" altLang="ja-JP" dirty="0" smtClean="0">
                <a:solidFill>
                  <a:schemeClr val="tx1"/>
                </a:solidFill>
                <a:latin typeface="メイリオ" panose="020B0604030504040204" pitchFamily="50" charset="-128"/>
                <a:ea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rPr>
              <a:t>中学生なので難しいことから挑戦してみたい</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6" name="角丸四角形 25"/>
          <p:cNvSpPr/>
          <p:nvPr/>
        </p:nvSpPr>
        <p:spPr>
          <a:xfrm>
            <a:off x="4426924" y="4483848"/>
            <a:ext cx="3796645" cy="6368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メイリオ" panose="020B0604030504040204" pitchFamily="50" charset="-128"/>
                <a:ea typeface="メイリオ" panose="020B0604030504040204" pitchFamily="50" charset="-128"/>
              </a:rPr>
              <a:t>4.5 </a:t>
            </a:r>
            <a:r>
              <a:rPr kumimoji="1" lang="ja-JP" altLang="en-US" dirty="0" smtClean="0">
                <a:solidFill>
                  <a:schemeClr val="tx1"/>
                </a:solidFill>
                <a:latin typeface="メイリオ" panose="020B0604030504040204" pitchFamily="50" charset="-128"/>
                <a:ea typeface="メイリオ" panose="020B0604030504040204" pitchFamily="50" charset="-128"/>
              </a:rPr>
              <a:t>おとなの</a:t>
            </a:r>
            <a:r>
              <a:rPr lang="ja-JP" altLang="en-US" dirty="0" smtClean="0">
                <a:solidFill>
                  <a:schemeClr val="tx1"/>
                </a:solidFill>
                <a:latin typeface="メイリオ" panose="020B0604030504040204" pitchFamily="50" charset="-128"/>
                <a:ea typeface="メイリオ" panose="020B0604030504040204" pitchFamily="50" charset="-128"/>
              </a:rPr>
              <a:t>プログラムを作る。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7" name="下矢印 26"/>
          <p:cNvSpPr/>
          <p:nvPr/>
        </p:nvSpPr>
        <p:spPr>
          <a:xfrm rot="16200000">
            <a:off x="3740593" y="4579436"/>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047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4.1 </a:t>
            </a:r>
            <a:r>
              <a:rPr lang="ja-JP" altLang="en-US" sz="2400" dirty="0">
                <a:solidFill>
                  <a:schemeClr val="tx1"/>
                </a:solidFill>
                <a:latin typeface="メイリオ" panose="020B0604030504040204" pitchFamily="50" charset="-128"/>
                <a:ea typeface="メイリオ" panose="020B0604030504040204" pitchFamily="50" charset="-128"/>
              </a:rPr>
              <a:t>簡単な</a:t>
            </a:r>
            <a:r>
              <a:rPr lang="ja-JP" altLang="en-US" sz="2400" dirty="0" smtClean="0">
                <a:solidFill>
                  <a:schemeClr val="tx1"/>
                </a:solidFill>
                <a:latin typeface="メイリオ" panose="020B0604030504040204" pitchFamily="50" charset="-128"/>
                <a:ea typeface="メイリオ" panose="020B0604030504040204" pitchFamily="50" charset="-128"/>
              </a:rPr>
              <a:t>プログラムから始める。</a:t>
            </a:r>
            <a:r>
              <a:rPr lang="en-US" altLang="ja-JP" sz="2400" dirty="0" smtClean="0">
                <a:solidFill>
                  <a:schemeClr val="tx1"/>
                </a:solidFill>
                <a:latin typeface="メイリオ" panose="020B0604030504040204" pitchFamily="50" charset="-128"/>
                <a:ea typeface="メイリオ" panose="020B0604030504040204" pitchFamily="50" charset="-128"/>
              </a:rPr>
              <a:t>(1)</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80823"/>
            <a:ext cx="897518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のサイトには入門用のチュートリアルが用意されています。</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　いろいろなプログラムがあるので、作ってみましょう。</a:t>
            </a:r>
            <a:endParaRPr lang="en-US" altLang="ja-JP" dirty="0" smtClean="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371475" y="1527418"/>
            <a:ext cx="5691700" cy="374284"/>
          </a:xfrm>
          <a:prstGeom prst="rect">
            <a:avLst/>
          </a:prstGeom>
        </p:spPr>
      </p:pic>
      <p:sp>
        <p:nvSpPr>
          <p:cNvPr id="14" name="楕円 13"/>
          <p:cNvSpPr/>
          <p:nvPr/>
        </p:nvSpPr>
        <p:spPr>
          <a:xfrm>
            <a:off x="2123308" y="1559147"/>
            <a:ext cx="848491" cy="342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a:stretch>
            <a:fillRect/>
          </a:stretch>
        </p:blipFill>
        <p:spPr>
          <a:xfrm>
            <a:off x="1159329" y="2491290"/>
            <a:ext cx="5789158" cy="4033137"/>
          </a:xfrm>
          <a:prstGeom prst="rect">
            <a:avLst/>
          </a:prstGeom>
        </p:spPr>
      </p:pic>
      <p:sp>
        <p:nvSpPr>
          <p:cNvPr id="15" name="下矢印 14"/>
          <p:cNvSpPr/>
          <p:nvPr/>
        </p:nvSpPr>
        <p:spPr>
          <a:xfrm rot="156243">
            <a:off x="2315436" y="2021482"/>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6896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4.1 </a:t>
            </a:r>
            <a:r>
              <a:rPr lang="ja-JP" altLang="en-US" sz="2400" dirty="0">
                <a:solidFill>
                  <a:schemeClr val="tx1"/>
                </a:solidFill>
                <a:latin typeface="メイリオ" panose="020B0604030504040204" pitchFamily="50" charset="-128"/>
                <a:ea typeface="メイリオ" panose="020B0604030504040204" pitchFamily="50" charset="-128"/>
              </a:rPr>
              <a:t>簡単な</a:t>
            </a:r>
            <a:r>
              <a:rPr lang="ja-JP" altLang="en-US" sz="2400" dirty="0" smtClean="0">
                <a:solidFill>
                  <a:schemeClr val="tx1"/>
                </a:solidFill>
                <a:latin typeface="メイリオ" panose="020B0604030504040204" pitchFamily="50" charset="-128"/>
                <a:ea typeface="メイリオ" panose="020B0604030504040204" pitchFamily="50" charset="-128"/>
              </a:rPr>
              <a:t>プログラムから始める。</a:t>
            </a:r>
            <a:r>
              <a:rPr lang="en-US" altLang="ja-JP" sz="2400" dirty="0" smtClean="0">
                <a:solidFill>
                  <a:schemeClr val="tx1"/>
                </a:solidFill>
                <a:latin typeface="メイリオ" panose="020B0604030504040204" pitchFamily="50" charset="-128"/>
                <a:ea typeface="メイリオ" panose="020B0604030504040204" pitchFamily="50" charset="-128"/>
              </a:rPr>
              <a:t>(2)</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16551"/>
            <a:ext cx="897518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他にも</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rPr>
              <a:t>簡単</a:t>
            </a:r>
            <a:r>
              <a:rPr lang="ja-JP" altLang="en-US" dirty="0" smtClean="0">
                <a:latin typeface="メイリオ" panose="020B0604030504040204" pitchFamily="50" charset="-128"/>
                <a:ea typeface="メイリオ" panose="020B0604030504040204" pitchFamily="50" charset="-128"/>
              </a:rPr>
              <a:t>なプログラムのチュートリアルはいろいろあります。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err="1" smtClean="0">
                <a:latin typeface="メイリオ" panose="020B0604030504040204" pitchFamily="50" charset="-128"/>
                <a:ea typeface="メイリオ" panose="020B0604030504040204" pitchFamily="50" charset="-128"/>
              </a:rPr>
              <a:t>CoderDojo</a:t>
            </a:r>
            <a:r>
              <a:rPr lang="ja-JP" altLang="en-US" dirty="0" smtClean="0">
                <a:latin typeface="メイリオ" panose="020B0604030504040204" pitchFamily="50" charset="-128"/>
                <a:ea typeface="メイリオ" panose="020B0604030504040204" pitchFamily="50" charset="-128"/>
              </a:rPr>
              <a:t>道場にある場合は、それを見てみましょう。</a:t>
            </a:r>
            <a:endParaRPr lang="en-US" altLang="ja-JP"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800094" y="2164388"/>
            <a:ext cx="2661563" cy="2946482"/>
          </a:xfrm>
          <a:prstGeom prst="rect">
            <a:avLst/>
          </a:prstGeom>
        </p:spPr>
      </p:pic>
      <p:sp>
        <p:nvSpPr>
          <p:cNvPr id="5" name="テキスト ボックス 4"/>
          <p:cNvSpPr txBox="1"/>
          <p:nvPr/>
        </p:nvSpPr>
        <p:spPr>
          <a:xfrm>
            <a:off x="586612" y="1450174"/>
            <a:ext cx="3118757" cy="646331"/>
          </a:xfrm>
          <a:prstGeom prst="rect">
            <a:avLst/>
          </a:prstGeom>
          <a:noFill/>
        </p:spPr>
        <p:txBody>
          <a:bodyPr wrap="square" rtlCol="0">
            <a:spAutoFit/>
          </a:bodyPr>
          <a:lstStyle/>
          <a:p>
            <a:r>
              <a:rPr kumimoji="1" lang="en-US" altLang="ja-JP" dirty="0" smtClean="0"/>
              <a:t>Scratch</a:t>
            </a:r>
            <a:r>
              <a:rPr kumimoji="1" lang="ja-JP" altLang="en-US" dirty="0" smtClean="0"/>
              <a:t>コーディングカード</a:t>
            </a:r>
            <a:br>
              <a:rPr kumimoji="1" lang="ja-JP" altLang="en-US" dirty="0" smtClean="0"/>
            </a:br>
            <a:r>
              <a:rPr lang="ja-JP" altLang="en-US" dirty="0"/>
              <a:t>日経</a:t>
            </a:r>
            <a:r>
              <a:rPr lang="en-US" altLang="ja-JP" dirty="0"/>
              <a:t>BP</a:t>
            </a:r>
            <a:r>
              <a:rPr lang="ja-JP" altLang="en-US" dirty="0" smtClean="0"/>
              <a:t>社</a:t>
            </a:r>
            <a:r>
              <a:rPr lang="en-US" altLang="ja-JP" dirty="0" smtClean="0"/>
              <a:t>:</a:t>
            </a:r>
            <a:endParaRPr kumimoji="1" lang="ja-JP" altLang="en-US" dirty="0"/>
          </a:p>
        </p:txBody>
      </p:sp>
      <p:sp>
        <p:nvSpPr>
          <p:cNvPr id="12" name="テキスト ボックス 11"/>
          <p:cNvSpPr txBox="1"/>
          <p:nvPr/>
        </p:nvSpPr>
        <p:spPr>
          <a:xfrm>
            <a:off x="216499" y="5301055"/>
            <a:ext cx="4682074" cy="1477328"/>
          </a:xfrm>
          <a:prstGeom prst="rect">
            <a:avLst/>
          </a:prstGeom>
          <a:noFill/>
        </p:spPr>
        <p:txBody>
          <a:bodyPr wrap="square" rtlCol="0">
            <a:spAutoFit/>
          </a:bodyPr>
          <a:lstStyle/>
          <a:p>
            <a:r>
              <a:rPr lang="ja-JP" altLang="en-US" dirty="0"/>
              <a:t>ゴールまで競争しよう</a:t>
            </a:r>
            <a:r>
              <a:rPr lang="en-US" altLang="ja-JP" dirty="0"/>
              <a:t>/</a:t>
            </a:r>
            <a:r>
              <a:rPr lang="ja-JP" altLang="en-US" dirty="0"/>
              <a:t>音楽を</a:t>
            </a:r>
            <a:r>
              <a:rPr lang="ja-JP" altLang="en-US" dirty="0" smtClean="0"/>
              <a:t>作ろう</a:t>
            </a:r>
            <a:endParaRPr lang="en-US" altLang="ja-JP" dirty="0" smtClean="0"/>
          </a:p>
          <a:p>
            <a:r>
              <a:rPr lang="ja-JP" altLang="en-US" dirty="0" smtClean="0"/>
              <a:t>かくれんぼ</a:t>
            </a:r>
            <a:r>
              <a:rPr lang="en-US" altLang="ja-JP" dirty="0" smtClean="0"/>
              <a:t>/</a:t>
            </a:r>
            <a:r>
              <a:rPr lang="ja-JP" altLang="en-US" dirty="0" smtClean="0"/>
              <a:t>物語</a:t>
            </a:r>
            <a:r>
              <a:rPr lang="ja-JP" altLang="en-US" dirty="0"/>
              <a:t>を</a:t>
            </a:r>
            <a:r>
              <a:rPr lang="ja-JP" altLang="en-US" dirty="0" smtClean="0"/>
              <a:t>作ろう</a:t>
            </a:r>
            <a:endParaRPr lang="ja-JP" altLang="en-US" dirty="0"/>
          </a:p>
          <a:p>
            <a:r>
              <a:rPr lang="ja-JP" altLang="en-US" dirty="0"/>
              <a:t>着せ替え遊び</a:t>
            </a:r>
            <a:r>
              <a:rPr lang="en-US" altLang="ja-JP" dirty="0"/>
              <a:t>/</a:t>
            </a:r>
            <a:r>
              <a:rPr lang="ja-JP" altLang="en-US" dirty="0"/>
              <a:t>ピンポンゲーム</a:t>
            </a:r>
          </a:p>
          <a:p>
            <a:r>
              <a:rPr lang="ja-JP" altLang="en-US" dirty="0"/>
              <a:t>さあ、踊ろう</a:t>
            </a:r>
            <a:r>
              <a:rPr lang="en-US" altLang="ja-JP" dirty="0" smtClean="0"/>
              <a:t>/</a:t>
            </a:r>
            <a:r>
              <a:rPr lang="ja-JP" altLang="en-US" dirty="0"/>
              <a:t>キャラクターを</a:t>
            </a:r>
            <a:r>
              <a:rPr lang="ja-JP" altLang="en-US" dirty="0" smtClean="0"/>
              <a:t>飛ばそう</a:t>
            </a:r>
          </a:p>
          <a:p>
            <a:r>
              <a:rPr lang="ja-JP" altLang="en-US" dirty="0" smtClean="0"/>
              <a:t>バーチャルペット</a:t>
            </a:r>
            <a:r>
              <a:rPr lang="en-US" altLang="ja-JP" dirty="0" smtClean="0"/>
              <a:t>/</a:t>
            </a:r>
            <a:r>
              <a:rPr lang="ja-JP" altLang="en-US" dirty="0" smtClean="0"/>
              <a:t>キャッチゲーム</a:t>
            </a:r>
            <a:endParaRPr lang="ja-JP" altLang="en-US" dirty="0"/>
          </a:p>
        </p:txBody>
      </p:sp>
      <p:pic>
        <p:nvPicPr>
          <p:cNvPr id="6" name="図 5"/>
          <p:cNvPicPr>
            <a:picLocks noChangeAspect="1"/>
          </p:cNvPicPr>
          <p:nvPr/>
        </p:nvPicPr>
        <p:blipFill>
          <a:blip r:embed="rId3"/>
          <a:stretch>
            <a:fillRect/>
          </a:stretch>
        </p:blipFill>
        <p:spPr>
          <a:xfrm>
            <a:off x="4487594" y="2563543"/>
            <a:ext cx="3996353" cy="2656976"/>
          </a:xfrm>
          <a:prstGeom prst="rect">
            <a:avLst/>
          </a:prstGeom>
        </p:spPr>
      </p:pic>
      <p:sp>
        <p:nvSpPr>
          <p:cNvPr id="16" name="テキスト ボックス 15"/>
          <p:cNvSpPr txBox="1"/>
          <p:nvPr/>
        </p:nvSpPr>
        <p:spPr>
          <a:xfrm>
            <a:off x="4677399" y="5259826"/>
            <a:ext cx="3996982" cy="1477328"/>
          </a:xfrm>
          <a:prstGeom prst="rect">
            <a:avLst/>
          </a:prstGeom>
          <a:noFill/>
        </p:spPr>
        <p:txBody>
          <a:bodyPr wrap="square" rtlCol="0">
            <a:spAutoFit/>
          </a:bodyPr>
          <a:lstStyle/>
          <a:p>
            <a:r>
              <a:rPr lang="ja-JP" altLang="en-US" dirty="0"/>
              <a:t>ゴキブリたたき</a:t>
            </a:r>
            <a:r>
              <a:rPr lang="en-US" altLang="ja-JP" dirty="0"/>
              <a:t>/ </a:t>
            </a:r>
            <a:r>
              <a:rPr lang="ja-JP" altLang="en-US" dirty="0"/>
              <a:t>ぐるぐる</a:t>
            </a:r>
          </a:p>
          <a:p>
            <a:r>
              <a:rPr lang="ja-JP" altLang="en-US" dirty="0"/>
              <a:t>影分身</a:t>
            </a:r>
            <a:r>
              <a:rPr lang="en-US" altLang="ja-JP" dirty="0"/>
              <a:t>/ </a:t>
            </a:r>
            <a:r>
              <a:rPr lang="ja-JP" altLang="en-US" dirty="0"/>
              <a:t>きも目玉</a:t>
            </a:r>
          </a:p>
          <a:p>
            <a:r>
              <a:rPr lang="ja-JP" altLang="en-US" dirty="0"/>
              <a:t>フライングネコアタック</a:t>
            </a:r>
            <a:r>
              <a:rPr lang="en-US" altLang="ja-JP" dirty="0"/>
              <a:t>/ </a:t>
            </a:r>
            <a:r>
              <a:rPr lang="ja-JP" altLang="en-US" dirty="0"/>
              <a:t>雪</a:t>
            </a:r>
          </a:p>
          <a:p>
            <a:r>
              <a:rPr lang="ja-JP" altLang="en-US" dirty="0"/>
              <a:t>ピコピコハンマー</a:t>
            </a:r>
            <a:r>
              <a:rPr lang="en-US" altLang="ja-JP" dirty="0"/>
              <a:t>/ </a:t>
            </a:r>
            <a:r>
              <a:rPr lang="ja-JP" altLang="en-US" dirty="0"/>
              <a:t>カラーウェーブ</a:t>
            </a:r>
          </a:p>
          <a:p>
            <a:r>
              <a:rPr lang="ja-JP" altLang="en-US" dirty="0"/>
              <a:t>連続ネコパンチ</a:t>
            </a:r>
            <a:endParaRPr kumimoji="1" lang="ja-JP" altLang="en-US" dirty="0"/>
          </a:p>
        </p:txBody>
      </p:sp>
      <p:sp>
        <p:nvSpPr>
          <p:cNvPr id="17" name="テキスト ボックス 16"/>
          <p:cNvSpPr txBox="1"/>
          <p:nvPr/>
        </p:nvSpPr>
        <p:spPr>
          <a:xfrm>
            <a:off x="4186787" y="1427154"/>
            <a:ext cx="4487594" cy="1200329"/>
          </a:xfrm>
          <a:prstGeom prst="rect">
            <a:avLst/>
          </a:prstGeom>
          <a:noFill/>
        </p:spPr>
        <p:txBody>
          <a:bodyPr wrap="square" rtlCol="0">
            <a:spAutoFit/>
          </a:bodyPr>
          <a:lstStyle/>
          <a:p>
            <a:r>
              <a:rPr kumimoji="1" lang="ja-JP" altLang="en-US" dirty="0" smtClean="0"/>
              <a:t>プチプロジェクトカード</a:t>
            </a:r>
            <a:br>
              <a:rPr kumimoji="1" lang="ja-JP" altLang="en-US" dirty="0" smtClean="0"/>
            </a:br>
            <a:r>
              <a:rPr kumimoji="1" lang="en-US" altLang="ja-JP" dirty="0" err="1" smtClean="0"/>
              <a:t>CoderDojo</a:t>
            </a:r>
            <a:r>
              <a:rPr kumimoji="1" lang="ja-JP" altLang="en-US" dirty="0" smtClean="0"/>
              <a:t>市川真間</a:t>
            </a:r>
            <a:br>
              <a:rPr kumimoji="1" lang="ja-JP" altLang="en-US" dirty="0" smtClean="0"/>
            </a:br>
            <a:r>
              <a:rPr lang="en-US" altLang="ja-JP" dirty="0"/>
              <a:t>http://beyondbb.jp/CDmama/materials/puchiPor_201811.pdf</a:t>
            </a:r>
            <a:endParaRPr kumimoji="1" lang="ja-JP" altLang="en-US" dirty="0"/>
          </a:p>
        </p:txBody>
      </p:sp>
    </p:spTree>
    <p:extLst>
      <p:ext uri="{BB962C8B-B14F-4D97-AF65-F5344CB8AC3E}">
        <p14:creationId xmlns:p14="http://schemas.microsoft.com/office/powerpoint/2010/main" val="143085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4.2 Scratch</a:t>
            </a:r>
            <a:r>
              <a:rPr lang="ja-JP" altLang="en-US" sz="2400" dirty="0">
                <a:solidFill>
                  <a:schemeClr val="tx1"/>
                </a:solidFill>
                <a:latin typeface="メイリオ" panose="020B0604030504040204" pitchFamily="50" charset="-128"/>
                <a:ea typeface="メイリオ" panose="020B0604030504040204" pitchFamily="50" charset="-128"/>
              </a:rPr>
              <a:t>の全部を</a:t>
            </a:r>
            <a:r>
              <a:rPr lang="ja-JP" altLang="en-US" sz="2400" dirty="0" smtClean="0">
                <a:solidFill>
                  <a:schemeClr val="tx1"/>
                </a:solidFill>
                <a:latin typeface="メイリオ" panose="020B0604030504040204" pitchFamily="50" charset="-128"/>
                <a:ea typeface="メイリオ" panose="020B0604030504040204" pitchFamily="50" charset="-128"/>
              </a:rPr>
              <a:t>学ぶ。</a:t>
            </a:r>
            <a:endParaRPr kumimoji="1" lang="ja-JP" altLang="en-US" sz="2400" dirty="0"/>
          </a:p>
        </p:txBody>
      </p:sp>
      <p:sp>
        <p:nvSpPr>
          <p:cNvPr id="2" name="テキスト ボックス 1"/>
          <p:cNvSpPr txBox="1"/>
          <p:nvPr/>
        </p:nvSpPr>
        <p:spPr>
          <a:xfrm>
            <a:off x="189662" y="733789"/>
            <a:ext cx="8294914" cy="1200329"/>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の全部を知りたいなら、</a:t>
            </a:r>
            <a:r>
              <a:rPr kumimoji="1" lang="en-US" altLang="ja-JP" dirty="0" smtClean="0">
                <a:latin typeface="メイリオ" panose="020B0604030504040204" pitchFamily="50" charset="-128"/>
                <a:ea typeface="メイリオ" panose="020B0604030504040204" pitchFamily="50" charset="-128"/>
              </a:rPr>
              <a:t>NHK</a:t>
            </a:r>
            <a:r>
              <a:rPr kumimoji="1" lang="ja-JP" altLang="en-US" dirty="0" smtClean="0">
                <a:latin typeface="メイリオ" panose="020B0604030504040204" pitchFamily="50" charset="-128"/>
                <a:ea typeface="メイリオ" panose="020B0604030504040204" pitchFamily="50" charset="-128"/>
              </a:rPr>
              <a:t>の</a:t>
            </a:r>
            <a:r>
              <a:rPr kumimoji="1" lang="en-US" altLang="ja-JP" dirty="0" smtClean="0">
                <a:latin typeface="メイリオ" panose="020B0604030504040204" pitchFamily="50" charset="-128"/>
                <a:ea typeface="メイリオ" panose="020B0604030504040204" pitchFamily="50" charset="-128"/>
              </a:rPr>
              <a:t>Why</a:t>
            </a:r>
            <a:r>
              <a:rPr kumimoji="1" lang="ja-JP" altLang="en-US" dirty="0" smtClean="0">
                <a:latin typeface="メイリオ" panose="020B0604030504040204" pitchFamily="50" charset="-128"/>
                <a:ea typeface="メイリオ" panose="020B0604030504040204" pitchFamily="50" charset="-128"/>
              </a:rPr>
              <a:t>プログラミングがお勧めです。現在</a:t>
            </a:r>
            <a:r>
              <a:rPr kumimoji="1" lang="en-US" altLang="ja-JP" dirty="0" smtClean="0">
                <a:latin typeface="メイリオ" panose="020B0604030504040204" pitchFamily="50" charset="-128"/>
                <a:ea typeface="メイリオ" panose="020B0604030504040204" pitchFamily="50" charset="-128"/>
              </a:rPr>
              <a:t>(2019</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月現在</a:t>
            </a:r>
            <a:r>
              <a:rPr kumimoji="1" lang="en-US" altLang="ja-JP" dirty="0" smtClean="0">
                <a:latin typeface="メイリオ" panose="020B0604030504040204" pitchFamily="50" charset="-128"/>
                <a:ea typeface="メイリオ" panose="020B0604030504040204" pitchFamily="50" charset="-128"/>
              </a:rPr>
              <a:t>)</a:t>
            </a:r>
            <a:r>
              <a:rPr kumimoji="1" lang="ja-JP" altLang="en-US" dirty="0" err="1"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20</a:t>
            </a:r>
            <a:r>
              <a:rPr kumimoji="1" lang="ja-JP" altLang="en-US" dirty="0" smtClean="0">
                <a:latin typeface="メイリオ" panose="020B0604030504040204" pitchFamily="50" charset="-128"/>
                <a:ea typeface="メイリオ" panose="020B0604030504040204" pitchFamily="50" charset="-128"/>
              </a:rPr>
              <a:t>回</a:t>
            </a:r>
            <a:r>
              <a:rPr lang="ja-JP" altLang="en-US" dirty="0" smtClean="0">
                <a:latin typeface="メイリオ" panose="020B0604030504040204" pitchFamily="50" charset="-128"/>
                <a:ea typeface="メイリオ" panose="020B0604030504040204" pitchFamily="50" charset="-128"/>
              </a:rPr>
              <a:t>が放送され、</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回から順番にやっていくと</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の高度なプログラミングまで学ぶことができます。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Web</a:t>
            </a:r>
            <a:r>
              <a:rPr lang="ja-JP" altLang="en-US" dirty="0" smtClean="0">
                <a:latin typeface="メイリオ" panose="020B0604030504040204" pitchFamily="50" charset="-128"/>
                <a:ea typeface="メイリオ" panose="020B0604030504040204" pitchFamily="50" charset="-128"/>
              </a:rPr>
              <a:t>には、放送内容な、</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の素材やプログラムが置いてあります。</a:t>
            </a:r>
            <a:endParaRPr lang="en-US" altLang="ja-JP" dirty="0" smtClean="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326974" y="2796561"/>
            <a:ext cx="4010145" cy="2182627"/>
            <a:chOff x="225082" y="2672438"/>
            <a:chExt cx="4010145" cy="2182627"/>
          </a:xfrm>
        </p:grpSpPr>
        <p:pic>
          <p:nvPicPr>
            <p:cNvPr id="5" name="図 4"/>
            <p:cNvPicPr>
              <a:picLocks noChangeAspect="1"/>
            </p:cNvPicPr>
            <p:nvPr/>
          </p:nvPicPr>
          <p:blipFill>
            <a:blip r:embed="rId2"/>
            <a:stretch>
              <a:fillRect/>
            </a:stretch>
          </p:blipFill>
          <p:spPr>
            <a:xfrm>
              <a:off x="225082" y="2672438"/>
              <a:ext cx="3897602" cy="2047977"/>
            </a:xfrm>
            <a:prstGeom prst="rect">
              <a:avLst/>
            </a:prstGeom>
          </p:spPr>
        </p:pic>
        <p:pic>
          <p:nvPicPr>
            <p:cNvPr id="6" name="図 5"/>
            <p:cNvPicPr>
              <a:picLocks noChangeAspect="1"/>
            </p:cNvPicPr>
            <p:nvPr/>
          </p:nvPicPr>
          <p:blipFill>
            <a:blip r:embed="rId3"/>
            <a:stretch>
              <a:fillRect/>
            </a:stretch>
          </p:blipFill>
          <p:spPr>
            <a:xfrm>
              <a:off x="1392894" y="3696426"/>
              <a:ext cx="2842333" cy="1158639"/>
            </a:xfrm>
            <a:prstGeom prst="rect">
              <a:avLst/>
            </a:prstGeom>
          </p:spPr>
        </p:pic>
      </p:grpSp>
      <p:sp>
        <p:nvSpPr>
          <p:cNvPr id="12" name="テキスト ボックス 11"/>
          <p:cNvSpPr txBox="1"/>
          <p:nvPr/>
        </p:nvSpPr>
        <p:spPr>
          <a:xfrm>
            <a:off x="326974" y="1947841"/>
            <a:ext cx="5045126" cy="646331"/>
          </a:xfrm>
          <a:prstGeom prst="rect">
            <a:avLst/>
          </a:prstGeom>
          <a:noFill/>
        </p:spPr>
        <p:txBody>
          <a:bodyPr wrap="square" rtlCol="0">
            <a:spAutoFit/>
          </a:bodyPr>
          <a:lstStyle/>
          <a:p>
            <a:r>
              <a:rPr lang="en-US" altLang="ja-JP" dirty="0"/>
              <a:t>Why! </a:t>
            </a:r>
            <a:r>
              <a:rPr lang="ja-JP" altLang="en-US" dirty="0"/>
              <a:t>プログラミング</a:t>
            </a:r>
          </a:p>
          <a:p>
            <a:r>
              <a:rPr lang="en-US" altLang="ja-JP" dirty="0"/>
              <a:t>http://www.nhk.or.jp/gijutsu/programming/</a:t>
            </a:r>
            <a:endParaRPr kumimoji="1" lang="ja-JP" altLang="en-US" dirty="0"/>
          </a:p>
        </p:txBody>
      </p:sp>
      <p:sp>
        <p:nvSpPr>
          <p:cNvPr id="14" name="テキスト ボックス 13"/>
          <p:cNvSpPr txBox="1"/>
          <p:nvPr/>
        </p:nvSpPr>
        <p:spPr>
          <a:xfrm>
            <a:off x="4337119" y="2614876"/>
            <a:ext cx="5045126" cy="3970318"/>
          </a:xfrm>
          <a:prstGeom prst="rect">
            <a:avLst/>
          </a:prstGeom>
          <a:noFill/>
        </p:spPr>
        <p:txBody>
          <a:bodyPr wrap="square" rtlCol="0">
            <a:spAutoFit/>
          </a:bodyPr>
          <a:lstStyle/>
          <a:p>
            <a:r>
              <a:rPr lang="en-US" altLang="ja-JP" dirty="0" smtClean="0"/>
              <a:t>6</a:t>
            </a:r>
            <a:r>
              <a:rPr lang="en-US" altLang="ja-JP" dirty="0"/>
              <a:t>.</a:t>
            </a:r>
            <a:r>
              <a:rPr lang="ja-JP" altLang="en-US" dirty="0"/>
              <a:t>びっくりハウスをつくれ</a:t>
            </a:r>
          </a:p>
          <a:p>
            <a:r>
              <a:rPr lang="en-US" altLang="ja-JP" dirty="0"/>
              <a:t>7.</a:t>
            </a:r>
            <a:r>
              <a:rPr lang="ja-JP" altLang="en-US" dirty="0"/>
              <a:t>マックスの農場に雨を降（ふ）らせろ</a:t>
            </a:r>
          </a:p>
          <a:p>
            <a:r>
              <a:rPr lang="en-US" altLang="ja-JP" dirty="0"/>
              <a:t>8.</a:t>
            </a:r>
            <a:r>
              <a:rPr lang="ja-JP" altLang="en-US" dirty="0"/>
              <a:t>カエルをジャンプさせろ</a:t>
            </a:r>
          </a:p>
          <a:p>
            <a:r>
              <a:rPr lang="en-US" altLang="ja-JP" dirty="0"/>
              <a:t>9.</a:t>
            </a:r>
            <a:r>
              <a:rPr lang="ja-JP" altLang="en-US" dirty="0"/>
              <a:t>スクラッチ動物園を救（すく）え</a:t>
            </a:r>
          </a:p>
          <a:p>
            <a:r>
              <a:rPr lang="en-US" altLang="ja-JP" dirty="0"/>
              <a:t>10.</a:t>
            </a:r>
            <a:r>
              <a:rPr lang="ja-JP" altLang="en-US" dirty="0"/>
              <a:t>自分だけの楽器をつくれ</a:t>
            </a:r>
          </a:p>
          <a:p>
            <a:r>
              <a:rPr lang="en-US" altLang="ja-JP" dirty="0"/>
              <a:t>11.</a:t>
            </a:r>
            <a:r>
              <a:rPr lang="ja-JP" altLang="en-US" dirty="0"/>
              <a:t>奇跡のチョウを直せ</a:t>
            </a:r>
          </a:p>
          <a:p>
            <a:r>
              <a:rPr lang="en-US" altLang="ja-JP" dirty="0"/>
              <a:t>12.</a:t>
            </a:r>
            <a:r>
              <a:rPr lang="ja-JP" altLang="en-US" dirty="0"/>
              <a:t>おかしなラーメン店を直せ</a:t>
            </a:r>
          </a:p>
          <a:p>
            <a:r>
              <a:rPr lang="en-US" altLang="ja-JP" dirty="0"/>
              <a:t>13.</a:t>
            </a:r>
            <a:r>
              <a:rPr lang="ja-JP" altLang="en-US" dirty="0"/>
              <a:t>スーパーロボット・ワンだふぉーを直せ</a:t>
            </a:r>
          </a:p>
          <a:p>
            <a:r>
              <a:rPr lang="en-US" altLang="ja-JP" dirty="0"/>
              <a:t>14.</a:t>
            </a:r>
            <a:r>
              <a:rPr lang="ja-JP" altLang="en-US" dirty="0"/>
              <a:t>カエルを家に帰せ</a:t>
            </a:r>
          </a:p>
          <a:p>
            <a:r>
              <a:rPr lang="en-US" altLang="ja-JP" dirty="0"/>
              <a:t>15.</a:t>
            </a:r>
            <a:r>
              <a:rPr lang="ja-JP" altLang="en-US" dirty="0" err="1"/>
              <a:t>おそろしの</a:t>
            </a:r>
            <a:r>
              <a:rPr lang="ja-JP" altLang="en-US" dirty="0"/>
              <a:t>花をさかせろ</a:t>
            </a:r>
          </a:p>
          <a:p>
            <a:r>
              <a:rPr lang="en-US" altLang="ja-JP" dirty="0"/>
              <a:t>16.</a:t>
            </a:r>
            <a:r>
              <a:rPr lang="ja-JP" altLang="en-US" dirty="0"/>
              <a:t>お花見列車を直せ</a:t>
            </a:r>
          </a:p>
          <a:p>
            <a:r>
              <a:rPr lang="en-US" altLang="ja-JP" dirty="0"/>
              <a:t>17.</a:t>
            </a:r>
            <a:r>
              <a:rPr lang="ja-JP" altLang="en-US" dirty="0"/>
              <a:t>マックスの告白を助けろ</a:t>
            </a:r>
          </a:p>
          <a:p>
            <a:r>
              <a:rPr lang="en-US" altLang="ja-JP" dirty="0"/>
              <a:t>18.</a:t>
            </a:r>
            <a:r>
              <a:rPr lang="ja-JP" altLang="en-US" dirty="0"/>
              <a:t>うさぎとカメの</a:t>
            </a:r>
            <a:r>
              <a:rPr lang="en-US" altLang="ja-JP" dirty="0"/>
              <a:t>CM</a:t>
            </a:r>
            <a:r>
              <a:rPr lang="ja-JP" altLang="en-US" dirty="0"/>
              <a:t>を作れ</a:t>
            </a:r>
          </a:p>
          <a:p>
            <a:r>
              <a:rPr lang="en-US" altLang="ja-JP" dirty="0"/>
              <a:t>19.</a:t>
            </a:r>
            <a:r>
              <a:rPr lang="ja-JP" altLang="en-US" dirty="0"/>
              <a:t>はかりスパイダーを直せ</a:t>
            </a:r>
            <a:endParaRPr kumimoji="1" lang="ja-JP" altLang="en-US" dirty="0"/>
          </a:p>
        </p:txBody>
      </p:sp>
      <p:sp>
        <p:nvSpPr>
          <p:cNvPr id="15" name="テキスト ボックス 14"/>
          <p:cNvSpPr txBox="1"/>
          <p:nvPr/>
        </p:nvSpPr>
        <p:spPr>
          <a:xfrm>
            <a:off x="214238" y="4979188"/>
            <a:ext cx="5045126" cy="1754326"/>
          </a:xfrm>
          <a:prstGeom prst="rect">
            <a:avLst/>
          </a:prstGeom>
          <a:noFill/>
        </p:spPr>
        <p:txBody>
          <a:bodyPr wrap="square" rtlCol="0">
            <a:spAutoFit/>
          </a:bodyPr>
          <a:lstStyle/>
          <a:p>
            <a:r>
              <a:rPr lang="en-US" altLang="ja-JP" dirty="0"/>
              <a:t>1.</a:t>
            </a:r>
            <a:r>
              <a:rPr lang="ja-JP" altLang="en-US" dirty="0"/>
              <a:t>壊れた魚を動かせ</a:t>
            </a:r>
          </a:p>
          <a:p>
            <a:r>
              <a:rPr lang="en-US" altLang="ja-JP" dirty="0"/>
              <a:t>2.</a:t>
            </a:r>
            <a:r>
              <a:rPr lang="ja-JP" altLang="en-US" dirty="0"/>
              <a:t>おかしな踊りを直せ</a:t>
            </a:r>
          </a:p>
          <a:p>
            <a:r>
              <a:rPr lang="en-US" altLang="ja-JP" dirty="0"/>
              <a:t>3.</a:t>
            </a:r>
            <a:r>
              <a:rPr lang="ja-JP" altLang="en-US" dirty="0"/>
              <a:t>文房具でシューティングゲームを作れ</a:t>
            </a:r>
          </a:p>
          <a:p>
            <a:r>
              <a:rPr lang="en-US" altLang="ja-JP" dirty="0"/>
              <a:t>4.</a:t>
            </a:r>
            <a:r>
              <a:rPr lang="ja-JP" altLang="en-US" dirty="0"/>
              <a:t>北極の子</a:t>
            </a:r>
            <a:r>
              <a:rPr lang="ja-JP" altLang="en-US" dirty="0" err="1"/>
              <a:t>ぐまを</a:t>
            </a:r>
            <a:r>
              <a:rPr lang="ja-JP" altLang="en-US" dirty="0"/>
              <a:t>救え</a:t>
            </a:r>
          </a:p>
          <a:p>
            <a:r>
              <a:rPr lang="en-US" altLang="ja-JP" dirty="0"/>
              <a:t>5.</a:t>
            </a:r>
            <a:r>
              <a:rPr lang="ja-JP" altLang="en-US" dirty="0"/>
              <a:t>リンゴ犬マックスを応援しろ</a:t>
            </a:r>
          </a:p>
          <a:p>
            <a:endParaRPr kumimoji="1" lang="ja-JP" altLang="en-US" dirty="0"/>
          </a:p>
        </p:txBody>
      </p:sp>
    </p:spTree>
    <p:extLst>
      <p:ext uri="{BB962C8B-B14F-4D97-AF65-F5344CB8AC3E}">
        <p14:creationId xmlns:p14="http://schemas.microsoft.com/office/powerpoint/2010/main" val="1317942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4.3 </a:t>
            </a:r>
            <a:r>
              <a:rPr lang="ja-JP" altLang="en-US" sz="2400" dirty="0">
                <a:solidFill>
                  <a:schemeClr val="tx1"/>
                </a:solidFill>
                <a:latin typeface="メイリオ" panose="020B0604030504040204" pitchFamily="50" charset="-128"/>
                <a:ea typeface="メイリオ" panose="020B0604030504040204" pitchFamily="50" charset="-128"/>
              </a:rPr>
              <a:t>ゲームでプログラムを修業</a:t>
            </a:r>
            <a:r>
              <a:rPr lang="ja-JP" altLang="en-US" sz="2400" dirty="0" smtClean="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2" name="テキスト ボックス 1"/>
          <p:cNvSpPr txBox="1"/>
          <p:nvPr/>
        </p:nvSpPr>
        <p:spPr>
          <a:xfrm>
            <a:off x="168812" y="670728"/>
            <a:ext cx="897518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ゲームを作りながら、</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のプログラミングを学んでいきます。</a:t>
            </a:r>
          </a:p>
          <a:p>
            <a:r>
              <a:rPr lang="ja-JP" altLang="en-US" dirty="0" smtClean="0">
                <a:latin typeface="メイリオ" panose="020B0604030504040204" pitchFamily="50" charset="-128"/>
                <a:ea typeface="メイリオ" panose="020B0604030504040204" pitchFamily="50" charset="-128"/>
              </a:rPr>
              <a:t>本や</a:t>
            </a:r>
            <a:r>
              <a:rPr lang="en-US" altLang="ja-JP" dirty="0" smtClean="0">
                <a:latin typeface="メイリオ" panose="020B0604030504040204" pitchFamily="50" charset="-128"/>
                <a:ea typeface="メイリオ" panose="020B0604030504040204" pitchFamily="50" charset="-128"/>
              </a:rPr>
              <a:t>Web</a:t>
            </a:r>
            <a:r>
              <a:rPr lang="ja-JP" altLang="en-US" dirty="0" smtClean="0">
                <a:latin typeface="メイリオ" panose="020B0604030504040204" pitchFamily="50" charset="-128"/>
                <a:ea typeface="メイリオ" panose="020B0604030504040204" pitchFamily="50" charset="-128"/>
              </a:rPr>
              <a:t>にそって作っていきましょう。</a:t>
            </a:r>
            <a:endParaRPr lang="en-US" altLang="ja-JP"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70284" y="1383616"/>
            <a:ext cx="3118757" cy="923330"/>
          </a:xfrm>
          <a:prstGeom prst="rect">
            <a:avLst/>
          </a:prstGeom>
          <a:noFill/>
        </p:spPr>
        <p:txBody>
          <a:bodyPr wrap="square" rtlCol="0">
            <a:spAutoFit/>
          </a:bodyPr>
          <a:lstStyle/>
          <a:p>
            <a:r>
              <a:rPr lang="ja-JP" altLang="en-US" dirty="0"/>
              <a:t>はじめてのプログラミング </a:t>
            </a:r>
            <a:r>
              <a:rPr lang="en-US" altLang="ja-JP" dirty="0"/>
              <a:t>(</a:t>
            </a:r>
            <a:r>
              <a:rPr lang="ja-JP" altLang="en-US" dirty="0"/>
              <a:t>学研まんが入門シリーズ</a:t>
            </a:r>
            <a:r>
              <a:rPr lang="en-US" altLang="ja-JP" dirty="0"/>
              <a:t>)</a:t>
            </a:r>
            <a:r>
              <a:rPr kumimoji="1" lang="ja-JP" altLang="en-US" dirty="0" smtClean="0"/>
              <a:t/>
            </a:r>
            <a:br>
              <a:rPr kumimoji="1" lang="ja-JP" altLang="en-US" dirty="0" smtClean="0"/>
            </a:br>
            <a:r>
              <a:rPr lang="ja-JP" altLang="en-US" dirty="0"/>
              <a:t>学研プラス</a:t>
            </a:r>
            <a:r>
              <a:rPr lang="en-US" altLang="ja-JP" dirty="0" smtClean="0"/>
              <a:t>:</a:t>
            </a:r>
            <a:endParaRPr kumimoji="1" lang="ja-JP" altLang="en-US" dirty="0"/>
          </a:p>
        </p:txBody>
      </p:sp>
      <p:sp>
        <p:nvSpPr>
          <p:cNvPr id="13" name="テキスト ボックス 12"/>
          <p:cNvSpPr txBox="1"/>
          <p:nvPr/>
        </p:nvSpPr>
        <p:spPr>
          <a:xfrm>
            <a:off x="4503796" y="1402869"/>
            <a:ext cx="4297304" cy="923330"/>
          </a:xfrm>
          <a:prstGeom prst="rect">
            <a:avLst/>
          </a:prstGeom>
          <a:noFill/>
        </p:spPr>
        <p:txBody>
          <a:bodyPr wrap="square" rtlCol="0">
            <a:spAutoFit/>
          </a:bodyPr>
          <a:lstStyle/>
          <a:p>
            <a:r>
              <a:rPr lang="en-US" altLang="ja-JP" dirty="0"/>
              <a:t>10</a:t>
            </a:r>
            <a:r>
              <a:rPr lang="ja-JP" altLang="en-US" dirty="0"/>
              <a:t>才からはじめるゲームプログラミング図鑑</a:t>
            </a:r>
            <a:r>
              <a:rPr lang="en-US" altLang="ja-JP" dirty="0"/>
              <a:t>: </a:t>
            </a:r>
            <a:r>
              <a:rPr lang="ja-JP" altLang="en-US" dirty="0"/>
              <a:t>スクラッチでたのしくまなぶ</a:t>
            </a:r>
            <a:r>
              <a:rPr kumimoji="1" lang="ja-JP" altLang="en-US" dirty="0" smtClean="0"/>
              <a:t/>
            </a:r>
            <a:br>
              <a:rPr kumimoji="1" lang="ja-JP" altLang="en-US" dirty="0" smtClean="0"/>
            </a:br>
            <a:r>
              <a:rPr lang="ja-JP" altLang="en-US" dirty="0"/>
              <a:t>創元社</a:t>
            </a:r>
            <a:r>
              <a:rPr lang="en-US" altLang="ja-JP" dirty="0" smtClean="0"/>
              <a:t>:</a:t>
            </a:r>
            <a:endParaRPr kumimoji="1" lang="ja-JP" altLang="en-US" dirty="0"/>
          </a:p>
        </p:txBody>
      </p:sp>
      <p:pic>
        <p:nvPicPr>
          <p:cNvPr id="2050" name="Picture 2" descr="https://images-na.ssl-images-amazon.com/images/I/51b7WTds5cL._SX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307" y="2373503"/>
            <a:ext cx="1898280" cy="273769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70284" y="5193616"/>
            <a:ext cx="3118757" cy="1200329"/>
          </a:xfrm>
          <a:prstGeom prst="rect">
            <a:avLst/>
          </a:prstGeom>
          <a:noFill/>
        </p:spPr>
        <p:txBody>
          <a:bodyPr wrap="square" rtlCol="0">
            <a:spAutoFit/>
          </a:bodyPr>
          <a:lstStyle/>
          <a:p>
            <a:r>
              <a:rPr lang="ja-JP" altLang="en-US" dirty="0" smtClean="0"/>
              <a:t>マンガの説明を見ながら、大きな横</a:t>
            </a:r>
            <a:r>
              <a:rPr lang="ja-JP" altLang="en-US" dirty="0"/>
              <a:t>スクロール型の</a:t>
            </a:r>
            <a:r>
              <a:rPr lang="ja-JP" altLang="en-US" dirty="0" smtClean="0"/>
              <a:t>アクションゲームを作っていきます。</a:t>
            </a:r>
            <a:r>
              <a:rPr lang="en-US" altLang="ja-JP" dirty="0" smtClean="0"/>
              <a:t>:</a:t>
            </a:r>
            <a:endParaRPr kumimoji="1" lang="ja-JP" altLang="en-US" dirty="0"/>
          </a:p>
        </p:txBody>
      </p:sp>
      <p:pic>
        <p:nvPicPr>
          <p:cNvPr id="2052" name="Picture 4" descr="https://images-na.ssl-images-amazon.com/images/I/61GksZRzYxL._SX413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759" y="2373503"/>
            <a:ext cx="2094831" cy="2523892"/>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656406" y="5193616"/>
            <a:ext cx="3118757" cy="646331"/>
          </a:xfrm>
          <a:prstGeom prst="rect">
            <a:avLst/>
          </a:prstGeom>
          <a:noFill/>
        </p:spPr>
        <p:txBody>
          <a:bodyPr wrap="square" rtlCol="0">
            <a:spAutoFit/>
          </a:bodyPr>
          <a:lstStyle/>
          <a:p>
            <a:r>
              <a:rPr lang="en-US" altLang="ja-JP" dirty="0"/>
              <a:t>8</a:t>
            </a:r>
            <a:r>
              <a:rPr lang="ja-JP" altLang="en-US" dirty="0"/>
              <a:t>種類のゲームの作り方が</a:t>
            </a:r>
            <a:r>
              <a:rPr lang="ja-JP" altLang="en-US" dirty="0" smtClean="0"/>
              <a:t>学べます</a:t>
            </a:r>
            <a:r>
              <a:rPr lang="ja-JP" altLang="en-US" dirty="0"/>
              <a:t>。</a:t>
            </a:r>
            <a:endParaRPr lang="en-US" altLang="ja-JP" dirty="0" smtClean="0"/>
          </a:p>
        </p:txBody>
      </p:sp>
    </p:spTree>
    <p:extLst>
      <p:ext uri="{BB962C8B-B14F-4D97-AF65-F5344CB8AC3E}">
        <p14:creationId xmlns:p14="http://schemas.microsoft.com/office/powerpoint/2010/main" val="190853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smtClean="0">
                <a:solidFill>
                  <a:schemeClr val="tx1"/>
                </a:solidFill>
                <a:latin typeface="メイリオ" panose="020B0604030504040204" pitchFamily="50" charset="-128"/>
                <a:ea typeface="メイリオ" panose="020B0604030504040204" pitchFamily="50" charset="-128"/>
              </a:rPr>
              <a:t>4.4 </a:t>
            </a:r>
            <a:r>
              <a:rPr lang="ja-JP" altLang="en-US" sz="2400" dirty="0">
                <a:solidFill>
                  <a:schemeClr val="tx1"/>
                </a:solidFill>
                <a:latin typeface="メイリオ" panose="020B0604030504040204" pitchFamily="50" charset="-128"/>
                <a:ea typeface="メイリオ" panose="020B0604030504040204" pitchFamily="50" charset="-128"/>
              </a:rPr>
              <a:t>自分のプログラムを作る。</a:t>
            </a:r>
            <a:endParaRPr kumimoji="1" lang="ja-JP" altLang="en-US" sz="2400" dirty="0"/>
          </a:p>
        </p:txBody>
      </p:sp>
      <p:sp>
        <p:nvSpPr>
          <p:cNvPr id="2" name="テキスト ボックス 1"/>
          <p:cNvSpPr txBox="1"/>
          <p:nvPr/>
        </p:nvSpPr>
        <p:spPr>
          <a:xfrm>
            <a:off x="0" y="703385"/>
            <a:ext cx="8975188"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自分</a:t>
            </a:r>
            <a:r>
              <a:rPr lang="ja-JP" altLang="en-US" dirty="0" smtClean="0">
                <a:latin typeface="メイリオ" panose="020B0604030504040204" pitchFamily="50" charset="-128"/>
                <a:ea typeface="メイリオ" panose="020B0604030504040204" pitchFamily="50" charset="-128"/>
              </a:rPr>
              <a:t>で作りたいプログラムがある場合は、かんばって作ってみよう。</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必要に応じて、この前に</a:t>
            </a:r>
            <a:r>
              <a:rPr lang="en-US" altLang="ja-JP" dirty="0" smtClean="0">
                <a:latin typeface="メイリオ" panose="020B0604030504040204" pitchFamily="50" charset="-128"/>
                <a:ea typeface="メイリオ" panose="020B0604030504040204" pitchFamily="50" charset="-128"/>
              </a:rPr>
              <a:t>4.1</a:t>
            </a:r>
            <a:r>
              <a:rPr lang="ja-JP" altLang="en-US" dirty="0" smtClean="0">
                <a:latin typeface="メイリオ" panose="020B0604030504040204" pitchFamily="50" charset="-128"/>
                <a:ea typeface="メイリオ" panose="020B0604030504040204" pitchFamily="50" charset="-128"/>
              </a:rPr>
              <a:t>から</a:t>
            </a:r>
            <a:r>
              <a:rPr lang="en-US" altLang="ja-JP" dirty="0" smtClean="0">
                <a:latin typeface="メイリオ" panose="020B0604030504040204" pitchFamily="50" charset="-128"/>
                <a:ea typeface="メイリオ" panose="020B0604030504040204" pitchFamily="50" charset="-128"/>
              </a:rPr>
              <a:t>4.3</a:t>
            </a:r>
            <a:r>
              <a:rPr lang="ja-JP" altLang="en-US" dirty="0" smtClean="0">
                <a:latin typeface="メイリオ" panose="020B0604030504040204" pitchFamily="50" charset="-128"/>
                <a:ea typeface="メイリオ" panose="020B0604030504040204" pitchFamily="50" charset="-128"/>
              </a:rPr>
              <a:t>の本や</a:t>
            </a:r>
            <a:r>
              <a:rPr lang="en-US" altLang="ja-JP" dirty="0" smtClean="0">
                <a:latin typeface="メイリオ" panose="020B0604030504040204" pitchFamily="50" charset="-128"/>
                <a:ea typeface="メイリオ" panose="020B0604030504040204" pitchFamily="50" charset="-128"/>
              </a:rPr>
              <a:t>Web</a:t>
            </a:r>
            <a:r>
              <a:rPr lang="ja-JP" altLang="en-US" dirty="0" smtClean="0">
                <a:latin typeface="メイリオ" panose="020B0604030504040204" pitchFamily="50" charset="-128"/>
                <a:ea typeface="メイリオ" panose="020B0604030504040204" pitchFamily="50" charset="-128"/>
              </a:rPr>
              <a:t>を参考にしながら作ろう。</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あと、</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の入門用の本の中にも、プログラムを作る時に役立つ情報があるよ。</a:t>
            </a:r>
            <a:endParaRPr lang="en-US" altLang="ja-JP"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1045832" y="2946694"/>
            <a:ext cx="1985754" cy="2831096"/>
          </a:xfrm>
          <a:prstGeom prst="rect">
            <a:avLst/>
          </a:prstGeom>
        </p:spPr>
      </p:pic>
      <p:pic>
        <p:nvPicPr>
          <p:cNvPr id="6" name="図 5"/>
          <p:cNvPicPr>
            <a:picLocks noChangeAspect="1"/>
          </p:cNvPicPr>
          <p:nvPr/>
        </p:nvPicPr>
        <p:blipFill>
          <a:blip r:embed="rId3"/>
          <a:stretch>
            <a:fillRect/>
          </a:stretch>
        </p:blipFill>
        <p:spPr>
          <a:xfrm>
            <a:off x="4487594" y="2946694"/>
            <a:ext cx="1972945" cy="2831096"/>
          </a:xfrm>
          <a:prstGeom prst="rect">
            <a:avLst/>
          </a:prstGeom>
        </p:spPr>
      </p:pic>
      <p:sp>
        <p:nvSpPr>
          <p:cNvPr id="14" name="テキスト ボックス 13"/>
          <p:cNvSpPr txBox="1"/>
          <p:nvPr/>
        </p:nvSpPr>
        <p:spPr>
          <a:xfrm>
            <a:off x="479331" y="1853773"/>
            <a:ext cx="3118757" cy="923330"/>
          </a:xfrm>
          <a:prstGeom prst="rect">
            <a:avLst/>
          </a:prstGeom>
          <a:noFill/>
        </p:spPr>
        <p:txBody>
          <a:bodyPr wrap="square" rtlCol="0">
            <a:spAutoFit/>
          </a:bodyPr>
          <a:lstStyle/>
          <a:p>
            <a:r>
              <a:rPr lang="ja-JP" altLang="en-US" dirty="0"/>
              <a:t>小学生からはじめるわくわくプログラミング</a:t>
            </a:r>
            <a:r>
              <a:rPr lang="en-US" altLang="ja-JP" dirty="0" smtClean="0"/>
              <a:t>2</a:t>
            </a:r>
            <a:r>
              <a:rPr kumimoji="1" lang="ja-JP" altLang="en-US" dirty="0" smtClean="0"/>
              <a:t/>
            </a:r>
            <a:br>
              <a:rPr kumimoji="1" lang="ja-JP" altLang="en-US" dirty="0" smtClean="0"/>
            </a:br>
            <a:r>
              <a:rPr lang="ja-JP" altLang="en-US" dirty="0"/>
              <a:t>日経</a:t>
            </a:r>
            <a:r>
              <a:rPr lang="en-US" altLang="ja-JP" dirty="0"/>
              <a:t>BP</a:t>
            </a:r>
            <a:r>
              <a:rPr lang="ja-JP" altLang="en-US" dirty="0"/>
              <a:t>社</a:t>
            </a:r>
            <a:r>
              <a:rPr lang="en-US" altLang="ja-JP" dirty="0" smtClean="0"/>
              <a:t>:</a:t>
            </a:r>
            <a:endParaRPr kumimoji="1" lang="ja-JP" altLang="en-US" dirty="0"/>
          </a:p>
        </p:txBody>
      </p:sp>
      <p:sp>
        <p:nvSpPr>
          <p:cNvPr id="15" name="テキスト ボックス 14"/>
          <p:cNvSpPr txBox="1"/>
          <p:nvPr/>
        </p:nvSpPr>
        <p:spPr>
          <a:xfrm>
            <a:off x="4282314" y="1746365"/>
            <a:ext cx="4420815" cy="1200329"/>
          </a:xfrm>
          <a:prstGeom prst="rect">
            <a:avLst/>
          </a:prstGeom>
          <a:noFill/>
        </p:spPr>
        <p:txBody>
          <a:bodyPr wrap="square" rtlCol="0">
            <a:spAutoFit/>
          </a:bodyPr>
          <a:lstStyle/>
          <a:p>
            <a:r>
              <a:rPr lang="en-US" altLang="ja-JP" dirty="0" err="1"/>
              <a:t>CoderDojo</a:t>
            </a:r>
            <a:r>
              <a:rPr lang="en-US" altLang="ja-JP" dirty="0"/>
              <a:t> Japan</a:t>
            </a:r>
            <a:r>
              <a:rPr lang="ja-JP" altLang="en-US" dirty="0"/>
              <a:t>公式ブック </a:t>
            </a:r>
            <a:r>
              <a:rPr lang="en-US" altLang="ja-JP" dirty="0"/>
              <a:t>Scratch(</a:t>
            </a:r>
            <a:r>
              <a:rPr lang="ja-JP" altLang="en-US" dirty="0"/>
              <a:t>スクラッチ</a:t>
            </a:r>
            <a:r>
              <a:rPr lang="en-US" altLang="ja-JP" dirty="0"/>
              <a:t>)</a:t>
            </a:r>
            <a:r>
              <a:rPr lang="ja-JP" altLang="en-US" dirty="0"/>
              <a:t>でつくる</a:t>
            </a:r>
            <a:r>
              <a:rPr lang="en-US" altLang="ja-JP" dirty="0"/>
              <a:t>! </a:t>
            </a:r>
            <a:r>
              <a:rPr lang="ja-JP" altLang="en-US" dirty="0"/>
              <a:t>たのしむ</a:t>
            </a:r>
            <a:r>
              <a:rPr lang="en-US" altLang="ja-JP" dirty="0"/>
              <a:t>! </a:t>
            </a:r>
            <a:r>
              <a:rPr lang="ja-JP" altLang="en-US" dirty="0"/>
              <a:t>プログラミング</a:t>
            </a:r>
            <a:r>
              <a:rPr lang="ja-JP" altLang="en-US" dirty="0" smtClean="0"/>
              <a:t>道場</a:t>
            </a:r>
            <a:r>
              <a:rPr lang="ja-JP" altLang="en-US" dirty="0"/>
              <a:t/>
            </a:r>
            <a:br>
              <a:rPr lang="ja-JP" altLang="en-US" dirty="0"/>
            </a:br>
            <a:r>
              <a:rPr lang="ja-JP" altLang="en-US" dirty="0"/>
              <a:t>ソーテック社</a:t>
            </a:r>
            <a:r>
              <a:rPr lang="en-US" altLang="ja-JP" dirty="0" smtClean="0"/>
              <a:t>:</a:t>
            </a:r>
            <a:endParaRPr kumimoji="1" lang="ja-JP" altLang="en-US" dirty="0"/>
          </a:p>
        </p:txBody>
      </p:sp>
    </p:spTree>
    <p:extLst>
      <p:ext uri="{BB962C8B-B14F-4D97-AF65-F5344CB8AC3E}">
        <p14:creationId xmlns:p14="http://schemas.microsoft.com/office/powerpoint/2010/main" val="2983999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56341" y="625978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4.5 </a:t>
            </a:r>
            <a:r>
              <a:rPr lang="ja-JP" altLang="en-US" sz="2400" dirty="0">
                <a:solidFill>
                  <a:schemeClr val="tx1"/>
                </a:solidFill>
                <a:latin typeface="メイリオ" panose="020B0604030504040204" pitchFamily="50" charset="-128"/>
                <a:ea typeface="メイリオ" panose="020B0604030504040204" pitchFamily="50" charset="-128"/>
              </a:rPr>
              <a:t>おとなのプログラムを作る</a:t>
            </a:r>
            <a:r>
              <a:rPr lang="ja-JP" altLang="en-US" sz="2400" dirty="0" smtClean="0">
                <a:solidFill>
                  <a:schemeClr val="tx1"/>
                </a:solidFill>
                <a:latin typeface="メイリオ" panose="020B0604030504040204" pitchFamily="50" charset="-128"/>
                <a:ea typeface="メイリオ" panose="020B0604030504040204" pitchFamily="50" charset="-128"/>
              </a:rPr>
              <a:t>。</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667204"/>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のプログラミングを理屈にそって学ぶことができますよ。</a:t>
            </a:r>
            <a:endParaRPr lang="en-US" altLang="ja-JP" dirty="0" smtClean="0">
              <a:latin typeface="メイリオ" panose="020B0604030504040204" pitchFamily="50" charset="-128"/>
              <a:ea typeface="メイリオ" panose="020B0604030504040204" pitchFamily="50" charset="-128"/>
            </a:endParaRPr>
          </a:p>
        </p:txBody>
      </p:sp>
      <p:pic>
        <p:nvPicPr>
          <p:cNvPr id="3074" name="Picture 2" descr="https://images-na.ssl-images-amazon.com/images/I/519RtAo1ZgL._SX35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16" y="2524518"/>
            <a:ext cx="1761978" cy="247669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400206" y="1229335"/>
            <a:ext cx="2457220" cy="1200329"/>
          </a:xfrm>
          <a:prstGeom prst="rect">
            <a:avLst/>
          </a:prstGeom>
          <a:noFill/>
        </p:spPr>
        <p:txBody>
          <a:bodyPr wrap="square" rtlCol="0">
            <a:spAutoFit/>
          </a:bodyPr>
          <a:lstStyle/>
          <a:p>
            <a:r>
              <a:rPr lang="ja-JP" altLang="en-US" dirty="0"/>
              <a:t>おとなも学びたいプログラミング </a:t>
            </a:r>
            <a:r>
              <a:rPr lang="ja-JP" altLang="en-US" dirty="0" smtClean="0"/>
              <a:t/>
            </a:r>
            <a:br>
              <a:rPr lang="ja-JP" altLang="en-US" dirty="0" smtClean="0"/>
            </a:br>
            <a:r>
              <a:rPr lang="en-US" altLang="ja-JP" dirty="0" smtClean="0"/>
              <a:t>Scratch</a:t>
            </a:r>
            <a:r>
              <a:rPr lang="ja-JP" altLang="en-US" dirty="0" smtClean="0"/>
              <a:t>入門</a:t>
            </a:r>
            <a:r>
              <a:rPr kumimoji="1" lang="ja-JP" altLang="en-US" dirty="0" smtClean="0"/>
              <a:t/>
            </a:r>
            <a:br>
              <a:rPr kumimoji="1" lang="ja-JP" altLang="en-US" dirty="0" smtClean="0"/>
            </a:br>
            <a:r>
              <a:rPr lang="ja-JP" altLang="en-US" dirty="0" smtClean="0"/>
              <a:t>日経</a:t>
            </a:r>
            <a:r>
              <a:rPr lang="en-US" altLang="ja-JP" dirty="0" smtClean="0"/>
              <a:t>BP</a:t>
            </a:r>
            <a:r>
              <a:rPr lang="ja-JP" altLang="en-US" dirty="0" smtClean="0"/>
              <a:t>社</a:t>
            </a:r>
            <a:r>
              <a:rPr lang="en-US" altLang="ja-JP" dirty="0" smtClean="0"/>
              <a:t>:</a:t>
            </a:r>
            <a:endParaRPr kumimoji="1" lang="ja-JP" altLang="en-US" dirty="0"/>
          </a:p>
        </p:txBody>
      </p:sp>
      <p:sp>
        <p:nvSpPr>
          <p:cNvPr id="11" name="テキスト ボックス 10"/>
          <p:cNvSpPr txBox="1"/>
          <p:nvPr/>
        </p:nvSpPr>
        <p:spPr>
          <a:xfrm>
            <a:off x="6204397" y="5122669"/>
            <a:ext cx="2495132" cy="1200329"/>
          </a:xfrm>
          <a:prstGeom prst="rect">
            <a:avLst/>
          </a:prstGeom>
          <a:noFill/>
        </p:spPr>
        <p:txBody>
          <a:bodyPr wrap="square" rtlCol="0">
            <a:spAutoFit/>
          </a:bodyPr>
          <a:lstStyle/>
          <a:p>
            <a:r>
              <a:rPr lang="en-US" altLang="ja-JP" dirty="0" smtClean="0"/>
              <a:t>Scratch</a:t>
            </a:r>
            <a:r>
              <a:rPr lang="ja-JP" altLang="en-US" dirty="0" smtClean="0"/>
              <a:t>のリストを使って、サーチやソートのアルゴリズムを学びます。</a:t>
            </a:r>
            <a:endParaRPr kumimoji="1" lang="ja-JP" altLang="en-US" dirty="0"/>
          </a:p>
        </p:txBody>
      </p:sp>
      <p:sp>
        <p:nvSpPr>
          <p:cNvPr id="12" name="テキスト ボックス 11"/>
          <p:cNvSpPr txBox="1"/>
          <p:nvPr/>
        </p:nvSpPr>
        <p:spPr>
          <a:xfrm>
            <a:off x="6018880" y="1169168"/>
            <a:ext cx="2680649" cy="1200329"/>
          </a:xfrm>
          <a:prstGeom prst="rect">
            <a:avLst/>
          </a:prstGeom>
          <a:noFill/>
        </p:spPr>
        <p:txBody>
          <a:bodyPr wrap="square" rtlCol="0">
            <a:spAutoFit/>
          </a:bodyPr>
          <a:lstStyle/>
          <a:p>
            <a:r>
              <a:rPr lang="en-US" altLang="ja-JP" dirty="0"/>
              <a:t>Scratch</a:t>
            </a:r>
            <a:r>
              <a:rPr lang="ja-JP" altLang="en-US" dirty="0"/>
              <a:t>で学ぶ プログラミングとアルゴリズムの</a:t>
            </a:r>
            <a:r>
              <a:rPr lang="ja-JP" altLang="en-US" dirty="0" smtClean="0"/>
              <a:t>基本</a:t>
            </a:r>
            <a:br>
              <a:rPr lang="ja-JP" altLang="en-US" dirty="0" smtClean="0"/>
            </a:br>
            <a:r>
              <a:rPr lang="ja-JP" altLang="en-US" dirty="0"/>
              <a:t>日経</a:t>
            </a:r>
            <a:r>
              <a:rPr lang="en-US" altLang="ja-JP" dirty="0"/>
              <a:t>BP</a:t>
            </a:r>
            <a:r>
              <a:rPr lang="ja-JP" altLang="en-US" dirty="0" smtClean="0"/>
              <a:t>社</a:t>
            </a:r>
            <a:r>
              <a:rPr lang="en-US" altLang="ja-JP" dirty="0" smtClean="0"/>
              <a:t>:</a:t>
            </a:r>
            <a:endParaRPr kumimoji="1" lang="ja-JP" altLang="en-US" dirty="0"/>
          </a:p>
        </p:txBody>
      </p:sp>
      <p:sp>
        <p:nvSpPr>
          <p:cNvPr id="13" name="テキスト ボックス 12"/>
          <p:cNvSpPr txBox="1"/>
          <p:nvPr/>
        </p:nvSpPr>
        <p:spPr>
          <a:xfrm>
            <a:off x="3359209" y="5001214"/>
            <a:ext cx="2753998" cy="1754326"/>
          </a:xfrm>
          <a:prstGeom prst="rect">
            <a:avLst/>
          </a:prstGeom>
          <a:noFill/>
        </p:spPr>
        <p:txBody>
          <a:bodyPr wrap="square" rtlCol="0">
            <a:spAutoFit/>
          </a:bodyPr>
          <a:lstStyle/>
          <a:p>
            <a:r>
              <a:rPr lang="ja-JP" altLang="en-US" dirty="0"/>
              <a:t>アニメーション、インタラクション、図形＆空間表現、数値＆時間、サウンド、文字、</a:t>
            </a:r>
            <a:r>
              <a:rPr lang="ja-JP" altLang="en-US" dirty="0" smtClean="0"/>
              <a:t>グラフの内容で</a:t>
            </a:r>
            <a:r>
              <a:rPr lang="en-US" altLang="ja-JP" dirty="0" smtClean="0"/>
              <a:t>Scratch</a:t>
            </a:r>
            <a:r>
              <a:rPr lang="ja-JP" altLang="en-US" dirty="0" smtClean="0"/>
              <a:t>を体系的に説明しています。</a:t>
            </a:r>
            <a:endParaRPr kumimoji="1" lang="ja-JP" altLang="en-US" dirty="0"/>
          </a:p>
        </p:txBody>
      </p:sp>
      <p:sp>
        <p:nvSpPr>
          <p:cNvPr id="14" name="テキスト ボックス 13"/>
          <p:cNvSpPr txBox="1"/>
          <p:nvPr/>
        </p:nvSpPr>
        <p:spPr>
          <a:xfrm>
            <a:off x="331641" y="1377037"/>
            <a:ext cx="2557098" cy="923330"/>
          </a:xfrm>
          <a:prstGeom prst="rect">
            <a:avLst/>
          </a:prstGeom>
          <a:noFill/>
        </p:spPr>
        <p:txBody>
          <a:bodyPr wrap="square" rtlCol="0">
            <a:spAutoFit/>
          </a:bodyPr>
          <a:lstStyle/>
          <a:p>
            <a:r>
              <a:rPr lang="en-US" altLang="ja-JP" dirty="0"/>
              <a:t>Scratch</a:t>
            </a:r>
            <a:r>
              <a:rPr lang="ja-JP" altLang="en-US" dirty="0"/>
              <a:t>で楽しく学ぶ アート</a:t>
            </a:r>
            <a:r>
              <a:rPr lang="en-US" altLang="ja-JP" dirty="0"/>
              <a:t>&amp;</a:t>
            </a:r>
            <a:r>
              <a:rPr lang="ja-JP" altLang="en-US" dirty="0" smtClean="0"/>
              <a:t>サイエンス</a:t>
            </a:r>
          </a:p>
          <a:p>
            <a:r>
              <a:rPr lang="ja-JP" altLang="en-US" dirty="0" smtClean="0"/>
              <a:t>日経</a:t>
            </a:r>
            <a:r>
              <a:rPr lang="en-US" altLang="ja-JP" dirty="0"/>
              <a:t>BP</a:t>
            </a:r>
            <a:r>
              <a:rPr lang="ja-JP" altLang="en-US" dirty="0"/>
              <a:t>社</a:t>
            </a:r>
            <a:r>
              <a:rPr lang="en-US" altLang="ja-JP" dirty="0" smtClean="0"/>
              <a:t>:</a:t>
            </a:r>
            <a:endParaRPr kumimoji="1" lang="ja-JP" altLang="en-US" dirty="0"/>
          </a:p>
        </p:txBody>
      </p:sp>
      <p:sp>
        <p:nvSpPr>
          <p:cNvPr id="15" name="テキスト ボックス 14"/>
          <p:cNvSpPr txBox="1"/>
          <p:nvPr/>
        </p:nvSpPr>
        <p:spPr>
          <a:xfrm>
            <a:off x="149263" y="5031057"/>
            <a:ext cx="3118757" cy="1477328"/>
          </a:xfrm>
          <a:prstGeom prst="rect">
            <a:avLst/>
          </a:prstGeom>
          <a:noFill/>
        </p:spPr>
        <p:txBody>
          <a:bodyPr wrap="square" rtlCol="0">
            <a:spAutoFit/>
          </a:bodyPr>
          <a:lstStyle/>
          <a:p>
            <a:r>
              <a:rPr lang="ja-JP" altLang="en-US" dirty="0"/>
              <a:t>等加速度運動、二進法、論理回路、確率、三角関数、モンテカルロ法、フラクタル図形を用いたさまざまなプログラムをつくります。</a:t>
            </a:r>
            <a:endParaRPr kumimoji="1" lang="ja-JP" altLang="en-US" dirty="0"/>
          </a:p>
        </p:txBody>
      </p:sp>
      <p:pic>
        <p:nvPicPr>
          <p:cNvPr id="3076" name="Picture 4" descr="https://images-na.ssl-images-amazon.com/images/I/51rZVipsfhL._SX356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06" y="2429664"/>
            <a:ext cx="1773567" cy="24720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51Ngz2rTOwL._SX361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440" y="2419970"/>
            <a:ext cx="1830308" cy="251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0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1. 2</a:t>
            </a:r>
            <a:r>
              <a:rPr lang="ja-JP" altLang="en-US" sz="2400" dirty="0">
                <a:solidFill>
                  <a:schemeClr val="tx1"/>
                </a:solidFill>
                <a:latin typeface="メイリオ" panose="020B0604030504040204" pitchFamily="50" charset="-128"/>
                <a:ea typeface="メイリオ" panose="020B0604030504040204" pitchFamily="50" charset="-128"/>
              </a:rPr>
              <a:t> スクラッチ</a:t>
            </a:r>
            <a:r>
              <a:rPr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アカウントを</a:t>
            </a:r>
            <a:r>
              <a:rPr lang="ja-JP" altLang="en-US" sz="2400" dirty="0" smtClean="0">
                <a:solidFill>
                  <a:schemeClr val="tx1"/>
                </a:solidFill>
                <a:latin typeface="メイリオ" panose="020B0604030504040204" pitchFamily="50" charset="-128"/>
                <a:ea typeface="メイリオ" panose="020B0604030504040204" pitchFamily="50" charset="-128"/>
              </a:rPr>
              <a:t>作る</a:t>
            </a:r>
            <a:r>
              <a:rPr lang="en-US" altLang="ja-JP" sz="2400" dirty="0" smtClean="0">
                <a:solidFill>
                  <a:schemeClr val="tx1"/>
                </a:solidFill>
                <a:latin typeface="メイリオ" panose="020B0604030504040204" pitchFamily="50" charset="-128"/>
                <a:ea typeface="メイリオ" panose="020B0604030504040204" pitchFamily="50" charset="-128"/>
              </a:rPr>
              <a:t>(1)</a:t>
            </a:r>
            <a:r>
              <a:rPr kumimoji="1" lang="en-US" altLang="ja-JP" sz="2400" dirty="0" smtClean="0"/>
              <a:t>.</a:t>
            </a:r>
            <a:endParaRPr kumimoji="1" lang="ja-JP" altLang="en-US" sz="2400" dirty="0"/>
          </a:p>
        </p:txBody>
      </p:sp>
      <p:sp>
        <p:nvSpPr>
          <p:cNvPr id="2" name="テキスト ボックス 1"/>
          <p:cNvSpPr txBox="1"/>
          <p:nvPr/>
        </p:nvSpPr>
        <p:spPr>
          <a:xfrm>
            <a:off x="0" y="703385"/>
            <a:ext cx="897518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アカウントを作ると、自動的にネット上にプログラムを記録</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保存</a:t>
            </a:r>
            <a:r>
              <a:rPr kumimoji="1" lang="ja-JP" altLang="en-US" dirty="0" smtClean="0">
                <a:latin typeface="メイリオ" panose="020B0604030504040204" pitchFamily="50" charset="-128"/>
                <a:ea typeface="メイリオ" panose="020B0604030504040204" pitchFamily="50" charset="-128"/>
              </a:rPr>
              <a:t>してくれます。さらに、世界中の友達にあなたのプログラムを見てもらうこともできます。</a:t>
            </a:r>
            <a:endParaRPr kumimoji="1" lang="ja-JP" altLang="en-US"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2"/>
          <a:stretch>
            <a:fillRect/>
          </a:stretch>
        </p:blipFill>
        <p:spPr>
          <a:xfrm>
            <a:off x="596809" y="1349716"/>
            <a:ext cx="1676190" cy="571429"/>
          </a:xfrm>
          <a:prstGeom prst="rect">
            <a:avLst/>
          </a:prstGeom>
        </p:spPr>
      </p:pic>
      <p:pic>
        <p:nvPicPr>
          <p:cNvPr id="11" name="図 10"/>
          <p:cNvPicPr>
            <a:picLocks noChangeAspect="1"/>
          </p:cNvPicPr>
          <p:nvPr/>
        </p:nvPicPr>
        <p:blipFill>
          <a:blip r:embed="rId3"/>
          <a:stretch>
            <a:fillRect/>
          </a:stretch>
        </p:blipFill>
        <p:spPr>
          <a:xfrm>
            <a:off x="-14068" y="2448624"/>
            <a:ext cx="4917096" cy="3582569"/>
          </a:xfrm>
          <a:prstGeom prst="rect">
            <a:avLst/>
          </a:prstGeom>
        </p:spPr>
      </p:pic>
      <p:sp>
        <p:nvSpPr>
          <p:cNvPr id="16" name="楕円 15"/>
          <p:cNvSpPr/>
          <p:nvPr/>
        </p:nvSpPr>
        <p:spPr>
          <a:xfrm>
            <a:off x="596809" y="1410347"/>
            <a:ext cx="1676190"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曲折矢印 18"/>
          <p:cNvSpPr/>
          <p:nvPr/>
        </p:nvSpPr>
        <p:spPr>
          <a:xfrm rot="5400000">
            <a:off x="2560087" y="1530314"/>
            <a:ext cx="289292" cy="492370"/>
          </a:xfrm>
          <a:prstGeom prst="bentArrow">
            <a:avLst>
              <a:gd name="adj1" fmla="val 13294"/>
              <a:gd name="adj2" fmla="val 25000"/>
              <a:gd name="adj3" fmla="val 25000"/>
              <a:gd name="adj4" fmla="val 4375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 name="図 11"/>
          <p:cNvPicPr>
            <a:picLocks noChangeAspect="1"/>
          </p:cNvPicPr>
          <p:nvPr/>
        </p:nvPicPr>
        <p:blipFill>
          <a:blip r:embed="rId4"/>
          <a:stretch>
            <a:fillRect/>
          </a:stretch>
        </p:blipFill>
        <p:spPr>
          <a:xfrm>
            <a:off x="3366459" y="3194448"/>
            <a:ext cx="1438095" cy="428571"/>
          </a:xfrm>
          <a:prstGeom prst="rect">
            <a:avLst/>
          </a:prstGeom>
        </p:spPr>
      </p:pic>
      <p:pic>
        <p:nvPicPr>
          <p:cNvPr id="13" name="図 12"/>
          <p:cNvPicPr>
            <a:picLocks noChangeAspect="1"/>
          </p:cNvPicPr>
          <p:nvPr/>
        </p:nvPicPr>
        <p:blipFill>
          <a:blip r:embed="rId5"/>
          <a:stretch>
            <a:fillRect/>
          </a:stretch>
        </p:blipFill>
        <p:spPr>
          <a:xfrm>
            <a:off x="3366459" y="3623019"/>
            <a:ext cx="1438095" cy="467602"/>
          </a:xfrm>
          <a:prstGeom prst="rect">
            <a:avLst/>
          </a:prstGeom>
        </p:spPr>
      </p:pic>
      <p:sp>
        <p:nvSpPr>
          <p:cNvPr id="14" name="テキスト ボックス 13"/>
          <p:cNvSpPr txBox="1"/>
          <p:nvPr/>
        </p:nvSpPr>
        <p:spPr>
          <a:xfrm>
            <a:off x="5064366" y="2123221"/>
            <a:ext cx="3812345" cy="751717"/>
          </a:xfrm>
          <a:prstGeom prst="rect">
            <a:avLst/>
          </a:prstGeom>
          <a:noFill/>
          <a:ln w="25400">
            <a:solidFill>
              <a:schemeClr val="tx1"/>
            </a:solidFill>
          </a:ln>
        </p:spPr>
        <p:txBody>
          <a:bodyPr wrap="square" rtlCol="0">
            <a:spAutoFit/>
          </a:bodyPr>
          <a:lstStyle/>
          <a:p>
            <a:endParaRPr kumimoji="1" lang="ja-JP" altLang="en-US" dirty="0"/>
          </a:p>
        </p:txBody>
      </p:sp>
      <p:sp>
        <p:nvSpPr>
          <p:cNvPr id="21" name="テキスト ボックス 20"/>
          <p:cNvSpPr txBox="1"/>
          <p:nvPr/>
        </p:nvSpPr>
        <p:spPr>
          <a:xfrm>
            <a:off x="5064366" y="3269898"/>
            <a:ext cx="3812345" cy="751717"/>
          </a:xfrm>
          <a:prstGeom prst="rect">
            <a:avLst/>
          </a:prstGeom>
          <a:noFill/>
          <a:ln w="25400">
            <a:solidFill>
              <a:schemeClr val="tx1"/>
            </a:solidFill>
          </a:ln>
        </p:spPr>
        <p:txBody>
          <a:bodyPr wrap="square" rtlCol="0">
            <a:spAutoFit/>
          </a:bodyPr>
          <a:lstStyle/>
          <a:p>
            <a:endParaRPr kumimoji="1" lang="ja-JP" altLang="en-US" dirty="0"/>
          </a:p>
        </p:txBody>
      </p:sp>
      <p:sp>
        <p:nvSpPr>
          <p:cNvPr id="22" name="テキスト ボックス 21"/>
          <p:cNvSpPr txBox="1"/>
          <p:nvPr/>
        </p:nvSpPr>
        <p:spPr>
          <a:xfrm>
            <a:off x="415434" y="2018660"/>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アカウント作成のステップ</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の画面</a:t>
            </a:r>
            <a:endParaRPr kumimoji="1" lang="ja-JP" altLang="en-US" dirty="0">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a:stretch>
            <a:fillRect/>
          </a:stretch>
        </p:blipFill>
        <p:spPr>
          <a:xfrm>
            <a:off x="201148" y="2037080"/>
            <a:ext cx="428571" cy="285714"/>
          </a:xfrm>
          <a:prstGeom prst="rect">
            <a:avLst/>
          </a:prstGeom>
        </p:spPr>
      </p:pic>
      <p:sp>
        <p:nvSpPr>
          <p:cNvPr id="15" name="対角する 2 つの角を丸めた四角形 14"/>
          <p:cNvSpPr/>
          <p:nvPr/>
        </p:nvSpPr>
        <p:spPr>
          <a:xfrm>
            <a:off x="5024800" y="4377343"/>
            <a:ext cx="3515044" cy="143562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p>
          <a:p>
            <a:r>
              <a:rPr lang="ja-JP" altLang="en-US" dirty="0" smtClean="0">
                <a:solidFill>
                  <a:schemeClr val="tx1"/>
                </a:solidFill>
                <a:latin typeface="メイリオ" panose="020B0604030504040204" pitchFamily="50" charset="-128"/>
                <a:ea typeface="メイリオ" panose="020B0604030504040204" pitchFamily="50" charset="-128"/>
              </a:rPr>
              <a:t>アカウントとパスワードを使えば、どんなパソコンでも自分のプログラムが作れるよ</a:t>
            </a:r>
            <a:r>
              <a:rPr lang="ja-JP" altLang="en-US" sz="1600" dirty="0" smtClean="0">
                <a:solidFill>
                  <a:schemeClr val="tx1"/>
                </a:solidFill>
                <a:latin typeface="メイリオ" panose="020B0604030504040204" pitchFamily="50" charset="-128"/>
                <a:ea typeface="メイリオ" panose="020B0604030504040204" pitchFamily="50" charset="-128"/>
              </a:rPr>
              <a:t/>
            </a:r>
            <a:br>
              <a:rPr lang="ja-JP" altLang="en-US" sz="1600" dirty="0" smtClean="0">
                <a:solidFill>
                  <a:schemeClr val="tx1"/>
                </a:solidFill>
                <a:latin typeface="メイリオ" panose="020B0604030504040204" pitchFamily="50" charset="-128"/>
                <a:ea typeface="メイリオ" panose="020B0604030504040204" pitchFamily="50" charset="-128"/>
              </a:rPr>
            </a:br>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804554" y="1744761"/>
            <a:ext cx="2099821"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804554" y="2931168"/>
            <a:ext cx="2099821"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パスワード</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273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1. 2</a:t>
            </a:r>
            <a:r>
              <a:rPr lang="ja-JP" altLang="en-US" sz="2400" dirty="0">
                <a:solidFill>
                  <a:schemeClr val="tx1"/>
                </a:solidFill>
                <a:latin typeface="メイリオ" panose="020B0604030504040204" pitchFamily="50" charset="-128"/>
                <a:ea typeface="メイリオ" panose="020B0604030504040204" pitchFamily="50" charset="-128"/>
              </a:rPr>
              <a:t> スクラッチ</a:t>
            </a:r>
            <a:r>
              <a:rPr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アカウントを</a:t>
            </a:r>
            <a:r>
              <a:rPr lang="ja-JP" altLang="en-US" sz="2400" dirty="0" smtClean="0">
                <a:solidFill>
                  <a:schemeClr val="tx1"/>
                </a:solidFill>
                <a:latin typeface="メイリオ" panose="020B0604030504040204" pitchFamily="50" charset="-128"/>
                <a:ea typeface="メイリオ" panose="020B0604030504040204" pitchFamily="50" charset="-128"/>
              </a:rPr>
              <a:t>作る</a:t>
            </a:r>
            <a:r>
              <a:rPr lang="en-US" altLang="ja-JP" sz="2400" dirty="0" smtClean="0">
                <a:solidFill>
                  <a:schemeClr val="tx1"/>
                </a:solidFill>
                <a:latin typeface="メイリオ" panose="020B0604030504040204" pitchFamily="50" charset="-128"/>
                <a:ea typeface="メイリオ" panose="020B0604030504040204" pitchFamily="50" charset="-128"/>
              </a:rPr>
              <a:t>(2)</a:t>
            </a:r>
            <a:r>
              <a:rPr kumimoji="1" lang="en-US" altLang="ja-JP" sz="2400" dirty="0" smtClean="0"/>
              <a:t>.</a:t>
            </a:r>
            <a:endParaRPr kumimoji="1" lang="ja-JP" altLang="en-US" sz="2400" dirty="0"/>
          </a:p>
        </p:txBody>
      </p:sp>
      <p:sp>
        <p:nvSpPr>
          <p:cNvPr id="22" name="テキスト ボックス 21"/>
          <p:cNvSpPr txBox="1"/>
          <p:nvPr/>
        </p:nvSpPr>
        <p:spPr>
          <a:xfrm>
            <a:off x="415434" y="738417"/>
            <a:ext cx="8419077" cy="3970318"/>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アカウント作成のステップ</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の画面</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「生まれた年と月」、「性別」、「国」を指定します。国は</a:t>
            </a:r>
            <a:r>
              <a:rPr lang="en-US" altLang="ja-JP" dirty="0" smtClean="0">
                <a:latin typeface="メイリオ" panose="020B0604030504040204" pitchFamily="50" charset="-128"/>
                <a:ea typeface="メイリオ" panose="020B0604030504040204" pitchFamily="50" charset="-128"/>
              </a:rPr>
              <a:t>Japan</a:t>
            </a:r>
            <a:r>
              <a:rPr lang="ja-JP" altLang="en-US" dirty="0" smtClean="0">
                <a:latin typeface="メイリオ" panose="020B0604030504040204" pitchFamily="50" charset="-128"/>
                <a:ea typeface="メイリオ" panose="020B0604030504040204" pitchFamily="50" charset="-128"/>
              </a:rPr>
              <a:t>だよね</a:t>
            </a: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アカウント作成の</a:t>
            </a:r>
            <a:r>
              <a:rPr lang="ja-JP" altLang="en-US" dirty="0" smtClean="0">
                <a:latin typeface="メイリオ" panose="020B0604030504040204" pitchFamily="50" charset="-128"/>
                <a:ea typeface="メイリオ" panose="020B0604030504040204" pitchFamily="50" charset="-128"/>
              </a:rPr>
              <a:t>ステップ</a:t>
            </a:r>
            <a:r>
              <a:rPr lang="en-US" altLang="ja-JP" dirty="0" smtClean="0">
                <a:latin typeface="メイリオ" panose="020B0604030504040204" pitchFamily="50" charset="-128"/>
                <a:ea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rPr>
              <a:t>の画面</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メールアドレスを指定するよ。すぐ受信できるもので、家の人の大人の人のアドレス指定するよ。キーボードに慣れていない人は、メンターや家に人に手伝ってもらおう。</a:t>
            </a: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アカウント作成の</a:t>
            </a:r>
            <a:r>
              <a:rPr lang="ja-JP" altLang="en-US" dirty="0" smtClean="0">
                <a:latin typeface="メイリオ" panose="020B0604030504040204" pitchFamily="50" charset="-128"/>
                <a:ea typeface="メイリオ" panose="020B0604030504040204" pitchFamily="50" charset="-128"/>
              </a:rPr>
              <a:t>ステップ</a:t>
            </a: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の画面</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下の画面が出来たら</a:t>
            </a:r>
            <a:r>
              <a:rPr lang="en-US" altLang="ja-JP" dirty="0" smtClean="0">
                <a:latin typeface="メイリオ" panose="020B0604030504040204" pitchFamily="50" charset="-128"/>
                <a:ea typeface="メイリオ" panose="020B0604030504040204" pitchFamily="50" charset="-128"/>
              </a:rPr>
              <a:t>OK</a:t>
            </a:r>
            <a:r>
              <a:rPr lang="ja-JP" altLang="en-US" dirty="0" smtClean="0">
                <a:latin typeface="メイリオ" panose="020B0604030504040204" pitchFamily="50" charset="-128"/>
                <a:ea typeface="メイリオ" panose="020B0604030504040204" pitchFamily="50" charset="-128"/>
              </a:rPr>
              <a:t>だよ。さあ、始めよう。</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415434" y="752545"/>
            <a:ext cx="1152525" cy="314325"/>
          </a:xfrm>
          <a:prstGeom prst="rect">
            <a:avLst/>
          </a:prstGeom>
        </p:spPr>
      </p:pic>
      <p:pic>
        <p:nvPicPr>
          <p:cNvPr id="4" name="図 3"/>
          <p:cNvPicPr>
            <a:picLocks noChangeAspect="1"/>
          </p:cNvPicPr>
          <p:nvPr/>
        </p:nvPicPr>
        <p:blipFill>
          <a:blip r:embed="rId3"/>
          <a:stretch>
            <a:fillRect/>
          </a:stretch>
        </p:blipFill>
        <p:spPr>
          <a:xfrm>
            <a:off x="408837" y="1558264"/>
            <a:ext cx="1781175" cy="323850"/>
          </a:xfrm>
          <a:prstGeom prst="rect">
            <a:avLst/>
          </a:prstGeom>
        </p:spPr>
      </p:pic>
      <p:pic>
        <p:nvPicPr>
          <p:cNvPr id="5" name="図 4"/>
          <p:cNvPicPr>
            <a:picLocks noChangeAspect="1"/>
          </p:cNvPicPr>
          <p:nvPr/>
        </p:nvPicPr>
        <p:blipFill>
          <a:blip r:embed="rId4"/>
          <a:stretch>
            <a:fillRect/>
          </a:stretch>
        </p:blipFill>
        <p:spPr>
          <a:xfrm>
            <a:off x="408837" y="2877379"/>
            <a:ext cx="2867025" cy="390525"/>
          </a:xfrm>
          <a:prstGeom prst="rect">
            <a:avLst/>
          </a:prstGeom>
        </p:spPr>
      </p:pic>
      <p:pic>
        <p:nvPicPr>
          <p:cNvPr id="6" name="図 5"/>
          <p:cNvPicPr>
            <a:picLocks noChangeAspect="1"/>
          </p:cNvPicPr>
          <p:nvPr/>
        </p:nvPicPr>
        <p:blipFill>
          <a:blip r:embed="rId5"/>
          <a:stretch>
            <a:fillRect/>
          </a:stretch>
        </p:blipFill>
        <p:spPr>
          <a:xfrm>
            <a:off x="415434" y="3648071"/>
            <a:ext cx="3759151" cy="2731163"/>
          </a:xfrm>
          <a:prstGeom prst="rect">
            <a:avLst/>
          </a:prstGeom>
        </p:spPr>
      </p:pic>
      <p:sp>
        <p:nvSpPr>
          <p:cNvPr id="20" name="対角する 2 つの角を丸めた四角形 19"/>
          <p:cNvSpPr/>
          <p:nvPr/>
        </p:nvSpPr>
        <p:spPr>
          <a:xfrm>
            <a:off x="4788288" y="3717403"/>
            <a:ext cx="3891477" cy="2807024"/>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保護者の方へ</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さっき指定したメールを後で確認してみよう。</a:t>
            </a:r>
            <a:r>
              <a:rPr lang="ja-JP" altLang="en-US" sz="1600" dirty="0">
                <a:solidFill>
                  <a:schemeClr val="tx1"/>
                </a:solidFill>
                <a:latin typeface="メイリオ" panose="020B0604030504040204" pitchFamily="50" charset="-128"/>
                <a:ea typeface="メイリオ" panose="020B0604030504040204" pitchFamily="50" charset="-128"/>
              </a:rPr>
              <a:t>スクラッチ</a:t>
            </a:r>
            <a:r>
              <a:rPr lang="ja-JP" altLang="en-US" sz="1600" dirty="0" smtClean="0">
                <a:solidFill>
                  <a:schemeClr val="tx1"/>
                </a:solidFill>
                <a:latin typeface="メイリオ" panose="020B0604030504040204" pitchFamily="50" charset="-128"/>
                <a:ea typeface="メイリオ" panose="020B0604030504040204" pitchFamily="50" charset="-128"/>
              </a:rPr>
              <a:t>からメールが届いているよ。</a:t>
            </a: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メールのボタンをクリックして認証すると、友達とネット上でプログラムを見せることができるよ</a:t>
            </a:r>
            <a:br>
              <a:rPr lang="ja-JP" altLang="en-US" sz="1600" dirty="0" smtClean="0">
                <a:solidFill>
                  <a:schemeClr val="tx1"/>
                </a:solidFill>
                <a:latin typeface="メイリオ" panose="020B0604030504040204" pitchFamily="50" charset="-128"/>
                <a:ea typeface="メイリオ" panose="020B0604030504040204" pitchFamily="50" charset="-128"/>
              </a:rPr>
            </a:br>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6"/>
          <a:stretch>
            <a:fillRect/>
          </a:stretch>
        </p:blipFill>
        <p:spPr>
          <a:xfrm>
            <a:off x="5168631" y="4912580"/>
            <a:ext cx="2295525" cy="533400"/>
          </a:xfrm>
          <a:prstGeom prst="rect">
            <a:avLst/>
          </a:prstGeom>
        </p:spPr>
      </p:pic>
    </p:spTree>
    <p:extLst>
      <p:ext uri="{BB962C8B-B14F-4D97-AF65-F5344CB8AC3E}">
        <p14:creationId xmlns:p14="http://schemas.microsoft.com/office/powerpoint/2010/main" val="416487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2334" y="1939811"/>
            <a:ext cx="8092242" cy="3254664"/>
          </a:xfrm>
          <a:prstGeom prst="rect">
            <a:avLst/>
          </a:prstGeom>
        </p:spPr>
      </p:pic>
      <p:sp>
        <p:nvSpPr>
          <p:cNvPr id="8" name="テキスト ボックス 7"/>
          <p:cNvSpPr txBox="1"/>
          <p:nvPr/>
        </p:nvSpPr>
        <p:spPr>
          <a:xfrm>
            <a:off x="7825153" y="649629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963508"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2. </a:t>
            </a:r>
            <a:r>
              <a:rPr lang="ja-JP" altLang="en-US" sz="2400" dirty="0">
                <a:solidFill>
                  <a:schemeClr val="tx1"/>
                </a:solidFill>
                <a:latin typeface="メイリオ" panose="020B0604030504040204" pitchFamily="50" charset="-128"/>
                <a:ea typeface="メイリオ" panose="020B0604030504040204" pitchFamily="50" charset="-128"/>
              </a:rPr>
              <a:t>スクラッチ</a:t>
            </a:r>
            <a:r>
              <a:rPr lang="ja-JP" altLang="en-US" sz="2400" dirty="0" smtClean="0">
                <a:solidFill>
                  <a:schemeClr val="tx1"/>
                </a:solidFill>
                <a:latin typeface="メイリオ" panose="020B0604030504040204" pitchFamily="50" charset="-128"/>
                <a:ea typeface="メイリオ" panose="020B0604030504040204" pitchFamily="50" charset="-128"/>
              </a:rPr>
              <a:t>を</a:t>
            </a:r>
            <a:r>
              <a:rPr lang="ja-JP" altLang="en-US" sz="2400" dirty="0">
                <a:solidFill>
                  <a:schemeClr val="tx1"/>
                </a:solidFill>
                <a:latin typeface="メイリオ" panose="020B0604030504040204" pitchFamily="50" charset="-128"/>
                <a:ea typeface="メイリオ" panose="020B0604030504040204" pitchFamily="50" charset="-128"/>
              </a:rPr>
              <a:t>使って</a:t>
            </a:r>
            <a:r>
              <a:rPr lang="ja-JP" altLang="en-US" sz="2400" dirty="0" smtClean="0">
                <a:solidFill>
                  <a:schemeClr val="tx1"/>
                </a:solidFill>
                <a:latin typeface="メイリオ" panose="020B0604030504040204" pitchFamily="50" charset="-128"/>
                <a:ea typeface="メイリオ" panose="020B0604030504040204" pitchFamily="50" charset="-128"/>
              </a:rPr>
              <a:t>みよう</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初めての修業</a:t>
            </a:r>
            <a:r>
              <a:rPr lang="en-US" altLang="ja-JP" sz="2400" dirty="0" smtClean="0">
                <a:solidFill>
                  <a:schemeClr val="tx1"/>
                </a:solidFill>
                <a:latin typeface="メイリオ" panose="020B0604030504040204" pitchFamily="50" charset="-128"/>
                <a:ea typeface="メイリオ" panose="020B0604030504040204" pitchFamily="50" charset="-128"/>
              </a:rPr>
              <a:t>(1)</a:t>
            </a:r>
            <a:r>
              <a:rPr kumimoji="1" lang="en-US" altLang="ja-JP" sz="2400" dirty="0" smtClean="0"/>
              <a:t>.</a:t>
            </a:r>
            <a:endParaRPr kumimoji="1" lang="ja-JP" altLang="en-US" sz="2400" dirty="0"/>
          </a:p>
        </p:txBody>
      </p:sp>
      <p:sp>
        <p:nvSpPr>
          <p:cNvPr id="2" name="テキスト ボックス 1"/>
          <p:cNvSpPr txBox="1"/>
          <p:nvPr/>
        </p:nvSpPr>
        <p:spPr>
          <a:xfrm>
            <a:off x="0" y="703385"/>
            <a:ext cx="8975188" cy="1200329"/>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スクラッチ</a:t>
            </a:r>
            <a:r>
              <a:rPr lang="ja-JP" altLang="en-US" dirty="0" smtClean="0">
                <a:latin typeface="メイリオ" panose="020B0604030504040204" pitchFamily="50" charset="-128"/>
                <a:ea typeface="メイリオ" panose="020B0604030504040204" pitchFamily="50" charset="-128"/>
              </a:rPr>
              <a:t>のサイトにはいろいろな情報があったり、プログラムの作り方を説明しています。これから「作る」でメンターの人といっしょにプログラムを作っていきましょう。　　　　　　　　　　　　　　</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この資料は作り方を忘れた時に見て</a:t>
            </a:r>
            <a:r>
              <a:rPr lang="en-US" altLang="ja-JP"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5" name="楕円 14"/>
          <p:cNvSpPr/>
          <p:nvPr/>
        </p:nvSpPr>
        <p:spPr>
          <a:xfrm>
            <a:off x="1294543" y="1954654"/>
            <a:ext cx="534573" cy="332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a:off x="1561829" y="1294228"/>
            <a:ext cx="871883" cy="609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線吹き出し 1 (枠付き) 10"/>
          <p:cNvSpPr/>
          <p:nvPr/>
        </p:nvSpPr>
        <p:spPr>
          <a:xfrm>
            <a:off x="1410886" y="3664782"/>
            <a:ext cx="1617784" cy="1453734"/>
          </a:xfrm>
          <a:prstGeom prst="borderCallout1">
            <a:avLst>
              <a:gd name="adj1" fmla="val -10454"/>
              <a:gd name="adj2" fmla="val 46170"/>
              <a:gd name="adj3" fmla="val -94369"/>
              <a:gd name="adj4" fmla="val 43304"/>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世界中の人が作ったプログラム</a:t>
            </a:r>
            <a:r>
              <a:rPr lang="ja-JP" altLang="en-US" dirty="0" smtClean="0">
                <a:solidFill>
                  <a:schemeClr val="tx1"/>
                </a:solidFill>
                <a:latin typeface="メイリオ" panose="020B0604030504040204" pitchFamily="50" charset="-128"/>
                <a:ea typeface="メイリオ" panose="020B0604030504040204" pitchFamily="50" charset="-128"/>
              </a:rPr>
              <a:t>を見ることができるよ</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2" name="線吹き出し 1 (枠付き) 11"/>
          <p:cNvSpPr/>
          <p:nvPr/>
        </p:nvSpPr>
        <p:spPr>
          <a:xfrm>
            <a:off x="3932922" y="2750599"/>
            <a:ext cx="3193871" cy="1633087"/>
          </a:xfrm>
          <a:prstGeom prst="borderCallout1">
            <a:avLst>
              <a:gd name="adj1" fmla="val 18750"/>
              <a:gd name="adj2" fmla="val -8333"/>
              <a:gd name="adj3" fmla="val -24346"/>
              <a:gd name="adj4" fmla="val -37415"/>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一人でスクラッチの使い方を修業できる</a:t>
            </a:r>
            <a:r>
              <a:rPr lang="ja-JP" altLang="en-US" dirty="0" smtClean="0">
                <a:solidFill>
                  <a:schemeClr val="tx1"/>
                </a:solidFill>
                <a:latin typeface="メイリオ" panose="020B0604030504040204" pitchFamily="50" charset="-128"/>
                <a:ea typeface="メイリオ" panose="020B0604030504040204" pitchFamily="50" charset="-128"/>
              </a:rPr>
              <a:t>よ</a:t>
            </a:r>
            <a:endParaRPr kumimoji="1" lang="ja-JP" altLang="en-US" dirty="0" smtClean="0">
              <a:solidFill>
                <a:schemeClr val="tx1"/>
              </a:solidFill>
              <a:latin typeface="メイリオ" panose="020B0604030504040204" pitchFamily="50" charset="-128"/>
              <a:ea typeface="メイリオ" panose="020B0604030504040204" pitchFamily="50" charset="-128"/>
            </a:endParaRPr>
          </a:p>
          <a:p>
            <a:r>
              <a:rPr kumimoji="1" lang="ja-JP" altLang="en-US" dirty="0" smtClean="0">
                <a:solidFill>
                  <a:schemeClr val="tx1"/>
                </a:solidFill>
                <a:latin typeface="メイリオ" panose="020B0604030504040204" pitchFamily="50" charset="-128"/>
                <a:ea typeface="メイリオ" panose="020B0604030504040204" pitchFamily="50" charset="-128"/>
              </a:rPr>
              <a:t>初めてプログラムを作る人に参考になるプログラムがあるよ</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63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8449" y="1601775"/>
            <a:ext cx="6446104" cy="4282635"/>
          </a:xfrm>
          <a:prstGeom prst="rect">
            <a:avLst/>
          </a:prstGeom>
        </p:spPr>
      </p:pic>
      <p:sp>
        <p:nvSpPr>
          <p:cNvPr id="8" name="テキスト ボックス 7"/>
          <p:cNvSpPr txBox="1"/>
          <p:nvPr/>
        </p:nvSpPr>
        <p:spPr>
          <a:xfrm>
            <a:off x="7825153" y="649629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963508"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2. </a:t>
            </a:r>
            <a:r>
              <a:rPr lang="ja-JP" altLang="en-US" sz="2400" dirty="0">
                <a:solidFill>
                  <a:schemeClr val="tx1"/>
                </a:solidFill>
                <a:latin typeface="メイリオ" panose="020B0604030504040204" pitchFamily="50" charset="-128"/>
                <a:ea typeface="メイリオ" panose="020B0604030504040204" pitchFamily="50" charset="-128"/>
              </a:rPr>
              <a:t>スクラッチ</a:t>
            </a:r>
            <a:r>
              <a:rPr lang="ja-JP" altLang="en-US" sz="2400" dirty="0" smtClean="0">
                <a:solidFill>
                  <a:schemeClr val="tx1"/>
                </a:solidFill>
                <a:latin typeface="メイリオ" panose="020B0604030504040204" pitchFamily="50" charset="-128"/>
                <a:ea typeface="メイリオ" panose="020B0604030504040204" pitchFamily="50" charset="-128"/>
              </a:rPr>
              <a:t>を</a:t>
            </a:r>
            <a:r>
              <a:rPr lang="ja-JP" altLang="en-US" sz="2400" dirty="0">
                <a:solidFill>
                  <a:schemeClr val="tx1"/>
                </a:solidFill>
                <a:latin typeface="メイリオ" panose="020B0604030504040204" pitchFamily="50" charset="-128"/>
                <a:ea typeface="メイリオ" panose="020B0604030504040204" pitchFamily="50" charset="-128"/>
              </a:rPr>
              <a:t>使って</a:t>
            </a:r>
            <a:r>
              <a:rPr lang="ja-JP" altLang="en-US" sz="2400" dirty="0" smtClean="0">
                <a:solidFill>
                  <a:schemeClr val="tx1"/>
                </a:solidFill>
                <a:latin typeface="メイリオ" panose="020B0604030504040204" pitchFamily="50" charset="-128"/>
                <a:ea typeface="メイリオ" panose="020B0604030504040204" pitchFamily="50" charset="-128"/>
              </a:rPr>
              <a:t>みよう</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初めての修業</a:t>
            </a:r>
            <a:r>
              <a:rPr lang="en-US" altLang="ja-JP" sz="2400" dirty="0" smtClean="0">
                <a:solidFill>
                  <a:schemeClr val="tx1"/>
                </a:solidFill>
                <a:latin typeface="メイリオ" panose="020B0604030504040204" pitchFamily="50" charset="-128"/>
                <a:ea typeface="メイリオ" panose="020B0604030504040204" pitchFamily="50" charset="-128"/>
              </a:rPr>
              <a:t>(2)</a:t>
            </a:r>
            <a:r>
              <a:rPr kumimoji="1" lang="en-US" altLang="ja-JP" sz="2400" dirty="0" smtClean="0"/>
              <a:t>.</a:t>
            </a:r>
            <a:endParaRPr kumimoji="1" lang="ja-JP" altLang="en-US" sz="2400" dirty="0"/>
          </a:p>
        </p:txBody>
      </p:sp>
      <p:sp>
        <p:nvSpPr>
          <p:cNvPr id="14" name="角丸四角形 13"/>
          <p:cNvSpPr/>
          <p:nvPr/>
        </p:nvSpPr>
        <p:spPr>
          <a:xfrm>
            <a:off x="1914036" y="2085777"/>
            <a:ext cx="2401951" cy="312895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41891" y="3743092"/>
            <a:ext cx="2346239" cy="1354217"/>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劇の台本にあたります。個々のスプライトがどのように演じるのか指示します。</a:t>
            </a:r>
            <a:endParaRPr kumimoji="1" lang="ja-JP" altLang="en-US"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503157" y="2164471"/>
            <a:ext cx="2030696" cy="36933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ステージ</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94959" y="607796"/>
            <a:ext cx="8975188"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スクラッチのプログラムでは、いろいろなキャラクターにいろいろ命令して、ゲーム、電子絵本、アプリなど作ることができるよ。</a:t>
            </a: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スクラッチのプログラム、は劇やドラマみたいに考えるといいかも。</a:t>
            </a:r>
            <a:endParaRPr kumimoji="1" lang="ja-JP" altLang="en-US" dirty="0">
              <a:latin typeface="メイリオ" panose="020B0604030504040204" pitchFamily="50" charset="-128"/>
              <a:ea typeface="メイリオ" panose="020B0604030504040204" pitchFamily="50" charset="-128"/>
            </a:endParaRPr>
          </a:p>
        </p:txBody>
      </p:sp>
      <p:sp>
        <p:nvSpPr>
          <p:cNvPr id="36" name="角丸四角形 35"/>
          <p:cNvSpPr/>
          <p:nvPr/>
        </p:nvSpPr>
        <p:spPr>
          <a:xfrm>
            <a:off x="4426265" y="2039871"/>
            <a:ext cx="2360860" cy="1764686"/>
          </a:xfrm>
          <a:prstGeom prst="roundRect">
            <a:avLst>
              <a:gd name="adj" fmla="val 930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426265" y="4607904"/>
            <a:ext cx="1898104" cy="64783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848996" y="4660137"/>
            <a:ext cx="2030696"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9" name="対角する 2 つの角を丸めた四角形 38"/>
          <p:cNvSpPr/>
          <p:nvPr/>
        </p:nvSpPr>
        <p:spPr>
          <a:xfrm>
            <a:off x="6824553" y="1687498"/>
            <a:ext cx="2245593" cy="4381141"/>
          </a:xfrm>
          <a:prstGeom prst="round2Diag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スプライト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劇の役者にあたります。スクラッチではプログラムでこのスプライトを動かすことができます。この</a:t>
            </a:r>
            <a:r>
              <a:rPr lang="ja-JP" altLang="en-US" sz="1600" dirty="0">
                <a:solidFill>
                  <a:schemeClr val="tx1"/>
                </a:solidFill>
                <a:latin typeface="メイリオ" panose="020B0604030504040204" pitchFamily="50" charset="-128"/>
                <a:ea typeface="メイリオ" panose="020B0604030504040204" pitchFamily="50" charset="-128"/>
              </a:rPr>
              <a:t>画面</a:t>
            </a:r>
            <a:r>
              <a:rPr lang="ja-JP" altLang="en-US" sz="1600" dirty="0" smtClean="0">
                <a:solidFill>
                  <a:schemeClr val="tx1"/>
                </a:solidFill>
                <a:latin typeface="メイリオ" panose="020B0604030504040204" pitchFamily="50" charset="-128"/>
                <a:ea typeface="メイリオ" panose="020B0604030504040204" pitchFamily="50" charset="-128"/>
              </a:rPr>
              <a:t>ではネコとネズミのスプライトがあります。</a:t>
            </a:r>
          </a:p>
          <a:p>
            <a:r>
              <a:rPr lang="ja-JP" altLang="en-US" sz="1600" dirty="0" smtClean="0">
                <a:solidFill>
                  <a:schemeClr val="tx1"/>
                </a:solidFill>
                <a:latin typeface="メイリオ" panose="020B0604030504040204" pitchFamily="50" charset="-128"/>
                <a:ea typeface="メイリオ" panose="020B0604030504040204" pitchFamily="50" charset="-128"/>
              </a:rPr>
              <a:t/>
            </a:r>
            <a:br>
              <a:rPr lang="ja-JP" altLang="en-US" sz="1600" dirty="0" smtClean="0">
                <a:solidFill>
                  <a:schemeClr val="tx1"/>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ステージ</a:t>
            </a:r>
            <a:r>
              <a:rPr lang="en-US" altLang="ja-JP"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劇のステージにあたります。スプライト達はこの中で劇をします。</a:t>
            </a:r>
          </a:p>
          <a:p>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562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94564" y="757534"/>
            <a:ext cx="3256950" cy="576689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962314"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(1) </a:t>
            </a:r>
            <a:r>
              <a:rPr lang="ja-JP" altLang="en-US" sz="2400" dirty="0" smtClean="0">
                <a:solidFill>
                  <a:schemeClr val="tx1"/>
                </a:solidFill>
                <a:latin typeface="メイリオ" panose="020B0604030504040204" pitchFamily="50" charset="-128"/>
                <a:ea typeface="メイリオ" panose="020B0604030504040204" pitchFamily="50" charset="-128"/>
              </a:rPr>
              <a:t>ネコ</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スプライト</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をドラッグして手で動かそう</a:t>
            </a:r>
            <a:r>
              <a:rPr kumimoji="1" lang="en-US" altLang="ja-JP" sz="2400" dirty="0" smtClean="0"/>
              <a:t>.</a:t>
            </a:r>
            <a:endParaRPr kumimoji="1" lang="ja-JP" altLang="en-US" sz="2400" dirty="0"/>
          </a:p>
        </p:txBody>
      </p:sp>
      <p:sp>
        <p:nvSpPr>
          <p:cNvPr id="22" name="テキスト ボックス 21"/>
          <p:cNvSpPr txBox="1"/>
          <p:nvPr/>
        </p:nvSpPr>
        <p:spPr>
          <a:xfrm>
            <a:off x="4672366" y="727864"/>
            <a:ext cx="3812210" cy="2308324"/>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スクラッチでプログラムを作成するための作成画面</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エディター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が表示されます。まず、ネコのスプライトがあるので、マウスでドラッグしてステージ</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プログラムの動作が表示される画面</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の中を動かしてみよう。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870769" y="1495641"/>
            <a:ext cx="145227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ステージ</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2" name="楕円 11"/>
          <p:cNvSpPr/>
          <p:nvPr/>
        </p:nvSpPr>
        <p:spPr>
          <a:xfrm>
            <a:off x="1729134" y="4004962"/>
            <a:ext cx="1618223" cy="2715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75058" y="4913197"/>
            <a:ext cx="2572299" cy="1157992"/>
          </a:xfrm>
          <a:prstGeom prst="roundRect">
            <a:avLst>
              <a:gd name="adj" fmla="val 930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355625" y="4913197"/>
            <a:ext cx="214723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スプライトリスト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920658" y="2885905"/>
            <a:ext cx="3830814"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ネコをドラッグで動かせた。</a:t>
            </a:r>
          </a:p>
          <a:p>
            <a:r>
              <a:rPr kumimoji="1" lang="ja-JP" altLang="en-US" dirty="0" smtClean="0">
                <a:latin typeface="メイリオ" panose="020B0604030504040204" pitchFamily="50" charset="-128"/>
                <a:ea typeface="メイリオ" panose="020B0604030504040204" pitchFamily="50" charset="-128"/>
              </a:rPr>
              <a:t>□ ネコを動かすとステージの右下の</a:t>
            </a:r>
            <a:r>
              <a:rPr kumimoji="1" lang="en-US" altLang="ja-JP" dirty="0" smtClean="0">
                <a:latin typeface="メイリオ" panose="020B0604030504040204" pitchFamily="50" charset="-128"/>
                <a:ea typeface="メイリオ" panose="020B0604030504040204" pitchFamily="50" charset="-128"/>
              </a:rPr>
              <a:t>X</a:t>
            </a:r>
            <a:r>
              <a:rPr kumimoji="1" lang="ja-JP" altLang="en-US" dirty="0" smtClean="0">
                <a:latin typeface="メイリオ" panose="020B0604030504040204" pitchFamily="50" charset="-128"/>
                <a:ea typeface="メイリオ" panose="020B0604030504040204" pitchFamily="50" charset="-128"/>
              </a:rPr>
              <a:t>と</a:t>
            </a:r>
            <a:r>
              <a:rPr kumimoji="1" lang="en-US" altLang="ja-JP" dirty="0" smtClean="0">
                <a:latin typeface="メイリオ" panose="020B0604030504040204" pitchFamily="50" charset="-128"/>
                <a:ea typeface="メイリオ" panose="020B0604030504040204" pitchFamily="50" charset="-128"/>
              </a:rPr>
              <a:t>Y</a:t>
            </a:r>
            <a:r>
              <a:rPr kumimoji="1" lang="ja-JP" altLang="en-US" dirty="0" smtClean="0">
                <a:latin typeface="メイリオ" panose="020B0604030504040204" pitchFamily="50" charset="-128"/>
                <a:ea typeface="メイリオ" panose="020B0604030504040204" pitchFamily="50" charset="-128"/>
              </a:rPr>
              <a:t>の数字が変わることを見た。</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75058" y="3169089"/>
            <a:ext cx="3301477"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マウスの左ボタンを押しながらネコを動かす</a:t>
            </a:r>
            <a:endParaRPr kumimoji="1" lang="ja-JP" altLang="en-US" dirty="0">
              <a:latin typeface="メイリオ" panose="020B0604030504040204" pitchFamily="50" charset="-128"/>
              <a:ea typeface="メイリオ" panose="020B0604030504040204" pitchFamily="50" charset="-128"/>
            </a:endParaRPr>
          </a:p>
        </p:txBody>
      </p:sp>
      <p:sp>
        <p:nvSpPr>
          <p:cNvPr id="19" name="対角する 2 つの角を丸めた四角形 18"/>
          <p:cNvSpPr/>
          <p:nvPr/>
        </p:nvSpPr>
        <p:spPr>
          <a:xfrm>
            <a:off x="4890325" y="5403112"/>
            <a:ext cx="3891477" cy="112131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ブロックの大きさ</a:t>
            </a:r>
            <a:r>
              <a:rPr lang="ja-JP" altLang="en-US" sz="1600" dirty="0">
                <a:solidFill>
                  <a:schemeClr val="tx1"/>
                </a:solidFill>
                <a:latin typeface="メイリオ" panose="020B0604030504040204" pitchFamily="50" charset="-128"/>
                <a:ea typeface="メイリオ" panose="020B0604030504040204" pitchFamily="50" charset="-128"/>
              </a:rPr>
              <a:t>左上の</a:t>
            </a:r>
            <a:r>
              <a:rPr lang="en-US" altLang="ja-JP" sz="1600" dirty="0">
                <a:solidFill>
                  <a:schemeClr val="tx1"/>
                </a:solidFill>
                <a:latin typeface="メイリオ" panose="020B0604030504040204" pitchFamily="50" charset="-128"/>
                <a:ea typeface="メイリオ" panose="020B0604030504040204" pitchFamily="50" charset="-128"/>
              </a:rPr>
              <a:t>SCRATH</a:t>
            </a:r>
            <a:r>
              <a:rPr lang="ja-JP" altLang="en-US" sz="1600" dirty="0">
                <a:solidFill>
                  <a:schemeClr val="tx1"/>
                </a:solidFill>
                <a:latin typeface="メイリオ" panose="020B0604030504040204" pitchFamily="50" charset="-128"/>
                <a:ea typeface="メイリオ" panose="020B0604030504040204" pitchFamily="50" charset="-128"/>
              </a:rPr>
              <a:t>の横の地球</a:t>
            </a:r>
            <a:r>
              <a:rPr lang="ja-JP" altLang="en-US" sz="1600" dirty="0" smtClean="0">
                <a:solidFill>
                  <a:schemeClr val="tx1"/>
                </a:solidFill>
                <a:latin typeface="メイリオ" panose="020B0604030504040204" pitchFamily="50" charset="-128"/>
                <a:ea typeface="メイリオ" panose="020B0604030504040204" pitchFamily="50" charset="-128"/>
              </a:rPr>
              <a:t>を</a:t>
            </a:r>
            <a:r>
              <a:rPr lang="en-US" altLang="ja-JP" sz="1600" dirty="0" smtClean="0">
                <a:solidFill>
                  <a:schemeClr val="tx1"/>
                </a:solidFill>
                <a:latin typeface="メイリオ" panose="020B0604030504040204" pitchFamily="50" charset="-128"/>
                <a:ea typeface="メイリオ" panose="020B0604030504040204" pitchFamily="50" charset="-128"/>
              </a:rPr>
              <a:t>Shift</a:t>
            </a:r>
            <a:r>
              <a:rPr lang="ja-JP" altLang="en-US" sz="1600" dirty="0" smtClean="0">
                <a:solidFill>
                  <a:schemeClr val="tx1"/>
                </a:solidFill>
                <a:latin typeface="メイリオ" panose="020B0604030504040204" pitchFamily="50" charset="-128"/>
                <a:ea typeface="メイリオ" panose="020B0604030504040204" pitchFamily="50" charset="-128"/>
              </a:rPr>
              <a:t>を押しながらクリックすると、ブロックの大きさを変えることができます。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1" name="楕円 20"/>
          <p:cNvSpPr/>
          <p:nvPr/>
        </p:nvSpPr>
        <p:spPr>
          <a:xfrm>
            <a:off x="1729134" y="2237997"/>
            <a:ext cx="773723" cy="8599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244106" y="2122780"/>
            <a:ext cx="145227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0" name="対角する 2 つの角を丸めた四角形 19"/>
          <p:cNvSpPr/>
          <p:nvPr/>
        </p:nvSpPr>
        <p:spPr>
          <a:xfrm>
            <a:off x="4890326" y="4081696"/>
            <a:ext cx="3891477" cy="1181663"/>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言語</a:t>
            </a:r>
            <a:r>
              <a:rPr lang="ja-JP" altLang="en-US" dirty="0">
                <a:solidFill>
                  <a:srgbClr val="FF0000"/>
                </a:solidFill>
                <a:latin typeface="メイリオ" panose="020B0604030504040204" pitchFamily="50" charset="-128"/>
                <a:ea typeface="メイリオ" panose="020B0604030504040204" pitchFamily="50" charset="-128"/>
              </a:rPr>
              <a:t/>
            </a:r>
            <a:br>
              <a:rPr lang="ja-JP" altLang="en-US" dirty="0">
                <a:solidFill>
                  <a:srgbClr val="FF0000"/>
                </a:solidFill>
                <a:latin typeface="メイリオ" panose="020B0604030504040204" pitchFamily="50" charset="-128"/>
                <a:ea typeface="メイリオ"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左上</a:t>
            </a:r>
            <a:r>
              <a:rPr lang="ja-JP" altLang="en-US" sz="1600" dirty="0" smtClean="0">
                <a:solidFill>
                  <a:schemeClr val="tx1"/>
                </a:solidFill>
                <a:latin typeface="メイリオ" panose="020B0604030504040204" pitchFamily="50" charset="-128"/>
                <a:ea typeface="メイリオ" panose="020B0604030504040204" pitchFamily="50" charset="-128"/>
              </a:rPr>
              <a:t>の</a:t>
            </a:r>
            <a:r>
              <a:rPr lang="en-US" altLang="ja-JP" sz="1600" dirty="0" smtClean="0">
                <a:solidFill>
                  <a:schemeClr val="tx1"/>
                </a:solidFill>
                <a:latin typeface="メイリオ" panose="020B0604030504040204" pitchFamily="50" charset="-128"/>
                <a:ea typeface="メイリオ" panose="020B0604030504040204" pitchFamily="50" charset="-128"/>
              </a:rPr>
              <a:t>SCRATH</a:t>
            </a:r>
            <a:r>
              <a:rPr lang="ja-JP" altLang="en-US" sz="1600" dirty="0" smtClean="0">
                <a:solidFill>
                  <a:schemeClr val="tx1"/>
                </a:solidFill>
                <a:latin typeface="メイリオ" panose="020B0604030504040204" pitchFamily="50" charset="-128"/>
                <a:ea typeface="メイリオ" panose="020B0604030504040204" pitchFamily="50" charset="-128"/>
              </a:rPr>
              <a:t>の横の地球をクリックすると「にほんご」でひらがな表示が選べます。</a:t>
            </a:r>
          </a:p>
        </p:txBody>
      </p:sp>
    </p:spTree>
    <p:extLst>
      <p:ext uri="{BB962C8B-B14F-4D97-AF65-F5344CB8AC3E}">
        <p14:creationId xmlns:p14="http://schemas.microsoft.com/office/powerpoint/2010/main" val="36257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1365" y="1660139"/>
            <a:ext cx="6640285" cy="423832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5289452"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(2) </a:t>
            </a:r>
            <a:r>
              <a:rPr lang="ja-JP" altLang="en-US" sz="2400" dirty="0" smtClean="0">
                <a:solidFill>
                  <a:schemeClr val="tx1"/>
                </a:solidFill>
                <a:latin typeface="メイリオ" panose="020B0604030504040204" pitchFamily="50" charset="-128"/>
                <a:ea typeface="メイリオ" panose="020B0604030504040204" pitchFamily="50" charset="-128"/>
              </a:rPr>
              <a:t>ネコを</a:t>
            </a:r>
            <a:r>
              <a:rPr lang="ja-JP" altLang="en-US" sz="2400" dirty="0">
                <a:solidFill>
                  <a:schemeClr val="tx1"/>
                </a:solidFill>
                <a:latin typeface="メイリオ" panose="020B0604030504040204" pitchFamily="50" charset="-128"/>
                <a:ea typeface="メイリオ" panose="020B0604030504040204" pitchFamily="50" charset="-128"/>
              </a:rPr>
              <a:t>ブロック</a:t>
            </a:r>
            <a:r>
              <a:rPr lang="ja-JP" altLang="en-US" sz="2400" dirty="0" smtClean="0">
                <a:solidFill>
                  <a:schemeClr val="tx1"/>
                </a:solidFill>
                <a:latin typeface="メイリオ" panose="020B0604030504040204" pitchFamily="50" charset="-128"/>
                <a:ea typeface="メイリオ" panose="020B0604030504040204" pitchFamily="50" charset="-128"/>
              </a:rPr>
              <a:t>で動かそう</a:t>
            </a:r>
            <a:r>
              <a:rPr kumimoji="1" lang="en-US" altLang="ja-JP" sz="2400" dirty="0" smtClean="0"/>
              <a:t>.</a:t>
            </a:r>
            <a:endParaRPr kumimoji="1" lang="ja-JP" altLang="en-US" sz="2400" dirty="0"/>
          </a:p>
        </p:txBody>
      </p:sp>
      <p:sp>
        <p:nvSpPr>
          <p:cNvPr id="22" name="テキスト ボックス 21"/>
          <p:cNvSpPr txBox="1"/>
          <p:nvPr/>
        </p:nvSpPr>
        <p:spPr>
          <a:xfrm>
            <a:off x="0" y="680879"/>
            <a:ext cx="8419077"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今度は</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歩動かす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のブロックを使ってスプライトを動かしてみよう。</a:t>
            </a:r>
          </a:p>
          <a:p>
            <a:r>
              <a:rPr lang="ja-JP" altLang="en-US" dirty="0" smtClean="0">
                <a:latin typeface="メイリオ" panose="020B0604030504040204" pitchFamily="50" charset="-128"/>
                <a:ea typeface="メイリオ" panose="020B0604030504040204" pitchFamily="50" charset="-128"/>
              </a:rPr>
              <a:t>ブロックをドラッグしてコードエリアに盛ってきて、その後ブロックをクリックしてみよう。どんどんクリックするとネコはどうなるかな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9" name="角丸四角形 8"/>
          <p:cNvSpPr/>
          <p:nvPr/>
        </p:nvSpPr>
        <p:spPr>
          <a:xfrm>
            <a:off x="3198314" y="1960463"/>
            <a:ext cx="2500357" cy="367371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40895" y="3145471"/>
            <a:ext cx="2260777"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エリア</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0" name="円弧 19"/>
          <p:cNvSpPr/>
          <p:nvPr/>
        </p:nvSpPr>
        <p:spPr>
          <a:xfrm rot="20894348">
            <a:off x="1087256" y="2378087"/>
            <a:ext cx="2994269" cy="897184"/>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角丸四角形 23"/>
          <p:cNvSpPr/>
          <p:nvPr/>
        </p:nvSpPr>
        <p:spPr>
          <a:xfrm>
            <a:off x="1581365" y="1999131"/>
            <a:ext cx="256807" cy="3682913"/>
          </a:xfrm>
          <a:prstGeom prst="roundRect">
            <a:avLst>
              <a:gd name="adj" fmla="val 1783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844195" y="1998188"/>
            <a:ext cx="1254374" cy="3683856"/>
          </a:xfrm>
          <a:prstGeom prst="roundRect">
            <a:avLst>
              <a:gd name="adj" fmla="val 896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916563" y="5849750"/>
            <a:ext cx="2030696" cy="369332"/>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ブロックパレット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690" y="1683148"/>
            <a:ext cx="1464676"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ブロック</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カテゴリー</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cxnSp>
        <p:nvCxnSpPr>
          <p:cNvPr id="30" name="直線矢印コネクタ 29"/>
          <p:cNvCxnSpPr/>
          <p:nvPr/>
        </p:nvCxnSpPr>
        <p:spPr>
          <a:xfrm>
            <a:off x="1039202" y="2293440"/>
            <a:ext cx="344736" cy="2988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flipV="1">
            <a:off x="3066571" y="5686772"/>
            <a:ext cx="261423" cy="1535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65820" y="5861618"/>
            <a:ext cx="6953842"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チェック</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ネコをブロックで動かせた。</a:t>
            </a:r>
          </a:p>
          <a:p>
            <a:r>
              <a:rPr lang="ja-JP" altLang="en-US" dirty="0" smtClean="0">
                <a:latin typeface="メイリオ" panose="020B0604030504040204" pitchFamily="50" charset="-128"/>
                <a:ea typeface="メイリオ" panose="020B0604030504040204" pitchFamily="50" charset="-128"/>
              </a:rPr>
              <a:t>□ ネコをブロックでどんどん動かせた。</a:t>
            </a:r>
          </a:p>
        </p:txBody>
      </p:sp>
      <p:sp>
        <p:nvSpPr>
          <p:cNvPr id="19" name="テキスト ボックス 18"/>
          <p:cNvSpPr txBox="1"/>
          <p:nvPr/>
        </p:nvSpPr>
        <p:spPr>
          <a:xfrm>
            <a:off x="4209630" y="2108644"/>
            <a:ext cx="1749977"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クリック</a:t>
            </a:r>
          </a:p>
        </p:txBody>
      </p:sp>
    </p:spTree>
    <p:extLst>
      <p:ext uri="{BB962C8B-B14F-4D97-AF65-F5344CB8AC3E}">
        <p14:creationId xmlns:p14="http://schemas.microsoft.com/office/powerpoint/2010/main" val="7278851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7316</TotalTime>
  <Words>1872</Words>
  <Application>Microsoft Office PowerPoint</Application>
  <PresentationFormat>画面に合わせる (4:3)</PresentationFormat>
  <Paragraphs>348</Paragraphs>
  <Slides>38</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5" baseType="lpstr">
      <vt:lpstr>メイリオ</vt:lpstr>
      <vt:lpstr>江戸勘亭流</vt:lpstr>
      <vt:lpstr>游ゴシック</vt:lpstr>
      <vt:lpstr>游ゴシック Light</vt:lpstr>
      <vt:lpstr>Arial</vt:lpstr>
      <vt:lpstr>Office テーマ</vt:lpstr>
      <vt:lpstr>ビットマップ イメージ</vt:lpstr>
      <vt:lpstr>コード忍者の里/ CoderDojo市川真間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gohome8</cp:lastModifiedBy>
  <cp:revision>226</cp:revision>
  <cp:lastPrinted>2019-01-03T08:19:41Z</cp:lastPrinted>
  <dcterms:created xsi:type="dcterms:W3CDTF">2017-03-15T01:59:13Z</dcterms:created>
  <dcterms:modified xsi:type="dcterms:W3CDTF">2019-01-27T02:01:58Z</dcterms:modified>
</cp:coreProperties>
</file>