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305" r:id="rId4"/>
    <p:sldId id="303" r:id="rId5"/>
    <p:sldId id="306" r:id="rId6"/>
    <p:sldId id="304" r:id="rId7"/>
    <p:sldId id="326" r:id="rId8"/>
    <p:sldId id="328" r:id="rId9"/>
    <p:sldId id="302"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FF0000"/>
    <a:srgbClr val="0066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02" autoAdjust="0"/>
    <p:restoredTop sz="94660"/>
  </p:normalViewPr>
  <p:slideViewPr>
    <p:cSldViewPr snapToGrid="0">
      <p:cViewPr>
        <p:scale>
          <a:sx n="90" d="100"/>
          <a:sy n="90" d="100"/>
        </p:scale>
        <p:origin x="594" y="-5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3076363" cy="513508"/>
          </a:xfrm>
          <a:prstGeom prst="rect">
            <a:avLst/>
          </a:prstGeom>
        </p:spPr>
        <p:txBody>
          <a:bodyPr vert="horz" lIns="98340" tIns="49172" rIns="98340" bIns="49172"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2"/>
            <a:ext cx="3076363" cy="513508"/>
          </a:xfrm>
          <a:prstGeom prst="rect">
            <a:avLst/>
          </a:prstGeom>
        </p:spPr>
        <p:txBody>
          <a:bodyPr vert="horz" lIns="98340" tIns="49172" rIns="98340" bIns="49172" rtlCol="0"/>
          <a:lstStyle>
            <a:lvl1pPr algn="r">
              <a:defRPr sz="1300"/>
            </a:lvl1pPr>
          </a:lstStyle>
          <a:p>
            <a:fld id="{A0E000F1-07FB-45D1-8775-C743EFC5783B}" type="datetimeFigureOut">
              <a:rPr kumimoji="1" lang="ja-JP" altLang="en-US" smtClean="0"/>
              <a:t>2022/7/10</a:t>
            </a:fld>
            <a:endParaRPr kumimoji="1" lang="ja-JP" altLang="en-US"/>
          </a:p>
        </p:txBody>
      </p:sp>
      <p:sp>
        <p:nvSpPr>
          <p:cNvPr id="4" name="スライド イメージ プレースホルダー 3"/>
          <p:cNvSpPr>
            <a:spLocks noGrp="1" noRot="1" noChangeAspect="1"/>
          </p:cNvSpPr>
          <p:nvPr>
            <p:ph type="sldImg" idx="2"/>
          </p:nvPr>
        </p:nvSpPr>
        <p:spPr>
          <a:xfrm>
            <a:off x="1249363" y="1281113"/>
            <a:ext cx="4600575" cy="3451225"/>
          </a:xfrm>
          <a:prstGeom prst="rect">
            <a:avLst/>
          </a:prstGeom>
          <a:noFill/>
          <a:ln w="12700">
            <a:solidFill>
              <a:prstClr val="black"/>
            </a:solidFill>
          </a:ln>
        </p:spPr>
        <p:txBody>
          <a:bodyPr vert="horz" lIns="98340" tIns="49172" rIns="98340" bIns="49172" rtlCol="0" anchor="ctr"/>
          <a:lstStyle/>
          <a:p>
            <a:endParaRPr lang="ja-JP" altLang="en-US"/>
          </a:p>
        </p:txBody>
      </p:sp>
      <p:sp>
        <p:nvSpPr>
          <p:cNvPr id="5" name="ノート プレースホルダー 4"/>
          <p:cNvSpPr>
            <a:spLocks noGrp="1"/>
          </p:cNvSpPr>
          <p:nvPr>
            <p:ph type="body" sz="quarter" idx="3"/>
          </p:nvPr>
        </p:nvSpPr>
        <p:spPr>
          <a:xfrm>
            <a:off x="709931" y="4925411"/>
            <a:ext cx="5679440" cy="4029878"/>
          </a:xfrm>
          <a:prstGeom prst="rect">
            <a:avLst/>
          </a:prstGeom>
        </p:spPr>
        <p:txBody>
          <a:bodyPr vert="horz" lIns="98340" tIns="49172" rIns="98340" bIns="4917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110"/>
            <a:ext cx="3076363" cy="513507"/>
          </a:xfrm>
          <a:prstGeom prst="rect">
            <a:avLst/>
          </a:prstGeom>
        </p:spPr>
        <p:txBody>
          <a:bodyPr vert="horz" lIns="98340" tIns="49172" rIns="98340" bIns="49172"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10"/>
            <a:ext cx="3076363" cy="513507"/>
          </a:xfrm>
          <a:prstGeom prst="rect">
            <a:avLst/>
          </a:prstGeom>
        </p:spPr>
        <p:txBody>
          <a:bodyPr vert="horz" lIns="98340" tIns="49172" rIns="98340" bIns="49172" rtlCol="0" anchor="b"/>
          <a:lstStyle>
            <a:lvl1pPr algn="r">
              <a:defRPr sz="1300"/>
            </a:lvl1pPr>
          </a:lstStyle>
          <a:p>
            <a:fld id="{636C090F-B3CB-45D8-8C9A-D69B9E5C115B}" type="slidenum">
              <a:rPr kumimoji="1" lang="ja-JP" altLang="en-US" smtClean="0"/>
              <a:t>‹#›</a:t>
            </a:fld>
            <a:endParaRPr kumimoji="1" lang="ja-JP" altLang="en-US"/>
          </a:p>
        </p:txBody>
      </p:sp>
    </p:spTree>
    <p:extLst>
      <p:ext uri="{BB962C8B-B14F-4D97-AF65-F5344CB8AC3E}">
        <p14:creationId xmlns:p14="http://schemas.microsoft.com/office/powerpoint/2010/main" val="54214139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36C090F-B3CB-45D8-8C9A-D69B9E5C115B}" type="slidenum">
              <a:rPr kumimoji="1" lang="ja-JP" altLang="en-US" smtClean="0"/>
              <a:t>10</a:t>
            </a:fld>
            <a:endParaRPr kumimoji="1" lang="ja-JP" altLang="en-US"/>
          </a:p>
        </p:txBody>
      </p:sp>
    </p:spTree>
    <p:extLst>
      <p:ext uri="{BB962C8B-B14F-4D97-AF65-F5344CB8AC3E}">
        <p14:creationId xmlns:p14="http://schemas.microsoft.com/office/powerpoint/2010/main" val="3983944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BA70C1E-BE66-4E5B-A7B0-62BCFB847437}" type="datetimeFigureOut">
              <a:rPr kumimoji="1" lang="ja-JP" altLang="en-US" smtClean="0"/>
              <a:t>2022/7/10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2116991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BA70C1E-BE66-4E5B-A7B0-62BCFB847437}" type="datetimeFigureOut">
              <a:rPr kumimoji="1" lang="ja-JP" altLang="en-US" smtClean="0"/>
              <a:t>2022/7/10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1095469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BA70C1E-BE66-4E5B-A7B0-62BCFB847437}" type="datetimeFigureOut">
              <a:rPr kumimoji="1" lang="ja-JP" altLang="en-US" smtClean="0"/>
              <a:t>2022/7/10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1901289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BA70C1E-BE66-4E5B-A7B0-62BCFB847437}" type="datetimeFigureOut">
              <a:rPr kumimoji="1" lang="ja-JP" altLang="en-US" smtClean="0"/>
              <a:t>2022/7/10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3927901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BA70C1E-BE66-4E5B-A7B0-62BCFB847437}" type="datetimeFigureOut">
              <a:rPr kumimoji="1" lang="ja-JP" altLang="en-US" smtClean="0"/>
              <a:t>2022/7/10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2376948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BA70C1E-BE66-4E5B-A7B0-62BCFB847437}" type="datetimeFigureOut">
              <a:rPr kumimoji="1" lang="ja-JP" altLang="en-US" smtClean="0"/>
              <a:t>2022/7/10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593089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BA70C1E-BE66-4E5B-A7B0-62BCFB847437}" type="datetimeFigureOut">
              <a:rPr kumimoji="1" lang="ja-JP" altLang="en-US" smtClean="0"/>
              <a:t>2022/7/10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4208021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BA70C1E-BE66-4E5B-A7B0-62BCFB847437}" type="datetimeFigureOut">
              <a:rPr kumimoji="1" lang="ja-JP" altLang="en-US" smtClean="0"/>
              <a:t>2022/7/10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986219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BA70C1E-BE66-4E5B-A7B0-62BCFB847437}" type="datetimeFigureOut">
              <a:rPr kumimoji="1" lang="ja-JP" altLang="en-US" smtClean="0"/>
              <a:t>2022/7/10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4161024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BA70C1E-BE66-4E5B-A7B0-62BCFB847437}" type="datetimeFigureOut">
              <a:rPr kumimoji="1" lang="ja-JP" altLang="en-US" smtClean="0"/>
              <a:t>2022/7/10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2693219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BA70C1E-BE66-4E5B-A7B0-62BCFB847437}" type="datetimeFigureOut">
              <a:rPr kumimoji="1" lang="ja-JP" altLang="en-US" smtClean="0"/>
              <a:t>2022/7/10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2060342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BA70C1E-BE66-4E5B-A7B0-62BCFB847437}" type="datetimeFigureOut">
              <a:rPr kumimoji="1" lang="ja-JP" altLang="en-US" smtClean="0"/>
              <a:t>2022/7/10</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4146103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6.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0.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3.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7" Type="http://schemas.microsoft.com/office/2007/relationships/hdphoto" Target="../media/hdphoto2.wdp"/><Relationship Id="rId2" Type="http://schemas.openxmlformats.org/officeDocument/2006/relationships/image" Target="../media/image54.png"/><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93430" y="3375722"/>
            <a:ext cx="8452170" cy="2492990"/>
          </a:xfrm>
          <a:prstGeom prst="rect">
            <a:avLst/>
          </a:prstGeom>
          <a:noFill/>
        </p:spPr>
        <p:txBody>
          <a:bodyPr wrap="square" rtlCol="0">
            <a:spAutoFit/>
          </a:bodyPr>
          <a:lstStyle/>
          <a:p>
            <a:r>
              <a:rPr kumimoji="1" lang="ja-JP" altLang="en-US" sz="1600" dirty="0">
                <a:latin typeface="メイリオ" panose="020B0604030504040204" pitchFamily="50" charset="-128"/>
                <a:ea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rPr>
              <a:t>これから、</a:t>
            </a:r>
            <a:r>
              <a:rPr lang="ja-JP" altLang="en-US" dirty="0">
                <a:latin typeface="メイリオ" panose="020B0604030504040204" pitchFamily="50" charset="-128"/>
                <a:ea typeface="メイリオ" panose="020B0604030504040204" pitchFamily="50" charset="-128"/>
              </a:rPr>
              <a:t>マインクラフトで</a:t>
            </a:r>
            <a:r>
              <a:rPr kumimoji="1" lang="ja-JP" altLang="en-US" dirty="0">
                <a:latin typeface="メイリオ" panose="020B0604030504040204" pitchFamily="50" charset="-128"/>
                <a:ea typeface="メイリオ" panose="020B0604030504040204" pitchFamily="50" charset="-128"/>
              </a:rPr>
              <a:t>プログラミングを始める人のための資料です。</a:t>
            </a:r>
            <a:br>
              <a:rPr kumimoji="1" lang="ja-JP" altLang="en-US" dirty="0">
                <a:latin typeface="メイリオ" panose="020B0604030504040204" pitchFamily="50" charset="-128"/>
                <a:ea typeface="メイリオ" panose="020B0604030504040204" pitchFamily="50" charset="-128"/>
              </a:rPr>
            </a:br>
            <a:r>
              <a:rPr kumimoji="1" lang="ja-JP" altLang="en-US" dirty="0">
                <a:latin typeface="メイリオ" panose="020B0604030504040204" pitchFamily="50" charset="-128"/>
                <a:ea typeface="メイリオ" panose="020B0604030504040204" pitchFamily="50" charset="-128"/>
              </a:rPr>
              <a:t>初めてのプログラミングを</a:t>
            </a:r>
            <a:r>
              <a:rPr lang="en-US" altLang="ja-JP" dirty="0">
                <a:latin typeface="メイリオ" panose="020B0604030504040204" pitchFamily="50" charset="-128"/>
                <a:ea typeface="メイリオ" panose="020B0604030504040204" pitchFamily="50" charset="-128"/>
              </a:rPr>
              <a:t>60</a:t>
            </a:r>
            <a:r>
              <a:rPr lang="ja-JP" altLang="en-US" dirty="0">
                <a:latin typeface="メイリオ" panose="020B0604030504040204" pitchFamily="50" charset="-128"/>
                <a:ea typeface="メイリオ" panose="020B0604030504040204" pitchFamily="50" charset="-128"/>
              </a:rPr>
              <a:t>分</a:t>
            </a:r>
            <a:r>
              <a:rPr kumimoji="1" lang="ja-JP" altLang="en-US" dirty="0">
                <a:latin typeface="メイリオ" panose="020B0604030504040204" pitchFamily="50" charset="-128"/>
                <a:ea typeface="メイリオ" panose="020B0604030504040204" pitchFamily="50" charset="-128"/>
              </a:rPr>
              <a:t>程度作成していきます。</a:t>
            </a:r>
            <a:br>
              <a:rPr kumimoji="1" lang="ja-JP" altLang="en-US" dirty="0">
                <a:latin typeface="メイリオ" panose="020B0604030504040204" pitchFamily="50" charset="-128"/>
                <a:ea typeface="メイリオ" panose="020B0604030504040204" pitchFamily="50" charset="-128"/>
              </a:rPr>
            </a:br>
            <a:r>
              <a:rPr kumimoji="1" lang="ja-JP" altLang="en-US"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マインクラフト</a:t>
            </a:r>
            <a:r>
              <a:rPr kumimoji="1" lang="ja-JP" altLang="en-US" dirty="0">
                <a:latin typeface="メイリオ" panose="020B0604030504040204" pitchFamily="50" charset="-128"/>
                <a:ea typeface="メイリオ" panose="020B0604030504040204" pitchFamily="50" charset="-128"/>
              </a:rPr>
              <a:t>は初めてでも平気です。</a:t>
            </a:r>
            <a:br>
              <a:rPr kumimoji="1" lang="ja-JP" altLang="en-US" dirty="0">
                <a:latin typeface="メイリオ" panose="020B0604030504040204" pitchFamily="50" charset="-128"/>
                <a:ea typeface="メイリオ" panose="020B0604030504040204" pitchFamily="50" charset="-128"/>
              </a:rPr>
            </a:br>
            <a:r>
              <a:rPr kumimoji="1" lang="ja-JP" altLang="en-US"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プログラミングについては</a:t>
            </a:r>
            <a:r>
              <a:rPr lang="en-US" altLang="ja-JP" dirty="0">
                <a:latin typeface="メイリオ" panose="020B0604030504040204" pitchFamily="50" charset="-128"/>
                <a:ea typeface="メイリオ" panose="020B0604030504040204" pitchFamily="50" charset="-128"/>
              </a:rPr>
              <a:t>Scratch(</a:t>
            </a:r>
            <a:r>
              <a:rPr lang="ja-JP" altLang="en-US" dirty="0">
                <a:latin typeface="メイリオ" panose="020B0604030504040204" pitchFamily="50" charset="-128"/>
                <a:ea typeface="メイリオ" panose="020B0604030504040204" pitchFamily="50" charset="-128"/>
              </a:rPr>
              <a:t>スクラッチ</a:t>
            </a:r>
            <a:r>
              <a:rPr lang="en-US" altLang="ja-JP" dirty="0">
                <a:latin typeface="メイリオ" panose="020B0604030504040204" pitchFamily="50" charset="-128"/>
                <a:ea typeface="メイリオ" panose="020B0604030504040204" pitchFamily="50" charset="-128"/>
              </a:rPr>
              <a:t>)</a:t>
            </a:r>
            <a:br>
              <a:rPr lang="en-US" altLang="ja-JP" dirty="0">
                <a:latin typeface="メイリオ" panose="020B0604030504040204" pitchFamily="50" charset="-128"/>
                <a:ea typeface="メイリオ" panose="020B0604030504040204" pitchFamily="50" charset="-128"/>
              </a:rPr>
            </a:br>
            <a:r>
              <a:rPr lang="ja-JP" altLang="en-US" dirty="0">
                <a:latin typeface="メイリオ" panose="020B0604030504040204" pitchFamily="50" charset="-128"/>
                <a:ea typeface="メイリオ" panose="020B0604030504040204" pitchFamily="50" charset="-128"/>
              </a:rPr>
              <a:t>で変数を使えるぐらいの人を想定しいます。</a:t>
            </a:r>
            <a:endParaRPr kumimoji="1" lang="en-US" altLang="ja-JP" dirty="0">
              <a:latin typeface="メイリオ" panose="020B0604030504040204" pitchFamily="50" charset="-128"/>
              <a:ea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endParaRPr>
          </a:p>
          <a:p>
            <a:br>
              <a:rPr lang="ja-JP" altLang="en-US" sz="1600" dirty="0">
                <a:latin typeface="メイリオ" panose="020B0604030504040204" pitchFamily="50" charset="-128"/>
                <a:ea typeface="メイリオ" panose="020B0604030504040204" pitchFamily="50" charset="-128"/>
              </a:rPr>
            </a:br>
            <a:r>
              <a:rPr lang="en-US" altLang="ja-JP" sz="1600" dirty="0">
                <a:latin typeface="メイリオ" panose="020B0604030504040204" pitchFamily="50" charset="-128"/>
                <a:ea typeface="メイリオ" panose="020B0604030504040204" pitchFamily="50" charset="-128"/>
              </a:rPr>
              <a:t> </a:t>
            </a:r>
            <a:br>
              <a:rPr lang="ja-JP" altLang="en-US" dirty="0">
                <a:latin typeface="メイリオ" panose="020B0604030504040204" pitchFamily="50" charset="-128"/>
                <a:ea typeface="メイリオ" panose="020B0604030504040204" pitchFamily="50" charset="-128"/>
              </a:rPr>
            </a:br>
            <a:endParaRPr kumimoji="1" lang="ja-JP" altLang="en-US" dirty="0">
              <a:latin typeface="メイリオ" panose="020B0604030504040204" pitchFamily="50" charset="-128"/>
              <a:ea typeface="メイリオ" panose="020B0604030504040204" pitchFamily="50" charset="-128"/>
            </a:endParaRPr>
          </a:p>
        </p:txBody>
      </p:sp>
      <p:sp>
        <p:nvSpPr>
          <p:cNvPr id="2" name="タイトル 1"/>
          <p:cNvSpPr>
            <a:spLocks noGrp="1"/>
          </p:cNvSpPr>
          <p:nvPr>
            <p:ph type="ctrTitle"/>
          </p:nvPr>
        </p:nvSpPr>
        <p:spPr>
          <a:xfrm>
            <a:off x="140475" y="0"/>
            <a:ext cx="3206882" cy="500197"/>
          </a:xfrm>
        </p:spPr>
        <p:txBody>
          <a:bodyPr>
            <a:normAutofit fontScale="90000"/>
          </a:bodyPr>
          <a:lstStyle/>
          <a:p>
            <a:pPr algn="l"/>
            <a:r>
              <a:rPr kumimoji="1" lang="ja-JP" altLang="en-US" sz="1600" dirty="0">
                <a:latin typeface="メイリオ" panose="020B0604030504040204" pitchFamily="50" charset="-128"/>
                <a:ea typeface="メイリオ" panose="020B0604030504040204" pitchFamily="50" charset="-128"/>
              </a:rPr>
              <a:t>コード忍者の里</a:t>
            </a:r>
            <a:r>
              <a:rPr kumimoji="1" lang="en-US" altLang="ja-JP" sz="1600" dirty="0">
                <a:latin typeface="メイリオ" panose="020B0604030504040204" pitchFamily="50" charset="-128"/>
                <a:ea typeface="メイリオ" panose="020B0604030504040204" pitchFamily="50" charset="-128"/>
              </a:rPr>
              <a:t>/ </a:t>
            </a:r>
            <a:r>
              <a:rPr kumimoji="1" lang="en-US" altLang="ja-JP" sz="1600" dirty="0" err="1">
                <a:latin typeface="メイリオ" panose="020B0604030504040204" pitchFamily="50" charset="-128"/>
                <a:ea typeface="メイリオ" panose="020B0604030504040204" pitchFamily="50" charset="-128"/>
              </a:rPr>
              <a:t>CoderDojo</a:t>
            </a:r>
            <a:r>
              <a:rPr kumimoji="1" lang="ja-JP" altLang="en-US" sz="1600" dirty="0">
                <a:latin typeface="メイリオ" panose="020B0604030504040204" pitchFamily="50" charset="-128"/>
                <a:ea typeface="メイリオ" panose="020B0604030504040204" pitchFamily="50" charset="-128"/>
              </a:rPr>
              <a:t>市川真間</a:t>
            </a:r>
          </a:p>
        </p:txBody>
      </p:sp>
      <p:grpSp>
        <p:nvGrpSpPr>
          <p:cNvPr id="6" name="グループ化 5"/>
          <p:cNvGrpSpPr/>
          <p:nvPr/>
        </p:nvGrpSpPr>
        <p:grpSpPr>
          <a:xfrm>
            <a:off x="1568797" y="421415"/>
            <a:ext cx="7076803" cy="2063918"/>
            <a:chOff x="1638888" y="746529"/>
            <a:chExt cx="6006904" cy="1704997"/>
          </a:xfrm>
        </p:grpSpPr>
        <p:sp>
          <p:nvSpPr>
            <p:cNvPr id="4" name="横巻き 3"/>
            <p:cNvSpPr/>
            <p:nvPr/>
          </p:nvSpPr>
          <p:spPr>
            <a:xfrm>
              <a:off x="1638888" y="746529"/>
              <a:ext cx="6006904" cy="1704997"/>
            </a:xfrm>
            <a:prstGeom prst="horizontalScroll">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1994096" y="1121975"/>
              <a:ext cx="5444197" cy="1021940"/>
            </a:xfrm>
            <a:prstGeom prst="rect">
              <a:avLst/>
            </a:prstGeom>
            <a:solidFill>
              <a:schemeClr val="bg1"/>
            </a:solidFill>
            <a:ln w="73025">
              <a:solidFill>
                <a:srgbClr val="006600"/>
              </a:solidFill>
            </a:ln>
          </p:spPr>
          <p:txBody>
            <a:bodyPr wrap="square" rtlCol="0">
              <a:spAutoFit/>
            </a:bodyPr>
            <a:lstStyle/>
            <a:p>
              <a:pPr algn="ctr">
                <a:lnSpc>
                  <a:spcPts val="3000"/>
                </a:lnSpc>
              </a:pPr>
              <a:r>
                <a:rPr lang="ja-JP" altLang="en-US" sz="2800" dirty="0"/>
                <a:t>はじまり</a:t>
              </a:r>
              <a:r>
                <a:rPr kumimoji="1" lang="ja-JP" altLang="en-US" sz="2800" dirty="0"/>
                <a:t>の書　</a:t>
              </a:r>
              <a:r>
                <a:rPr kumimoji="1" lang="en-US" altLang="ja-JP" sz="2800" dirty="0"/>
                <a:t>Part 1</a:t>
              </a:r>
              <a:br>
                <a:rPr kumimoji="1" lang="ja-JP" altLang="en-US" sz="2800" dirty="0"/>
              </a:br>
              <a:r>
                <a:rPr kumimoji="1" lang="en-US" altLang="ja-JP" sz="2800" dirty="0"/>
                <a:t>- </a:t>
              </a:r>
              <a:r>
                <a:rPr lang="en-US" altLang="ja-JP" sz="2800" dirty="0"/>
                <a:t>60</a:t>
              </a:r>
              <a:r>
                <a:rPr kumimoji="1" lang="ja-JP" altLang="en-US" sz="2800" dirty="0"/>
                <a:t>分</a:t>
              </a:r>
              <a:r>
                <a:rPr lang="ja-JP" altLang="en-US" sz="2800" dirty="0"/>
                <a:t>ぐらいでマインクラフト</a:t>
              </a:r>
              <a:r>
                <a:rPr kumimoji="1" lang="ja-JP" altLang="en-US" sz="2800" dirty="0"/>
                <a:t>入門</a:t>
              </a:r>
              <a:r>
                <a:rPr lang="en-US" altLang="ja-JP" sz="2800" dirty="0"/>
                <a:t> –</a:t>
              </a:r>
              <a:br>
                <a:rPr lang="ja-JP" altLang="en-US" sz="2800" dirty="0"/>
              </a:br>
              <a:r>
                <a:rPr lang="ja-JP" altLang="en-US" sz="2400" dirty="0"/>
                <a:t>教育用マインクラフト対応</a:t>
              </a:r>
              <a:endParaRPr kumimoji="1" lang="ja-JP" altLang="en-US" sz="2400" dirty="0"/>
            </a:p>
          </p:txBody>
        </p:sp>
      </p:grpSp>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a:t>
            </a:fld>
            <a:r>
              <a:rPr kumimoji="1" lang="ja-JP" altLang="en-US" dirty="0">
                <a:latin typeface="メイリオ" panose="020B0604030504040204" pitchFamily="50" charset="-128"/>
                <a:ea typeface="メイリオ" panose="020B0604030504040204" pitchFamily="50" charset="-128"/>
              </a:rPr>
              <a:t>ページ</a:t>
            </a:r>
          </a:p>
        </p:txBody>
      </p:sp>
      <p:sp>
        <p:nvSpPr>
          <p:cNvPr id="11" name="テキスト ボックス 10"/>
          <p:cNvSpPr txBox="1"/>
          <p:nvPr/>
        </p:nvSpPr>
        <p:spPr>
          <a:xfrm>
            <a:off x="2206078" y="6027534"/>
            <a:ext cx="5976258" cy="646331"/>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バージョン</a:t>
            </a:r>
            <a:r>
              <a:rPr kumimoji="1" lang="en-US" altLang="ja-JP" dirty="0">
                <a:latin typeface="メイリオ" panose="020B0604030504040204" pitchFamily="50" charset="-128"/>
                <a:ea typeface="メイリオ" panose="020B0604030504040204" pitchFamily="50" charset="-128"/>
              </a:rPr>
              <a:t>:Ver 0.85 /2022</a:t>
            </a:r>
            <a:r>
              <a:rPr kumimoji="1" lang="ja-JP" altLang="en-US" dirty="0">
                <a:latin typeface="メイリオ" panose="020B0604030504040204" pitchFamily="50" charset="-128"/>
                <a:ea typeface="メイリオ" panose="020B0604030504040204" pitchFamily="50" charset="-128"/>
              </a:rPr>
              <a:t>度版 </a:t>
            </a:r>
            <a:br>
              <a:rPr kumimoji="1" lang="en-US" altLang="ja-JP" dirty="0">
                <a:latin typeface="メイリオ" panose="020B0604030504040204" pitchFamily="50" charset="-128"/>
                <a:ea typeface="メイリオ" panose="020B0604030504040204" pitchFamily="50" charset="-128"/>
              </a:rPr>
            </a:br>
            <a:endParaRPr kumimoji="1" lang="ja-JP" altLang="en-US" dirty="0">
              <a:solidFill>
                <a:srgbClr val="FF0000"/>
              </a:solidFill>
              <a:latin typeface="メイリオ" panose="020B0604030504040204" pitchFamily="50" charset="-128"/>
              <a:ea typeface="メイリオ"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3185444684"/>
              </p:ext>
            </p:extLst>
          </p:nvPr>
        </p:nvGraphicFramePr>
        <p:xfrm>
          <a:off x="4280097" y="5051468"/>
          <a:ext cx="4670473" cy="678180"/>
        </p:xfrm>
        <a:graphic>
          <a:graphicData uri="http://schemas.openxmlformats.org/drawingml/2006/table">
            <a:tbl>
              <a:tblPr firstRow="1" bandRow="1">
                <a:tableStyleId>{5C22544A-7EE6-4342-B048-85BDC9FD1C3A}</a:tableStyleId>
              </a:tblPr>
              <a:tblGrid>
                <a:gridCol w="1181687">
                  <a:extLst>
                    <a:ext uri="{9D8B030D-6E8A-4147-A177-3AD203B41FA5}">
                      <a16:colId xmlns:a16="http://schemas.microsoft.com/office/drawing/2014/main" val="2886001555"/>
                    </a:ext>
                  </a:extLst>
                </a:gridCol>
                <a:gridCol w="3488786">
                  <a:extLst>
                    <a:ext uri="{9D8B030D-6E8A-4147-A177-3AD203B41FA5}">
                      <a16:colId xmlns:a16="http://schemas.microsoft.com/office/drawing/2014/main" val="1975501985"/>
                    </a:ext>
                  </a:extLst>
                </a:gridCol>
              </a:tblGrid>
              <a:tr h="379409">
                <a:tc>
                  <a:txBody>
                    <a:bodyPr/>
                    <a:lstStyle/>
                    <a:p>
                      <a:pPr>
                        <a:lnSpc>
                          <a:spcPct val="150000"/>
                        </a:lnSpc>
                        <a:spcBef>
                          <a:spcPts val="0"/>
                        </a:spcBef>
                      </a:pPr>
                      <a:r>
                        <a:rPr kumimoji="1" lang="ja-JP" altLang="en-US" sz="2800" dirty="0">
                          <a:solidFill>
                            <a:schemeClr val="tx1"/>
                          </a:solidFill>
                          <a:latin typeface="メイリオ" panose="020B0604030504040204" pitchFamily="50" charset="-128"/>
                          <a:ea typeface="メイリオ" panose="020B0604030504040204" pitchFamily="50" charset="-128"/>
                        </a:rPr>
                        <a:t>名前</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1200"/>
                        </a:spcBef>
                      </a:pPr>
                      <a:endParaRPr kumimoji="1" lang="ja-JP" altLang="en-US" sz="3200" dirty="0">
                        <a:solidFill>
                          <a:schemeClr val="tx1"/>
                        </a:solidFill>
                        <a:latin typeface="メイリオ" panose="020B0604030504040204" pitchFamily="50" charset="-128"/>
                        <a:ea typeface="メイリオ" panose="020B0604030504040204" pitchFamily="50" charset="-128"/>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3094751"/>
                  </a:ext>
                </a:extLst>
              </a:tr>
            </a:tbl>
          </a:graphicData>
        </a:graphic>
      </p:graphicFrame>
      <p:pic>
        <p:nvPicPr>
          <p:cNvPr id="3" name="図 2"/>
          <p:cNvPicPr>
            <a:picLocks noChangeAspect="1"/>
          </p:cNvPicPr>
          <p:nvPr/>
        </p:nvPicPr>
        <p:blipFill>
          <a:blip r:embed="rId2"/>
          <a:stretch>
            <a:fillRect/>
          </a:stretch>
        </p:blipFill>
        <p:spPr>
          <a:xfrm>
            <a:off x="498399" y="5936389"/>
            <a:ext cx="1429132" cy="500196"/>
          </a:xfrm>
          <a:prstGeom prst="rect">
            <a:avLst/>
          </a:prstGeom>
        </p:spPr>
      </p:pic>
      <p:pic>
        <p:nvPicPr>
          <p:cNvPr id="13" name="図 12">
            <a:extLst>
              <a:ext uri="{FF2B5EF4-FFF2-40B4-BE49-F238E27FC236}">
                <a16:creationId xmlns:a16="http://schemas.microsoft.com/office/drawing/2014/main" id="{6D54A4F9-BD7E-D91E-8409-6C076DC0DA0F}"/>
              </a:ext>
            </a:extLst>
          </p:cNvPr>
          <p:cNvPicPr>
            <a:picLocks noChangeAspect="1"/>
          </p:cNvPicPr>
          <p:nvPr/>
        </p:nvPicPr>
        <p:blipFill>
          <a:blip r:embed="rId3"/>
          <a:stretch>
            <a:fillRect/>
          </a:stretch>
        </p:blipFill>
        <p:spPr>
          <a:xfrm>
            <a:off x="3209193" y="2323550"/>
            <a:ext cx="3267531" cy="809738"/>
          </a:xfrm>
          <a:prstGeom prst="rect">
            <a:avLst/>
          </a:prstGeom>
        </p:spPr>
      </p:pic>
      <p:sp>
        <p:nvSpPr>
          <p:cNvPr id="14" name="テキスト ボックス 13">
            <a:extLst>
              <a:ext uri="{FF2B5EF4-FFF2-40B4-BE49-F238E27FC236}">
                <a16:creationId xmlns:a16="http://schemas.microsoft.com/office/drawing/2014/main" id="{EE7476DF-AFA9-86FF-5390-B30DC1A64D49}"/>
              </a:ext>
            </a:extLst>
          </p:cNvPr>
          <p:cNvSpPr txBox="1"/>
          <p:nvPr/>
        </p:nvSpPr>
        <p:spPr>
          <a:xfrm>
            <a:off x="346419" y="615602"/>
            <a:ext cx="1044775" cy="1754326"/>
          </a:xfrm>
          <a:prstGeom prst="rect">
            <a:avLst/>
          </a:prstGeom>
          <a:noFill/>
          <a:ln w="38100">
            <a:solidFill>
              <a:srgbClr val="FF0000"/>
            </a:solidFill>
          </a:ln>
        </p:spPr>
        <p:txBody>
          <a:bodyPr wrap="square" rtlCol="0">
            <a:spAutoFit/>
          </a:bodyPr>
          <a:lstStyle/>
          <a:p>
            <a:pPr algn="ctr"/>
            <a:r>
              <a:rPr lang="ja-JP" altLang="en-US" sz="3600" dirty="0">
                <a:solidFill>
                  <a:srgbClr val="FF0000"/>
                </a:solidFill>
              </a:rPr>
              <a:t>暫定版</a:t>
            </a:r>
            <a:endParaRPr kumimoji="1" lang="ja-JP" altLang="en-US" sz="3600" dirty="0">
              <a:solidFill>
                <a:srgbClr val="FF0000"/>
              </a:solidFill>
            </a:endParaRPr>
          </a:p>
        </p:txBody>
      </p:sp>
    </p:spTree>
    <p:extLst>
      <p:ext uri="{BB962C8B-B14F-4D97-AF65-F5344CB8AC3E}">
        <p14:creationId xmlns:p14="http://schemas.microsoft.com/office/powerpoint/2010/main" val="2724836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10</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7684477"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a:solidFill>
                  <a:schemeClr val="tx1"/>
                </a:solidFill>
              </a:rPr>
              <a:t> </a:t>
            </a:r>
            <a:r>
              <a:rPr kumimoji="1" lang="en-US" altLang="ja-JP" sz="2400" dirty="0">
                <a:solidFill>
                  <a:schemeClr val="tx1"/>
                </a:solidFill>
                <a:latin typeface="メイリオ" panose="020B0604030504040204" pitchFamily="50" charset="-128"/>
                <a:ea typeface="メイリオ" panose="020B0604030504040204" pitchFamily="50" charset="-128"/>
              </a:rPr>
              <a:t>5-2 </a:t>
            </a:r>
            <a:r>
              <a:rPr kumimoji="1" lang="ja-JP" altLang="en-US" sz="2400" dirty="0">
                <a:solidFill>
                  <a:schemeClr val="tx1"/>
                </a:solidFill>
                <a:latin typeface="メイリオ" panose="020B0604030504040204" pitchFamily="50" charset="-128"/>
                <a:ea typeface="メイリオ" panose="020B0604030504040204" pitchFamily="50" charset="-128"/>
              </a:rPr>
              <a:t>基本的な操作</a:t>
            </a:r>
            <a:r>
              <a:rPr kumimoji="1" lang="en-US" altLang="ja-JP" sz="2400" dirty="0">
                <a:solidFill>
                  <a:schemeClr val="tx1"/>
                </a:solidFill>
                <a:latin typeface="メイリオ" panose="020B0604030504040204" pitchFamily="50" charset="-128"/>
                <a:ea typeface="メイリオ" panose="020B0604030504040204" pitchFamily="50" charset="-128"/>
              </a:rPr>
              <a:t>(</a:t>
            </a:r>
            <a:r>
              <a:rPr kumimoji="1" lang="ja-JP" altLang="en-US" sz="2400" dirty="0">
                <a:solidFill>
                  <a:schemeClr val="tx1"/>
                </a:solidFill>
                <a:latin typeface="メイリオ" panose="020B0604030504040204" pitchFamily="50" charset="-128"/>
                <a:ea typeface="メイリオ" panose="020B0604030504040204" pitchFamily="50" charset="-128"/>
              </a:rPr>
              <a:t>視点を変えてみよう</a:t>
            </a:r>
            <a:r>
              <a:rPr lang="en-US" altLang="ja-JP" sz="2400" dirty="0">
                <a:solidFill>
                  <a:schemeClr val="tx1"/>
                </a:solidFill>
                <a:latin typeface="メイリオ" panose="020B0604030504040204" pitchFamily="50" charset="-128"/>
                <a:ea typeface="メイリオ" panose="020B0604030504040204" pitchFamily="50" charset="-128"/>
              </a:rPr>
              <a:t>)</a:t>
            </a:r>
            <a:endParaRPr kumimoji="1" lang="en-US" altLang="ja-JP" sz="2400" dirty="0">
              <a:solidFill>
                <a:schemeClr val="tx1"/>
              </a:solidFill>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864E31DE-C6F2-D1FC-D5EF-A8699AC85CB9}"/>
              </a:ext>
            </a:extLst>
          </p:cNvPr>
          <p:cNvPicPr>
            <a:picLocks noChangeAspect="1"/>
          </p:cNvPicPr>
          <p:nvPr/>
        </p:nvPicPr>
        <p:blipFill>
          <a:blip r:embed="rId3"/>
          <a:stretch>
            <a:fillRect/>
          </a:stretch>
        </p:blipFill>
        <p:spPr>
          <a:xfrm>
            <a:off x="411416" y="935674"/>
            <a:ext cx="2857051" cy="1486327"/>
          </a:xfrm>
          <a:prstGeom prst="rect">
            <a:avLst/>
          </a:prstGeom>
        </p:spPr>
      </p:pic>
      <p:sp>
        <p:nvSpPr>
          <p:cNvPr id="6" name="テキスト ボックス 5">
            <a:extLst>
              <a:ext uri="{FF2B5EF4-FFF2-40B4-BE49-F238E27FC236}">
                <a16:creationId xmlns:a16="http://schemas.microsoft.com/office/drawing/2014/main" id="{6CE3257F-0F90-19E0-F119-976C47F138B5}"/>
              </a:ext>
            </a:extLst>
          </p:cNvPr>
          <p:cNvSpPr txBox="1"/>
          <p:nvPr/>
        </p:nvSpPr>
        <p:spPr>
          <a:xfrm>
            <a:off x="657606" y="2774706"/>
            <a:ext cx="7167547" cy="369332"/>
          </a:xfrm>
          <a:prstGeom prst="rect">
            <a:avLst/>
          </a:prstGeom>
          <a:noFill/>
        </p:spPr>
        <p:txBody>
          <a:bodyPr wrap="square" rtlCol="0">
            <a:spAutoFit/>
          </a:bodyPr>
          <a:lstStyle/>
          <a:p>
            <a:r>
              <a:rPr kumimoji="1" lang="ja-JP" altLang="en-US" dirty="0"/>
              <a:t>マウスを操作することにより視点</a:t>
            </a:r>
            <a:r>
              <a:rPr kumimoji="1" lang="en-US" altLang="ja-JP" dirty="0"/>
              <a:t>(</a:t>
            </a:r>
            <a:r>
              <a:rPr kumimoji="1" lang="ja-JP" altLang="en-US" dirty="0"/>
              <a:t>見え方</a:t>
            </a:r>
            <a:r>
              <a:rPr kumimoji="1" lang="en-US" altLang="ja-JP" dirty="0"/>
              <a:t>)</a:t>
            </a:r>
            <a:r>
              <a:rPr kumimoji="1" lang="ja-JP" altLang="en-US" dirty="0"/>
              <a:t>を変えることができます。</a:t>
            </a:r>
          </a:p>
        </p:txBody>
      </p:sp>
      <p:pic>
        <p:nvPicPr>
          <p:cNvPr id="4" name="図 3">
            <a:extLst>
              <a:ext uri="{FF2B5EF4-FFF2-40B4-BE49-F238E27FC236}">
                <a16:creationId xmlns:a16="http://schemas.microsoft.com/office/drawing/2014/main" id="{00980EA5-2DC8-D382-F406-13DD6A7FC9E9}"/>
              </a:ext>
            </a:extLst>
          </p:cNvPr>
          <p:cNvPicPr>
            <a:picLocks noChangeAspect="1"/>
          </p:cNvPicPr>
          <p:nvPr/>
        </p:nvPicPr>
        <p:blipFill>
          <a:blip r:embed="rId4"/>
          <a:stretch>
            <a:fillRect/>
          </a:stretch>
        </p:blipFill>
        <p:spPr>
          <a:xfrm>
            <a:off x="4558483" y="920506"/>
            <a:ext cx="2081420" cy="1466098"/>
          </a:xfrm>
          <a:prstGeom prst="rect">
            <a:avLst/>
          </a:prstGeom>
        </p:spPr>
      </p:pic>
      <p:sp>
        <p:nvSpPr>
          <p:cNvPr id="5" name="矢印: 右 4">
            <a:extLst>
              <a:ext uri="{FF2B5EF4-FFF2-40B4-BE49-F238E27FC236}">
                <a16:creationId xmlns:a16="http://schemas.microsoft.com/office/drawing/2014/main" id="{234FE391-6248-8807-8303-25F11A91EB07}"/>
              </a:ext>
            </a:extLst>
          </p:cNvPr>
          <p:cNvSpPr/>
          <p:nvPr/>
        </p:nvSpPr>
        <p:spPr>
          <a:xfrm>
            <a:off x="3531803" y="1199181"/>
            <a:ext cx="763344" cy="5341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555D9064-ADFE-9584-11CF-4AED53B67993}"/>
              </a:ext>
            </a:extLst>
          </p:cNvPr>
          <p:cNvPicPr>
            <a:picLocks noChangeAspect="1"/>
          </p:cNvPicPr>
          <p:nvPr/>
        </p:nvPicPr>
        <p:blipFill>
          <a:blip r:embed="rId3"/>
          <a:stretch>
            <a:fillRect/>
          </a:stretch>
        </p:blipFill>
        <p:spPr>
          <a:xfrm>
            <a:off x="382048" y="3215159"/>
            <a:ext cx="2411493" cy="1254534"/>
          </a:xfrm>
          <a:prstGeom prst="rect">
            <a:avLst/>
          </a:prstGeom>
        </p:spPr>
      </p:pic>
      <p:pic>
        <p:nvPicPr>
          <p:cNvPr id="11" name="図 10">
            <a:extLst>
              <a:ext uri="{FF2B5EF4-FFF2-40B4-BE49-F238E27FC236}">
                <a16:creationId xmlns:a16="http://schemas.microsoft.com/office/drawing/2014/main" id="{450B60BA-EF10-6061-A4F1-9FE2DB3DB051}"/>
              </a:ext>
            </a:extLst>
          </p:cNvPr>
          <p:cNvPicPr>
            <a:picLocks noChangeAspect="1"/>
          </p:cNvPicPr>
          <p:nvPr/>
        </p:nvPicPr>
        <p:blipFill>
          <a:blip r:embed="rId5"/>
          <a:stretch>
            <a:fillRect/>
          </a:stretch>
        </p:blipFill>
        <p:spPr>
          <a:xfrm>
            <a:off x="3935901" y="3236288"/>
            <a:ext cx="2135673" cy="1247459"/>
          </a:xfrm>
          <a:prstGeom prst="rect">
            <a:avLst/>
          </a:prstGeom>
        </p:spPr>
      </p:pic>
      <p:pic>
        <p:nvPicPr>
          <p:cNvPr id="13" name="図 12">
            <a:extLst>
              <a:ext uri="{FF2B5EF4-FFF2-40B4-BE49-F238E27FC236}">
                <a16:creationId xmlns:a16="http://schemas.microsoft.com/office/drawing/2014/main" id="{31BE617B-9851-AF59-745E-3B817640CF0A}"/>
              </a:ext>
            </a:extLst>
          </p:cNvPr>
          <p:cNvPicPr>
            <a:picLocks noChangeAspect="1"/>
          </p:cNvPicPr>
          <p:nvPr/>
        </p:nvPicPr>
        <p:blipFill>
          <a:blip r:embed="rId6"/>
          <a:stretch>
            <a:fillRect/>
          </a:stretch>
        </p:blipFill>
        <p:spPr>
          <a:xfrm>
            <a:off x="2244664" y="5057471"/>
            <a:ext cx="2135672" cy="1186485"/>
          </a:xfrm>
          <a:prstGeom prst="rect">
            <a:avLst/>
          </a:prstGeom>
        </p:spPr>
      </p:pic>
      <p:sp>
        <p:nvSpPr>
          <p:cNvPr id="14" name="テキスト ボックス 13">
            <a:extLst>
              <a:ext uri="{FF2B5EF4-FFF2-40B4-BE49-F238E27FC236}">
                <a16:creationId xmlns:a16="http://schemas.microsoft.com/office/drawing/2014/main" id="{1A5E12F7-6B18-7B3C-392A-82EDAFAF3DCE}"/>
              </a:ext>
            </a:extLst>
          </p:cNvPr>
          <p:cNvSpPr txBox="1"/>
          <p:nvPr/>
        </p:nvSpPr>
        <p:spPr>
          <a:xfrm>
            <a:off x="1318837" y="3191609"/>
            <a:ext cx="1555643" cy="1077218"/>
          </a:xfrm>
          <a:prstGeom prst="rect">
            <a:avLst/>
          </a:prstGeom>
          <a:noFill/>
        </p:spPr>
        <p:txBody>
          <a:bodyPr wrap="square" rtlCol="0">
            <a:spAutoFit/>
          </a:bodyPr>
          <a:lstStyle/>
          <a:p>
            <a:r>
              <a:rPr kumimoji="1" lang="ja-JP" altLang="en-US" sz="3200" dirty="0">
                <a:solidFill>
                  <a:srgbClr val="FF0000"/>
                </a:solidFill>
              </a:rPr>
              <a:t>後ろから</a:t>
            </a:r>
          </a:p>
        </p:txBody>
      </p:sp>
      <p:sp>
        <p:nvSpPr>
          <p:cNvPr id="17" name="テキスト ボックス 16">
            <a:extLst>
              <a:ext uri="{FF2B5EF4-FFF2-40B4-BE49-F238E27FC236}">
                <a16:creationId xmlns:a16="http://schemas.microsoft.com/office/drawing/2014/main" id="{9421583A-4060-719C-34E5-95E2B63DDBB7}"/>
              </a:ext>
            </a:extLst>
          </p:cNvPr>
          <p:cNvSpPr txBox="1"/>
          <p:nvPr/>
        </p:nvSpPr>
        <p:spPr>
          <a:xfrm>
            <a:off x="4741042" y="3202149"/>
            <a:ext cx="1555643" cy="584775"/>
          </a:xfrm>
          <a:prstGeom prst="rect">
            <a:avLst/>
          </a:prstGeom>
          <a:noFill/>
        </p:spPr>
        <p:txBody>
          <a:bodyPr wrap="square" rtlCol="0">
            <a:spAutoFit/>
          </a:bodyPr>
          <a:lstStyle/>
          <a:p>
            <a:r>
              <a:rPr lang="ja-JP" altLang="en-US" sz="3200" dirty="0">
                <a:solidFill>
                  <a:srgbClr val="FF0000"/>
                </a:solidFill>
              </a:rPr>
              <a:t>前</a:t>
            </a:r>
            <a:r>
              <a:rPr kumimoji="1" lang="ja-JP" altLang="en-US" sz="3200" dirty="0">
                <a:solidFill>
                  <a:srgbClr val="FF0000"/>
                </a:solidFill>
              </a:rPr>
              <a:t>から</a:t>
            </a:r>
          </a:p>
        </p:txBody>
      </p:sp>
      <p:sp>
        <p:nvSpPr>
          <p:cNvPr id="18" name="テキスト ボックス 17">
            <a:extLst>
              <a:ext uri="{FF2B5EF4-FFF2-40B4-BE49-F238E27FC236}">
                <a16:creationId xmlns:a16="http://schemas.microsoft.com/office/drawing/2014/main" id="{7072E1C7-FCF8-6FEB-9704-F5DB7C54A6D5}"/>
              </a:ext>
            </a:extLst>
          </p:cNvPr>
          <p:cNvSpPr txBox="1"/>
          <p:nvPr/>
        </p:nvSpPr>
        <p:spPr>
          <a:xfrm>
            <a:off x="2285934" y="5071525"/>
            <a:ext cx="2550588" cy="1077218"/>
          </a:xfrm>
          <a:prstGeom prst="rect">
            <a:avLst/>
          </a:prstGeom>
          <a:noFill/>
        </p:spPr>
        <p:txBody>
          <a:bodyPr wrap="square" rtlCol="0">
            <a:spAutoFit/>
          </a:bodyPr>
          <a:lstStyle/>
          <a:p>
            <a:r>
              <a:rPr lang="ja-JP" altLang="en-US" sz="3200" dirty="0">
                <a:solidFill>
                  <a:srgbClr val="FF0000"/>
                </a:solidFill>
              </a:rPr>
              <a:t>プレーヤー視線</a:t>
            </a:r>
            <a:endParaRPr kumimoji="1" lang="ja-JP" altLang="en-US" sz="3200" dirty="0">
              <a:solidFill>
                <a:srgbClr val="FF0000"/>
              </a:solidFill>
            </a:endParaRPr>
          </a:p>
        </p:txBody>
      </p:sp>
      <p:sp>
        <p:nvSpPr>
          <p:cNvPr id="20" name="矢印: 右 19">
            <a:extLst>
              <a:ext uri="{FF2B5EF4-FFF2-40B4-BE49-F238E27FC236}">
                <a16:creationId xmlns:a16="http://schemas.microsoft.com/office/drawing/2014/main" id="{EF523117-2F2C-BD68-C237-427635D550E1}"/>
              </a:ext>
            </a:extLst>
          </p:cNvPr>
          <p:cNvSpPr/>
          <p:nvPr/>
        </p:nvSpPr>
        <p:spPr>
          <a:xfrm>
            <a:off x="2918039" y="3795904"/>
            <a:ext cx="700855" cy="2845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矢印: 右 20">
            <a:extLst>
              <a:ext uri="{FF2B5EF4-FFF2-40B4-BE49-F238E27FC236}">
                <a16:creationId xmlns:a16="http://schemas.microsoft.com/office/drawing/2014/main" id="{BC89694B-A676-BE4E-C619-1D58E986C779}"/>
              </a:ext>
            </a:extLst>
          </p:cNvPr>
          <p:cNvSpPr/>
          <p:nvPr/>
        </p:nvSpPr>
        <p:spPr>
          <a:xfrm rot="12980787">
            <a:off x="1329829" y="4753689"/>
            <a:ext cx="700856" cy="2845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矢印: 右 21">
            <a:extLst>
              <a:ext uri="{FF2B5EF4-FFF2-40B4-BE49-F238E27FC236}">
                <a16:creationId xmlns:a16="http://schemas.microsoft.com/office/drawing/2014/main" id="{685CA69B-1075-7CB4-2703-43A07D1D08AD}"/>
              </a:ext>
            </a:extLst>
          </p:cNvPr>
          <p:cNvSpPr/>
          <p:nvPr/>
        </p:nvSpPr>
        <p:spPr>
          <a:xfrm rot="8218210">
            <a:off x="4060002" y="4632213"/>
            <a:ext cx="700854" cy="2845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CF15ECAB-EDB1-C185-E2E1-7700ACFEE2F7}"/>
              </a:ext>
            </a:extLst>
          </p:cNvPr>
          <p:cNvSpPr txBox="1"/>
          <p:nvPr/>
        </p:nvSpPr>
        <p:spPr>
          <a:xfrm>
            <a:off x="2962071" y="3152909"/>
            <a:ext cx="700855" cy="461665"/>
          </a:xfrm>
          <a:prstGeom prst="rect">
            <a:avLst/>
          </a:prstGeom>
          <a:noFill/>
          <a:ln w="28575">
            <a:solidFill>
              <a:schemeClr val="tx1"/>
            </a:solidFill>
          </a:ln>
        </p:spPr>
        <p:txBody>
          <a:bodyPr wrap="square" rtlCol="0">
            <a:spAutoFit/>
          </a:bodyPr>
          <a:lstStyle/>
          <a:p>
            <a:r>
              <a:rPr kumimoji="1" lang="en-US" altLang="ja-JP" sz="2400" dirty="0"/>
              <a:t>F5</a:t>
            </a:r>
            <a:endParaRPr kumimoji="1" lang="ja-JP" altLang="en-US" sz="2400" dirty="0"/>
          </a:p>
        </p:txBody>
      </p:sp>
      <p:sp>
        <p:nvSpPr>
          <p:cNvPr id="25" name="テキスト ボックス 24">
            <a:extLst>
              <a:ext uri="{FF2B5EF4-FFF2-40B4-BE49-F238E27FC236}">
                <a16:creationId xmlns:a16="http://schemas.microsoft.com/office/drawing/2014/main" id="{7E978094-FDE1-F58F-758E-6930AA38DD8B}"/>
              </a:ext>
            </a:extLst>
          </p:cNvPr>
          <p:cNvSpPr txBox="1"/>
          <p:nvPr/>
        </p:nvSpPr>
        <p:spPr>
          <a:xfrm>
            <a:off x="3193723" y="4532750"/>
            <a:ext cx="706475" cy="461665"/>
          </a:xfrm>
          <a:prstGeom prst="rect">
            <a:avLst/>
          </a:prstGeom>
          <a:noFill/>
          <a:ln w="28575">
            <a:solidFill>
              <a:schemeClr val="tx1"/>
            </a:solidFill>
          </a:ln>
        </p:spPr>
        <p:txBody>
          <a:bodyPr wrap="square" rtlCol="0">
            <a:spAutoFit/>
          </a:bodyPr>
          <a:lstStyle/>
          <a:p>
            <a:r>
              <a:rPr kumimoji="1" lang="en-US" altLang="ja-JP" sz="2400" dirty="0"/>
              <a:t>F5</a:t>
            </a:r>
            <a:endParaRPr kumimoji="1" lang="ja-JP" altLang="en-US" sz="2400" dirty="0"/>
          </a:p>
        </p:txBody>
      </p:sp>
      <p:sp>
        <p:nvSpPr>
          <p:cNvPr id="26" name="テキスト ボックス 25">
            <a:extLst>
              <a:ext uri="{FF2B5EF4-FFF2-40B4-BE49-F238E27FC236}">
                <a16:creationId xmlns:a16="http://schemas.microsoft.com/office/drawing/2014/main" id="{DBED5287-2B93-A2C9-FADA-1B3934E90BAF}"/>
              </a:ext>
            </a:extLst>
          </p:cNvPr>
          <p:cNvSpPr txBox="1"/>
          <p:nvPr/>
        </p:nvSpPr>
        <p:spPr>
          <a:xfrm>
            <a:off x="1025210" y="5235158"/>
            <a:ext cx="712572" cy="461665"/>
          </a:xfrm>
          <a:prstGeom prst="rect">
            <a:avLst/>
          </a:prstGeom>
          <a:noFill/>
          <a:ln w="28575">
            <a:solidFill>
              <a:schemeClr val="tx1"/>
            </a:solidFill>
          </a:ln>
        </p:spPr>
        <p:txBody>
          <a:bodyPr wrap="square" rtlCol="0">
            <a:spAutoFit/>
          </a:bodyPr>
          <a:lstStyle/>
          <a:p>
            <a:r>
              <a:rPr kumimoji="1" lang="en-US" altLang="ja-JP" sz="2400" dirty="0"/>
              <a:t>F5</a:t>
            </a:r>
            <a:endParaRPr kumimoji="1" lang="ja-JP" altLang="en-US" sz="2400" dirty="0"/>
          </a:p>
        </p:txBody>
      </p:sp>
      <p:sp>
        <p:nvSpPr>
          <p:cNvPr id="27" name="テキスト ボックス 26">
            <a:extLst>
              <a:ext uri="{FF2B5EF4-FFF2-40B4-BE49-F238E27FC236}">
                <a16:creationId xmlns:a16="http://schemas.microsoft.com/office/drawing/2014/main" id="{0E54BD8F-46EC-F7BC-9553-7154AC17DDAA}"/>
              </a:ext>
            </a:extLst>
          </p:cNvPr>
          <p:cNvSpPr txBox="1"/>
          <p:nvPr/>
        </p:nvSpPr>
        <p:spPr>
          <a:xfrm>
            <a:off x="6639903" y="3273129"/>
            <a:ext cx="549116" cy="461665"/>
          </a:xfrm>
          <a:prstGeom prst="rect">
            <a:avLst/>
          </a:prstGeom>
          <a:noFill/>
          <a:ln w="28575">
            <a:solidFill>
              <a:schemeClr val="tx1"/>
            </a:solidFill>
          </a:ln>
        </p:spPr>
        <p:txBody>
          <a:bodyPr wrap="square" rtlCol="0">
            <a:spAutoFit/>
          </a:bodyPr>
          <a:lstStyle/>
          <a:p>
            <a:r>
              <a:rPr kumimoji="1" lang="en-US" altLang="ja-JP" sz="2400" dirty="0"/>
              <a:t>F5</a:t>
            </a:r>
            <a:endParaRPr kumimoji="1" lang="ja-JP" altLang="en-US" sz="2400" dirty="0"/>
          </a:p>
        </p:txBody>
      </p:sp>
      <p:sp>
        <p:nvSpPr>
          <p:cNvPr id="28" name="テキスト ボックス 27">
            <a:extLst>
              <a:ext uri="{FF2B5EF4-FFF2-40B4-BE49-F238E27FC236}">
                <a16:creationId xmlns:a16="http://schemas.microsoft.com/office/drawing/2014/main" id="{E1BE5E94-BD80-B068-3DE5-A0E26FDDBA94}"/>
              </a:ext>
            </a:extLst>
          </p:cNvPr>
          <p:cNvSpPr txBox="1"/>
          <p:nvPr/>
        </p:nvSpPr>
        <p:spPr>
          <a:xfrm>
            <a:off x="6639903" y="3773070"/>
            <a:ext cx="1674245" cy="646331"/>
          </a:xfrm>
          <a:prstGeom prst="rect">
            <a:avLst/>
          </a:prstGeom>
          <a:noFill/>
        </p:spPr>
        <p:txBody>
          <a:bodyPr wrap="square" rtlCol="0">
            <a:spAutoFit/>
          </a:bodyPr>
          <a:lstStyle/>
          <a:p>
            <a:r>
              <a:rPr lang="ja-JP" altLang="en-US" dirty="0">
                <a:solidFill>
                  <a:srgbClr val="FF0000"/>
                </a:solidFill>
              </a:rPr>
              <a:t>の切り替えはよく使います。</a:t>
            </a:r>
            <a:endParaRPr kumimoji="1" lang="ja-JP" altLang="en-US" dirty="0">
              <a:solidFill>
                <a:srgbClr val="FF0000"/>
              </a:solidFill>
            </a:endParaRPr>
          </a:p>
        </p:txBody>
      </p:sp>
      <p:sp>
        <p:nvSpPr>
          <p:cNvPr id="24" name="テキスト ボックス 23">
            <a:extLst>
              <a:ext uri="{FF2B5EF4-FFF2-40B4-BE49-F238E27FC236}">
                <a16:creationId xmlns:a16="http://schemas.microsoft.com/office/drawing/2014/main" id="{692EA480-F021-A649-81C0-44AA2B46C318}"/>
              </a:ext>
            </a:extLst>
          </p:cNvPr>
          <p:cNvSpPr txBox="1"/>
          <p:nvPr/>
        </p:nvSpPr>
        <p:spPr>
          <a:xfrm>
            <a:off x="4797509" y="4587170"/>
            <a:ext cx="4121114" cy="1938992"/>
          </a:xfrm>
          <a:prstGeom prst="rect">
            <a:avLst/>
          </a:prstGeom>
          <a:noFill/>
          <a:ln w="28575">
            <a:solidFill>
              <a:srgbClr val="002060"/>
            </a:solidFill>
          </a:ln>
        </p:spPr>
        <p:txBody>
          <a:bodyPr wrap="square" rtlCol="0">
            <a:spAutoFit/>
          </a:bodyPr>
          <a:lstStyle/>
          <a:p>
            <a:r>
              <a:rPr kumimoji="1" lang="en-US" altLang="ja-JP" sz="2000" dirty="0">
                <a:solidFill>
                  <a:schemeClr val="accent5">
                    <a:lumMod val="50000"/>
                  </a:schemeClr>
                </a:solidFill>
              </a:rPr>
              <a:t>Mac</a:t>
            </a:r>
            <a:r>
              <a:rPr lang="en-US" altLang="ja-JP" sz="2000" dirty="0">
                <a:solidFill>
                  <a:schemeClr val="accent5">
                    <a:lumMod val="50000"/>
                  </a:schemeClr>
                </a:solidFill>
              </a:rPr>
              <a:t>:</a:t>
            </a:r>
            <a:br>
              <a:rPr lang="en-US" altLang="ja-JP" sz="2000" dirty="0">
                <a:solidFill>
                  <a:schemeClr val="accent5">
                    <a:lumMod val="50000"/>
                  </a:schemeClr>
                </a:solidFill>
              </a:rPr>
            </a:br>
            <a:r>
              <a:rPr lang="en-US" altLang="ja-JP" sz="2000" dirty="0">
                <a:solidFill>
                  <a:schemeClr val="accent5">
                    <a:lumMod val="50000"/>
                  </a:schemeClr>
                </a:solidFill>
              </a:rPr>
              <a:t>F5 </a:t>
            </a:r>
            <a:r>
              <a:rPr lang="ja-JP" altLang="en-US" sz="2000" dirty="0">
                <a:solidFill>
                  <a:schemeClr val="accent5">
                    <a:lumMod val="50000"/>
                  </a:schemeClr>
                </a:solidFill>
              </a:rPr>
              <a:t>キーがきかない場合は </a:t>
            </a:r>
            <a:r>
              <a:rPr lang="en-US" altLang="ja-JP" sz="2000" dirty="0" err="1">
                <a:solidFill>
                  <a:schemeClr val="accent5">
                    <a:lumMod val="50000"/>
                  </a:schemeClr>
                </a:solidFill>
              </a:rPr>
              <a:t>Fn</a:t>
            </a:r>
            <a:r>
              <a:rPr lang="en-US" altLang="ja-JP" sz="2000" dirty="0">
                <a:solidFill>
                  <a:schemeClr val="accent5">
                    <a:lumMod val="50000"/>
                  </a:schemeClr>
                </a:solidFill>
              </a:rPr>
              <a:t> </a:t>
            </a:r>
            <a:r>
              <a:rPr lang="ja-JP" altLang="en-US" sz="2000" dirty="0">
                <a:solidFill>
                  <a:schemeClr val="accent5">
                    <a:lumMod val="50000"/>
                  </a:schemeClr>
                </a:solidFill>
              </a:rPr>
              <a:t>を同時に押してみてください。</a:t>
            </a:r>
            <a:endParaRPr lang="en-US" altLang="ja-JP" sz="2000" dirty="0">
              <a:solidFill>
                <a:schemeClr val="accent5">
                  <a:lumMod val="50000"/>
                </a:schemeClr>
              </a:solidFill>
            </a:endParaRPr>
          </a:p>
          <a:p>
            <a:r>
              <a:rPr kumimoji="1" lang="en-US" altLang="ja-JP" sz="2000" dirty="0">
                <a:solidFill>
                  <a:schemeClr val="accent5">
                    <a:lumMod val="50000"/>
                  </a:schemeClr>
                </a:solidFill>
              </a:rPr>
              <a:t>Chromebook:</a:t>
            </a:r>
          </a:p>
          <a:p>
            <a:r>
              <a:rPr kumimoji="1" lang="ja-JP" altLang="en-US" sz="2000" dirty="0">
                <a:solidFill>
                  <a:schemeClr val="accent5">
                    <a:lumMod val="50000"/>
                  </a:schemeClr>
                </a:solidFill>
              </a:rPr>
              <a:t>検索キー 　　　と</a:t>
            </a:r>
            <a:r>
              <a:rPr kumimoji="1" lang="en-US" altLang="ja-JP" sz="2000" dirty="0">
                <a:solidFill>
                  <a:schemeClr val="accent5">
                    <a:lumMod val="50000"/>
                  </a:schemeClr>
                </a:solidFill>
              </a:rPr>
              <a:t>F5</a:t>
            </a:r>
            <a:r>
              <a:rPr kumimoji="1" lang="ja-JP" altLang="en-US" sz="2000" dirty="0">
                <a:solidFill>
                  <a:schemeClr val="accent5">
                    <a:lumMod val="50000"/>
                  </a:schemeClr>
                </a:solidFill>
              </a:rPr>
              <a:t>の位置のキー</a:t>
            </a:r>
          </a:p>
          <a:p>
            <a:r>
              <a:rPr kumimoji="1" lang="ja-JP" altLang="en-US" sz="2000" dirty="0">
                <a:solidFill>
                  <a:schemeClr val="accent5">
                    <a:lumMod val="50000"/>
                  </a:schemeClr>
                </a:solidFill>
              </a:rPr>
              <a:t>　　　を同時に押してください。</a:t>
            </a:r>
          </a:p>
        </p:txBody>
      </p:sp>
      <p:sp>
        <p:nvSpPr>
          <p:cNvPr id="2" name="四角形: 角を丸くする 1">
            <a:extLst>
              <a:ext uri="{FF2B5EF4-FFF2-40B4-BE49-F238E27FC236}">
                <a16:creationId xmlns:a16="http://schemas.microsoft.com/office/drawing/2014/main" id="{3ADA777D-DA87-2291-14C9-B2A295A0931A}"/>
              </a:ext>
            </a:extLst>
          </p:cNvPr>
          <p:cNvSpPr/>
          <p:nvPr/>
        </p:nvSpPr>
        <p:spPr>
          <a:xfrm>
            <a:off x="4857695" y="4909525"/>
            <a:ext cx="396000" cy="324000"/>
          </a:xfrm>
          <a:prstGeom prst="roundRect">
            <a:avLst>
              <a:gd name="adj" fmla="val 21478"/>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F807BC18-66D7-FEC4-2125-58D07C45DDF6}"/>
              </a:ext>
            </a:extLst>
          </p:cNvPr>
          <p:cNvSpPr/>
          <p:nvPr/>
        </p:nvSpPr>
        <p:spPr>
          <a:xfrm>
            <a:off x="7825153" y="4899366"/>
            <a:ext cx="396000" cy="324000"/>
          </a:xfrm>
          <a:prstGeom prst="roundRect">
            <a:avLst>
              <a:gd name="adj" fmla="val 21478"/>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a:extLst>
              <a:ext uri="{FF2B5EF4-FFF2-40B4-BE49-F238E27FC236}">
                <a16:creationId xmlns:a16="http://schemas.microsoft.com/office/drawing/2014/main" id="{F4B9E2C3-0678-1343-35AA-9D5CF5B6036D}"/>
              </a:ext>
            </a:extLst>
          </p:cNvPr>
          <p:cNvGrpSpPr/>
          <p:nvPr/>
        </p:nvGrpSpPr>
        <p:grpSpPr>
          <a:xfrm>
            <a:off x="6025386" y="5824743"/>
            <a:ext cx="540000" cy="324000"/>
            <a:chOff x="6025386" y="5824743"/>
            <a:chExt cx="540000" cy="324000"/>
          </a:xfrm>
        </p:grpSpPr>
        <p:sp>
          <p:nvSpPr>
            <p:cNvPr id="30" name="四角形: 角を丸くする 29">
              <a:extLst>
                <a:ext uri="{FF2B5EF4-FFF2-40B4-BE49-F238E27FC236}">
                  <a16:creationId xmlns:a16="http://schemas.microsoft.com/office/drawing/2014/main" id="{6978CC92-9D24-91C9-EC16-3B7AA9893C19}"/>
                </a:ext>
              </a:extLst>
            </p:cNvPr>
            <p:cNvSpPr/>
            <p:nvPr/>
          </p:nvSpPr>
          <p:spPr>
            <a:xfrm>
              <a:off x="6025386" y="5824743"/>
              <a:ext cx="540000" cy="324000"/>
            </a:xfrm>
            <a:prstGeom prst="roundRect">
              <a:avLst>
                <a:gd name="adj" fmla="val 21478"/>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 塗りつぶしなし 6">
              <a:extLst>
                <a:ext uri="{FF2B5EF4-FFF2-40B4-BE49-F238E27FC236}">
                  <a16:creationId xmlns:a16="http://schemas.microsoft.com/office/drawing/2014/main" id="{9DB3FBAB-7603-67B8-222B-9E0DE12AB5A5}"/>
                </a:ext>
              </a:extLst>
            </p:cNvPr>
            <p:cNvSpPr/>
            <p:nvPr/>
          </p:nvSpPr>
          <p:spPr>
            <a:xfrm>
              <a:off x="6087566" y="5878743"/>
              <a:ext cx="144000" cy="144000"/>
            </a:xfrm>
            <a:prstGeom prst="donut">
              <a:avLst>
                <a:gd name="adj" fmla="val 78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5" name="直線コネクタ 14">
              <a:extLst>
                <a:ext uri="{FF2B5EF4-FFF2-40B4-BE49-F238E27FC236}">
                  <a16:creationId xmlns:a16="http://schemas.microsoft.com/office/drawing/2014/main" id="{22D2980A-2A95-CD91-53F2-CA5BBA4F7BDC}"/>
                </a:ext>
              </a:extLst>
            </p:cNvPr>
            <p:cNvCxnSpPr>
              <a:stCxn id="7" idx="5"/>
              <a:endCxn id="30" idx="2"/>
            </p:cNvCxnSpPr>
            <p:nvPr/>
          </p:nvCxnSpPr>
          <p:spPr>
            <a:xfrm>
              <a:off x="6210478" y="6001655"/>
              <a:ext cx="72000" cy="7200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35" name="グループ化 34">
            <a:extLst>
              <a:ext uri="{FF2B5EF4-FFF2-40B4-BE49-F238E27FC236}">
                <a16:creationId xmlns:a16="http://schemas.microsoft.com/office/drawing/2014/main" id="{944CC935-DD2E-6877-DE65-1D2CA2CD4D12}"/>
              </a:ext>
            </a:extLst>
          </p:cNvPr>
          <p:cNvGrpSpPr/>
          <p:nvPr/>
        </p:nvGrpSpPr>
        <p:grpSpPr>
          <a:xfrm>
            <a:off x="4978863" y="6148743"/>
            <a:ext cx="540000" cy="324000"/>
            <a:chOff x="4978863" y="6148743"/>
            <a:chExt cx="540000" cy="324000"/>
          </a:xfrm>
        </p:grpSpPr>
        <p:sp>
          <p:nvSpPr>
            <p:cNvPr id="31" name="四角形: 角を丸くする 30">
              <a:extLst>
                <a:ext uri="{FF2B5EF4-FFF2-40B4-BE49-F238E27FC236}">
                  <a16:creationId xmlns:a16="http://schemas.microsoft.com/office/drawing/2014/main" id="{16DCDBE7-DB58-9209-2067-DA2D9BA8FD7C}"/>
                </a:ext>
              </a:extLst>
            </p:cNvPr>
            <p:cNvSpPr/>
            <p:nvPr/>
          </p:nvSpPr>
          <p:spPr>
            <a:xfrm>
              <a:off x="4978863" y="6148743"/>
              <a:ext cx="540000" cy="324000"/>
            </a:xfrm>
            <a:prstGeom prst="roundRect">
              <a:avLst>
                <a:gd name="adj" fmla="val 21478"/>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16DE4DB8-1F22-96EF-4432-0EB3E21BF525}"/>
                </a:ext>
              </a:extLst>
            </p:cNvPr>
            <p:cNvSpPr/>
            <p:nvPr/>
          </p:nvSpPr>
          <p:spPr>
            <a:xfrm>
              <a:off x="5055695" y="6218696"/>
              <a:ext cx="198000" cy="18466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コネクタ 32">
              <a:extLst>
                <a:ext uri="{FF2B5EF4-FFF2-40B4-BE49-F238E27FC236}">
                  <a16:creationId xmlns:a16="http://schemas.microsoft.com/office/drawing/2014/main" id="{A6D03B56-2217-A331-D727-E3A13A4C81CB}"/>
                </a:ext>
              </a:extLst>
            </p:cNvPr>
            <p:cNvCxnSpPr>
              <a:cxnSpLocks/>
            </p:cNvCxnSpPr>
            <p:nvPr/>
          </p:nvCxnSpPr>
          <p:spPr>
            <a:xfrm>
              <a:off x="5317103" y="6218696"/>
              <a:ext cx="0" cy="1846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3511E2C4-2A46-C837-966B-7B6863684C37}"/>
                </a:ext>
              </a:extLst>
            </p:cNvPr>
            <p:cNvCxnSpPr>
              <a:cxnSpLocks/>
            </p:cNvCxnSpPr>
            <p:nvPr/>
          </p:nvCxnSpPr>
          <p:spPr>
            <a:xfrm>
              <a:off x="5401263" y="6218696"/>
              <a:ext cx="0" cy="184666"/>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52903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11</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7684477"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a:solidFill>
                  <a:schemeClr val="tx1"/>
                </a:solidFill>
              </a:rPr>
              <a:t> </a:t>
            </a:r>
            <a:r>
              <a:rPr lang="en-US" altLang="ja-JP" sz="2400" dirty="0">
                <a:solidFill>
                  <a:schemeClr val="tx1"/>
                </a:solidFill>
                <a:latin typeface="メイリオ" panose="020B0604030504040204" pitchFamily="50" charset="-128"/>
                <a:ea typeface="メイリオ" panose="020B0604030504040204" pitchFamily="50" charset="-128"/>
              </a:rPr>
              <a:t>6</a:t>
            </a:r>
            <a:r>
              <a:rPr kumimoji="1" lang="en-US" altLang="ja-JP" sz="2400" dirty="0">
                <a:solidFill>
                  <a:schemeClr val="tx1"/>
                </a:solidFill>
                <a:latin typeface="メイリオ" panose="020B0604030504040204" pitchFamily="50" charset="-128"/>
                <a:ea typeface="メイリオ" panose="020B0604030504040204" pitchFamily="50" charset="-128"/>
              </a:rPr>
              <a:t> </a:t>
            </a:r>
            <a:r>
              <a:rPr kumimoji="1" lang="ja-JP" altLang="en-US" sz="2400" dirty="0">
                <a:solidFill>
                  <a:schemeClr val="tx1"/>
                </a:solidFill>
                <a:latin typeface="メイリオ" panose="020B0604030504040204" pitchFamily="50" charset="-128"/>
                <a:ea typeface="メイリオ" panose="020B0604030504040204" pitchFamily="50" charset="-128"/>
              </a:rPr>
              <a:t>はじめのプログラム</a:t>
            </a:r>
            <a:r>
              <a:rPr kumimoji="1" lang="en-US" altLang="ja-JP" sz="2400" dirty="0">
                <a:solidFill>
                  <a:schemeClr val="tx1"/>
                </a:solidFill>
                <a:latin typeface="メイリオ" panose="020B0604030504040204" pitchFamily="50" charset="-128"/>
                <a:ea typeface="メイリオ" panose="020B0604030504040204" pitchFamily="50" charset="-128"/>
              </a:rPr>
              <a:t>(</a:t>
            </a:r>
            <a:r>
              <a:rPr kumimoji="1" lang="ja-JP" altLang="en-US" sz="2400" dirty="0">
                <a:solidFill>
                  <a:schemeClr val="tx1"/>
                </a:solidFill>
                <a:latin typeface="メイリオ" panose="020B0604030504040204" pitchFamily="50" charset="-128"/>
                <a:ea typeface="メイリオ" panose="020B0604030504040204" pitchFamily="50" charset="-128"/>
              </a:rPr>
              <a:t>ブロック置き</a:t>
            </a:r>
            <a:r>
              <a:rPr kumimoji="1" lang="en-US" altLang="ja-JP" sz="2400" dirty="0">
                <a:solidFill>
                  <a:schemeClr val="tx1"/>
                </a:solidFill>
                <a:latin typeface="メイリオ" panose="020B0604030504040204" pitchFamily="50" charset="-128"/>
                <a:ea typeface="メイリオ" panose="020B0604030504040204" pitchFamily="50" charset="-128"/>
              </a:rPr>
              <a:t>) (1)</a:t>
            </a:r>
          </a:p>
        </p:txBody>
      </p:sp>
      <p:sp>
        <p:nvSpPr>
          <p:cNvPr id="6" name="テキスト ボックス 5">
            <a:extLst>
              <a:ext uri="{FF2B5EF4-FFF2-40B4-BE49-F238E27FC236}">
                <a16:creationId xmlns:a16="http://schemas.microsoft.com/office/drawing/2014/main" id="{6CE3257F-0F90-19E0-F119-976C47F138B5}"/>
              </a:ext>
            </a:extLst>
          </p:cNvPr>
          <p:cNvSpPr txBox="1"/>
          <p:nvPr/>
        </p:nvSpPr>
        <p:spPr>
          <a:xfrm>
            <a:off x="657606" y="4996458"/>
            <a:ext cx="7167547" cy="369332"/>
          </a:xfrm>
          <a:prstGeom prst="rect">
            <a:avLst/>
          </a:prstGeom>
          <a:noFill/>
        </p:spPr>
        <p:txBody>
          <a:bodyPr wrap="square" rtlCol="0">
            <a:spAutoFit/>
          </a:bodyPr>
          <a:lstStyle/>
          <a:p>
            <a:r>
              <a:rPr kumimoji="1" lang="ja-JP" altLang="en-US" dirty="0"/>
              <a:t>プレイヤーが歩くとブロックを置くプログラムを作ってみよう。</a:t>
            </a:r>
          </a:p>
        </p:txBody>
      </p:sp>
      <p:pic>
        <p:nvPicPr>
          <p:cNvPr id="4" name="図 3">
            <a:extLst>
              <a:ext uri="{FF2B5EF4-FFF2-40B4-BE49-F238E27FC236}">
                <a16:creationId xmlns:a16="http://schemas.microsoft.com/office/drawing/2014/main" id="{77D3CD99-6C59-E7F1-01D2-D62C36ECF5EF}"/>
              </a:ext>
            </a:extLst>
          </p:cNvPr>
          <p:cNvPicPr>
            <a:picLocks noChangeAspect="1"/>
          </p:cNvPicPr>
          <p:nvPr/>
        </p:nvPicPr>
        <p:blipFill>
          <a:blip r:embed="rId2"/>
          <a:stretch>
            <a:fillRect/>
          </a:stretch>
        </p:blipFill>
        <p:spPr>
          <a:xfrm>
            <a:off x="562600" y="1122878"/>
            <a:ext cx="6207584" cy="3554285"/>
          </a:xfrm>
          <a:prstGeom prst="rect">
            <a:avLst/>
          </a:prstGeom>
        </p:spPr>
      </p:pic>
    </p:spTree>
    <p:extLst>
      <p:ext uri="{BB962C8B-B14F-4D97-AF65-F5344CB8AC3E}">
        <p14:creationId xmlns:p14="http://schemas.microsoft.com/office/powerpoint/2010/main" val="227404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12</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7684477"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a:solidFill>
                  <a:schemeClr val="tx1"/>
                </a:solidFill>
              </a:rPr>
              <a:t> </a:t>
            </a:r>
            <a:r>
              <a:rPr lang="en-US" altLang="ja-JP" sz="2400" dirty="0">
                <a:solidFill>
                  <a:schemeClr val="tx1"/>
                </a:solidFill>
                <a:latin typeface="メイリオ" panose="020B0604030504040204" pitchFamily="50" charset="-128"/>
                <a:ea typeface="メイリオ" panose="020B0604030504040204" pitchFamily="50" charset="-128"/>
              </a:rPr>
              <a:t>6</a:t>
            </a:r>
            <a:r>
              <a:rPr kumimoji="1" lang="en-US" altLang="ja-JP" sz="2400" dirty="0">
                <a:solidFill>
                  <a:schemeClr val="tx1"/>
                </a:solidFill>
                <a:latin typeface="メイリオ" panose="020B0604030504040204" pitchFamily="50" charset="-128"/>
                <a:ea typeface="メイリオ" panose="020B0604030504040204" pitchFamily="50" charset="-128"/>
              </a:rPr>
              <a:t> </a:t>
            </a:r>
            <a:r>
              <a:rPr kumimoji="1" lang="ja-JP" altLang="en-US" sz="2400" dirty="0">
                <a:solidFill>
                  <a:schemeClr val="tx1"/>
                </a:solidFill>
                <a:latin typeface="メイリオ" panose="020B0604030504040204" pitchFamily="50" charset="-128"/>
                <a:ea typeface="メイリオ" panose="020B0604030504040204" pitchFamily="50" charset="-128"/>
              </a:rPr>
              <a:t>はじめのプログラム</a:t>
            </a:r>
            <a:r>
              <a:rPr kumimoji="1" lang="en-US" altLang="ja-JP" sz="2400" dirty="0">
                <a:solidFill>
                  <a:schemeClr val="tx1"/>
                </a:solidFill>
                <a:latin typeface="メイリオ" panose="020B0604030504040204" pitchFamily="50" charset="-128"/>
                <a:ea typeface="メイリオ" panose="020B0604030504040204" pitchFamily="50" charset="-128"/>
              </a:rPr>
              <a:t>(</a:t>
            </a:r>
            <a:r>
              <a:rPr kumimoji="1" lang="ja-JP" altLang="en-US" sz="2400" dirty="0">
                <a:solidFill>
                  <a:schemeClr val="tx1"/>
                </a:solidFill>
                <a:latin typeface="メイリオ" panose="020B0604030504040204" pitchFamily="50" charset="-128"/>
                <a:ea typeface="メイリオ" panose="020B0604030504040204" pitchFamily="50" charset="-128"/>
              </a:rPr>
              <a:t>ブロック置き</a:t>
            </a:r>
            <a:r>
              <a:rPr kumimoji="1" lang="en-US" altLang="ja-JP" sz="2400" dirty="0">
                <a:solidFill>
                  <a:schemeClr val="tx1"/>
                </a:solidFill>
                <a:latin typeface="メイリオ" panose="020B0604030504040204" pitchFamily="50" charset="-128"/>
                <a:ea typeface="メイリオ" panose="020B0604030504040204" pitchFamily="50" charset="-128"/>
              </a:rPr>
              <a:t>) (2)</a:t>
            </a:r>
          </a:p>
        </p:txBody>
      </p:sp>
      <p:sp>
        <p:nvSpPr>
          <p:cNvPr id="6" name="テキスト ボックス 5">
            <a:extLst>
              <a:ext uri="{FF2B5EF4-FFF2-40B4-BE49-F238E27FC236}">
                <a16:creationId xmlns:a16="http://schemas.microsoft.com/office/drawing/2014/main" id="{6CE3257F-0F90-19E0-F119-976C47F138B5}"/>
              </a:ext>
            </a:extLst>
          </p:cNvPr>
          <p:cNvSpPr txBox="1"/>
          <p:nvPr/>
        </p:nvSpPr>
        <p:spPr>
          <a:xfrm>
            <a:off x="988226" y="5900965"/>
            <a:ext cx="7496350" cy="646331"/>
          </a:xfrm>
          <a:prstGeom prst="rect">
            <a:avLst/>
          </a:prstGeom>
          <a:noFill/>
        </p:spPr>
        <p:txBody>
          <a:bodyPr wrap="square" rtlCol="0">
            <a:spAutoFit/>
          </a:bodyPr>
          <a:lstStyle/>
          <a:p>
            <a:r>
              <a:rPr lang="ja-JP" altLang="en-US" dirty="0"/>
              <a:t>のキーを押してから、プログラムを作るコードビルダーを表示させる。</a:t>
            </a:r>
            <a:br>
              <a:rPr lang="en-US" altLang="ja-JP" dirty="0"/>
            </a:br>
            <a:r>
              <a:rPr lang="ja-JP" altLang="en-US" dirty="0"/>
              <a:t>　　</a:t>
            </a:r>
            <a:r>
              <a:rPr lang="en-US" altLang="ja-JP" dirty="0"/>
              <a:t>(</a:t>
            </a:r>
            <a:r>
              <a:rPr lang="ja-JP" altLang="en-US" dirty="0"/>
              <a:t>はじめは</a:t>
            </a:r>
            <a:r>
              <a:rPr lang="en-US" altLang="ja-JP" dirty="0"/>
              <a:t>Make code</a:t>
            </a:r>
            <a:r>
              <a:rPr lang="ja-JP" altLang="en-US" dirty="0"/>
              <a:t>を指定</a:t>
            </a:r>
            <a:r>
              <a:rPr lang="en-US" altLang="ja-JP" dirty="0"/>
              <a:t>)</a:t>
            </a:r>
            <a:endParaRPr kumimoji="1" lang="ja-JP" altLang="en-US" dirty="0"/>
          </a:p>
        </p:txBody>
      </p:sp>
      <p:pic>
        <p:nvPicPr>
          <p:cNvPr id="3" name="図 2">
            <a:extLst>
              <a:ext uri="{FF2B5EF4-FFF2-40B4-BE49-F238E27FC236}">
                <a16:creationId xmlns:a16="http://schemas.microsoft.com/office/drawing/2014/main" id="{19681A04-4BE0-EA1B-8755-08644D4CB575}"/>
              </a:ext>
            </a:extLst>
          </p:cNvPr>
          <p:cNvPicPr>
            <a:picLocks noChangeAspect="1"/>
          </p:cNvPicPr>
          <p:nvPr/>
        </p:nvPicPr>
        <p:blipFill>
          <a:blip r:embed="rId2"/>
          <a:stretch>
            <a:fillRect/>
          </a:stretch>
        </p:blipFill>
        <p:spPr>
          <a:xfrm>
            <a:off x="458430" y="1958995"/>
            <a:ext cx="2166590" cy="1689617"/>
          </a:xfrm>
          <a:prstGeom prst="rect">
            <a:avLst/>
          </a:prstGeom>
        </p:spPr>
      </p:pic>
      <p:pic>
        <p:nvPicPr>
          <p:cNvPr id="5" name="図 4">
            <a:extLst>
              <a:ext uri="{FF2B5EF4-FFF2-40B4-BE49-F238E27FC236}">
                <a16:creationId xmlns:a16="http://schemas.microsoft.com/office/drawing/2014/main" id="{E2F2C5BE-FDB8-6915-412B-A59A84E2CBFB}"/>
              </a:ext>
            </a:extLst>
          </p:cNvPr>
          <p:cNvPicPr>
            <a:picLocks noChangeAspect="1"/>
          </p:cNvPicPr>
          <p:nvPr/>
        </p:nvPicPr>
        <p:blipFill>
          <a:blip r:embed="rId3"/>
          <a:stretch>
            <a:fillRect/>
          </a:stretch>
        </p:blipFill>
        <p:spPr>
          <a:xfrm>
            <a:off x="488687" y="4122749"/>
            <a:ext cx="2777974" cy="1514818"/>
          </a:xfrm>
          <a:prstGeom prst="rect">
            <a:avLst/>
          </a:prstGeom>
        </p:spPr>
      </p:pic>
      <p:pic>
        <p:nvPicPr>
          <p:cNvPr id="9" name="図 8">
            <a:extLst>
              <a:ext uri="{FF2B5EF4-FFF2-40B4-BE49-F238E27FC236}">
                <a16:creationId xmlns:a16="http://schemas.microsoft.com/office/drawing/2014/main" id="{D2346DCF-7FEA-A0E8-7EE7-C25187424103}"/>
              </a:ext>
            </a:extLst>
          </p:cNvPr>
          <p:cNvPicPr>
            <a:picLocks noChangeAspect="1"/>
          </p:cNvPicPr>
          <p:nvPr/>
        </p:nvPicPr>
        <p:blipFill>
          <a:blip r:embed="rId4"/>
          <a:stretch>
            <a:fillRect/>
          </a:stretch>
        </p:blipFill>
        <p:spPr>
          <a:xfrm>
            <a:off x="3979232" y="3072711"/>
            <a:ext cx="2539750" cy="2564855"/>
          </a:xfrm>
          <a:prstGeom prst="rect">
            <a:avLst/>
          </a:prstGeom>
        </p:spPr>
      </p:pic>
      <p:pic>
        <p:nvPicPr>
          <p:cNvPr id="12" name="図 11">
            <a:extLst>
              <a:ext uri="{FF2B5EF4-FFF2-40B4-BE49-F238E27FC236}">
                <a16:creationId xmlns:a16="http://schemas.microsoft.com/office/drawing/2014/main" id="{92F27BDE-9790-4EE5-747F-9661AF73CC2A}"/>
              </a:ext>
            </a:extLst>
          </p:cNvPr>
          <p:cNvPicPr>
            <a:picLocks noChangeAspect="1"/>
          </p:cNvPicPr>
          <p:nvPr/>
        </p:nvPicPr>
        <p:blipFill>
          <a:blip r:embed="rId5"/>
          <a:stretch>
            <a:fillRect/>
          </a:stretch>
        </p:blipFill>
        <p:spPr>
          <a:xfrm>
            <a:off x="488687" y="1122858"/>
            <a:ext cx="2410161" cy="362001"/>
          </a:xfrm>
          <a:prstGeom prst="rect">
            <a:avLst/>
          </a:prstGeom>
        </p:spPr>
      </p:pic>
      <p:sp>
        <p:nvSpPr>
          <p:cNvPr id="13" name="矢印: 下 12">
            <a:extLst>
              <a:ext uri="{FF2B5EF4-FFF2-40B4-BE49-F238E27FC236}">
                <a16:creationId xmlns:a16="http://schemas.microsoft.com/office/drawing/2014/main" id="{E61A80F3-B0ED-0C62-1B44-C254AA4518AD}"/>
              </a:ext>
            </a:extLst>
          </p:cNvPr>
          <p:cNvSpPr/>
          <p:nvPr/>
        </p:nvSpPr>
        <p:spPr>
          <a:xfrm>
            <a:off x="1019908" y="1588288"/>
            <a:ext cx="298938" cy="2664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下 13">
            <a:extLst>
              <a:ext uri="{FF2B5EF4-FFF2-40B4-BE49-F238E27FC236}">
                <a16:creationId xmlns:a16="http://schemas.microsoft.com/office/drawing/2014/main" id="{A7F745BE-9AF3-D77A-9AC8-831C172CF256}"/>
              </a:ext>
            </a:extLst>
          </p:cNvPr>
          <p:cNvSpPr/>
          <p:nvPr/>
        </p:nvSpPr>
        <p:spPr>
          <a:xfrm>
            <a:off x="1019908" y="3700723"/>
            <a:ext cx="298938" cy="3699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657117E6-1121-98B3-0002-30BB6D1A7AA9}"/>
              </a:ext>
            </a:extLst>
          </p:cNvPr>
          <p:cNvSpPr/>
          <p:nvPr/>
        </p:nvSpPr>
        <p:spPr>
          <a:xfrm>
            <a:off x="3360724" y="4624754"/>
            <a:ext cx="531616" cy="3165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9528569E-E061-EA36-95CA-20D2447E0F24}"/>
              </a:ext>
            </a:extLst>
          </p:cNvPr>
          <p:cNvSpPr txBox="1"/>
          <p:nvPr/>
        </p:nvSpPr>
        <p:spPr>
          <a:xfrm>
            <a:off x="488687" y="5808632"/>
            <a:ext cx="549116" cy="461665"/>
          </a:xfrm>
          <a:prstGeom prst="rect">
            <a:avLst/>
          </a:prstGeom>
          <a:noFill/>
          <a:ln w="28575">
            <a:solidFill>
              <a:schemeClr val="tx1"/>
            </a:solidFill>
          </a:ln>
        </p:spPr>
        <p:txBody>
          <a:bodyPr wrap="square" rtlCol="0">
            <a:spAutoFit/>
          </a:bodyPr>
          <a:lstStyle/>
          <a:p>
            <a:pPr algn="ctr"/>
            <a:r>
              <a:rPr lang="en-US" altLang="ja-JP" sz="2400" dirty="0"/>
              <a:t>C</a:t>
            </a:r>
            <a:endParaRPr kumimoji="1" lang="ja-JP" altLang="en-US" sz="2400" dirty="0"/>
          </a:p>
        </p:txBody>
      </p:sp>
      <p:pic>
        <p:nvPicPr>
          <p:cNvPr id="4" name="図 3">
            <a:extLst>
              <a:ext uri="{FF2B5EF4-FFF2-40B4-BE49-F238E27FC236}">
                <a16:creationId xmlns:a16="http://schemas.microsoft.com/office/drawing/2014/main" id="{58F8662A-2A31-1435-EFA6-678E1F00EC3E}"/>
              </a:ext>
            </a:extLst>
          </p:cNvPr>
          <p:cNvPicPr>
            <a:picLocks noChangeAspect="1"/>
          </p:cNvPicPr>
          <p:nvPr/>
        </p:nvPicPr>
        <p:blipFill>
          <a:blip r:embed="rId6"/>
          <a:stretch>
            <a:fillRect/>
          </a:stretch>
        </p:blipFill>
        <p:spPr>
          <a:xfrm>
            <a:off x="3720595" y="812751"/>
            <a:ext cx="3291283" cy="2168375"/>
          </a:xfrm>
          <a:prstGeom prst="rect">
            <a:avLst/>
          </a:prstGeom>
        </p:spPr>
      </p:pic>
      <p:sp>
        <p:nvSpPr>
          <p:cNvPr id="17" name="正方形/長方形 16">
            <a:extLst>
              <a:ext uri="{FF2B5EF4-FFF2-40B4-BE49-F238E27FC236}">
                <a16:creationId xmlns:a16="http://schemas.microsoft.com/office/drawing/2014/main" id="{38389444-1937-23CB-2524-2EBADCFECD30}"/>
              </a:ext>
            </a:extLst>
          </p:cNvPr>
          <p:cNvSpPr/>
          <p:nvPr/>
        </p:nvSpPr>
        <p:spPr>
          <a:xfrm>
            <a:off x="3720595" y="1323243"/>
            <a:ext cx="3415189" cy="6357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76229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13</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7684477"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a:solidFill>
                  <a:schemeClr val="tx1"/>
                </a:solidFill>
              </a:rPr>
              <a:t> </a:t>
            </a:r>
            <a:r>
              <a:rPr lang="en-US" altLang="ja-JP" sz="2400" dirty="0">
                <a:solidFill>
                  <a:schemeClr val="tx1"/>
                </a:solidFill>
                <a:latin typeface="メイリオ" panose="020B0604030504040204" pitchFamily="50" charset="-128"/>
                <a:ea typeface="メイリオ" panose="020B0604030504040204" pitchFamily="50" charset="-128"/>
              </a:rPr>
              <a:t>6</a:t>
            </a:r>
            <a:r>
              <a:rPr kumimoji="1" lang="en-US" altLang="ja-JP" sz="2400" dirty="0">
                <a:solidFill>
                  <a:schemeClr val="tx1"/>
                </a:solidFill>
                <a:latin typeface="メイリオ" panose="020B0604030504040204" pitchFamily="50" charset="-128"/>
                <a:ea typeface="メイリオ" panose="020B0604030504040204" pitchFamily="50" charset="-128"/>
              </a:rPr>
              <a:t> </a:t>
            </a:r>
            <a:r>
              <a:rPr kumimoji="1" lang="ja-JP" altLang="en-US" sz="2400" dirty="0">
                <a:solidFill>
                  <a:schemeClr val="tx1"/>
                </a:solidFill>
                <a:latin typeface="メイリオ" panose="020B0604030504040204" pitchFamily="50" charset="-128"/>
                <a:ea typeface="メイリオ" panose="020B0604030504040204" pitchFamily="50" charset="-128"/>
              </a:rPr>
              <a:t>はじめのプログラム</a:t>
            </a:r>
            <a:r>
              <a:rPr kumimoji="1" lang="en-US" altLang="ja-JP" sz="2400" dirty="0">
                <a:solidFill>
                  <a:schemeClr val="tx1"/>
                </a:solidFill>
                <a:latin typeface="メイリオ" panose="020B0604030504040204" pitchFamily="50" charset="-128"/>
                <a:ea typeface="メイリオ" panose="020B0604030504040204" pitchFamily="50" charset="-128"/>
              </a:rPr>
              <a:t>(</a:t>
            </a:r>
            <a:r>
              <a:rPr kumimoji="1" lang="ja-JP" altLang="en-US" sz="2400" dirty="0">
                <a:solidFill>
                  <a:schemeClr val="tx1"/>
                </a:solidFill>
                <a:latin typeface="メイリオ" panose="020B0604030504040204" pitchFamily="50" charset="-128"/>
                <a:ea typeface="メイリオ" panose="020B0604030504040204" pitchFamily="50" charset="-128"/>
              </a:rPr>
              <a:t>ブロック置き</a:t>
            </a:r>
            <a:r>
              <a:rPr kumimoji="1" lang="en-US" altLang="ja-JP" sz="2400" dirty="0">
                <a:solidFill>
                  <a:schemeClr val="tx1"/>
                </a:solidFill>
                <a:latin typeface="メイリオ" panose="020B0604030504040204" pitchFamily="50" charset="-128"/>
                <a:ea typeface="メイリオ" panose="020B0604030504040204" pitchFamily="50" charset="-128"/>
              </a:rPr>
              <a:t>) (3)</a:t>
            </a:r>
          </a:p>
        </p:txBody>
      </p:sp>
      <p:pic>
        <p:nvPicPr>
          <p:cNvPr id="3" name="図 2">
            <a:extLst>
              <a:ext uri="{FF2B5EF4-FFF2-40B4-BE49-F238E27FC236}">
                <a16:creationId xmlns:a16="http://schemas.microsoft.com/office/drawing/2014/main" id="{26CA844C-5B7B-382D-DF1E-13D8553EACD4}"/>
              </a:ext>
            </a:extLst>
          </p:cNvPr>
          <p:cNvPicPr>
            <a:picLocks noChangeAspect="1"/>
          </p:cNvPicPr>
          <p:nvPr/>
        </p:nvPicPr>
        <p:blipFill>
          <a:blip r:embed="rId2"/>
          <a:stretch>
            <a:fillRect/>
          </a:stretch>
        </p:blipFill>
        <p:spPr>
          <a:xfrm>
            <a:off x="563042" y="880707"/>
            <a:ext cx="4958527" cy="4436140"/>
          </a:xfrm>
          <a:prstGeom prst="rect">
            <a:avLst/>
          </a:prstGeom>
        </p:spPr>
      </p:pic>
      <p:sp>
        <p:nvSpPr>
          <p:cNvPr id="9" name="テキスト ボックス 8">
            <a:extLst>
              <a:ext uri="{FF2B5EF4-FFF2-40B4-BE49-F238E27FC236}">
                <a16:creationId xmlns:a16="http://schemas.microsoft.com/office/drawing/2014/main" id="{DAB0430A-4B99-6102-3464-1C5EBA468498}"/>
              </a:ext>
            </a:extLst>
          </p:cNvPr>
          <p:cNvSpPr txBox="1"/>
          <p:nvPr/>
        </p:nvSpPr>
        <p:spPr>
          <a:xfrm>
            <a:off x="563042" y="5572735"/>
            <a:ext cx="7965496" cy="369332"/>
          </a:xfrm>
          <a:prstGeom prst="rect">
            <a:avLst/>
          </a:prstGeom>
          <a:noFill/>
        </p:spPr>
        <p:txBody>
          <a:bodyPr wrap="square" rtlCol="0">
            <a:spAutoFit/>
          </a:bodyPr>
          <a:lstStyle/>
          <a:p>
            <a:r>
              <a:rPr lang="ja-JP" altLang="en-US" dirty="0"/>
              <a:t>プレイヤーとブロックの中の命令を使って、プログラミングしてみよう。</a:t>
            </a:r>
            <a:endParaRPr kumimoji="1" lang="ja-JP" altLang="en-US" dirty="0"/>
          </a:p>
        </p:txBody>
      </p:sp>
      <p:pic>
        <p:nvPicPr>
          <p:cNvPr id="7" name="図 6">
            <a:extLst>
              <a:ext uri="{FF2B5EF4-FFF2-40B4-BE49-F238E27FC236}">
                <a16:creationId xmlns:a16="http://schemas.microsoft.com/office/drawing/2014/main" id="{59A448A7-3916-E9E7-1C83-0332F61F3B60}"/>
              </a:ext>
            </a:extLst>
          </p:cNvPr>
          <p:cNvPicPr>
            <a:picLocks noChangeAspect="1"/>
          </p:cNvPicPr>
          <p:nvPr/>
        </p:nvPicPr>
        <p:blipFill>
          <a:blip r:embed="rId3"/>
          <a:stretch>
            <a:fillRect/>
          </a:stretch>
        </p:blipFill>
        <p:spPr>
          <a:xfrm>
            <a:off x="749516" y="5958081"/>
            <a:ext cx="400106" cy="409632"/>
          </a:xfrm>
          <a:prstGeom prst="rect">
            <a:avLst/>
          </a:prstGeom>
        </p:spPr>
      </p:pic>
      <p:sp>
        <p:nvSpPr>
          <p:cNvPr id="11" name="テキスト ボックス 10">
            <a:extLst>
              <a:ext uri="{FF2B5EF4-FFF2-40B4-BE49-F238E27FC236}">
                <a16:creationId xmlns:a16="http://schemas.microsoft.com/office/drawing/2014/main" id="{CB3A735B-6522-59EF-765F-B740B312BD49}"/>
              </a:ext>
            </a:extLst>
          </p:cNvPr>
          <p:cNvSpPr txBox="1"/>
          <p:nvPr/>
        </p:nvSpPr>
        <p:spPr>
          <a:xfrm>
            <a:off x="1178504" y="5978231"/>
            <a:ext cx="5679496" cy="646331"/>
          </a:xfrm>
          <a:prstGeom prst="rect">
            <a:avLst/>
          </a:prstGeom>
          <a:noFill/>
        </p:spPr>
        <p:txBody>
          <a:bodyPr wrap="square" rtlCol="0">
            <a:spAutoFit/>
          </a:bodyPr>
          <a:lstStyle/>
          <a:p>
            <a:r>
              <a:rPr lang="ja-JP" altLang="en-US" dirty="0"/>
              <a:t>押して、プログラムを動かしてみよう。</a:t>
            </a:r>
            <a:br>
              <a:rPr lang="en-US" altLang="ja-JP" dirty="0"/>
            </a:br>
            <a:r>
              <a:rPr lang="ja-JP" altLang="en-US" dirty="0"/>
              <a:t>　プレイヤーを歩かせてみて</a:t>
            </a:r>
            <a:r>
              <a:rPr lang="en-US" altLang="ja-JP" dirty="0"/>
              <a:t>!</a:t>
            </a:r>
            <a:endParaRPr kumimoji="1" lang="ja-JP" altLang="en-US" dirty="0"/>
          </a:p>
        </p:txBody>
      </p:sp>
    </p:spTree>
    <p:extLst>
      <p:ext uri="{BB962C8B-B14F-4D97-AF65-F5344CB8AC3E}">
        <p14:creationId xmlns:p14="http://schemas.microsoft.com/office/powerpoint/2010/main" val="2673544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14</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7684477"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a:solidFill>
                  <a:schemeClr val="tx1"/>
                </a:solidFill>
              </a:rPr>
              <a:t> </a:t>
            </a:r>
            <a:r>
              <a:rPr lang="en-US" altLang="ja-JP" sz="2400" dirty="0">
                <a:solidFill>
                  <a:schemeClr val="tx1"/>
                </a:solidFill>
                <a:latin typeface="メイリオ" panose="020B0604030504040204" pitchFamily="50" charset="-128"/>
                <a:ea typeface="メイリオ" panose="020B0604030504040204" pitchFamily="50" charset="-128"/>
              </a:rPr>
              <a:t>6</a:t>
            </a:r>
            <a:r>
              <a:rPr kumimoji="1" lang="en-US" altLang="ja-JP" sz="2400" dirty="0">
                <a:solidFill>
                  <a:schemeClr val="tx1"/>
                </a:solidFill>
                <a:latin typeface="メイリオ" panose="020B0604030504040204" pitchFamily="50" charset="-128"/>
                <a:ea typeface="メイリオ" panose="020B0604030504040204" pitchFamily="50" charset="-128"/>
              </a:rPr>
              <a:t> </a:t>
            </a:r>
            <a:r>
              <a:rPr kumimoji="1" lang="ja-JP" altLang="en-US" sz="2400" dirty="0">
                <a:solidFill>
                  <a:schemeClr val="tx1"/>
                </a:solidFill>
                <a:latin typeface="メイリオ" panose="020B0604030504040204" pitchFamily="50" charset="-128"/>
                <a:ea typeface="メイリオ" panose="020B0604030504040204" pitchFamily="50" charset="-128"/>
              </a:rPr>
              <a:t>はじめのプログラム</a:t>
            </a:r>
            <a:r>
              <a:rPr kumimoji="1" lang="en-US" altLang="ja-JP" sz="2400" dirty="0">
                <a:solidFill>
                  <a:schemeClr val="tx1"/>
                </a:solidFill>
                <a:latin typeface="メイリオ" panose="020B0604030504040204" pitchFamily="50" charset="-128"/>
                <a:ea typeface="メイリオ" panose="020B0604030504040204" pitchFamily="50" charset="-128"/>
              </a:rPr>
              <a:t>(</a:t>
            </a:r>
            <a:r>
              <a:rPr kumimoji="1" lang="ja-JP" altLang="en-US" sz="2400" dirty="0">
                <a:solidFill>
                  <a:schemeClr val="tx1"/>
                </a:solidFill>
                <a:latin typeface="メイリオ" panose="020B0604030504040204" pitchFamily="50" charset="-128"/>
                <a:ea typeface="メイリオ" panose="020B0604030504040204" pitchFamily="50" charset="-128"/>
              </a:rPr>
              <a:t>ブロック置き</a:t>
            </a:r>
            <a:r>
              <a:rPr kumimoji="1" lang="en-US" altLang="ja-JP" sz="2400" dirty="0">
                <a:solidFill>
                  <a:schemeClr val="tx1"/>
                </a:solidFill>
                <a:latin typeface="メイリオ" panose="020B0604030504040204" pitchFamily="50" charset="-128"/>
                <a:ea typeface="メイリオ" panose="020B0604030504040204" pitchFamily="50" charset="-128"/>
              </a:rPr>
              <a:t>) (4)</a:t>
            </a:r>
          </a:p>
        </p:txBody>
      </p:sp>
      <p:sp>
        <p:nvSpPr>
          <p:cNvPr id="9" name="テキスト ボックス 8">
            <a:extLst>
              <a:ext uri="{FF2B5EF4-FFF2-40B4-BE49-F238E27FC236}">
                <a16:creationId xmlns:a16="http://schemas.microsoft.com/office/drawing/2014/main" id="{DAB0430A-4B99-6102-3464-1C5EBA468498}"/>
              </a:ext>
            </a:extLst>
          </p:cNvPr>
          <p:cNvSpPr txBox="1"/>
          <p:nvPr/>
        </p:nvSpPr>
        <p:spPr>
          <a:xfrm>
            <a:off x="3341076" y="1132252"/>
            <a:ext cx="4308231" cy="646331"/>
          </a:xfrm>
          <a:prstGeom prst="rect">
            <a:avLst/>
          </a:prstGeom>
          <a:noFill/>
        </p:spPr>
        <p:txBody>
          <a:bodyPr wrap="square" rtlCol="0">
            <a:spAutoFit/>
          </a:bodyPr>
          <a:lstStyle/>
          <a:p>
            <a:r>
              <a:rPr kumimoji="1" lang="ja-JP" altLang="en-US" dirty="0"/>
              <a:t>ブロックを</a:t>
            </a:r>
            <a:r>
              <a:rPr kumimoji="1" lang="en-US" altLang="ja-JP" dirty="0"/>
              <a:t>2</a:t>
            </a:r>
            <a:r>
              <a:rPr kumimoji="1" lang="ja-JP" altLang="en-US" dirty="0"/>
              <a:t>段に積むようにプログラムを改良してみよう。</a:t>
            </a:r>
          </a:p>
        </p:txBody>
      </p:sp>
      <p:pic>
        <p:nvPicPr>
          <p:cNvPr id="7" name="図 6">
            <a:extLst>
              <a:ext uri="{FF2B5EF4-FFF2-40B4-BE49-F238E27FC236}">
                <a16:creationId xmlns:a16="http://schemas.microsoft.com/office/drawing/2014/main" id="{59A448A7-3916-E9E7-1C83-0332F61F3B60}"/>
              </a:ext>
            </a:extLst>
          </p:cNvPr>
          <p:cNvPicPr>
            <a:picLocks noChangeAspect="1"/>
          </p:cNvPicPr>
          <p:nvPr/>
        </p:nvPicPr>
        <p:blipFill>
          <a:blip r:embed="rId2"/>
          <a:stretch>
            <a:fillRect/>
          </a:stretch>
        </p:blipFill>
        <p:spPr>
          <a:xfrm>
            <a:off x="749516" y="6063591"/>
            <a:ext cx="400106" cy="409632"/>
          </a:xfrm>
          <a:prstGeom prst="rect">
            <a:avLst/>
          </a:prstGeom>
        </p:spPr>
      </p:pic>
      <p:sp>
        <p:nvSpPr>
          <p:cNvPr id="11" name="テキスト ボックス 10">
            <a:extLst>
              <a:ext uri="{FF2B5EF4-FFF2-40B4-BE49-F238E27FC236}">
                <a16:creationId xmlns:a16="http://schemas.microsoft.com/office/drawing/2014/main" id="{CB3A735B-6522-59EF-765F-B740B312BD49}"/>
              </a:ext>
            </a:extLst>
          </p:cNvPr>
          <p:cNvSpPr txBox="1"/>
          <p:nvPr/>
        </p:nvSpPr>
        <p:spPr>
          <a:xfrm>
            <a:off x="1178504" y="6083741"/>
            <a:ext cx="5679496" cy="369332"/>
          </a:xfrm>
          <a:prstGeom prst="rect">
            <a:avLst/>
          </a:prstGeom>
          <a:noFill/>
        </p:spPr>
        <p:txBody>
          <a:bodyPr wrap="square" rtlCol="0">
            <a:spAutoFit/>
          </a:bodyPr>
          <a:lstStyle/>
          <a:p>
            <a:r>
              <a:rPr lang="ja-JP" altLang="en-US" dirty="0"/>
              <a:t>押して、プログラムを動かしてみよう。</a:t>
            </a:r>
            <a:endParaRPr kumimoji="1" lang="ja-JP" altLang="en-US" dirty="0"/>
          </a:p>
        </p:txBody>
      </p:sp>
      <p:pic>
        <p:nvPicPr>
          <p:cNvPr id="12" name="図 11">
            <a:extLst>
              <a:ext uri="{FF2B5EF4-FFF2-40B4-BE49-F238E27FC236}">
                <a16:creationId xmlns:a16="http://schemas.microsoft.com/office/drawing/2014/main" id="{C687CD06-BD63-B25D-3B65-A212E05355C2}"/>
              </a:ext>
            </a:extLst>
          </p:cNvPr>
          <p:cNvPicPr>
            <a:picLocks noChangeAspect="1"/>
          </p:cNvPicPr>
          <p:nvPr/>
        </p:nvPicPr>
        <p:blipFill>
          <a:blip r:embed="rId3"/>
          <a:stretch>
            <a:fillRect/>
          </a:stretch>
        </p:blipFill>
        <p:spPr>
          <a:xfrm>
            <a:off x="488687" y="1073369"/>
            <a:ext cx="2410161" cy="362001"/>
          </a:xfrm>
          <a:prstGeom prst="rect">
            <a:avLst/>
          </a:prstGeom>
        </p:spPr>
      </p:pic>
      <p:sp>
        <p:nvSpPr>
          <p:cNvPr id="13" name="矢印: 下 12">
            <a:extLst>
              <a:ext uri="{FF2B5EF4-FFF2-40B4-BE49-F238E27FC236}">
                <a16:creationId xmlns:a16="http://schemas.microsoft.com/office/drawing/2014/main" id="{E324536B-64C9-DAFD-3AE9-6AD9C70FD3A4}"/>
              </a:ext>
            </a:extLst>
          </p:cNvPr>
          <p:cNvSpPr/>
          <p:nvPr/>
        </p:nvSpPr>
        <p:spPr>
          <a:xfrm>
            <a:off x="1029035" y="1622553"/>
            <a:ext cx="298938" cy="2664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23141C94-633A-BC0B-D0F4-1E2A12CF4EC5}"/>
              </a:ext>
            </a:extLst>
          </p:cNvPr>
          <p:cNvPicPr>
            <a:picLocks noChangeAspect="1"/>
          </p:cNvPicPr>
          <p:nvPr/>
        </p:nvPicPr>
        <p:blipFill>
          <a:blip r:embed="rId4"/>
          <a:stretch>
            <a:fillRect/>
          </a:stretch>
        </p:blipFill>
        <p:spPr>
          <a:xfrm>
            <a:off x="488687" y="2121796"/>
            <a:ext cx="7563906" cy="2219635"/>
          </a:xfrm>
          <a:prstGeom prst="rect">
            <a:avLst/>
          </a:prstGeom>
        </p:spPr>
      </p:pic>
      <p:sp>
        <p:nvSpPr>
          <p:cNvPr id="14" name="矢印: 下 13">
            <a:extLst>
              <a:ext uri="{FF2B5EF4-FFF2-40B4-BE49-F238E27FC236}">
                <a16:creationId xmlns:a16="http://schemas.microsoft.com/office/drawing/2014/main" id="{E2513F89-464F-15C9-AB8B-A5C08EB6F945}"/>
              </a:ext>
            </a:extLst>
          </p:cNvPr>
          <p:cNvSpPr/>
          <p:nvPr/>
        </p:nvSpPr>
        <p:spPr>
          <a:xfrm>
            <a:off x="1029035" y="5254417"/>
            <a:ext cx="298938" cy="2664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74A5B0A3-391A-2D2E-DB9B-2AA5F66B325D}"/>
              </a:ext>
            </a:extLst>
          </p:cNvPr>
          <p:cNvSpPr txBox="1"/>
          <p:nvPr/>
        </p:nvSpPr>
        <p:spPr>
          <a:xfrm>
            <a:off x="3341075" y="4741329"/>
            <a:ext cx="5679496" cy="646331"/>
          </a:xfrm>
          <a:prstGeom prst="rect">
            <a:avLst/>
          </a:prstGeom>
          <a:noFill/>
        </p:spPr>
        <p:txBody>
          <a:bodyPr wrap="square" rtlCol="0">
            <a:spAutoFit/>
          </a:bodyPr>
          <a:lstStyle/>
          <a:p>
            <a:r>
              <a:rPr lang="ja-JP" altLang="en-US" dirty="0"/>
              <a:t>・計算のブロックを使って、プログラムを作ろう。</a:t>
            </a:r>
            <a:br>
              <a:rPr lang="ja-JP" altLang="en-US" dirty="0"/>
            </a:br>
            <a:r>
              <a:rPr lang="ja-JP" altLang="en-US" dirty="0"/>
              <a:t>・ブロックの種類を変えてみよう。</a:t>
            </a:r>
            <a:endParaRPr kumimoji="1" lang="ja-JP" altLang="en-US" dirty="0"/>
          </a:p>
        </p:txBody>
      </p:sp>
    </p:spTree>
    <p:extLst>
      <p:ext uri="{BB962C8B-B14F-4D97-AF65-F5344CB8AC3E}">
        <p14:creationId xmlns:p14="http://schemas.microsoft.com/office/powerpoint/2010/main" val="3102107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15</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7684477"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a:solidFill>
                  <a:schemeClr val="tx1"/>
                </a:solidFill>
              </a:rPr>
              <a:t> </a:t>
            </a:r>
            <a:r>
              <a:rPr lang="en-US" altLang="ja-JP" sz="2400" dirty="0">
                <a:solidFill>
                  <a:schemeClr val="tx1"/>
                </a:solidFill>
                <a:latin typeface="メイリオ" panose="020B0604030504040204" pitchFamily="50" charset="-128"/>
                <a:ea typeface="メイリオ" panose="020B0604030504040204" pitchFamily="50" charset="-128"/>
              </a:rPr>
              <a:t>6</a:t>
            </a:r>
            <a:r>
              <a:rPr kumimoji="1" lang="en-US" altLang="ja-JP" sz="2400" dirty="0">
                <a:solidFill>
                  <a:schemeClr val="tx1"/>
                </a:solidFill>
                <a:latin typeface="メイリオ" panose="020B0604030504040204" pitchFamily="50" charset="-128"/>
                <a:ea typeface="メイリオ" panose="020B0604030504040204" pitchFamily="50" charset="-128"/>
              </a:rPr>
              <a:t> </a:t>
            </a:r>
            <a:r>
              <a:rPr kumimoji="1" lang="ja-JP" altLang="en-US" sz="2400" dirty="0">
                <a:solidFill>
                  <a:schemeClr val="tx1"/>
                </a:solidFill>
                <a:latin typeface="メイリオ" panose="020B0604030504040204" pitchFamily="50" charset="-128"/>
                <a:ea typeface="メイリオ" panose="020B0604030504040204" pitchFamily="50" charset="-128"/>
              </a:rPr>
              <a:t>はじめのプログラム</a:t>
            </a:r>
            <a:r>
              <a:rPr kumimoji="1" lang="en-US" altLang="ja-JP" sz="2400" dirty="0">
                <a:solidFill>
                  <a:schemeClr val="tx1"/>
                </a:solidFill>
                <a:latin typeface="メイリオ" panose="020B0604030504040204" pitchFamily="50" charset="-128"/>
                <a:ea typeface="メイリオ" panose="020B0604030504040204" pitchFamily="50" charset="-128"/>
              </a:rPr>
              <a:t>(</a:t>
            </a:r>
            <a:r>
              <a:rPr kumimoji="1" lang="ja-JP" altLang="en-US" sz="2400" dirty="0">
                <a:solidFill>
                  <a:schemeClr val="tx1"/>
                </a:solidFill>
                <a:latin typeface="メイリオ" panose="020B0604030504040204" pitchFamily="50" charset="-128"/>
                <a:ea typeface="メイリオ" panose="020B0604030504040204" pitchFamily="50" charset="-128"/>
              </a:rPr>
              <a:t>ブロック置き</a:t>
            </a:r>
            <a:r>
              <a:rPr kumimoji="1" lang="en-US" altLang="ja-JP" sz="2400" dirty="0">
                <a:solidFill>
                  <a:schemeClr val="tx1"/>
                </a:solidFill>
                <a:latin typeface="メイリオ" panose="020B0604030504040204" pitchFamily="50" charset="-128"/>
                <a:ea typeface="メイリオ" panose="020B0604030504040204" pitchFamily="50" charset="-128"/>
              </a:rPr>
              <a:t>) (5)</a:t>
            </a:r>
          </a:p>
        </p:txBody>
      </p:sp>
      <p:sp>
        <p:nvSpPr>
          <p:cNvPr id="9" name="テキスト ボックス 8">
            <a:extLst>
              <a:ext uri="{FF2B5EF4-FFF2-40B4-BE49-F238E27FC236}">
                <a16:creationId xmlns:a16="http://schemas.microsoft.com/office/drawing/2014/main" id="{DAB0430A-4B99-6102-3464-1C5EBA468498}"/>
              </a:ext>
            </a:extLst>
          </p:cNvPr>
          <p:cNvSpPr txBox="1"/>
          <p:nvPr/>
        </p:nvSpPr>
        <p:spPr>
          <a:xfrm>
            <a:off x="519080" y="1035904"/>
            <a:ext cx="7965496" cy="369332"/>
          </a:xfrm>
          <a:prstGeom prst="rect">
            <a:avLst/>
          </a:prstGeom>
          <a:noFill/>
        </p:spPr>
        <p:txBody>
          <a:bodyPr wrap="square" rtlCol="0">
            <a:spAutoFit/>
          </a:bodyPr>
          <a:lstStyle/>
          <a:p>
            <a:r>
              <a:rPr lang="ja-JP" altLang="en-US" dirty="0"/>
              <a:t>作ったプログラムを保存して、終わる。</a:t>
            </a:r>
            <a:endParaRPr kumimoji="1" lang="ja-JP" altLang="en-US" dirty="0"/>
          </a:p>
        </p:txBody>
      </p:sp>
      <p:sp>
        <p:nvSpPr>
          <p:cNvPr id="12" name="テキスト ボックス 11">
            <a:extLst>
              <a:ext uri="{FF2B5EF4-FFF2-40B4-BE49-F238E27FC236}">
                <a16:creationId xmlns:a16="http://schemas.microsoft.com/office/drawing/2014/main" id="{D7B5E0E9-152B-0A08-EA6F-13F3A43CDD72}"/>
              </a:ext>
            </a:extLst>
          </p:cNvPr>
          <p:cNvSpPr txBox="1"/>
          <p:nvPr/>
        </p:nvSpPr>
        <p:spPr>
          <a:xfrm>
            <a:off x="1401969" y="1560681"/>
            <a:ext cx="2844380" cy="369332"/>
          </a:xfrm>
          <a:prstGeom prst="rect">
            <a:avLst/>
          </a:prstGeom>
          <a:noFill/>
        </p:spPr>
        <p:txBody>
          <a:bodyPr wrap="square" rtlCol="0">
            <a:spAutoFit/>
          </a:bodyPr>
          <a:lstStyle/>
          <a:p>
            <a:r>
              <a:rPr lang="ja-JP" altLang="en-US" dirty="0"/>
              <a:t>のキーを押す。</a:t>
            </a:r>
            <a:endParaRPr kumimoji="1" lang="ja-JP" altLang="en-US" dirty="0"/>
          </a:p>
        </p:txBody>
      </p:sp>
      <p:sp>
        <p:nvSpPr>
          <p:cNvPr id="13" name="テキスト ボックス 12">
            <a:extLst>
              <a:ext uri="{FF2B5EF4-FFF2-40B4-BE49-F238E27FC236}">
                <a16:creationId xmlns:a16="http://schemas.microsoft.com/office/drawing/2014/main" id="{4C0C995C-A75D-ACFD-BF8A-40ABC4F5C39A}"/>
              </a:ext>
            </a:extLst>
          </p:cNvPr>
          <p:cNvSpPr txBox="1"/>
          <p:nvPr/>
        </p:nvSpPr>
        <p:spPr>
          <a:xfrm>
            <a:off x="519080" y="1514515"/>
            <a:ext cx="882889" cy="461665"/>
          </a:xfrm>
          <a:prstGeom prst="rect">
            <a:avLst/>
          </a:prstGeom>
          <a:noFill/>
          <a:ln w="28575">
            <a:solidFill>
              <a:schemeClr val="tx1"/>
            </a:solidFill>
          </a:ln>
        </p:spPr>
        <p:txBody>
          <a:bodyPr wrap="square" rtlCol="0">
            <a:spAutoFit/>
          </a:bodyPr>
          <a:lstStyle/>
          <a:p>
            <a:pPr algn="ctr"/>
            <a:r>
              <a:rPr kumimoji="1" lang="en-US" altLang="ja-JP" sz="2400" dirty="0"/>
              <a:t>Esc</a:t>
            </a:r>
            <a:endParaRPr kumimoji="1" lang="ja-JP" altLang="en-US" sz="2400" dirty="0"/>
          </a:p>
        </p:txBody>
      </p:sp>
      <p:pic>
        <p:nvPicPr>
          <p:cNvPr id="4" name="図 3">
            <a:extLst>
              <a:ext uri="{FF2B5EF4-FFF2-40B4-BE49-F238E27FC236}">
                <a16:creationId xmlns:a16="http://schemas.microsoft.com/office/drawing/2014/main" id="{5EFB9B48-F0A5-044F-54F1-4A481DCB87DA}"/>
              </a:ext>
            </a:extLst>
          </p:cNvPr>
          <p:cNvPicPr>
            <a:picLocks noChangeAspect="1"/>
          </p:cNvPicPr>
          <p:nvPr/>
        </p:nvPicPr>
        <p:blipFill rotWithShape="1">
          <a:blip r:embed="rId2"/>
          <a:srcRect b="15894"/>
          <a:stretch/>
        </p:blipFill>
        <p:spPr>
          <a:xfrm>
            <a:off x="602204" y="2503662"/>
            <a:ext cx="2844381" cy="1996477"/>
          </a:xfrm>
          <a:prstGeom prst="rect">
            <a:avLst/>
          </a:prstGeom>
        </p:spPr>
      </p:pic>
      <p:sp>
        <p:nvSpPr>
          <p:cNvPr id="14" name="矢印: 下 13">
            <a:extLst>
              <a:ext uri="{FF2B5EF4-FFF2-40B4-BE49-F238E27FC236}">
                <a16:creationId xmlns:a16="http://schemas.microsoft.com/office/drawing/2014/main" id="{12980237-171E-83CD-A23F-3E334D9D6F8B}"/>
              </a:ext>
            </a:extLst>
          </p:cNvPr>
          <p:cNvSpPr/>
          <p:nvPr/>
        </p:nvSpPr>
        <p:spPr>
          <a:xfrm>
            <a:off x="862316" y="2085459"/>
            <a:ext cx="298938" cy="2664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035D8606-3FAD-BAAF-6B82-9C72FC35B11D}"/>
              </a:ext>
            </a:extLst>
          </p:cNvPr>
          <p:cNvSpPr/>
          <p:nvPr/>
        </p:nvSpPr>
        <p:spPr>
          <a:xfrm>
            <a:off x="1110329" y="4000499"/>
            <a:ext cx="2285331" cy="30761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DB9CDDCF-3464-F57C-FC76-A264501E7A22}"/>
              </a:ext>
            </a:extLst>
          </p:cNvPr>
          <p:cNvPicPr>
            <a:picLocks noChangeAspect="1"/>
          </p:cNvPicPr>
          <p:nvPr/>
        </p:nvPicPr>
        <p:blipFill>
          <a:blip r:embed="rId3"/>
          <a:stretch>
            <a:fillRect/>
          </a:stretch>
        </p:blipFill>
        <p:spPr>
          <a:xfrm>
            <a:off x="4613396" y="1688198"/>
            <a:ext cx="1438541" cy="2811942"/>
          </a:xfrm>
          <a:prstGeom prst="rect">
            <a:avLst/>
          </a:prstGeom>
        </p:spPr>
      </p:pic>
      <p:sp>
        <p:nvSpPr>
          <p:cNvPr id="16" name="吹き出し: 四角形 15">
            <a:extLst>
              <a:ext uri="{FF2B5EF4-FFF2-40B4-BE49-F238E27FC236}">
                <a16:creationId xmlns:a16="http://schemas.microsoft.com/office/drawing/2014/main" id="{6668A5FA-BC51-8876-191D-9A9DB6E3388A}"/>
              </a:ext>
            </a:extLst>
          </p:cNvPr>
          <p:cNvSpPr/>
          <p:nvPr/>
        </p:nvSpPr>
        <p:spPr>
          <a:xfrm>
            <a:off x="6414822" y="3182700"/>
            <a:ext cx="2391508" cy="1107831"/>
          </a:xfrm>
          <a:prstGeom prst="wedgeRectCallout">
            <a:avLst>
              <a:gd name="adj1" fmla="val -92790"/>
              <a:gd name="adj2" fmla="val 5711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rgbClr val="FF0000"/>
                </a:solidFill>
              </a:rPr>
              <a:t>プレーヤーの見た目</a:t>
            </a:r>
            <a:r>
              <a:rPr lang="en-US" altLang="ja-JP" dirty="0">
                <a:solidFill>
                  <a:srgbClr val="FF0000"/>
                </a:solidFill>
              </a:rPr>
              <a:t>(</a:t>
            </a:r>
            <a:r>
              <a:rPr lang="ja-JP" altLang="en-US" dirty="0">
                <a:solidFill>
                  <a:srgbClr val="FF0000"/>
                </a:solidFill>
              </a:rPr>
              <a:t>スキン</a:t>
            </a:r>
            <a:r>
              <a:rPr lang="en-US" altLang="ja-JP" dirty="0">
                <a:solidFill>
                  <a:srgbClr val="FF0000"/>
                </a:solidFill>
              </a:rPr>
              <a:t>)</a:t>
            </a:r>
            <a:r>
              <a:rPr lang="ja-JP" altLang="en-US" dirty="0">
                <a:solidFill>
                  <a:srgbClr val="FF0000"/>
                </a:solidFill>
              </a:rPr>
              <a:t>を変えてみよう</a:t>
            </a:r>
            <a:r>
              <a:rPr lang="ja-JP" altLang="en-US" dirty="0">
                <a:solidFill>
                  <a:schemeClr val="tx1"/>
                </a:solidFill>
              </a:rPr>
              <a:t>。</a:t>
            </a:r>
            <a:endParaRPr kumimoji="1" lang="ja-JP" altLang="en-US" dirty="0">
              <a:solidFill>
                <a:schemeClr val="tx1"/>
              </a:solidFill>
            </a:endParaRPr>
          </a:p>
        </p:txBody>
      </p:sp>
      <p:pic>
        <p:nvPicPr>
          <p:cNvPr id="17" name="図 16">
            <a:extLst>
              <a:ext uri="{FF2B5EF4-FFF2-40B4-BE49-F238E27FC236}">
                <a16:creationId xmlns:a16="http://schemas.microsoft.com/office/drawing/2014/main" id="{8C1D6E96-7F97-29D6-48FD-18B13D0394ED}"/>
              </a:ext>
            </a:extLst>
          </p:cNvPr>
          <p:cNvPicPr>
            <a:picLocks noChangeAspect="1"/>
          </p:cNvPicPr>
          <p:nvPr/>
        </p:nvPicPr>
        <p:blipFill>
          <a:blip r:embed="rId4"/>
          <a:stretch>
            <a:fillRect/>
          </a:stretch>
        </p:blipFill>
        <p:spPr>
          <a:xfrm>
            <a:off x="3528544" y="4677463"/>
            <a:ext cx="3892164" cy="1993770"/>
          </a:xfrm>
          <a:prstGeom prst="rect">
            <a:avLst/>
          </a:prstGeom>
        </p:spPr>
      </p:pic>
      <p:sp>
        <p:nvSpPr>
          <p:cNvPr id="18" name="吹き出し: 四角形 17">
            <a:extLst>
              <a:ext uri="{FF2B5EF4-FFF2-40B4-BE49-F238E27FC236}">
                <a16:creationId xmlns:a16="http://schemas.microsoft.com/office/drawing/2014/main" id="{7A783F3B-073F-471F-FAB9-A2A5BCB83486}"/>
              </a:ext>
            </a:extLst>
          </p:cNvPr>
          <p:cNvSpPr/>
          <p:nvPr/>
        </p:nvSpPr>
        <p:spPr>
          <a:xfrm>
            <a:off x="519080" y="5251037"/>
            <a:ext cx="2679492" cy="1107831"/>
          </a:xfrm>
          <a:prstGeom prst="wedgeRectCallout">
            <a:avLst>
              <a:gd name="adj1" fmla="val 69741"/>
              <a:gd name="adj2" fmla="val 1742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rPr>
              <a:t>[</a:t>
            </a:r>
            <a:r>
              <a:rPr lang="ja-JP" altLang="en-US" dirty="0">
                <a:solidFill>
                  <a:schemeClr val="tx1"/>
                </a:solidFill>
              </a:rPr>
              <a:t>作成した世界を表示</a:t>
            </a:r>
            <a:r>
              <a:rPr lang="en-US" altLang="ja-JP" dirty="0">
                <a:solidFill>
                  <a:schemeClr val="tx1"/>
                </a:solidFill>
              </a:rPr>
              <a:t>]</a:t>
            </a:r>
            <a:r>
              <a:rPr lang="ja-JP" altLang="en-US" dirty="0">
                <a:solidFill>
                  <a:schemeClr val="tx1"/>
                </a:solidFill>
              </a:rPr>
              <a:t>で、作ったプログラムを見ることができます。</a:t>
            </a:r>
            <a:endParaRPr kumimoji="1" lang="ja-JP" altLang="en-US" dirty="0">
              <a:solidFill>
                <a:schemeClr val="tx1"/>
              </a:solidFill>
            </a:endParaRPr>
          </a:p>
        </p:txBody>
      </p:sp>
    </p:spTree>
    <p:extLst>
      <p:ext uri="{BB962C8B-B14F-4D97-AF65-F5344CB8AC3E}">
        <p14:creationId xmlns:p14="http://schemas.microsoft.com/office/powerpoint/2010/main" val="3703154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16</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7684477"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a:solidFill>
                  <a:schemeClr val="tx1"/>
                </a:solidFill>
              </a:rPr>
              <a:t> </a:t>
            </a:r>
            <a:r>
              <a:rPr kumimoji="1" lang="en-US" altLang="ja-JP" sz="2400" dirty="0">
                <a:solidFill>
                  <a:schemeClr val="tx1"/>
                </a:solidFill>
                <a:latin typeface="メイリオ" panose="020B0604030504040204" pitchFamily="50" charset="-128"/>
                <a:ea typeface="メイリオ" panose="020B0604030504040204" pitchFamily="50" charset="-128"/>
              </a:rPr>
              <a:t>7 </a:t>
            </a:r>
            <a:r>
              <a:rPr kumimoji="1" lang="ja-JP" altLang="en-US" sz="2400" dirty="0">
                <a:solidFill>
                  <a:schemeClr val="tx1"/>
                </a:solidFill>
                <a:latin typeface="メイリオ" panose="020B0604030504040204" pitchFamily="50" charset="-128"/>
                <a:ea typeface="メイリオ" panose="020B0604030504040204" pitchFamily="50" charset="-128"/>
              </a:rPr>
              <a:t>エージェントを使ったプログラム</a:t>
            </a:r>
            <a:r>
              <a:rPr kumimoji="1" lang="en-US" altLang="ja-JP" sz="2400" dirty="0">
                <a:solidFill>
                  <a:schemeClr val="tx1"/>
                </a:solidFill>
                <a:latin typeface="メイリオ" panose="020B0604030504040204" pitchFamily="50" charset="-128"/>
                <a:ea typeface="メイリオ" panose="020B0604030504040204" pitchFamily="50" charset="-128"/>
              </a:rPr>
              <a:t>(1)</a:t>
            </a:r>
          </a:p>
        </p:txBody>
      </p:sp>
      <p:sp>
        <p:nvSpPr>
          <p:cNvPr id="9" name="テキスト ボックス 8">
            <a:extLst>
              <a:ext uri="{FF2B5EF4-FFF2-40B4-BE49-F238E27FC236}">
                <a16:creationId xmlns:a16="http://schemas.microsoft.com/office/drawing/2014/main" id="{DAB0430A-4B99-6102-3464-1C5EBA468498}"/>
              </a:ext>
            </a:extLst>
          </p:cNvPr>
          <p:cNvSpPr txBox="1"/>
          <p:nvPr/>
        </p:nvSpPr>
        <p:spPr>
          <a:xfrm>
            <a:off x="5320538" y="3018910"/>
            <a:ext cx="2118945" cy="369332"/>
          </a:xfrm>
          <a:prstGeom prst="rect">
            <a:avLst/>
          </a:prstGeom>
          <a:noFill/>
        </p:spPr>
        <p:txBody>
          <a:bodyPr wrap="square" rtlCol="0">
            <a:spAutoFit/>
          </a:bodyPr>
          <a:lstStyle/>
          <a:p>
            <a:r>
              <a:rPr lang="ja-JP" altLang="en-US" dirty="0"/>
              <a:t>エージェント</a:t>
            </a:r>
            <a:endParaRPr kumimoji="1" lang="ja-JP" altLang="en-US" dirty="0"/>
          </a:p>
        </p:txBody>
      </p:sp>
      <p:pic>
        <p:nvPicPr>
          <p:cNvPr id="3" name="図 2">
            <a:extLst>
              <a:ext uri="{FF2B5EF4-FFF2-40B4-BE49-F238E27FC236}">
                <a16:creationId xmlns:a16="http://schemas.microsoft.com/office/drawing/2014/main" id="{6EBB8B41-B26B-032E-15F3-E9B65BF685CA}"/>
              </a:ext>
            </a:extLst>
          </p:cNvPr>
          <p:cNvPicPr>
            <a:picLocks noChangeAspect="1"/>
          </p:cNvPicPr>
          <p:nvPr/>
        </p:nvPicPr>
        <p:blipFill>
          <a:blip r:embed="rId2"/>
          <a:stretch>
            <a:fillRect/>
          </a:stretch>
        </p:blipFill>
        <p:spPr>
          <a:xfrm>
            <a:off x="617362" y="868983"/>
            <a:ext cx="3954638" cy="2484324"/>
          </a:xfrm>
          <a:prstGeom prst="rect">
            <a:avLst/>
          </a:prstGeom>
        </p:spPr>
      </p:pic>
      <p:pic>
        <p:nvPicPr>
          <p:cNvPr id="7" name="図 6">
            <a:extLst>
              <a:ext uri="{FF2B5EF4-FFF2-40B4-BE49-F238E27FC236}">
                <a16:creationId xmlns:a16="http://schemas.microsoft.com/office/drawing/2014/main" id="{FF962D29-1142-5422-4557-D05993A22BB1}"/>
              </a:ext>
            </a:extLst>
          </p:cNvPr>
          <p:cNvPicPr>
            <a:picLocks noChangeAspect="1"/>
          </p:cNvPicPr>
          <p:nvPr/>
        </p:nvPicPr>
        <p:blipFill>
          <a:blip r:embed="rId3"/>
          <a:stretch>
            <a:fillRect/>
          </a:stretch>
        </p:blipFill>
        <p:spPr>
          <a:xfrm>
            <a:off x="5383125" y="934836"/>
            <a:ext cx="1447457" cy="1937117"/>
          </a:xfrm>
          <a:prstGeom prst="rect">
            <a:avLst/>
          </a:prstGeom>
        </p:spPr>
      </p:pic>
      <p:sp>
        <p:nvSpPr>
          <p:cNvPr id="19" name="テキスト ボックス 18">
            <a:extLst>
              <a:ext uri="{FF2B5EF4-FFF2-40B4-BE49-F238E27FC236}">
                <a16:creationId xmlns:a16="http://schemas.microsoft.com/office/drawing/2014/main" id="{D73BBB72-CAC0-816B-E5F2-5AE8010A1C7D}"/>
              </a:ext>
            </a:extLst>
          </p:cNvPr>
          <p:cNvSpPr txBox="1"/>
          <p:nvPr/>
        </p:nvSpPr>
        <p:spPr>
          <a:xfrm>
            <a:off x="414188" y="3500264"/>
            <a:ext cx="8315623" cy="1477328"/>
          </a:xfrm>
          <a:prstGeom prst="rect">
            <a:avLst/>
          </a:prstGeom>
          <a:noFill/>
        </p:spPr>
        <p:txBody>
          <a:bodyPr wrap="square" rtlCol="0">
            <a:spAutoFit/>
          </a:bodyPr>
          <a:lstStyle/>
          <a:p>
            <a:r>
              <a:rPr lang="ja-JP" altLang="en-US" dirty="0"/>
              <a:t>コードビルダーを使った後、プレイヤーの近くに、小さなロボットが現れたのに気がつきましたか</a:t>
            </a:r>
            <a:r>
              <a:rPr lang="en-US" altLang="ja-JP" dirty="0"/>
              <a:t>?</a:t>
            </a:r>
            <a:br>
              <a:rPr lang="en-US" altLang="ja-JP" dirty="0"/>
            </a:br>
            <a:r>
              <a:rPr lang="ja-JP" altLang="en-US" dirty="0"/>
              <a:t>これは、エージェントという名前で、あなたの手下になって、いろいろなものを作ったり、動作の手伝いをしてくれます。</a:t>
            </a:r>
            <a:br>
              <a:rPr lang="ja-JP" altLang="en-US" dirty="0"/>
            </a:br>
            <a:r>
              <a:rPr lang="ja-JP" altLang="en-US" dirty="0"/>
              <a:t>これから、このエージェントに仕事をしてもらうプログラムを作っていきます。</a:t>
            </a:r>
            <a:endParaRPr kumimoji="1" lang="ja-JP" altLang="en-US" dirty="0"/>
          </a:p>
        </p:txBody>
      </p:sp>
      <p:pic>
        <p:nvPicPr>
          <p:cNvPr id="21" name="図 20">
            <a:extLst>
              <a:ext uri="{FF2B5EF4-FFF2-40B4-BE49-F238E27FC236}">
                <a16:creationId xmlns:a16="http://schemas.microsoft.com/office/drawing/2014/main" id="{B083FC23-EA7D-EF3E-F504-E1D7ED213901}"/>
              </a:ext>
            </a:extLst>
          </p:cNvPr>
          <p:cNvPicPr>
            <a:picLocks noChangeAspect="1"/>
          </p:cNvPicPr>
          <p:nvPr/>
        </p:nvPicPr>
        <p:blipFill>
          <a:blip r:embed="rId4"/>
          <a:stretch>
            <a:fillRect/>
          </a:stretch>
        </p:blipFill>
        <p:spPr>
          <a:xfrm>
            <a:off x="414188" y="5651263"/>
            <a:ext cx="1770294" cy="675507"/>
          </a:xfrm>
          <a:prstGeom prst="rect">
            <a:avLst/>
          </a:prstGeom>
        </p:spPr>
      </p:pic>
      <p:sp>
        <p:nvSpPr>
          <p:cNvPr id="22" name="テキスト ボックス 21">
            <a:extLst>
              <a:ext uri="{FF2B5EF4-FFF2-40B4-BE49-F238E27FC236}">
                <a16:creationId xmlns:a16="http://schemas.microsoft.com/office/drawing/2014/main" id="{20B3B812-D992-CFA8-1A90-A41B1A983173}"/>
              </a:ext>
            </a:extLst>
          </p:cNvPr>
          <p:cNvSpPr txBox="1"/>
          <p:nvPr/>
        </p:nvSpPr>
        <p:spPr>
          <a:xfrm>
            <a:off x="4812792" y="5338473"/>
            <a:ext cx="3520725" cy="923330"/>
          </a:xfrm>
          <a:prstGeom prst="rect">
            <a:avLst/>
          </a:prstGeom>
          <a:noFill/>
        </p:spPr>
        <p:txBody>
          <a:bodyPr wrap="square" rtlCol="0">
            <a:spAutoFit/>
          </a:bodyPr>
          <a:lstStyle/>
          <a:p>
            <a:r>
              <a:rPr lang="ja-JP" altLang="en-US" dirty="0"/>
              <a:t>準備</a:t>
            </a:r>
            <a:endParaRPr lang="en-US" altLang="ja-JP" dirty="0"/>
          </a:p>
          <a:p>
            <a:r>
              <a:rPr kumimoji="1" lang="en-US" altLang="ja-JP" dirty="0"/>
              <a:t>[</a:t>
            </a:r>
            <a:r>
              <a:rPr kumimoji="1" lang="ja-JP" altLang="en-US" dirty="0"/>
              <a:t>新しく作る</a:t>
            </a:r>
            <a:r>
              <a:rPr kumimoji="1" lang="en-US" altLang="ja-JP" dirty="0"/>
              <a:t>]</a:t>
            </a:r>
            <a:r>
              <a:rPr kumimoji="1" lang="ja-JP" altLang="en-US" dirty="0"/>
              <a:t>から</a:t>
            </a:r>
            <a:r>
              <a:rPr kumimoji="1" lang="en-US" altLang="ja-JP" dirty="0"/>
              <a:t>[</a:t>
            </a:r>
            <a:r>
              <a:rPr kumimoji="1" lang="ja-JP" altLang="en-US" dirty="0"/>
              <a:t>草ブロック</a:t>
            </a:r>
            <a:r>
              <a:rPr kumimoji="1" lang="en-US" altLang="ja-JP" dirty="0"/>
              <a:t>]</a:t>
            </a:r>
            <a:r>
              <a:rPr kumimoji="1" lang="ja-JP" altLang="en-US" dirty="0"/>
              <a:t>を選択しておいてください。</a:t>
            </a:r>
          </a:p>
        </p:txBody>
      </p:sp>
      <p:pic>
        <p:nvPicPr>
          <p:cNvPr id="23" name="図 22">
            <a:extLst>
              <a:ext uri="{FF2B5EF4-FFF2-40B4-BE49-F238E27FC236}">
                <a16:creationId xmlns:a16="http://schemas.microsoft.com/office/drawing/2014/main" id="{EA06187B-E5E6-6BFE-C69C-824672056400}"/>
              </a:ext>
            </a:extLst>
          </p:cNvPr>
          <p:cNvPicPr>
            <a:picLocks noChangeAspect="1"/>
          </p:cNvPicPr>
          <p:nvPr/>
        </p:nvPicPr>
        <p:blipFill>
          <a:blip r:embed="rId5"/>
          <a:stretch>
            <a:fillRect/>
          </a:stretch>
        </p:blipFill>
        <p:spPr>
          <a:xfrm>
            <a:off x="2967164" y="5261957"/>
            <a:ext cx="1604835" cy="1262470"/>
          </a:xfrm>
          <a:prstGeom prst="rect">
            <a:avLst/>
          </a:prstGeom>
        </p:spPr>
      </p:pic>
      <p:sp>
        <p:nvSpPr>
          <p:cNvPr id="24" name="矢印: 右 23">
            <a:extLst>
              <a:ext uri="{FF2B5EF4-FFF2-40B4-BE49-F238E27FC236}">
                <a16:creationId xmlns:a16="http://schemas.microsoft.com/office/drawing/2014/main" id="{E081C0C3-EEFA-0578-F636-31B38BF9AA01}"/>
              </a:ext>
            </a:extLst>
          </p:cNvPr>
          <p:cNvSpPr/>
          <p:nvPr/>
        </p:nvSpPr>
        <p:spPr>
          <a:xfrm>
            <a:off x="2366802" y="5774238"/>
            <a:ext cx="418041" cy="3686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40544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17</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7684477"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a:solidFill>
                  <a:schemeClr val="tx1"/>
                </a:solidFill>
              </a:rPr>
              <a:t> </a:t>
            </a:r>
            <a:r>
              <a:rPr kumimoji="1" lang="en-US" altLang="ja-JP" sz="2400" dirty="0">
                <a:solidFill>
                  <a:schemeClr val="tx1"/>
                </a:solidFill>
                <a:latin typeface="メイリオ" panose="020B0604030504040204" pitchFamily="50" charset="-128"/>
                <a:ea typeface="メイリオ" panose="020B0604030504040204" pitchFamily="50" charset="-128"/>
              </a:rPr>
              <a:t>7 </a:t>
            </a:r>
            <a:r>
              <a:rPr kumimoji="1" lang="ja-JP" altLang="en-US" sz="2400" dirty="0">
                <a:solidFill>
                  <a:schemeClr val="tx1"/>
                </a:solidFill>
                <a:latin typeface="メイリオ" panose="020B0604030504040204" pitchFamily="50" charset="-128"/>
                <a:ea typeface="メイリオ" panose="020B0604030504040204" pitchFamily="50" charset="-128"/>
              </a:rPr>
              <a:t>エージェントを使ったプログラム</a:t>
            </a:r>
            <a:r>
              <a:rPr kumimoji="1" lang="en-US" altLang="ja-JP" sz="2400" dirty="0">
                <a:solidFill>
                  <a:schemeClr val="tx1"/>
                </a:solidFill>
                <a:latin typeface="メイリオ" panose="020B0604030504040204" pitchFamily="50" charset="-128"/>
                <a:ea typeface="メイリオ" panose="020B0604030504040204" pitchFamily="50" charset="-128"/>
              </a:rPr>
              <a:t>(2)</a:t>
            </a:r>
          </a:p>
        </p:txBody>
      </p:sp>
      <p:sp>
        <p:nvSpPr>
          <p:cNvPr id="19" name="テキスト ボックス 18">
            <a:extLst>
              <a:ext uri="{FF2B5EF4-FFF2-40B4-BE49-F238E27FC236}">
                <a16:creationId xmlns:a16="http://schemas.microsoft.com/office/drawing/2014/main" id="{D73BBB72-CAC0-816B-E5F2-5AE8010A1C7D}"/>
              </a:ext>
            </a:extLst>
          </p:cNvPr>
          <p:cNvSpPr txBox="1"/>
          <p:nvPr/>
        </p:nvSpPr>
        <p:spPr>
          <a:xfrm>
            <a:off x="5334882" y="3177020"/>
            <a:ext cx="3149694" cy="923330"/>
          </a:xfrm>
          <a:prstGeom prst="rect">
            <a:avLst/>
          </a:prstGeom>
          <a:noFill/>
        </p:spPr>
        <p:txBody>
          <a:bodyPr wrap="square" rtlCol="0">
            <a:spAutoFit/>
          </a:bodyPr>
          <a:lstStyle/>
          <a:p>
            <a:r>
              <a:rPr lang="ja-JP" altLang="en-US" dirty="0"/>
              <a:t>エージェントを自分の近くに戻すプログラムを作ってみましょう。</a:t>
            </a:r>
            <a:endParaRPr kumimoji="1" lang="ja-JP" altLang="en-US" dirty="0"/>
          </a:p>
        </p:txBody>
      </p:sp>
      <p:pic>
        <p:nvPicPr>
          <p:cNvPr id="4" name="図 3">
            <a:extLst>
              <a:ext uri="{FF2B5EF4-FFF2-40B4-BE49-F238E27FC236}">
                <a16:creationId xmlns:a16="http://schemas.microsoft.com/office/drawing/2014/main" id="{D5604E61-7C2B-803C-E6E8-956453B406D7}"/>
              </a:ext>
            </a:extLst>
          </p:cNvPr>
          <p:cNvPicPr>
            <a:picLocks noChangeAspect="1"/>
          </p:cNvPicPr>
          <p:nvPr/>
        </p:nvPicPr>
        <p:blipFill>
          <a:blip r:embed="rId2"/>
          <a:stretch>
            <a:fillRect/>
          </a:stretch>
        </p:blipFill>
        <p:spPr>
          <a:xfrm>
            <a:off x="659424" y="2463175"/>
            <a:ext cx="4228250" cy="2217105"/>
          </a:xfrm>
          <a:prstGeom prst="rect">
            <a:avLst/>
          </a:prstGeom>
        </p:spPr>
      </p:pic>
      <p:pic>
        <p:nvPicPr>
          <p:cNvPr id="14" name="図 13">
            <a:extLst>
              <a:ext uri="{FF2B5EF4-FFF2-40B4-BE49-F238E27FC236}">
                <a16:creationId xmlns:a16="http://schemas.microsoft.com/office/drawing/2014/main" id="{7805185C-13B4-ACB6-5ED9-6E7D8052C9C8}"/>
              </a:ext>
            </a:extLst>
          </p:cNvPr>
          <p:cNvPicPr>
            <a:picLocks noChangeAspect="1"/>
          </p:cNvPicPr>
          <p:nvPr/>
        </p:nvPicPr>
        <p:blipFill>
          <a:blip r:embed="rId3"/>
          <a:stretch>
            <a:fillRect/>
          </a:stretch>
        </p:blipFill>
        <p:spPr>
          <a:xfrm>
            <a:off x="488687" y="1073369"/>
            <a:ext cx="2410161" cy="362001"/>
          </a:xfrm>
          <a:prstGeom prst="rect">
            <a:avLst/>
          </a:prstGeom>
        </p:spPr>
      </p:pic>
      <p:sp>
        <p:nvSpPr>
          <p:cNvPr id="15" name="矢印: 下 14">
            <a:extLst>
              <a:ext uri="{FF2B5EF4-FFF2-40B4-BE49-F238E27FC236}">
                <a16:creationId xmlns:a16="http://schemas.microsoft.com/office/drawing/2014/main" id="{9E2B131F-0C49-ED9F-FB42-27E38FCD4C5E}"/>
              </a:ext>
            </a:extLst>
          </p:cNvPr>
          <p:cNvSpPr/>
          <p:nvPr/>
        </p:nvSpPr>
        <p:spPr>
          <a:xfrm>
            <a:off x="1029035" y="1622553"/>
            <a:ext cx="298938" cy="2664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CEDC4C18-7A85-681F-3851-81CA1F23D66B}"/>
              </a:ext>
            </a:extLst>
          </p:cNvPr>
          <p:cNvPicPr>
            <a:picLocks noChangeAspect="1"/>
          </p:cNvPicPr>
          <p:nvPr/>
        </p:nvPicPr>
        <p:blipFill>
          <a:blip r:embed="rId4"/>
          <a:stretch>
            <a:fillRect/>
          </a:stretch>
        </p:blipFill>
        <p:spPr>
          <a:xfrm>
            <a:off x="978451" y="5784631"/>
            <a:ext cx="400106" cy="409632"/>
          </a:xfrm>
          <a:prstGeom prst="rect">
            <a:avLst/>
          </a:prstGeom>
        </p:spPr>
      </p:pic>
      <p:sp>
        <p:nvSpPr>
          <p:cNvPr id="17" name="矢印: 下 16">
            <a:extLst>
              <a:ext uri="{FF2B5EF4-FFF2-40B4-BE49-F238E27FC236}">
                <a16:creationId xmlns:a16="http://schemas.microsoft.com/office/drawing/2014/main" id="{8E4697EE-B88B-FAEA-9702-BF347F8A7AF7}"/>
              </a:ext>
            </a:extLst>
          </p:cNvPr>
          <p:cNvSpPr/>
          <p:nvPr/>
        </p:nvSpPr>
        <p:spPr>
          <a:xfrm>
            <a:off x="1029035" y="5254417"/>
            <a:ext cx="298938" cy="2664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吹き出し: 四角形 17">
            <a:extLst>
              <a:ext uri="{FF2B5EF4-FFF2-40B4-BE49-F238E27FC236}">
                <a16:creationId xmlns:a16="http://schemas.microsoft.com/office/drawing/2014/main" id="{42B69827-34E2-6456-7422-16D16EC8172D}"/>
              </a:ext>
            </a:extLst>
          </p:cNvPr>
          <p:cNvSpPr/>
          <p:nvPr/>
        </p:nvSpPr>
        <p:spPr>
          <a:xfrm>
            <a:off x="4273062" y="1283743"/>
            <a:ext cx="3149694" cy="1107831"/>
          </a:xfrm>
          <a:prstGeom prst="wedgeRectCallout">
            <a:avLst>
              <a:gd name="adj1" fmla="val -108639"/>
              <a:gd name="adj2" fmla="val 999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err="1">
                <a:solidFill>
                  <a:schemeClr val="tx1"/>
                </a:solidFill>
              </a:rPr>
              <a:t>modore</a:t>
            </a:r>
            <a:r>
              <a:rPr kumimoji="1" lang="ja-JP" altLang="en-US" dirty="0">
                <a:solidFill>
                  <a:schemeClr val="tx1"/>
                </a:solidFill>
              </a:rPr>
              <a:t>　に変えます。</a:t>
            </a:r>
            <a:br>
              <a:rPr kumimoji="1" lang="ja-JP" altLang="en-US" dirty="0">
                <a:solidFill>
                  <a:schemeClr val="tx1"/>
                </a:solidFill>
              </a:rPr>
            </a:br>
            <a:r>
              <a:rPr kumimoji="1" lang="en-US" altLang="ja-JP" dirty="0">
                <a:solidFill>
                  <a:schemeClr val="tx1"/>
                </a:solidFill>
              </a:rPr>
              <a:t>””</a:t>
            </a:r>
            <a:r>
              <a:rPr kumimoji="1" lang="ja-JP" altLang="en-US" dirty="0">
                <a:solidFill>
                  <a:schemeClr val="tx1"/>
                </a:solidFill>
              </a:rPr>
              <a:t>は入れなくて平気です。</a:t>
            </a:r>
            <a:br>
              <a:rPr kumimoji="1" lang="ja-JP" altLang="en-US" dirty="0">
                <a:solidFill>
                  <a:schemeClr val="tx1"/>
                </a:solidFill>
              </a:rPr>
            </a:br>
            <a:r>
              <a:rPr kumimoji="1" lang="ja-JP" altLang="en-US" dirty="0">
                <a:solidFill>
                  <a:schemeClr val="tx1"/>
                </a:solidFill>
              </a:rPr>
              <a:t>自動的に入ります。</a:t>
            </a:r>
          </a:p>
        </p:txBody>
      </p:sp>
    </p:spTree>
    <p:extLst>
      <p:ext uri="{BB962C8B-B14F-4D97-AF65-F5344CB8AC3E}">
        <p14:creationId xmlns:p14="http://schemas.microsoft.com/office/powerpoint/2010/main" val="449655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18</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7684477"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a:solidFill>
                  <a:schemeClr val="tx1"/>
                </a:solidFill>
              </a:rPr>
              <a:t> </a:t>
            </a:r>
            <a:r>
              <a:rPr kumimoji="1" lang="en-US" altLang="ja-JP" sz="2400" dirty="0">
                <a:solidFill>
                  <a:schemeClr val="tx1"/>
                </a:solidFill>
                <a:latin typeface="メイリオ" panose="020B0604030504040204" pitchFamily="50" charset="-128"/>
                <a:ea typeface="メイリオ" panose="020B0604030504040204" pitchFamily="50" charset="-128"/>
              </a:rPr>
              <a:t>7 </a:t>
            </a:r>
            <a:r>
              <a:rPr kumimoji="1" lang="ja-JP" altLang="en-US" sz="2400" dirty="0">
                <a:solidFill>
                  <a:schemeClr val="tx1"/>
                </a:solidFill>
                <a:latin typeface="メイリオ" panose="020B0604030504040204" pitchFamily="50" charset="-128"/>
                <a:ea typeface="メイリオ" panose="020B0604030504040204" pitchFamily="50" charset="-128"/>
              </a:rPr>
              <a:t>エージェントを使ったプログラム</a:t>
            </a:r>
            <a:r>
              <a:rPr kumimoji="1" lang="en-US" altLang="ja-JP" sz="2400" dirty="0">
                <a:solidFill>
                  <a:schemeClr val="tx1"/>
                </a:solidFill>
                <a:latin typeface="メイリオ" panose="020B0604030504040204" pitchFamily="50" charset="-128"/>
                <a:ea typeface="メイリオ" panose="020B0604030504040204" pitchFamily="50" charset="-128"/>
              </a:rPr>
              <a:t>(3)</a:t>
            </a:r>
          </a:p>
        </p:txBody>
      </p:sp>
      <p:sp>
        <p:nvSpPr>
          <p:cNvPr id="19" name="テキスト ボックス 18">
            <a:extLst>
              <a:ext uri="{FF2B5EF4-FFF2-40B4-BE49-F238E27FC236}">
                <a16:creationId xmlns:a16="http://schemas.microsoft.com/office/drawing/2014/main" id="{D73BBB72-CAC0-816B-E5F2-5AE8010A1C7D}"/>
              </a:ext>
            </a:extLst>
          </p:cNvPr>
          <p:cNvSpPr txBox="1"/>
          <p:nvPr/>
        </p:nvSpPr>
        <p:spPr>
          <a:xfrm>
            <a:off x="4800602" y="1390829"/>
            <a:ext cx="3368000" cy="923330"/>
          </a:xfrm>
          <a:prstGeom prst="rect">
            <a:avLst/>
          </a:prstGeom>
          <a:noFill/>
        </p:spPr>
        <p:txBody>
          <a:bodyPr wrap="square" rtlCol="0">
            <a:spAutoFit/>
          </a:bodyPr>
          <a:lstStyle/>
          <a:p>
            <a:r>
              <a:rPr kumimoji="1" lang="ja-JP" altLang="en-US" dirty="0"/>
              <a:t>フィールドに戻って、歩いてエージェントから、はなれます。</a:t>
            </a:r>
          </a:p>
        </p:txBody>
      </p:sp>
      <p:pic>
        <p:nvPicPr>
          <p:cNvPr id="3" name="図 2">
            <a:extLst>
              <a:ext uri="{FF2B5EF4-FFF2-40B4-BE49-F238E27FC236}">
                <a16:creationId xmlns:a16="http://schemas.microsoft.com/office/drawing/2014/main" id="{1485A717-0ABA-F270-361D-E4E3C7C133AE}"/>
              </a:ext>
            </a:extLst>
          </p:cNvPr>
          <p:cNvPicPr>
            <a:picLocks noChangeAspect="1"/>
          </p:cNvPicPr>
          <p:nvPr/>
        </p:nvPicPr>
        <p:blipFill>
          <a:blip r:embed="rId2"/>
          <a:stretch>
            <a:fillRect/>
          </a:stretch>
        </p:blipFill>
        <p:spPr>
          <a:xfrm>
            <a:off x="789806" y="900041"/>
            <a:ext cx="3553594" cy="1904906"/>
          </a:xfrm>
          <a:prstGeom prst="rect">
            <a:avLst/>
          </a:prstGeom>
        </p:spPr>
      </p:pic>
      <p:pic>
        <p:nvPicPr>
          <p:cNvPr id="6" name="図 5">
            <a:extLst>
              <a:ext uri="{FF2B5EF4-FFF2-40B4-BE49-F238E27FC236}">
                <a16:creationId xmlns:a16="http://schemas.microsoft.com/office/drawing/2014/main" id="{7CABA85F-4ABD-180E-7734-39BCB066E30F}"/>
              </a:ext>
            </a:extLst>
          </p:cNvPr>
          <p:cNvPicPr>
            <a:picLocks noChangeAspect="1"/>
          </p:cNvPicPr>
          <p:nvPr/>
        </p:nvPicPr>
        <p:blipFill>
          <a:blip r:embed="rId3"/>
          <a:stretch>
            <a:fillRect/>
          </a:stretch>
        </p:blipFill>
        <p:spPr>
          <a:xfrm>
            <a:off x="3004758" y="3278334"/>
            <a:ext cx="3553594" cy="1088405"/>
          </a:xfrm>
          <a:prstGeom prst="rect">
            <a:avLst/>
          </a:prstGeom>
        </p:spPr>
      </p:pic>
      <p:pic>
        <p:nvPicPr>
          <p:cNvPr id="9" name="図 8">
            <a:extLst>
              <a:ext uri="{FF2B5EF4-FFF2-40B4-BE49-F238E27FC236}">
                <a16:creationId xmlns:a16="http://schemas.microsoft.com/office/drawing/2014/main" id="{45DFA6D2-5EEF-82A3-41D4-7A9F4CE19083}"/>
              </a:ext>
            </a:extLst>
          </p:cNvPr>
          <p:cNvPicPr>
            <a:picLocks noChangeAspect="1"/>
          </p:cNvPicPr>
          <p:nvPr/>
        </p:nvPicPr>
        <p:blipFill>
          <a:blip r:embed="rId4"/>
          <a:stretch>
            <a:fillRect/>
          </a:stretch>
        </p:blipFill>
        <p:spPr>
          <a:xfrm>
            <a:off x="1919026" y="4805557"/>
            <a:ext cx="2186981" cy="1604243"/>
          </a:xfrm>
          <a:prstGeom prst="rect">
            <a:avLst/>
          </a:prstGeom>
        </p:spPr>
      </p:pic>
      <p:sp>
        <p:nvSpPr>
          <p:cNvPr id="18" name="テキスト ボックス 17">
            <a:extLst>
              <a:ext uri="{FF2B5EF4-FFF2-40B4-BE49-F238E27FC236}">
                <a16:creationId xmlns:a16="http://schemas.microsoft.com/office/drawing/2014/main" id="{B90ED836-0831-A7AE-B585-3E8070059905}"/>
              </a:ext>
            </a:extLst>
          </p:cNvPr>
          <p:cNvSpPr txBox="1"/>
          <p:nvPr/>
        </p:nvSpPr>
        <p:spPr>
          <a:xfrm>
            <a:off x="1132402" y="3690976"/>
            <a:ext cx="1872356" cy="369332"/>
          </a:xfrm>
          <a:prstGeom prst="rect">
            <a:avLst/>
          </a:prstGeom>
          <a:noFill/>
        </p:spPr>
        <p:txBody>
          <a:bodyPr wrap="square" rtlCol="0">
            <a:spAutoFit/>
          </a:bodyPr>
          <a:lstStyle/>
          <a:p>
            <a:r>
              <a:rPr lang="ja-JP" altLang="en-US" dirty="0"/>
              <a:t>のキーを押す。</a:t>
            </a:r>
            <a:endParaRPr kumimoji="1" lang="ja-JP" altLang="en-US" dirty="0"/>
          </a:p>
        </p:txBody>
      </p:sp>
      <p:sp>
        <p:nvSpPr>
          <p:cNvPr id="20" name="テキスト ボックス 19">
            <a:extLst>
              <a:ext uri="{FF2B5EF4-FFF2-40B4-BE49-F238E27FC236}">
                <a16:creationId xmlns:a16="http://schemas.microsoft.com/office/drawing/2014/main" id="{823DDD68-CD4F-A2C5-B20B-F640F1B787F9}"/>
              </a:ext>
            </a:extLst>
          </p:cNvPr>
          <p:cNvSpPr txBox="1"/>
          <p:nvPr/>
        </p:nvSpPr>
        <p:spPr>
          <a:xfrm>
            <a:off x="515248" y="3644809"/>
            <a:ext cx="549116" cy="461665"/>
          </a:xfrm>
          <a:prstGeom prst="rect">
            <a:avLst/>
          </a:prstGeom>
          <a:noFill/>
          <a:ln w="28575">
            <a:solidFill>
              <a:schemeClr val="tx1"/>
            </a:solidFill>
          </a:ln>
        </p:spPr>
        <p:txBody>
          <a:bodyPr wrap="square" rtlCol="0">
            <a:spAutoFit/>
          </a:bodyPr>
          <a:lstStyle/>
          <a:p>
            <a:pPr algn="ctr"/>
            <a:r>
              <a:rPr kumimoji="1" lang="en-US" altLang="ja-JP" sz="2400" dirty="0"/>
              <a:t>T</a:t>
            </a:r>
            <a:endParaRPr kumimoji="1" lang="ja-JP" altLang="en-US" sz="2400" dirty="0"/>
          </a:p>
        </p:txBody>
      </p:sp>
      <p:sp>
        <p:nvSpPr>
          <p:cNvPr id="21" name="テキスト ボックス 20">
            <a:extLst>
              <a:ext uri="{FF2B5EF4-FFF2-40B4-BE49-F238E27FC236}">
                <a16:creationId xmlns:a16="http://schemas.microsoft.com/office/drawing/2014/main" id="{F3A36EE2-7192-98DF-242F-5410DEFB6F9E}"/>
              </a:ext>
            </a:extLst>
          </p:cNvPr>
          <p:cNvSpPr txBox="1"/>
          <p:nvPr/>
        </p:nvSpPr>
        <p:spPr>
          <a:xfrm>
            <a:off x="6854755" y="3690975"/>
            <a:ext cx="2186981" cy="369332"/>
          </a:xfrm>
          <a:prstGeom prst="rect">
            <a:avLst/>
          </a:prstGeom>
          <a:noFill/>
        </p:spPr>
        <p:txBody>
          <a:bodyPr wrap="square" rtlCol="0">
            <a:spAutoFit/>
          </a:bodyPr>
          <a:lstStyle/>
          <a:p>
            <a:r>
              <a:rPr lang="en-US" altLang="ja-JP" dirty="0" err="1"/>
              <a:t>modore</a:t>
            </a:r>
            <a:r>
              <a:rPr lang="ja-JP" altLang="en-US" dirty="0"/>
              <a:t>と入力。</a:t>
            </a:r>
            <a:endParaRPr kumimoji="1" lang="ja-JP" altLang="en-US" dirty="0"/>
          </a:p>
        </p:txBody>
      </p:sp>
      <p:sp>
        <p:nvSpPr>
          <p:cNvPr id="23" name="テキスト ボックス 22">
            <a:extLst>
              <a:ext uri="{FF2B5EF4-FFF2-40B4-BE49-F238E27FC236}">
                <a16:creationId xmlns:a16="http://schemas.microsoft.com/office/drawing/2014/main" id="{82602D68-6264-AC59-126A-A58671E1B57D}"/>
              </a:ext>
            </a:extLst>
          </p:cNvPr>
          <p:cNvSpPr txBox="1"/>
          <p:nvPr/>
        </p:nvSpPr>
        <p:spPr>
          <a:xfrm>
            <a:off x="4306086" y="4885280"/>
            <a:ext cx="4319713" cy="1200329"/>
          </a:xfrm>
          <a:prstGeom prst="rect">
            <a:avLst/>
          </a:prstGeom>
          <a:noFill/>
        </p:spPr>
        <p:txBody>
          <a:bodyPr wrap="square" rtlCol="0">
            <a:spAutoFit/>
          </a:bodyPr>
          <a:lstStyle/>
          <a:p>
            <a:r>
              <a:rPr kumimoji="1" lang="ja-JP" altLang="en-US" dirty="0"/>
              <a:t>作ったプログラムが動いて、自分のところにエージェントがやってくる。</a:t>
            </a:r>
          </a:p>
          <a:p>
            <a:r>
              <a:rPr lang="ja-JP" altLang="en-US" dirty="0">
                <a:solidFill>
                  <a:schemeClr val="accent5">
                    <a:lumMod val="50000"/>
                  </a:schemeClr>
                </a:solidFill>
              </a:rPr>
              <a:t>足元にいて見えないこともあるのでマウスで視点を変えてみてください。</a:t>
            </a:r>
            <a:endParaRPr kumimoji="1" lang="ja-JP" altLang="en-US" dirty="0">
              <a:solidFill>
                <a:schemeClr val="accent5">
                  <a:lumMod val="50000"/>
                </a:schemeClr>
              </a:solidFill>
            </a:endParaRPr>
          </a:p>
        </p:txBody>
      </p:sp>
      <p:sp>
        <p:nvSpPr>
          <p:cNvPr id="11" name="矢印: 下 10">
            <a:extLst>
              <a:ext uri="{FF2B5EF4-FFF2-40B4-BE49-F238E27FC236}">
                <a16:creationId xmlns:a16="http://schemas.microsoft.com/office/drawing/2014/main" id="{122A7DAC-F8CF-EA1C-657E-AE5469820996}"/>
              </a:ext>
            </a:extLst>
          </p:cNvPr>
          <p:cNvSpPr/>
          <p:nvPr/>
        </p:nvSpPr>
        <p:spPr>
          <a:xfrm>
            <a:off x="3393831" y="2898132"/>
            <a:ext cx="474784" cy="3215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下 23">
            <a:extLst>
              <a:ext uri="{FF2B5EF4-FFF2-40B4-BE49-F238E27FC236}">
                <a16:creationId xmlns:a16="http://schemas.microsoft.com/office/drawing/2014/main" id="{00F1189C-0F33-A13E-341B-74C755172013}"/>
              </a:ext>
            </a:extLst>
          </p:cNvPr>
          <p:cNvSpPr/>
          <p:nvPr/>
        </p:nvSpPr>
        <p:spPr>
          <a:xfrm>
            <a:off x="3393831" y="4427088"/>
            <a:ext cx="474784" cy="3215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68150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C524B55-4C52-B22F-CEDC-2CCDFE0B47C1}"/>
              </a:ext>
            </a:extLst>
          </p:cNvPr>
          <p:cNvPicPr>
            <a:picLocks noChangeAspect="1"/>
          </p:cNvPicPr>
          <p:nvPr/>
        </p:nvPicPr>
        <p:blipFill>
          <a:blip r:embed="rId2"/>
          <a:stretch>
            <a:fillRect/>
          </a:stretch>
        </p:blipFill>
        <p:spPr>
          <a:xfrm>
            <a:off x="471102" y="1617234"/>
            <a:ext cx="4646772" cy="3904337"/>
          </a:xfrm>
          <a:prstGeom prst="rect">
            <a:avLst/>
          </a:prstGeom>
        </p:spPr>
      </p:pic>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19</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7684477"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a:solidFill>
                  <a:schemeClr val="tx1"/>
                </a:solidFill>
              </a:rPr>
              <a:t> </a:t>
            </a:r>
            <a:r>
              <a:rPr kumimoji="1" lang="en-US" altLang="ja-JP" sz="2400" dirty="0">
                <a:solidFill>
                  <a:schemeClr val="tx1"/>
                </a:solidFill>
                <a:latin typeface="メイリオ" panose="020B0604030504040204" pitchFamily="50" charset="-128"/>
                <a:ea typeface="メイリオ" panose="020B0604030504040204" pitchFamily="50" charset="-128"/>
              </a:rPr>
              <a:t>7 </a:t>
            </a:r>
            <a:r>
              <a:rPr kumimoji="1" lang="ja-JP" altLang="en-US" sz="2400" dirty="0">
                <a:solidFill>
                  <a:schemeClr val="tx1"/>
                </a:solidFill>
                <a:latin typeface="メイリオ" panose="020B0604030504040204" pitchFamily="50" charset="-128"/>
                <a:ea typeface="メイリオ" panose="020B0604030504040204" pitchFamily="50" charset="-128"/>
              </a:rPr>
              <a:t>エージェントを使ったプログラム</a:t>
            </a:r>
            <a:r>
              <a:rPr kumimoji="1" lang="en-US" altLang="ja-JP" sz="2400" dirty="0">
                <a:solidFill>
                  <a:schemeClr val="tx1"/>
                </a:solidFill>
                <a:latin typeface="メイリオ" panose="020B0604030504040204" pitchFamily="50" charset="-128"/>
                <a:ea typeface="メイリオ" panose="020B0604030504040204" pitchFamily="50" charset="-128"/>
              </a:rPr>
              <a:t>(4)</a:t>
            </a:r>
          </a:p>
        </p:txBody>
      </p:sp>
      <p:sp>
        <p:nvSpPr>
          <p:cNvPr id="19" name="テキスト ボックス 18">
            <a:extLst>
              <a:ext uri="{FF2B5EF4-FFF2-40B4-BE49-F238E27FC236}">
                <a16:creationId xmlns:a16="http://schemas.microsoft.com/office/drawing/2014/main" id="{D73BBB72-CAC0-816B-E5F2-5AE8010A1C7D}"/>
              </a:ext>
            </a:extLst>
          </p:cNvPr>
          <p:cNvSpPr txBox="1"/>
          <p:nvPr/>
        </p:nvSpPr>
        <p:spPr>
          <a:xfrm>
            <a:off x="5800876" y="1951672"/>
            <a:ext cx="3149694" cy="3139321"/>
          </a:xfrm>
          <a:prstGeom prst="rect">
            <a:avLst/>
          </a:prstGeom>
          <a:noFill/>
        </p:spPr>
        <p:txBody>
          <a:bodyPr wrap="square" rtlCol="0">
            <a:spAutoFit/>
          </a:bodyPr>
          <a:lstStyle/>
          <a:p>
            <a:r>
              <a:rPr lang="ja-JP" altLang="en-US" dirty="0"/>
              <a:t>エージェントが三個ブロックを置くプログラムを作ります。</a:t>
            </a:r>
          </a:p>
          <a:p>
            <a:endParaRPr kumimoji="1" lang="ja-JP" altLang="en-US" dirty="0"/>
          </a:p>
          <a:p>
            <a:r>
              <a:rPr kumimoji="1" lang="ja-JP" altLang="en-US" dirty="0"/>
              <a:t>前につくった チャットコマンド</a:t>
            </a:r>
            <a:r>
              <a:rPr kumimoji="1" lang="en-US" altLang="ja-JP" dirty="0"/>
              <a:t>”</a:t>
            </a:r>
            <a:r>
              <a:rPr kumimoji="1" lang="en-US" altLang="ja-JP" dirty="0" err="1"/>
              <a:t>modore</a:t>
            </a:r>
            <a:r>
              <a:rPr kumimoji="1" lang="en-US" altLang="ja-JP" dirty="0"/>
              <a:t>”</a:t>
            </a:r>
            <a:r>
              <a:rPr kumimoji="1" lang="ja-JP" altLang="en-US" dirty="0"/>
              <a:t>のプログラムは残して置き、</a:t>
            </a:r>
            <a:br>
              <a:rPr kumimoji="1" lang="ja-JP" altLang="en-US" dirty="0"/>
            </a:br>
            <a:r>
              <a:rPr kumimoji="1" lang="ja-JP" altLang="en-US" dirty="0"/>
              <a:t>プレーヤーのブロックの中の</a:t>
            </a:r>
            <a:r>
              <a:rPr kumimoji="1" lang="en-US" altLang="ja-JP" dirty="0"/>
              <a:t>[</a:t>
            </a:r>
            <a:r>
              <a:rPr kumimoji="1" lang="ja-JP" altLang="en-US" dirty="0"/>
              <a:t>チャットコマンド</a:t>
            </a:r>
            <a:r>
              <a:rPr lang="en-US" altLang="ja-JP" dirty="0"/>
              <a:t>( )</a:t>
            </a:r>
            <a:r>
              <a:rPr lang="ja-JP" altLang="en-US" dirty="0"/>
              <a:t>を入力した時</a:t>
            </a:r>
            <a:r>
              <a:rPr lang="en-US" altLang="ja-JP" dirty="0"/>
              <a:t>]</a:t>
            </a:r>
            <a:r>
              <a:rPr lang="ja-JP" altLang="en-US" dirty="0"/>
              <a:t>から新しく作ります。</a:t>
            </a:r>
            <a:endParaRPr kumimoji="1" lang="ja-JP" altLang="en-US" dirty="0"/>
          </a:p>
        </p:txBody>
      </p:sp>
      <p:pic>
        <p:nvPicPr>
          <p:cNvPr id="14" name="図 13">
            <a:extLst>
              <a:ext uri="{FF2B5EF4-FFF2-40B4-BE49-F238E27FC236}">
                <a16:creationId xmlns:a16="http://schemas.microsoft.com/office/drawing/2014/main" id="{7805185C-13B4-ACB6-5ED9-6E7D8052C9C8}"/>
              </a:ext>
            </a:extLst>
          </p:cNvPr>
          <p:cNvPicPr>
            <a:picLocks noChangeAspect="1"/>
          </p:cNvPicPr>
          <p:nvPr/>
        </p:nvPicPr>
        <p:blipFill>
          <a:blip r:embed="rId3"/>
          <a:stretch>
            <a:fillRect/>
          </a:stretch>
        </p:blipFill>
        <p:spPr>
          <a:xfrm>
            <a:off x="471102" y="874266"/>
            <a:ext cx="2410161" cy="362001"/>
          </a:xfrm>
          <a:prstGeom prst="rect">
            <a:avLst/>
          </a:prstGeom>
        </p:spPr>
      </p:pic>
      <p:sp>
        <p:nvSpPr>
          <p:cNvPr id="15" name="矢印: 下 14">
            <a:extLst>
              <a:ext uri="{FF2B5EF4-FFF2-40B4-BE49-F238E27FC236}">
                <a16:creationId xmlns:a16="http://schemas.microsoft.com/office/drawing/2014/main" id="{9E2B131F-0C49-ED9F-FB42-27E38FCD4C5E}"/>
              </a:ext>
            </a:extLst>
          </p:cNvPr>
          <p:cNvSpPr/>
          <p:nvPr/>
        </p:nvSpPr>
        <p:spPr>
          <a:xfrm>
            <a:off x="1029035" y="1357590"/>
            <a:ext cx="298938" cy="2664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CEDC4C18-7A85-681F-3851-81CA1F23D66B}"/>
              </a:ext>
            </a:extLst>
          </p:cNvPr>
          <p:cNvPicPr>
            <a:picLocks noChangeAspect="1"/>
          </p:cNvPicPr>
          <p:nvPr/>
        </p:nvPicPr>
        <p:blipFill>
          <a:blip r:embed="rId4"/>
          <a:stretch>
            <a:fillRect/>
          </a:stretch>
        </p:blipFill>
        <p:spPr>
          <a:xfrm>
            <a:off x="927867" y="5983734"/>
            <a:ext cx="400106" cy="409632"/>
          </a:xfrm>
          <a:prstGeom prst="rect">
            <a:avLst/>
          </a:prstGeom>
        </p:spPr>
      </p:pic>
      <p:sp>
        <p:nvSpPr>
          <p:cNvPr id="17" name="矢印: 下 16">
            <a:extLst>
              <a:ext uri="{FF2B5EF4-FFF2-40B4-BE49-F238E27FC236}">
                <a16:creationId xmlns:a16="http://schemas.microsoft.com/office/drawing/2014/main" id="{8E4697EE-B88B-FAEA-9702-BF347F8A7AF7}"/>
              </a:ext>
            </a:extLst>
          </p:cNvPr>
          <p:cNvSpPr/>
          <p:nvPr/>
        </p:nvSpPr>
        <p:spPr>
          <a:xfrm>
            <a:off x="1029035" y="5586797"/>
            <a:ext cx="298938" cy="2664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吹き出し: 四角形 17">
            <a:extLst>
              <a:ext uri="{FF2B5EF4-FFF2-40B4-BE49-F238E27FC236}">
                <a16:creationId xmlns:a16="http://schemas.microsoft.com/office/drawing/2014/main" id="{42B69827-34E2-6456-7422-16D16EC8172D}"/>
              </a:ext>
            </a:extLst>
          </p:cNvPr>
          <p:cNvSpPr/>
          <p:nvPr/>
        </p:nvSpPr>
        <p:spPr>
          <a:xfrm>
            <a:off x="3439196" y="936918"/>
            <a:ext cx="2574742" cy="534572"/>
          </a:xfrm>
          <a:prstGeom prst="wedgeRectCallout">
            <a:avLst>
              <a:gd name="adj1" fmla="val -117490"/>
              <a:gd name="adj2" fmla="val 9886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err="1">
                <a:solidFill>
                  <a:schemeClr val="tx1"/>
                </a:solidFill>
              </a:rPr>
              <a:t>sen</a:t>
            </a:r>
            <a:r>
              <a:rPr kumimoji="1" lang="ja-JP" altLang="en-US" dirty="0">
                <a:solidFill>
                  <a:schemeClr val="tx1"/>
                </a:solidFill>
              </a:rPr>
              <a:t>　に変えます。</a:t>
            </a:r>
          </a:p>
        </p:txBody>
      </p:sp>
      <p:sp>
        <p:nvSpPr>
          <p:cNvPr id="20" name="テキスト ボックス 19">
            <a:extLst>
              <a:ext uri="{FF2B5EF4-FFF2-40B4-BE49-F238E27FC236}">
                <a16:creationId xmlns:a16="http://schemas.microsoft.com/office/drawing/2014/main" id="{21523CF3-5FD3-6DED-32D1-E91F75A652E6}"/>
              </a:ext>
            </a:extLst>
          </p:cNvPr>
          <p:cNvSpPr txBox="1"/>
          <p:nvPr/>
        </p:nvSpPr>
        <p:spPr>
          <a:xfrm>
            <a:off x="2969186" y="5781215"/>
            <a:ext cx="4646772" cy="646331"/>
          </a:xfrm>
          <a:prstGeom prst="rect">
            <a:avLst/>
          </a:prstGeom>
          <a:noFill/>
        </p:spPr>
        <p:txBody>
          <a:bodyPr wrap="square" rtlCol="0">
            <a:spAutoFit/>
          </a:bodyPr>
          <a:lstStyle/>
          <a:p>
            <a:r>
              <a:rPr lang="ja-JP" altLang="en-US" dirty="0"/>
              <a:t>初めにブロックの移動が二つあるのては、プレーヤーから少し離れています</a:t>
            </a:r>
            <a:endParaRPr kumimoji="1" lang="ja-JP" altLang="en-US" dirty="0"/>
          </a:p>
        </p:txBody>
      </p:sp>
    </p:spTree>
    <p:extLst>
      <p:ext uri="{BB962C8B-B14F-4D97-AF65-F5344CB8AC3E}">
        <p14:creationId xmlns:p14="http://schemas.microsoft.com/office/powerpoint/2010/main" val="3553401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63768" y="879231"/>
            <a:ext cx="8408963" cy="535531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教育用</a:t>
            </a:r>
            <a:r>
              <a:rPr lang="en-US" altLang="ja-JP" dirty="0">
                <a:latin typeface="メイリオ" panose="020B0604030504040204" pitchFamily="50" charset="-128"/>
                <a:ea typeface="メイリオ" panose="020B0604030504040204" pitchFamily="50" charset="-128"/>
              </a:rPr>
              <a:t>Minecraft</a:t>
            </a:r>
            <a:r>
              <a:rPr lang="ja-JP" altLang="en-US" dirty="0">
                <a:latin typeface="メイリオ" panose="020B0604030504040204" pitchFamily="50" charset="-128"/>
                <a:ea typeface="メイリオ" panose="020B0604030504040204" pitchFamily="50" charset="-128"/>
              </a:rPr>
              <a:t>を使う前に、アプリのインストールと、</a:t>
            </a:r>
            <a:r>
              <a:rPr lang="en-US" altLang="ja-JP" dirty="0">
                <a:latin typeface="メイリオ" panose="020B0604030504040204" pitchFamily="50" charset="-128"/>
                <a:ea typeface="メイリオ" panose="020B0604030504040204" pitchFamily="50" charset="-128"/>
              </a:rPr>
              <a:t>ID</a:t>
            </a:r>
            <a:r>
              <a:rPr lang="ja-JP" altLang="en-US" dirty="0">
                <a:latin typeface="メイリオ" panose="020B0604030504040204" pitchFamily="50" charset="-128"/>
                <a:ea typeface="メイリオ" panose="020B0604030504040204" pitchFamily="50" charset="-128"/>
              </a:rPr>
              <a:t>が入手が必要になります。</a:t>
            </a:r>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Windows, Mac, Chromebook</a:t>
            </a:r>
            <a:r>
              <a:rPr lang="ja-JP" altLang="en-US" dirty="0">
                <a:latin typeface="メイリオ" panose="020B0604030504040204" pitchFamily="50" charset="-128"/>
                <a:ea typeface="メイリオ" panose="020B0604030504040204" pitchFamily="50" charset="-128"/>
              </a:rPr>
              <a:t>について、各ストアーや</a:t>
            </a:r>
            <a:r>
              <a:rPr lang="en-US" altLang="ja-JP" dirty="0">
                <a:latin typeface="メイリオ" panose="020B0604030504040204" pitchFamily="50" charset="-128"/>
                <a:ea typeface="メイリオ" panose="020B0604030504040204" pitchFamily="50" charset="-128"/>
              </a:rPr>
              <a:t>Web</a:t>
            </a:r>
            <a:r>
              <a:rPr lang="ja-JP" altLang="en-US" dirty="0">
                <a:latin typeface="メイリオ" panose="020B0604030504040204" pitchFamily="50" charset="-128"/>
                <a:ea typeface="メイリオ" panose="020B0604030504040204" pitchFamily="50" charset="-128"/>
              </a:rPr>
              <a:t>から、</a:t>
            </a:r>
            <a:br>
              <a:rPr lang="en-US" altLang="ja-JP" dirty="0">
                <a:latin typeface="メイリオ" panose="020B0604030504040204" pitchFamily="50" charset="-128"/>
                <a:ea typeface="メイリオ" panose="020B0604030504040204" pitchFamily="50" charset="-128"/>
              </a:rPr>
            </a:br>
            <a:r>
              <a:rPr lang="en-US" altLang="ja-JP" dirty="0">
                <a:latin typeface="メイリオ" panose="020B0604030504040204" pitchFamily="50" charset="-128"/>
                <a:ea typeface="メイリオ" panose="020B0604030504040204" pitchFamily="50" charset="-128"/>
              </a:rPr>
              <a:t>Minecraft : Education Edition</a:t>
            </a:r>
            <a:r>
              <a:rPr lang="ja-JP" altLang="en-US" dirty="0">
                <a:latin typeface="メイリオ" panose="020B0604030504040204" pitchFamily="50" charset="-128"/>
                <a:ea typeface="メイリオ" panose="020B0604030504040204" pitchFamily="50" charset="-128"/>
              </a:rPr>
              <a:t>をインストールしてください。</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画面などは、</a:t>
            </a:r>
            <a:r>
              <a:rPr lang="en-US" altLang="ja-JP" dirty="0">
                <a:latin typeface="メイリオ" panose="020B0604030504040204" pitchFamily="50" charset="-128"/>
                <a:ea typeface="メイリオ" panose="020B0604030504040204" pitchFamily="50" charset="-128"/>
              </a:rPr>
              <a:t>Windows</a:t>
            </a:r>
            <a:r>
              <a:rPr lang="ja-JP" altLang="en-US" dirty="0">
                <a:latin typeface="メイリオ" panose="020B0604030504040204" pitchFamily="50" charset="-128"/>
                <a:ea typeface="メイリオ" panose="020B0604030504040204" pitchFamily="50" charset="-128"/>
              </a:rPr>
              <a:t>での使用で説明しています</a:t>
            </a:r>
            <a:r>
              <a:rPr lang="en-US" altLang="ja-JP" dirty="0">
                <a:latin typeface="メイリオ" panose="020B0604030504040204" pitchFamily="50" charset="-128"/>
                <a:ea typeface="メイリオ" panose="020B0604030504040204" pitchFamily="50" charset="-128"/>
              </a:rPr>
              <a:t>)</a:t>
            </a:r>
          </a:p>
          <a:p>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Minecraft</a:t>
            </a:r>
            <a:r>
              <a:rPr lang="ja-JP" altLang="en-US" dirty="0">
                <a:latin typeface="メイリオ" panose="020B0604030504040204" pitchFamily="50" charset="-128"/>
                <a:ea typeface="メイリオ" panose="020B0604030504040204" pitchFamily="50" charset="-128"/>
              </a:rPr>
              <a:t>を使うために、</a:t>
            </a:r>
            <a:r>
              <a:rPr lang="en-US" altLang="ja-JP" dirty="0">
                <a:latin typeface="メイリオ" panose="020B0604030504040204" pitchFamily="50" charset="-128"/>
                <a:ea typeface="メイリオ" panose="020B0604030504040204" pitchFamily="50" charset="-128"/>
              </a:rPr>
              <a:t>ID(</a:t>
            </a:r>
            <a:r>
              <a:rPr lang="ja-JP" altLang="en-US" dirty="0">
                <a:latin typeface="メイリオ" panose="020B0604030504040204" pitchFamily="50" charset="-128"/>
                <a:ea typeface="メイリオ" panose="020B0604030504040204" pitchFamily="50" charset="-128"/>
              </a:rPr>
              <a:t>電子メールアドレス</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を入手してください。</a:t>
            </a:r>
          </a:p>
          <a:p>
            <a:r>
              <a:rPr lang="ja-JP" altLang="en-US" dirty="0">
                <a:latin typeface="メイリオ" panose="020B0604030504040204" pitchFamily="50" charset="-128"/>
                <a:ea typeface="メイリオ" panose="020B0604030504040204" pitchFamily="50" charset="-128"/>
              </a:rPr>
              <a:t>あなたが、コーダー道場の参加者の場合は、道場のチャンピョンに聞いてみてください。</a:t>
            </a:r>
          </a:p>
          <a:p>
            <a:endParaRPr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lang="ja-JP" altLang="en-US"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2</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6063175"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a:solidFill>
                  <a:schemeClr val="tx1"/>
                </a:solidFill>
              </a:rPr>
              <a:t> </a:t>
            </a:r>
            <a:r>
              <a:rPr kumimoji="1" lang="en-US" altLang="ja-JP" sz="2400" dirty="0">
                <a:solidFill>
                  <a:schemeClr val="tx1"/>
                </a:solidFill>
                <a:latin typeface="メイリオ" panose="020B0604030504040204" pitchFamily="50" charset="-128"/>
                <a:ea typeface="メイリオ" panose="020B0604030504040204" pitchFamily="50" charset="-128"/>
              </a:rPr>
              <a:t>1. </a:t>
            </a:r>
            <a:r>
              <a:rPr lang="ja-JP" altLang="en-US" sz="2400" dirty="0">
                <a:solidFill>
                  <a:schemeClr val="tx1"/>
                </a:solidFill>
                <a:latin typeface="メイリオ" panose="020B0604030504040204" pitchFamily="50" charset="-128"/>
                <a:ea typeface="メイリオ" panose="020B0604030504040204" pitchFamily="50" charset="-128"/>
              </a:rPr>
              <a:t>教育用</a:t>
            </a:r>
            <a:r>
              <a:rPr lang="en-US" altLang="ja-JP" sz="2400" dirty="0">
                <a:solidFill>
                  <a:schemeClr val="tx1"/>
                </a:solidFill>
                <a:latin typeface="メイリオ" panose="020B0604030504040204" pitchFamily="50" charset="-128"/>
                <a:ea typeface="メイリオ" panose="020B0604030504040204" pitchFamily="50" charset="-128"/>
              </a:rPr>
              <a:t>Minecraft</a:t>
            </a:r>
            <a:r>
              <a:rPr lang="ja-JP" altLang="en-US" sz="2400" dirty="0">
                <a:solidFill>
                  <a:schemeClr val="tx1"/>
                </a:solidFill>
                <a:latin typeface="メイリオ" panose="020B0604030504040204" pitchFamily="50" charset="-128"/>
                <a:ea typeface="メイリオ" panose="020B0604030504040204" pitchFamily="50" charset="-128"/>
              </a:rPr>
              <a:t>を使う前に。</a:t>
            </a:r>
            <a:endParaRPr kumimoji="1" lang="ja-JP" altLang="en-US" sz="2400" dirty="0"/>
          </a:p>
        </p:txBody>
      </p:sp>
      <p:sp>
        <p:nvSpPr>
          <p:cNvPr id="12" name="角丸四角形 11"/>
          <p:cNvSpPr/>
          <p:nvPr/>
        </p:nvSpPr>
        <p:spPr>
          <a:xfrm>
            <a:off x="263769" y="1684857"/>
            <a:ext cx="7219071" cy="335857"/>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a:solidFill>
                  <a:schemeClr val="tx1"/>
                </a:solidFill>
                <a:latin typeface="メイリオ" panose="020B0604030504040204" pitchFamily="50" charset="-128"/>
                <a:ea typeface="メイリオ" panose="020B0604030504040204" pitchFamily="50" charset="-128"/>
              </a:rPr>
              <a:t> </a:t>
            </a:r>
            <a:r>
              <a:rPr lang="en-US" altLang="ja-JP" dirty="0">
                <a:solidFill>
                  <a:schemeClr val="tx1"/>
                </a:solidFill>
                <a:latin typeface="メイリオ" panose="020B0604030504040204" pitchFamily="50" charset="-128"/>
                <a:ea typeface="メイリオ" panose="020B0604030504040204" pitchFamily="50" charset="-128"/>
              </a:rPr>
              <a:t>Minecraft</a:t>
            </a:r>
            <a:r>
              <a:rPr lang="ja-JP" altLang="en-US" dirty="0">
                <a:solidFill>
                  <a:schemeClr val="tx1"/>
                </a:solidFill>
                <a:latin typeface="メイリオ" panose="020B0604030504040204" pitchFamily="50" charset="-128"/>
                <a:ea typeface="メイリオ" panose="020B0604030504040204" pitchFamily="50" charset="-128"/>
              </a:rPr>
              <a:t>のアプリのインストール</a:t>
            </a:r>
            <a:r>
              <a:rPr kumimoji="1" lang="en-US" altLang="ja-JP" sz="2400" dirty="0"/>
              <a:t>.</a:t>
            </a:r>
            <a:endParaRPr kumimoji="1" lang="ja-JP" altLang="en-US" sz="2400" dirty="0"/>
          </a:p>
        </p:txBody>
      </p:sp>
      <p:sp>
        <p:nvSpPr>
          <p:cNvPr id="13" name="角丸四角形 12"/>
          <p:cNvSpPr/>
          <p:nvPr/>
        </p:nvSpPr>
        <p:spPr>
          <a:xfrm>
            <a:off x="263768" y="3384396"/>
            <a:ext cx="7219071" cy="315049"/>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a:solidFill>
                  <a:schemeClr val="tx1"/>
                </a:solidFill>
                <a:latin typeface="メイリオ" panose="020B0604030504040204" pitchFamily="50" charset="-128"/>
                <a:ea typeface="メイリオ" panose="020B0604030504040204" pitchFamily="50" charset="-128"/>
              </a:rPr>
              <a:t> ID</a:t>
            </a:r>
            <a:r>
              <a:rPr kumimoji="1" lang="ja-JP" altLang="en-US" dirty="0">
                <a:solidFill>
                  <a:schemeClr val="tx1"/>
                </a:solidFill>
                <a:latin typeface="メイリオ" panose="020B0604030504040204" pitchFamily="50" charset="-128"/>
                <a:ea typeface="メイリオ" panose="020B0604030504040204" pitchFamily="50" charset="-128"/>
              </a:rPr>
              <a:t>の入手</a:t>
            </a:r>
            <a:endParaRPr kumimoji="1" lang="ja-JP" altLang="en-US" sz="2400" dirty="0"/>
          </a:p>
        </p:txBody>
      </p:sp>
      <p:sp>
        <p:nvSpPr>
          <p:cNvPr id="3" name="テキスト ボックス 2">
            <a:extLst>
              <a:ext uri="{FF2B5EF4-FFF2-40B4-BE49-F238E27FC236}">
                <a16:creationId xmlns:a16="http://schemas.microsoft.com/office/drawing/2014/main" id="{793CB2A6-C160-8B56-7696-27DD2DA17DF8}"/>
              </a:ext>
            </a:extLst>
          </p:cNvPr>
          <p:cNvSpPr txBox="1"/>
          <p:nvPr/>
        </p:nvSpPr>
        <p:spPr>
          <a:xfrm>
            <a:off x="6822831" y="262089"/>
            <a:ext cx="2057400" cy="369332"/>
          </a:xfrm>
          <a:prstGeom prst="rect">
            <a:avLst/>
          </a:prstGeom>
          <a:noFill/>
          <a:ln w="38100">
            <a:solidFill>
              <a:srgbClr val="FF0000"/>
            </a:solidFill>
          </a:ln>
        </p:spPr>
        <p:txBody>
          <a:bodyPr wrap="square" rtlCol="0">
            <a:spAutoFit/>
          </a:bodyPr>
          <a:lstStyle/>
          <a:p>
            <a:pPr algn="ctr"/>
            <a:r>
              <a:rPr kumimoji="1" lang="ja-JP" altLang="en-US" dirty="0"/>
              <a:t>保護者</a:t>
            </a:r>
            <a:r>
              <a:rPr kumimoji="1" lang="en-US" altLang="ja-JP" dirty="0"/>
              <a:t>/</a:t>
            </a:r>
            <a:r>
              <a:rPr kumimoji="1" lang="ja-JP" altLang="en-US" dirty="0"/>
              <a:t>メンター</a:t>
            </a:r>
          </a:p>
        </p:txBody>
      </p:sp>
    </p:spTree>
    <p:extLst>
      <p:ext uri="{BB962C8B-B14F-4D97-AF65-F5344CB8AC3E}">
        <p14:creationId xmlns:p14="http://schemas.microsoft.com/office/powerpoint/2010/main" val="1742112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20</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7684477"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a:solidFill>
                  <a:schemeClr val="tx1"/>
                </a:solidFill>
              </a:rPr>
              <a:t> </a:t>
            </a:r>
            <a:r>
              <a:rPr kumimoji="1" lang="en-US" altLang="ja-JP" sz="2400" dirty="0">
                <a:solidFill>
                  <a:schemeClr val="tx1"/>
                </a:solidFill>
                <a:latin typeface="メイリオ" panose="020B0604030504040204" pitchFamily="50" charset="-128"/>
                <a:ea typeface="メイリオ" panose="020B0604030504040204" pitchFamily="50" charset="-128"/>
              </a:rPr>
              <a:t>7 </a:t>
            </a:r>
            <a:r>
              <a:rPr kumimoji="1" lang="ja-JP" altLang="en-US" sz="2400" dirty="0">
                <a:solidFill>
                  <a:schemeClr val="tx1"/>
                </a:solidFill>
                <a:latin typeface="メイリオ" panose="020B0604030504040204" pitchFamily="50" charset="-128"/>
                <a:ea typeface="メイリオ" panose="020B0604030504040204" pitchFamily="50" charset="-128"/>
              </a:rPr>
              <a:t>エージェントを使ったプログラム</a:t>
            </a:r>
            <a:r>
              <a:rPr kumimoji="1" lang="en-US" altLang="ja-JP" sz="2400" dirty="0">
                <a:solidFill>
                  <a:schemeClr val="tx1"/>
                </a:solidFill>
                <a:latin typeface="メイリオ" panose="020B0604030504040204" pitchFamily="50" charset="-128"/>
                <a:ea typeface="メイリオ" panose="020B0604030504040204" pitchFamily="50" charset="-128"/>
              </a:rPr>
              <a:t>(5)</a:t>
            </a:r>
          </a:p>
        </p:txBody>
      </p:sp>
      <p:pic>
        <p:nvPicPr>
          <p:cNvPr id="6" name="図 5">
            <a:extLst>
              <a:ext uri="{FF2B5EF4-FFF2-40B4-BE49-F238E27FC236}">
                <a16:creationId xmlns:a16="http://schemas.microsoft.com/office/drawing/2014/main" id="{7CABA85F-4ABD-180E-7734-39BCB066E30F}"/>
              </a:ext>
            </a:extLst>
          </p:cNvPr>
          <p:cNvPicPr>
            <a:picLocks noChangeAspect="1"/>
          </p:cNvPicPr>
          <p:nvPr/>
        </p:nvPicPr>
        <p:blipFill rotWithShape="1">
          <a:blip r:embed="rId2"/>
          <a:srcRect t="29345"/>
          <a:stretch/>
        </p:blipFill>
        <p:spPr>
          <a:xfrm>
            <a:off x="2795203" y="1161408"/>
            <a:ext cx="3553594" cy="769018"/>
          </a:xfrm>
          <a:prstGeom prst="rect">
            <a:avLst/>
          </a:prstGeom>
        </p:spPr>
      </p:pic>
      <p:sp>
        <p:nvSpPr>
          <p:cNvPr id="18" name="テキスト ボックス 17">
            <a:extLst>
              <a:ext uri="{FF2B5EF4-FFF2-40B4-BE49-F238E27FC236}">
                <a16:creationId xmlns:a16="http://schemas.microsoft.com/office/drawing/2014/main" id="{B90ED836-0831-A7AE-B585-3E8070059905}"/>
              </a:ext>
            </a:extLst>
          </p:cNvPr>
          <p:cNvSpPr txBox="1"/>
          <p:nvPr/>
        </p:nvSpPr>
        <p:spPr>
          <a:xfrm>
            <a:off x="1132402" y="1300393"/>
            <a:ext cx="1872356" cy="369332"/>
          </a:xfrm>
          <a:prstGeom prst="rect">
            <a:avLst/>
          </a:prstGeom>
          <a:noFill/>
        </p:spPr>
        <p:txBody>
          <a:bodyPr wrap="square" rtlCol="0">
            <a:spAutoFit/>
          </a:bodyPr>
          <a:lstStyle/>
          <a:p>
            <a:r>
              <a:rPr lang="ja-JP" altLang="en-US" dirty="0"/>
              <a:t>のキーを押す。</a:t>
            </a:r>
            <a:endParaRPr kumimoji="1" lang="ja-JP" altLang="en-US" dirty="0"/>
          </a:p>
        </p:txBody>
      </p:sp>
      <p:sp>
        <p:nvSpPr>
          <p:cNvPr id="20" name="テキスト ボックス 19">
            <a:extLst>
              <a:ext uri="{FF2B5EF4-FFF2-40B4-BE49-F238E27FC236}">
                <a16:creationId xmlns:a16="http://schemas.microsoft.com/office/drawing/2014/main" id="{823DDD68-CD4F-A2C5-B20B-F640F1B787F9}"/>
              </a:ext>
            </a:extLst>
          </p:cNvPr>
          <p:cNvSpPr txBox="1"/>
          <p:nvPr/>
        </p:nvSpPr>
        <p:spPr>
          <a:xfrm>
            <a:off x="515248" y="1254226"/>
            <a:ext cx="549116" cy="461665"/>
          </a:xfrm>
          <a:prstGeom prst="rect">
            <a:avLst/>
          </a:prstGeom>
          <a:noFill/>
          <a:ln w="28575">
            <a:solidFill>
              <a:schemeClr val="tx1"/>
            </a:solidFill>
          </a:ln>
        </p:spPr>
        <p:txBody>
          <a:bodyPr wrap="square" rtlCol="0">
            <a:spAutoFit/>
          </a:bodyPr>
          <a:lstStyle/>
          <a:p>
            <a:pPr algn="ctr"/>
            <a:r>
              <a:rPr kumimoji="1" lang="en-US" altLang="ja-JP" sz="2400" dirty="0"/>
              <a:t>T</a:t>
            </a:r>
            <a:endParaRPr kumimoji="1" lang="ja-JP" altLang="en-US" sz="2400" dirty="0"/>
          </a:p>
        </p:txBody>
      </p:sp>
      <p:sp>
        <p:nvSpPr>
          <p:cNvPr id="21" name="テキスト ボックス 20">
            <a:extLst>
              <a:ext uri="{FF2B5EF4-FFF2-40B4-BE49-F238E27FC236}">
                <a16:creationId xmlns:a16="http://schemas.microsoft.com/office/drawing/2014/main" id="{F3A36EE2-7192-98DF-242F-5410DEFB6F9E}"/>
              </a:ext>
            </a:extLst>
          </p:cNvPr>
          <p:cNvSpPr txBox="1"/>
          <p:nvPr/>
        </p:nvSpPr>
        <p:spPr>
          <a:xfrm>
            <a:off x="6854755" y="1361251"/>
            <a:ext cx="2186981" cy="369332"/>
          </a:xfrm>
          <a:prstGeom prst="rect">
            <a:avLst/>
          </a:prstGeom>
          <a:noFill/>
        </p:spPr>
        <p:txBody>
          <a:bodyPr wrap="square" rtlCol="0">
            <a:spAutoFit/>
          </a:bodyPr>
          <a:lstStyle/>
          <a:p>
            <a:r>
              <a:rPr lang="en-US" altLang="ja-JP" dirty="0" err="1"/>
              <a:t>modore</a:t>
            </a:r>
            <a:r>
              <a:rPr lang="ja-JP" altLang="en-US" dirty="0"/>
              <a:t>と入力。</a:t>
            </a:r>
            <a:endParaRPr kumimoji="1" lang="ja-JP" altLang="en-US" dirty="0"/>
          </a:p>
        </p:txBody>
      </p:sp>
      <p:sp>
        <p:nvSpPr>
          <p:cNvPr id="23" name="テキスト ボックス 22">
            <a:extLst>
              <a:ext uri="{FF2B5EF4-FFF2-40B4-BE49-F238E27FC236}">
                <a16:creationId xmlns:a16="http://schemas.microsoft.com/office/drawing/2014/main" id="{82602D68-6264-AC59-126A-A58671E1B57D}"/>
              </a:ext>
            </a:extLst>
          </p:cNvPr>
          <p:cNvSpPr txBox="1"/>
          <p:nvPr/>
        </p:nvSpPr>
        <p:spPr>
          <a:xfrm>
            <a:off x="4722023" y="4417184"/>
            <a:ext cx="4319713" cy="369332"/>
          </a:xfrm>
          <a:prstGeom prst="rect">
            <a:avLst/>
          </a:prstGeom>
          <a:noFill/>
        </p:spPr>
        <p:txBody>
          <a:bodyPr wrap="square" rtlCol="0">
            <a:spAutoFit/>
          </a:bodyPr>
          <a:lstStyle/>
          <a:p>
            <a:r>
              <a:rPr lang="ja-JP" altLang="en-US" dirty="0"/>
              <a:t>三個のブロックを置きます。</a:t>
            </a:r>
            <a:endParaRPr kumimoji="1" lang="ja-JP" altLang="en-US" dirty="0"/>
          </a:p>
        </p:txBody>
      </p:sp>
      <p:sp>
        <p:nvSpPr>
          <p:cNvPr id="24" name="矢印: 下 23">
            <a:extLst>
              <a:ext uri="{FF2B5EF4-FFF2-40B4-BE49-F238E27FC236}">
                <a16:creationId xmlns:a16="http://schemas.microsoft.com/office/drawing/2014/main" id="{00F1189C-0F33-A13E-341B-74C755172013}"/>
              </a:ext>
            </a:extLst>
          </p:cNvPr>
          <p:cNvSpPr/>
          <p:nvPr/>
        </p:nvSpPr>
        <p:spPr>
          <a:xfrm>
            <a:off x="2320419" y="2134934"/>
            <a:ext cx="474784" cy="3215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4F7F4E7F-A0D5-E6A5-A6C5-5BCA83896572}"/>
              </a:ext>
            </a:extLst>
          </p:cNvPr>
          <p:cNvSpPr txBox="1"/>
          <p:nvPr/>
        </p:nvSpPr>
        <p:spPr>
          <a:xfrm>
            <a:off x="1132402" y="2891567"/>
            <a:ext cx="1872356" cy="369332"/>
          </a:xfrm>
          <a:prstGeom prst="rect">
            <a:avLst/>
          </a:prstGeom>
          <a:noFill/>
        </p:spPr>
        <p:txBody>
          <a:bodyPr wrap="square" rtlCol="0">
            <a:spAutoFit/>
          </a:bodyPr>
          <a:lstStyle/>
          <a:p>
            <a:r>
              <a:rPr lang="ja-JP" altLang="en-US" dirty="0"/>
              <a:t>のキーを押す。</a:t>
            </a:r>
            <a:endParaRPr kumimoji="1" lang="ja-JP" altLang="en-US" dirty="0"/>
          </a:p>
        </p:txBody>
      </p:sp>
      <p:sp>
        <p:nvSpPr>
          <p:cNvPr id="16" name="テキスト ボックス 15">
            <a:extLst>
              <a:ext uri="{FF2B5EF4-FFF2-40B4-BE49-F238E27FC236}">
                <a16:creationId xmlns:a16="http://schemas.microsoft.com/office/drawing/2014/main" id="{3A5C8BAB-FDC3-3FDB-C300-5F6D8D283574}"/>
              </a:ext>
            </a:extLst>
          </p:cNvPr>
          <p:cNvSpPr txBox="1"/>
          <p:nvPr/>
        </p:nvSpPr>
        <p:spPr>
          <a:xfrm>
            <a:off x="515248" y="2845400"/>
            <a:ext cx="549116" cy="461665"/>
          </a:xfrm>
          <a:prstGeom prst="rect">
            <a:avLst/>
          </a:prstGeom>
          <a:noFill/>
          <a:ln w="28575">
            <a:solidFill>
              <a:schemeClr val="tx1"/>
            </a:solidFill>
          </a:ln>
        </p:spPr>
        <p:txBody>
          <a:bodyPr wrap="square" rtlCol="0">
            <a:spAutoFit/>
          </a:bodyPr>
          <a:lstStyle/>
          <a:p>
            <a:pPr algn="ctr"/>
            <a:r>
              <a:rPr kumimoji="1" lang="en-US" altLang="ja-JP" sz="2400" dirty="0"/>
              <a:t>T</a:t>
            </a:r>
            <a:endParaRPr kumimoji="1" lang="ja-JP" altLang="en-US" sz="2400" dirty="0"/>
          </a:p>
        </p:txBody>
      </p:sp>
      <p:sp>
        <p:nvSpPr>
          <p:cNvPr id="17" name="テキスト ボックス 16">
            <a:extLst>
              <a:ext uri="{FF2B5EF4-FFF2-40B4-BE49-F238E27FC236}">
                <a16:creationId xmlns:a16="http://schemas.microsoft.com/office/drawing/2014/main" id="{CDEEA1F8-C50F-2A60-2B76-A5CA58A9E608}"/>
              </a:ext>
            </a:extLst>
          </p:cNvPr>
          <p:cNvSpPr txBox="1"/>
          <p:nvPr/>
        </p:nvSpPr>
        <p:spPr>
          <a:xfrm>
            <a:off x="6854755" y="2952425"/>
            <a:ext cx="2186981" cy="369332"/>
          </a:xfrm>
          <a:prstGeom prst="rect">
            <a:avLst/>
          </a:prstGeom>
          <a:noFill/>
        </p:spPr>
        <p:txBody>
          <a:bodyPr wrap="square" rtlCol="0">
            <a:spAutoFit/>
          </a:bodyPr>
          <a:lstStyle/>
          <a:p>
            <a:r>
              <a:rPr lang="en-US" altLang="ja-JP" dirty="0" err="1"/>
              <a:t>sen</a:t>
            </a:r>
            <a:r>
              <a:rPr lang="ja-JP" altLang="en-US" dirty="0"/>
              <a:t>と入力。</a:t>
            </a:r>
            <a:endParaRPr kumimoji="1" lang="ja-JP" altLang="en-US" dirty="0"/>
          </a:p>
        </p:txBody>
      </p:sp>
      <p:sp>
        <p:nvSpPr>
          <p:cNvPr id="22" name="矢印: 下 21">
            <a:extLst>
              <a:ext uri="{FF2B5EF4-FFF2-40B4-BE49-F238E27FC236}">
                <a16:creationId xmlns:a16="http://schemas.microsoft.com/office/drawing/2014/main" id="{77873E0B-1BA3-0A3A-C1B2-26FFC153325A}"/>
              </a:ext>
            </a:extLst>
          </p:cNvPr>
          <p:cNvSpPr/>
          <p:nvPr/>
        </p:nvSpPr>
        <p:spPr>
          <a:xfrm>
            <a:off x="2320419" y="3726108"/>
            <a:ext cx="474784" cy="3215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5B2C3C13-56DC-E0A8-0784-4D7BE1E94F17}"/>
              </a:ext>
            </a:extLst>
          </p:cNvPr>
          <p:cNvPicPr>
            <a:picLocks noChangeAspect="1"/>
          </p:cNvPicPr>
          <p:nvPr/>
        </p:nvPicPr>
        <p:blipFill rotWithShape="1">
          <a:blip r:embed="rId3"/>
          <a:srcRect t="-1" r="14639" b="-948"/>
          <a:stretch/>
        </p:blipFill>
        <p:spPr>
          <a:xfrm>
            <a:off x="2795203" y="2851088"/>
            <a:ext cx="3553594" cy="528920"/>
          </a:xfrm>
          <a:prstGeom prst="rect">
            <a:avLst/>
          </a:prstGeom>
        </p:spPr>
      </p:pic>
      <p:pic>
        <p:nvPicPr>
          <p:cNvPr id="7" name="図 6">
            <a:extLst>
              <a:ext uri="{FF2B5EF4-FFF2-40B4-BE49-F238E27FC236}">
                <a16:creationId xmlns:a16="http://schemas.microsoft.com/office/drawing/2014/main" id="{208462C0-E41F-677E-BCF5-EDF796F7A51D}"/>
              </a:ext>
            </a:extLst>
          </p:cNvPr>
          <p:cNvPicPr>
            <a:picLocks noChangeAspect="1"/>
          </p:cNvPicPr>
          <p:nvPr/>
        </p:nvPicPr>
        <p:blipFill>
          <a:blip r:embed="rId4"/>
          <a:stretch>
            <a:fillRect/>
          </a:stretch>
        </p:blipFill>
        <p:spPr>
          <a:xfrm>
            <a:off x="752492" y="3726108"/>
            <a:ext cx="3553594" cy="2420222"/>
          </a:xfrm>
          <a:prstGeom prst="rect">
            <a:avLst/>
          </a:prstGeom>
        </p:spPr>
      </p:pic>
    </p:spTree>
    <p:extLst>
      <p:ext uri="{BB962C8B-B14F-4D97-AF65-F5344CB8AC3E}">
        <p14:creationId xmlns:p14="http://schemas.microsoft.com/office/powerpoint/2010/main" val="3292582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21</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7684477"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a:solidFill>
                  <a:schemeClr val="tx1"/>
                </a:solidFill>
              </a:rPr>
              <a:t> </a:t>
            </a:r>
            <a:r>
              <a:rPr kumimoji="1" lang="en-US" altLang="ja-JP" sz="2400" dirty="0">
                <a:solidFill>
                  <a:schemeClr val="tx1"/>
                </a:solidFill>
                <a:latin typeface="メイリオ" panose="020B0604030504040204" pitchFamily="50" charset="-128"/>
                <a:ea typeface="メイリオ" panose="020B0604030504040204" pitchFamily="50" charset="-128"/>
              </a:rPr>
              <a:t>7 </a:t>
            </a:r>
            <a:r>
              <a:rPr kumimoji="1" lang="ja-JP" altLang="en-US" sz="2400" dirty="0">
                <a:solidFill>
                  <a:schemeClr val="tx1"/>
                </a:solidFill>
                <a:latin typeface="メイリオ" panose="020B0604030504040204" pitchFamily="50" charset="-128"/>
                <a:ea typeface="メイリオ" panose="020B0604030504040204" pitchFamily="50" charset="-128"/>
              </a:rPr>
              <a:t>階段づくり</a:t>
            </a:r>
            <a:r>
              <a:rPr kumimoji="1" lang="en-US" altLang="ja-JP" sz="2400" dirty="0">
                <a:solidFill>
                  <a:schemeClr val="tx1"/>
                </a:solidFill>
                <a:latin typeface="メイリオ" panose="020B0604030504040204" pitchFamily="50" charset="-128"/>
                <a:ea typeface="メイリオ" panose="020B0604030504040204" pitchFamily="50" charset="-128"/>
              </a:rPr>
              <a:t>(1)</a:t>
            </a:r>
          </a:p>
        </p:txBody>
      </p:sp>
      <p:pic>
        <p:nvPicPr>
          <p:cNvPr id="3" name="図 2">
            <a:extLst>
              <a:ext uri="{FF2B5EF4-FFF2-40B4-BE49-F238E27FC236}">
                <a16:creationId xmlns:a16="http://schemas.microsoft.com/office/drawing/2014/main" id="{5D9C5EFF-B89F-A060-8E35-422B6C4CC1E0}"/>
              </a:ext>
            </a:extLst>
          </p:cNvPr>
          <p:cNvPicPr>
            <a:picLocks noChangeAspect="1"/>
          </p:cNvPicPr>
          <p:nvPr/>
        </p:nvPicPr>
        <p:blipFill>
          <a:blip r:embed="rId2"/>
          <a:stretch>
            <a:fillRect/>
          </a:stretch>
        </p:blipFill>
        <p:spPr>
          <a:xfrm>
            <a:off x="725676" y="1318845"/>
            <a:ext cx="3605555" cy="3139221"/>
          </a:xfrm>
          <a:prstGeom prst="rect">
            <a:avLst/>
          </a:prstGeom>
        </p:spPr>
      </p:pic>
      <p:sp>
        <p:nvSpPr>
          <p:cNvPr id="19" name="テキスト ボックス 18">
            <a:extLst>
              <a:ext uri="{FF2B5EF4-FFF2-40B4-BE49-F238E27FC236}">
                <a16:creationId xmlns:a16="http://schemas.microsoft.com/office/drawing/2014/main" id="{7568C240-56A0-9A98-8AC0-673216033557}"/>
              </a:ext>
            </a:extLst>
          </p:cNvPr>
          <p:cNvSpPr txBox="1"/>
          <p:nvPr/>
        </p:nvSpPr>
        <p:spPr>
          <a:xfrm>
            <a:off x="605291" y="5215989"/>
            <a:ext cx="3846324" cy="646331"/>
          </a:xfrm>
          <a:prstGeom prst="rect">
            <a:avLst/>
          </a:prstGeom>
          <a:noFill/>
        </p:spPr>
        <p:txBody>
          <a:bodyPr wrap="square" rtlCol="0">
            <a:spAutoFit/>
          </a:bodyPr>
          <a:lstStyle/>
          <a:p>
            <a:r>
              <a:rPr kumimoji="1" lang="ja-JP" altLang="en-US" dirty="0"/>
              <a:t>エージェントに階段を作らせるプログラムです。</a:t>
            </a:r>
          </a:p>
        </p:txBody>
      </p:sp>
      <p:pic>
        <p:nvPicPr>
          <p:cNvPr id="25" name="図 24">
            <a:extLst>
              <a:ext uri="{FF2B5EF4-FFF2-40B4-BE49-F238E27FC236}">
                <a16:creationId xmlns:a16="http://schemas.microsoft.com/office/drawing/2014/main" id="{E92CAB3F-1DC0-BE1C-78D1-19660D93FA1A}"/>
              </a:ext>
            </a:extLst>
          </p:cNvPr>
          <p:cNvPicPr>
            <a:picLocks noChangeAspect="1"/>
          </p:cNvPicPr>
          <p:nvPr/>
        </p:nvPicPr>
        <p:blipFill>
          <a:blip r:embed="rId3"/>
          <a:stretch>
            <a:fillRect/>
          </a:stretch>
        </p:blipFill>
        <p:spPr>
          <a:xfrm>
            <a:off x="5483914" y="1349096"/>
            <a:ext cx="1221985" cy="1635370"/>
          </a:xfrm>
          <a:prstGeom prst="rect">
            <a:avLst/>
          </a:prstGeom>
        </p:spPr>
      </p:pic>
      <p:pic>
        <p:nvPicPr>
          <p:cNvPr id="9" name="図 8">
            <a:extLst>
              <a:ext uri="{FF2B5EF4-FFF2-40B4-BE49-F238E27FC236}">
                <a16:creationId xmlns:a16="http://schemas.microsoft.com/office/drawing/2014/main" id="{DC113E21-1567-0124-83A1-E27B2984F15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766" b="92969" l="6377" r="94203">
                        <a14:foregroundMark x1="14493" y1="18359" x2="14493" y2="18359"/>
                        <a14:foregroundMark x1="16812" y1="15625" x2="16812" y2="15625"/>
                        <a14:foregroundMark x1="10725" y1="17969" x2="6377" y2="10547"/>
                        <a14:foregroundMark x1="41159" y1="14844" x2="34783" y2="14844"/>
                        <a14:foregroundMark x1="94203" y1="19141" x2="93623" y2="11328"/>
                        <a14:foregroundMark x1="43478" y1="92969" x2="29565" y2="91406"/>
                        <a14:foregroundMark x1="51014" y1="16406" x2="80870" y2="14844"/>
                        <a14:foregroundMark x1="27826" y1="22656" x2="27826" y2="22656"/>
                      </a14:backgroundRemoval>
                    </a14:imgEffect>
                  </a14:imgLayer>
                </a14:imgProps>
              </a:ext>
            </a:extLst>
          </a:blip>
          <a:stretch>
            <a:fillRect/>
          </a:stretch>
        </p:blipFill>
        <p:spPr>
          <a:xfrm>
            <a:off x="4451615" y="2954216"/>
            <a:ext cx="3286584" cy="2438740"/>
          </a:xfrm>
          <a:prstGeom prst="rect">
            <a:avLst/>
          </a:prstGeom>
        </p:spPr>
      </p:pic>
      <p:sp>
        <p:nvSpPr>
          <p:cNvPr id="26" name="テキスト ボックス 25">
            <a:extLst>
              <a:ext uri="{FF2B5EF4-FFF2-40B4-BE49-F238E27FC236}">
                <a16:creationId xmlns:a16="http://schemas.microsoft.com/office/drawing/2014/main" id="{87310582-68D1-6711-89E9-F94FF6568036}"/>
              </a:ext>
            </a:extLst>
          </p:cNvPr>
          <p:cNvSpPr txBox="1"/>
          <p:nvPr/>
        </p:nvSpPr>
        <p:spPr>
          <a:xfrm>
            <a:off x="6416965" y="3996401"/>
            <a:ext cx="2428097" cy="1200329"/>
          </a:xfrm>
          <a:prstGeom prst="rect">
            <a:avLst/>
          </a:prstGeom>
          <a:noFill/>
        </p:spPr>
        <p:txBody>
          <a:bodyPr wrap="square" rtlCol="0">
            <a:spAutoFit/>
          </a:bodyPr>
          <a:lstStyle/>
          <a:p>
            <a:r>
              <a:rPr kumimoji="1" lang="ja-JP" altLang="en-US" dirty="0"/>
              <a:t>エージェントは前後、左右、上下に移動できます。上方向は空中も移動できます。</a:t>
            </a:r>
          </a:p>
        </p:txBody>
      </p:sp>
    </p:spTree>
    <p:extLst>
      <p:ext uri="{BB962C8B-B14F-4D97-AF65-F5344CB8AC3E}">
        <p14:creationId xmlns:p14="http://schemas.microsoft.com/office/powerpoint/2010/main" val="4230369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22</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7684477"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a:solidFill>
                  <a:schemeClr val="tx1"/>
                </a:solidFill>
              </a:rPr>
              <a:t> </a:t>
            </a:r>
            <a:r>
              <a:rPr kumimoji="1" lang="en-US" altLang="ja-JP" sz="2400" dirty="0">
                <a:solidFill>
                  <a:schemeClr val="tx1"/>
                </a:solidFill>
                <a:latin typeface="メイリオ" panose="020B0604030504040204" pitchFamily="50" charset="-128"/>
                <a:ea typeface="メイリオ" panose="020B0604030504040204" pitchFamily="50" charset="-128"/>
              </a:rPr>
              <a:t>7 </a:t>
            </a:r>
            <a:r>
              <a:rPr kumimoji="1" lang="ja-JP" altLang="en-US" sz="2400" dirty="0">
                <a:solidFill>
                  <a:schemeClr val="tx1"/>
                </a:solidFill>
                <a:latin typeface="メイリオ" panose="020B0604030504040204" pitchFamily="50" charset="-128"/>
                <a:ea typeface="メイリオ" panose="020B0604030504040204" pitchFamily="50" charset="-128"/>
              </a:rPr>
              <a:t>階段づくり</a:t>
            </a:r>
            <a:r>
              <a:rPr kumimoji="1" lang="en-US" altLang="ja-JP" sz="2400" dirty="0">
                <a:solidFill>
                  <a:schemeClr val="tx1"/>
                </a:solidFill>
                <a:latin typeface="メイリオ" panose="020B0604030504040204" pitchFamily="50" charset="-128"/>
                <a:ea typeface="メイリオ" panose="020B0604030504040204" pitchFamily="50" charset="-128"/>
              </a:rPr>
              <a:t>(2)</a:t>
            </a:r>
          </a:p>
        </p:txBody>
      </p:sp>
      <p:pic>
        <p:nvPicPr>
          <p:cNvPr id="3" name="図 2">
            <a:extLst>
              <a:ext uri="{FF2B5EF4-FFF2-40B4-BE49-F238E27FC236}">
                <a16:creationId xmlns:a16="http://schemas.microsoft.com/office/drawing/2014/main" id="{32ED5091-283C-FA0A-8E88-F2D3CF447D5E}"/>
              </a:ext>
            </a:extLst>
          </p:cNvPr>
          <p:cNvPicPr>
            <a:picLocks noChangeAspect="1"/>
          </p:cNvPicPr>
          <p:nvPr/>
        </p:nvPicPr>
        <p:blipFill>
          <a:blip r:embed="rId2"/>
          <a:stretch>
            <a:fillRect/>
          </a:stretch>
        </p:blipFill>
        <p:spPr>
          <a:xfrm>
            <a:off x="471497" y="1293306"/>
            <a:ext cx="5106113" cy="3743847"/>
          </a:xfrm>
          <a:prstGeom prst="rect">
            <a:avLst/>
          </a:prstGeom>
        </p:spPr>
      </p:pic>
      <p:pic>
        <p:nvPicPr>
          <p:cNvPr id="5" name="図 4">
            <a:extLst>
              <a:ext uri="{FF2B5EF4-FFF2-40B4-BE49-F238E27FC236}">
                <a16:creationId xmlns:a16="http://schemas.microsoft.com/office/drawing/2014/main" id="{85BBD1BF-F611-D4B4-063A-468B215E12B4}"/>
              </a:ext>
            </a:extLst>
          </p:cNvPr>
          <p:cNvPicPr>
            <a:picLocks noChangeAspect="1"/>
          </p:cNvPicPr>
          <p:nvPr/>
        </p:nvPicPr>
        <p:blipFill>
          <a:blip r:embed="rId3"/>
          <a:stretch>
            <a:fillRect/>
          </a:stretch>
        </p:blipFill>
        <p:spPr>
          <a:xfrm>
            <a:off x="768765" y="5264995"/>
            <a:ext cx="2915212" cy="718241"/>
          </a:xfrm>
          <a:prstGeom prst="rect">
            <a:avLst/>
          </a:prstGeom>
        </p:spPr>
      </p:pic>
      <p:sp>
        <p:nvSpPr>
          <p:cNvPr id="9" name="テキスト ボックス 8">
            <a:extLst>
              <a:ext uri="{FF2B5EF4-FFF2-40B4-BE49-F238E27FC236}">
                <a16:creationId xmlns:a16="http://schemas.microsoft.com/office/drawing/2014/main" id="{C3AF3CA9-1F5A-EEBC-A4CF-873DD8B287C1}"/>
              </a:ext>
            </a:extLst>
          </p:cNvPr>
          <p:cNvSpPr txBox="1"/>
          <p:nvPr/>
        </p:nvSpPr>
        <p:spPr>
          <a:xfrm>
            <a:off x="4106007" y="5439449"/>
            <a:ext cx="2186981" cy="369332"/>
          </a:xfrm>
          <a:prstGeom prst="rect">
            <a:avLst/>
          </a:prstGeom>
          <a:noFill/>
        </p:spPr>
        <p:txBody>
          <a:bodyPr wrap="square" rtlCol="0">
            <a:spAutoFit/>
          </a:bodyPr>
          <a:lstStyle/>
          <a:p>
            <a:r>
              <a:rPr lang="en-US" altLang="ja-JP" dirty="0" err="1"/>
              <a:t>Kaidan</a:t>
            </a:r>
            <a:r>
              <a:rPr lang="ja-JP" altLang="en-US" dirty="0"/>
              <a:t>と入力。</a:t>
            </a:r>
            <a:endParaRPr kumimoji="1" lang="ja-JP" altLang="en-US" dirty="0"/>
          </a:p>
        </p:txBody>
      </p:sp>
      <p:sp>
        <p:nvSpPr>
          <p:cNvPr id="11" name="テキスト ボックス 10">
            <a:extLst>
              <a:ext uri="{FF2B5EF4-FFF2-40B4-BE49-F238E27FC236}">
                <a16:creationId xmlns:a16="http://schemas.microsoft.com/office/drawing/2014/main" id="{D87F84B8-086C-605A-33EF-42344FC85E88}"/>
              </a:ext>
            </a:extLst>
          </p:cNvPr>
          <p:cNvSpPr txBox="1"/>
          <p:nvPr/>
        </p:nvSpPr>
        <p:spPr>
          <a:xfrm>
            <a:off x="1540119" y="6211077"/>
            <a:ext cx="6063761" cy="369332"/>
          </a:xfrm>
          <a:prstGeom prst="rect">
            <a:avLst/>
          </a:prstGeom>
          <a:noFill/>
        </p:spPr>
        <p:txBody>
          <a:bodyPr wrap="square" rtlCol="0">
            <a:spAutoFit/>
          </a:bodyPr>
          <a:lstStyle/>
          <a:p>
            <a:r>
              <a:rPr kumimoji="1" lang="ja-JP" altLang="en-US" dirty="0">
                <a:solidFill>
                  <a:schemeClr val="accent5">
                    <a:lumMod val="50000"/>
                  </a:schemeClr>
                </a:solidFill>
              </a:rPr>
              <a:t>出来上がったら、マウスで視点を変えてみてください。</a:t>
            </a:r>
          </a:p>
        </p:txBody>
      </p:sp>
      <p:sp>
        <p:nvSpPr>
          <p:cNvPr id="12" name="テキスト ボックス 11">
            <a:extLst>
              <a:ext uri="{FF2B5EF4-FFF2-40B4-BE49-F238E27FC236}">
                <a16:creationId xmlns:a16="http://schemas.microsoft.com/office/drawing/2014/main" id="{F2E02799-F403-60D0-AA71-5EC05FC34836}"/>
              </a:ext>
            </a:extLst>
          </p:cNvPr>
          <p:cNvSpPr txBox="1"/>
          <p:nvPr/>
        </p:nvSpPr>
        <p:spPr>
          <a:xfrm>
            <a:off x="5930413" y="3020345"/>
            <a:ext cx="2897065" cy="646331"/>
          </a:xfrm>
          <a:prstGeom prst="rect">
            <a:avLst/>
          </a:prstGeom>
          <a:noFill/>
        </p:spPr>
        <p:txBody>
          <a:bodyPr wrap="square" rtlCol="0">
            <a:spAutoFit/>
          </a:bodyPr>
          <a:lstStyle/>
          <a:p>
            <a:r>
              <a:rPr kumimoji="1" lang="ja-JP" altLang="en-US" dirty="0"/>
              <a:t>ループの中の</a:t>
            </a:r>
            <a:r>
              <a:rPr kumimoji="1" lang="en-US" altLang="ja-JP" dirty="0"/>
              <a:t>[</a:t>
            </a:r>
            <a:r>
              <a:rPr kumimoji="1" lang="ja-JP" altLang="en-US" dirty="0"/>
              <a:t>繰り返し</a:t>
            </a:r>
            <a:r>
              <a:rPr kumimoji="1" lang="en-US" altLang="ja-JP" dirty="0"/>
              <a:t>(10)</a:t>
            </a:r>
            <a:r>
              <a:rPr kumimoji="1" lang="ja-JP" altLang="en-US" dirty="0"/>
              <a:t>回</a:t>
            </a:r>
            <a:r>
              <a:rPr kumimoji="1" lang="en-US" altLang="ja-JP" dirty="0"/>
              <a:t>]</a:t>
            </a:r>
            <a:r>
              <a:rPr kumimoji="1" lang="ja-JP" altLang="en-US" dirty="0"/>
              <a:t>を使っています。</a:t>
            </a:r>
          </a:p>
        </p:txBody>
      </p:sp>
    </p:spTree>
    <p:extLst>
      <p:ext uri="{BB962C8B-B14F-4D97-AF65-F5344CB8AC3E}">
        <p14:creationId xmlns:p14="http://schemas.microsoft.com/office/powerpoint/2010/main" val="3470685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23</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7684477"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a:solidFill>
                  <a:schemeClr val="tx1"/>
                </a:solidFill>
              </a:rPr>
              <a:t> 8</a:t>
            </a:r>
            <a:r>
              <a:rPr kumimoji="1" lang="en-US" altLang="ja-JP" sz="2400" dirty="0">
                <a:solidFill>
                  <a:schemeClr val="tx1"/>
                </a:solidFill>
                <a:latin typeface="メイリオ" panose="020B0604030504040204" pitchFamily="50" charset="-128"/>
                <a:ea typeface="メイリオ" panose="020B0604030504040204" pitchFamily="50" charset="-128"/>
              </a:rPr>
              <a:t> </a:t>
            </a:r>
            <a:r>
              <a:rPr kumimoji="1" lang="ja-JP" altLang="en-US" sz="2400" dirty="0">
                <a:solidFill>
                  <a:schemeClr val="tx1"/>
                </a:solidFill>
                <a:latin typeface="メイリオ" panose="020B0604030504040204" pitchFamily="50" charset="-128"/>
                <a:ea typeface="メイリオ" panose="020B0604030504040204" pitchFamily="50" charset="-128"/>
              </a:rPr>
              <a:t>豆腐ハウス</a:t>
            </a:r>
            <a:r>
              <a:rPr kumimoji="1" lang="en-US" altLang="ja-JP" sz="2400" dirty="0">
                <a:solidFill>
                  <a:schemeClr val="tx1"/>
                </a:solidFill>
                <a:latin typeface="メイリオ" panose="020B0604030504040204" pitchFamily="50" charset="-128"/>
                <a:ea typeface="メイリオ" panose="020B0604030504040204" pitchFamily="50" charset="-128"/>
              </a:rPr>
              <a:t>(</a:t>
            </a:r>
            <a:r>
              <a:rPr kumimoji="1" lang="ja-JP" altLang="en-US" sz="2400" dirty="0">
                <a:solidFill>
                  <a:schemeClr val="tx1"/>
                </a:solidFill>
                <a:latin typeface="メイリオ" panose="020B0604030504040204" pitchFamily="50" charset="-128"/>
                <a:ea typeface="メイリオ" panose="020B0604030504040204" pitchFamily="50" charset="-128"/>
              </a:rPr>
              <a:t>エージェント</a:t>
            </a:r>
            <a:r>
              <a:rPr lang="ja-JP" altLang="en-US" sz="2400" dirty="0">
                <a:solidFill>
                  <a:schemeClr val="tx1"/>
                </a:solidFill>
                <a:latin typeface="メイリオ" panose="020B0604030504040204" pitchFamily="50" charset="-128"/>
                <a:ea typeface="メイリオ" panose="020B0604030504040204" pitchFamily="50" charset="-128"/>
              </a:rPr>
              <a:t>利用</a:t>
            </a:r>
            <a:r>
              <a:rPr kumimoji="1" lang="en-US" altLang="ja-JP" sz="2400" dirty="0">
                <a:solidFill>
                  <a:schemeClr val="tx1"/>
                </a:solidFill>
                <a:latin typeface="メイリオ" panose="020B0604030504040204" pitchFamily="50" charset="-128"/>
                <a:ea typeface="メイリオ" panose="020B0604030504040204" pitchFamily="50" charset="-128"/>
              </a:rPr>
              <a:t>)(1)</a:t>
            </a:r>
          </a:p>
        </p:txBody>
      </p:sp>
      <p:sp>
        <p:nvSpPr>
          <p:cNvPr id="11" name="テキスト ボックス 10">
            <a:extLst>
              <a:ext uri="{FF2B5EF4-FFF2-40B4-BE49-F238E27FC236}">
                <a16:creationId xmlns:a16="http://schemas.microsoft.com/office/drawing/2014/main" id="{D87F84B8-086C-605A-33EF-42344FC85E88}"/>
              </a:ext>
            </a:extLst>
          </p:cNvPr>
          <p:cNvSpPr txBox="1"/>
          <p:nvPr/>
        </p:nvSpPr>
        <p:spPr>
          <a:xfrm>
            <a:off x="4827112" y="5048038"/>
            <a:ext cx="3947612" cy="646331"/>
          </a:xfrm>
          <a:prstGeom prst="rect">
            <a:avLst/>
          </a:prstGeom>
          <a:noFill/>
        </p:spPr>
        <p:txBody>
          <a:bodyPr wrap="square" rtlCol="0">
            <a:spAutoFit/>
          </a:bodyPr>
          <a:lstStyle/>
          <a:p>
            <a:r>
              <a:rPr kumimoji="1" lang="ja-JP" altLang="en-US" dirty="0"/>
              <a:t>初めに一段のくみ上げのプログラムを作ります。</a:t>
            </a:r>
            <a:r>
              <a:rPr lang="ja-JP" altLang="en-US" dirty="0"/>
              <a:t>それを</a:t>
            </a:r>
            <a:r>
              <a:rPr lang="en-US" altLang="ja-JP" dirty="0"/>
              <a:t>3</a:t>
            </a:r>
            <a:r>
              <a:rPr lang="ja-JP" altLang="en-US" dirty="0"/>
              <a:t>段重ねます。</a:t>
            </a:r>
            <a:endParaRPr kumimoji="1" lang="ja-JP" altLang="en-US" dirty="0"/>
          </a:p>
        </p:txBody>
      </p:sp>
      <p:sp>
        <p:nvSpPr>
          <p:cNvPr id="12" name="テキスト ボックス 11">
            <a:extLst>
              <a:ext uri="{FF2B5EF4-FFF2-40B4-BE49-F238E27FC236}">
                <a16:creationId xmlns:a16="http://schemas.microsoft.com/office/drawing/2014/main" id="{F2E02799-F403-60D0-AA71-5EC05FC34836}"/>
              </a:ext>
            </a:extLst>
          </p:cNvPr>
          <p:cNvSpPr txBox="1"/>
          <p:nvPr/>
        </p:nvSpPr>
        <p:spPr>
          <a:xfrm>
            <a:off x="929024" y="5079499"/>
            <a:ext cx="3395662" cy="646331"/>
          </a:xfrm>
          <a:prstGeom prst="rect">
            <a:avLst/>
          </a:prstGeom>
          <a:noFill/>
        </p:spPr>
        <p:txBody>
          <a:bodyPr wrap="square" rtlCol="0">
            <a:spAutoFit/>
          </a:bodyPr>
          <a:lstStyle/>
          <a:p>
            <a:r>
              <a:rPr lang="ja-JP" altLang="en-US" dirty="0"/>
              <a:t>豆腐</a:t>
            </a:r>
            <a:r>
              <a:rPr lang="en-US" altLang="ja-JP" dirty="0"/>
              <a:t>(</a:t>
            </a:r>
            <a:r>
              <a:rPr lang="ja-JP" altLang="en-US" dirty="0"/>
              <a:t>トーフ</a:t>
            </a:r>
            <a:r>
              <a:rPr lang="en-US" altLang="ja-JP" dirty="0"/>
              <a:t>)</a:t>
            </a:r>
            <a:r>
              <a:rPr lang="ja-JP" altLang="en-US" dirty="0"/>
              <a:t>のような単純な建物をつくってみましょう。</a:t>
            </a:r>
            <a:endParaRPr kumimoji="1" lang="ja-JP" altLang="en-US" dirty="0"/>
          </a:p>
        </p:txBody>
      </p:sp>
      <p:pic>
        <p:nvPicPr>
          <p:cNvPr id="4" name="図 3">
            <a:extLst>
              <a:ext uri="{FF2B5EF4-FFF2-40B4-BE49-F238E27FC236}">
                <a16:creationId xmlns:a16="http://schemas.microsoft.com/office/drawing/2014/main" id="{384A3D09-F8FB-B5C7-6A80-58A7968A568A}"/>
              </a:ext>
            </a:extLst>
          </p:cNvPr>
          <p:cNvPicPr>
            <a:picLocks noChangeAspect="1"/>
          </p:cNvPicPr>
          <p:nvPr/>
        </p:nvPicPr>
        <p:blipFill>
          <a:blip r:embed="rId2"/>
          <a:stretch>
            <a:fillRect/>
          </a:stretch>
        </p:blipFill>
        <p:spPr>
          <a:xfrm>
            <a:off x="4827112" y="2057224"/>
            <a:ext cx="3947612" cy="2613032"/>
          </a:xfrm>
          <a:prstGeom prst="rect">
            <a:avLst/>
          </a:prstGeom>
        </p:spPr>
      </p:pic>
      <p:pic>
        <p:nvPicPr>
          <p:cNvPr id="7" name="図 6">
            <a:extLst>
              <a:ext uri="{FF2B5EF4-FFF2-40B4-BE49-F238E27FC236}">
                <a16:creationId xmlns:a16="http://schemas.microsoft.com/office/drawing/2014/main" id="{85474C83-8EF9-FD8A-CCFF-ED2EC3C23209}"/>
              </a:ext>
            </a:extLst>
          </p:cNvPr>
          <p:cNvPicPr>
            <a:picLocks noChangeAspect="1"/>
          </p:cNvPicPr>
          <p:nvPr/>
        </p:nvPicPr>
        <p:blipFill>
          <a:blip r:embed="rId3"/>
          <a:stretch>
            <a:fillRect/>
          </a:stretch>
        </p:blipFill>
        <p:spPr>
          <a:xfrm>
            <a:off x="768765" y="1057390"/>
            <a:ext cx="3716180" cy="3686151"/>
          </a:xfrm>
          <a:prstGeom prst="rect">
            <a:avLst/>
          </a:prstGeom>
        </p:spPr>
      </p:pic>
      <p:sp>
        <p:nvSpPr>
          <p:cNvPr id="13" name="テキスト ボックス 12">
            <a:extLst>
              <a:ext uri="{FF2B5EF4-FFF2-40B4-BE49-F238E27FC236}">
                <a16:creationId xmlns:a16="http://schemas.microsoft.com/office/drawing/2014/main" id="{8B7645B3-0990-A5F7-F982-4F1601721D7E}"/>
              </a:ext>
            </a:extLst>
          </p:cNvPr>
          <p:cNvSpPr txBox="1"/>
          <p:nvPr/>
        </p:nvSpPr>
        <p:spPr>
          <a:xfrm>
            <a:off x="1089283" y="5823029"/>
            <a:ext cx="3395662" cy="646331"/>
          </a:xfrm>
          <a:prstGeom prst="rect">
            <a:avLst/>
          </a:prstGeom>
          <a:noFill/>
        </p:spPr>
        <p:txBody>
          <a:bodyPr wrap="square" rtlCol="0">
            <a:spAutoFit/>
          </a:bodyPr>
          <a:lstStyle/>
          <a:p>
            <a:r>
              <a:rPr lang="ja-JP" altLang="en-US" dirty="0"/>
              <a:t>豆腐</a:t>
            </a:r>
            <a:r>
              <a:rPr lang="en-US" altLang="ja-JP" dirty="0"/>
              <a:t>(</a:t>
            </a:r>
            <a:r>
              <a:rPr lang="ja-JP" altLang="en-US" dirty="0"/>
              <a:t>トーフ</a:t>
            </a:r>
            <a:r>
              <a:rPr lang="en-US" altLang="ja-JP" dirty="0"/>
              <a:t>)</a:t>
            </a:r>
            <a:r>
              <a:rPr lang="ja-JP" altLang="en-US" dirty="0"/>
              <a:t>のような単純な建物をつくってみましょう。</a:t>
            </a:r>
            <a:endParaRPr kumimoji="1" lang="ja-JP" altLang="en-US" dirty="0"/>
          </a:p>
        </p:txBody>
      </p:sp>
    </p:spTree>
    <p:extLst>
      <p:ext uri="{BB962C8B-B14F-4D97-AF65-F5344CB8AC3E}">
        <p14:creationId xmlns:p14="http://schemas.microsoft.com/office/powerpoint/2010/main" val="1499606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24</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7684477"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a:solidFill>
                  <a:schemeClr val="tx1"/>
                </a:solidFill>
              </a:rPr>
              <a:t> 8</a:t>
            </a:r>
            <a:r>
              <a:rPr kumimoji="1" lang="en-US" altLang="ja-JP" sz="2400" dirty="0">
                <a:solidFill>
                  <a:schemeClr val="tx1"/>
                </a:solidFill>
                <a:latin typeface="メイリオ" panose="020B0604030504040204" pitchFamily="50" charset="-128"/>
                <a:ea typeface="メイリオ" panose="020B0604030504040204" pitchFamily="50" charset="-128"/>
              </a:rPr>
              <a:t> </a:t>
            </a:r>
            <a:r>
              <a:rPr kumimoji="1" lang="ja-JP" altLang="en-US" sz="2400" dirty="0">
                <a:solidFill>
                  <a:schemeClr val="tx1"/>
                </a:solidFill>
                <a:latin typeface="メイリオ" panose="020B0604030504040204" pitchFamily="50" charset="-128"/>
                <a:ea typeface="メイリオ" panose="020B0604030504040204" pitchFamily="50" charset="-128"/>
              </a:rPr>
              <a:t>豆腐ハウス</a:t>
            </a:r>
            <a:r>
              <a:rPr kumimoji="1" lang="en-US" altLang="ja-JP" sz="2400" dirty="0">
                <a:solidFill>
                  <a:schemeClr val="tx1"/>
                </a:solidFill>
                <a:latin typeface="メイリオ" panose="020B0604030504040204" pitchFamily="50" charset="-128"/>
                <a:ea typeface="メイリオ" panose="020B0604030504040204" pitchFamily="50" charset="-128"/>
              </a:rPr>
              <a:t>(</a:t>
            </a:r>
            <a:r>
              <a:rPr kumimoji="1" lang="ja-JP" altLang="en-US" sz="2400" dirty="0">
                <a:solidFill>
                  <a:schemeClr val="tx1"/>
                </a:solidFill>
                <a:latin typeface="メイリオ" panose="020B0604030504040204" pitchFamily="50" charset="-128"/>
                <a:ea typeface="メイリオ" panose="020B0604030504040204" pitchFamily="50" charset="-128"/>
              </a:rPr>
              <a:t>エージェント</a:t>
            </a:r>
            <a:r>
              <a:rPr lang="ja-JP" altLang="en-US" sz="2400" dirty="0">
                <a:solidFill>
                  <a:schemeClr val="tx1"/>
                </a:solidFill>
                <a:latin typeface="メイリオ" panose="020B0604030504040204" pitchFamily="50" charset="-128"/>
                <a:ea typeface="メイリオ" panose="020B0604030504040204" pitchFamily="50" charset="-128"/>
              </a:rPr>
              <a:t>利用</a:t>
            </a:r>
            <a:r>
              <a:rPr kumimoji="1" lang="en-US" altLang="ja-JP" sz="2400" dirty="0">
                <a:solidFill>
                  <a:schemeClr val="tx1"/>
                </a:solidFill>
                <a:latin typeface="メイリオ" panose="020B0604030504040204" pitchFamily="50" charset="-128"/>
                <a:ea typeface="メイリオ" panose="020B0604030504040204" pitchFamily="50" charset="-128"/>
              </a:rPr>
              <a:t>)(2)</a:t>
            </a:r>
          </a:p>
        </p:txBody>
      </p:sp>
      <p:sp>
        <p:nvSpPr>
          <p:cNvPr id="9" name="テキスト ボックス 8">
            <a:extLst>
              <a:ext uri="{FF2B5EF4-FFF2-40B4-BE49-F238E27FC236}">
                <a16:creationId xmlns:a16="http://schemas.microsoft.com/office/drawing/2014/main" id="{C3AF3CA9-1F5A-EEBC-A4CF-873DD8B287C1}"/>
              </a:ext>
            </a:extLst>
          </p:cNvPr>
          <p:cNvSpPr txBox="1"/>
          <p:nvPr/>
        </p:nvSpPr>
        <p:spPr>
          <a:xfrm>
            <a:off x="3771899" y="5290691"/>
            <a:ext cx="2186981" cy="369332"/>
          </a:xfrm>
          <a:prstGeom prst="rect">
            <a:avLst/>
          </a:prstGeom>
          <a:noFill/>
        </p:spPr>
        <p:txBody>
          <a:bodyPr wrap="square" rtlCol="0">
            <a:spAutoFit/>
          </a:bodyPr>
          <a:lstStyle/>
          <a:p>
            <a:r>
              <a:rPr lang="en-US" altLang="ja-JP" dirty="0"/>
              <a:t>tofu</a:t>
            </a:r>
            <a:r>
              <a:rPr lang="ja-JP" altLang="en-US" dirty="0"/>
              <a:t>と入力。</a:t>
            </a:r>
            <a:endParaRPr kumimoji="1" lang="ja-JP" altLang="en-US" dirty="0"/>
          </a:p>
        </p:txBody>
      </p:sp>
      <p:sp>
        <p:nvSpPr>
          <p:cNvPr id="11" name="テキスト ボックス 10">
            <a:extLst>
              <a:ext uri="{FF2B5EF4-FFF2-40B4-BE49-F238E27FC236}">
                <a16:creationId xmlns:a16="http://schemas.microsoft.com/office/drawing/2014/main" id="{D87F84B8-086C-605A-33EF-42344FC85E88}"/>
              </a:ext>
            </a:extLst>
          </p:cNvPr>
          <p:cNvSpPr txBox="1"/>
          <p:nvPr/>
        </p:nvSpPr>
        <p:spPr>
          <a:xfrm>
            <a:off x="1074126" y="5988666"/>
            <a:ext cx="6063761" cy="646331"/>
          </a:xfrm>
          <a:prstGeom prst="rect">
            <a:avLst/>
          </a:prstGeom>
          <a:noFill/>
        </p:spPr>
        <p:txBody>
          <a:bodyPr wrap="square" rtlCol="0">
            <a:spAutoFit/>
          </a:bodyPr>
          <a:lstStyle/>
          <a:p>
            <a:r>
              <a:rPr lang="ja-JP" altLang="en-US" dirty="0">
                <a:solidFill>
                  <a:schemeClr val="accent5">
                    <a:lumMod val="50000"/>
                  </a:schemeClr>
                </a:solidFill>
              </a:rPr>
              <a:t>エージェントがブロックを置く場所にプレイヤーなどがいるとブロックを置くことはできません。</a:t>
            </a:r>
            <a:endParaRPr kumimoji="1" lang="ja-JP" altLang="en-US" dirty="0">
              <a:solidFill>
                <a:schemeClr val="accent5">
                  <a:lumMod val="50000"/>
                </a:schemeClr>
              </a:solidFill>
            </a:endParaRPr>
          </a:p>
        </p:txBody>
      </p:sp>
      <p:sp>
        <p:nvSpPr>
          <p:cNvPr id="12" name="テキスト ボックス 11">
            <a:extLst>
              <a:ext uri="{FF2B5EF4-FFF2-40B4-BE49-F238E27FC236}">
                <a16:creationId xmlns:a16="http://schemas.microsoft.com/office/drawing/2014/main" id="{F2E02799-F403-60D0-AA71-5EC05FC34836}"/>
              </a:ext>
            </a:extLst>
          </p:cNvPr>
          <p:cNvSpPr txBox="1"/>
          <p:nvPr/>
        </p:nvSpPr>
        <p:spPr>
          <a:xfrm>
            <a:off x="5284696" y="2126699"/>
            <a:ext cx="2897065" cy="923330"/>
          </a:xfrm>
          <a:prstGeom prst="rect">
            <a:avLst/>
          </a:prstGeom>
          <a:noFill/>
        </p:spPr>
        <p:txBody>
          <a:bodyPr wrap="square" rtlCol="0">
            <a:spAutoFit/>
          </a:bodyPr>
          <a:lstStyle/>
          <a:p>
            <a:r>
              <a:rPr kumimoji="1" lang="ja-JP" altLang="en-US" dirty="0"/>
              <a:t>ループの中の</a:t>
            </a:r>
            <a:r>
              <a:rPr kumimoji="1" lang="en-US" altLang="ja-JP" dirty="0"/>
              <a:t>[</a:t>
            </a:r>
            <a:r>
              <a:rPr kumimoji="1" lang="ja-JP" altLang="en-US" dirty="0"/>
              <a:t>繰り返し</a:t>
            </a:r>
            <a:r>
              <a:rPr kumimoji="1" lang="en-US" altLang="ja-JP" dirty="0"/>
              <a:t>()</a:t>
            </a:r>
            <a:r>
              <a:rPr kumimoji="1" lang="ja-JP" altLang="en-US" dirty="0"/>
              <a:t>を二重に使って、縦横</a:t>
            </a:r>
            <a:r>
              <a:rPr kumimoji="1" lang="en-US" altLang="ja-JP" dirty="0"/>
              <a:t>5</a:t>
            </a:r>
            <a:r>
              <a:rPr kumimoji="1" lang="ja-JP" altLang="en-US" dirty="0"/>
              <a:t>個の一段を作っています。</a:t>
            </a:r>
          </a:p>
        </p:txBody>
      </p:sp>
      <p:pic>
        <p:nvPicPr>
          <p:cNvPr id="3" name="図 2">
            <a:extLst>
              <a:ext uri="{FF2B5EF4-FFF2-40B4-BE49-F238E27FC236}">
                <a16:creationId xmlns:a16="http://schemas.microsoft.com/office/drawing/2014/main" id="{FE64C719-EFA3-FFB7-AE48-E8B24DF707BA}"/>
              </a:ext>
            </a:extLst>
          </p:cNvPr>
          <p:cNvPicPr>
            <a:picLocks noChangeAspect="1"/>
          </p:cNvPicPr>
          <p:nvPr/>
        </p:nvPicPr>
        <p:blipFill>
          <a:blip r:embed="rId2"/>
          <a:stretch>
            <a:fillRect/>
          </a:stretch>
        </p:blipFill>
        <p:spPr>
          <a:xfrm>
            <a:off x="768765" y="1346650"/>
            <a:ext cx="3715268" cy="3591426"/>
          </a:xfrm>
          <a:prstGeom prst="rect">
            <a:avLst/>
          </a:prstGeom>
        </p:spPr>
      </p:pic>
      <p:pic>
        <p:nvPicPr>
          <p:cNvPr id="7" name="図 6">
            <a:extLst>
              <a:ext uri="{FF2B5EF4-FFF2-40B4-BE49-F238E27FC236}">
                <a16:creationId xmlns:a16="http://schemas.microsoft.com/office/drawing/2014/main" id="{242280BB-5DC6-1A3A-838A-ED09A79849C9}"/>
              </a:ext>
            </a:extLst>
          </p:cNvPr>
          <p:cNvPicPr>
            <a:picLocks noChangeAspect="1"/>
          </p:cNvPicPr>
          <p:nvPr/>
        </p:nvPicPr>
        <p:blipFill rotWithShape="1">
          <a:blip r:embed="rId3"/>
          <a:srcRect t="12320"/>
          <a:stretch/>
        </p:blipFill>
        <p:spPr>
          <a:xfrm>
            <a:off x="1635660" y="5208071"/>
            <a:ext cx="1981477" cy="534572"/>
          </a:xfrm>
          <a:prstGeom prst="rect">
            <a:avLst/>
          </a:prstGeom>
        </p:spPr>
      </p:pic>
    </p:spTree>
    <p:extLst>
      <p:ext uri="{BB962C8B-B14F-4D97-AF65-F5344CB8AC3E}">
        <p14:creationId xmlns:p14="http://schemas.microsoft.com/office/powerpoint/2010/main" val="1809137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25</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7684477"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a:solidFill>
                  <a:schemeClr val="tx1"/>
                </a:solidFill>
              </a:rPr>
              <a:t> 8</a:t>
            </a:r>
            <a:r>
              <a:rPr kumimoji="1" lang="en-US" altLang="ja-JP" sz="2400" dirty="0">
                <a:solidFill>
                  <a:schemeClr val="tx1"/>
                </a:solidFill>
                <a:latin typeface="メイリオ" panose="020B0604030504040204" pitchFamily="50" charset="-128"/>
                <a:ea typeface="メイリオ" panose="020B0604030504040204" pitchFamily="50" charset="-128"/>
              </a:rPr>
              <a:t> </a:t>
            </a:r>
            <a:r>
              <a:rPr kumimoji="1" lang="ja-JP" altLang="en-US" sz="2400" dirty="0">
                <a:solidFill>
                  <a:schemeClr val="tx1"/>
                </a:solidFill>
                <a:latin typeface="メイリオ" panose="020B0604030504040204" pitchFamily="50" charset="-128"/>
                <a:ea typeface="メイリオ" panose="020B0604030504040204" pitchFamily="50" charset="-128"/>
              </a:rPr>
              <a:t>豆腐ハウス</a:t>
            </a:r>
            <a:r>
              <a:rPr kumimoji="1" lang="en-US" altLang="ja-JP" sz="2400" dirty="0">
                <a:solidFill>
                  <a:schemeClr val="tx1"/>
                </a:solidFill>
                <a:latin typeface="メイリオ" panose="020B0604030504040204" pitchFamily="50" charset="-128"/>
                <a:ea typeface="メイリオ" panose="020B0604030504040204" pitchFamily="50" charset="-128"/>
              </a:rPr>
              <a:t>(</a:t>
            </a:r>
            <a:r>
              <a:rPr kumimoji="1" lang="ja-JP" altLang="en-US" sz="2400" dirty="0">
                <a:solidFill>
                  <a:schemeClr val="tx1"/>
                </a:solidFill>
                <a:latin typeface="メイリオ" panose="020B0604030504040204" pitchFamily="50" charset="-128"/>
                <a:ea typeface="メイリオ" panose="020B0604030504040204" pitchFamily="50" charset="-128"/>
              </a:rPr>
              <a:t>エージェント</a:t>
            </a:r>
            <a:r>
              <a:rPr lang="ja-JP" altLang="en-US" sz="2400" dirty="0">
                <a:solidFill>
                  <a:schemeClr val="tx1"/>
                </a:solidFill>
                <a:latin typeface="メイリオ" panose="020B0604030504040204" pitchFamily="50" charset="-128"/>
                <a:ea typeface="メイリオ" panose="020B0604030504040204" pitchFamily="50" charset="-128"/>
              </a:rPr>
              <a:t>利用</a:t>
            </a:r>
            <a:r>
              <a:rPr kumimoji="1" lang="en-US" altLang="ja-JP" sz="2400" dirty="0">
                <a:solidFill>
                  <a:schemeClr val="tx1"/>
                </a:solidFill>
                <a:latin typeface="メイリオ" panose="020B0604030504040204" pitchFamily="50" charset="-128"/>
                <a:ea typeface="メイリオ" panose="020B0604030504040204" pitchFamily="50" charset="-128"/>
              </a:rPr>
              <a:t>)(3)</a:t>
            </a:r>
          </a:p>
        </p:txBody>
      </p:sp>
      <p:sp>
        <p:nvSpPr>
          <p:cNvPr id="11" name="テキスト ボックス 10">
            <a:extLst>
              <a:ext uri="{FF2B5EF4-FFF2-40B4-BE49-F238E27FC236}">
                <a16:creationId xmlns:a16="http://schemas.microsoft.com/office/drawing/2014/main" id="{D87F84B8-086C-605A-33EF-42344FC85E88}"/>
              </a:ext>
            </a:extLst>
          </p:cNvPr>
          <p:cNvSpPr txBox="1"/>
          <p:nvPr/>
        </p:nvSpPr>
        <p:spPr>
          <a:xfrm>
            <a:off x="5385289" y="4016464"/>
            <a:ext cx="3160834" cy="923330"/>
          </a:xfrm>
          <a:prstGeom prst="rect">
            <a:avLst/>
          </a:prstGeom>
          <a:noFill/>
        </p:spPr>
        <p:txBody>
          <a:bodyPr wrap="square" rtlCol="0">
            <a:spAutoFit/>
          </a:bodyPr>
          <a:lstStyle/>
          <a:p>
            <a:r>
              <a:rPr lang="ja-JP" altLang="en-US" dirty="0">
                <a:solidFill>
                  <a:srgbClr val="FF0000"/>
                </a:solidFill>
              </a:rPr>
              <a:t>うまくできましたか</a:t>
            </a:r>
            <a:r>
              <a:rPr lang="en-US" altLang="ja-JP" dirty="0">
                <a:solidFill>
                  <a:srgbClr val="FF0000"/>
                </a:solidFill>
              </a:rPr>
              <a:t>? </a:t>
            </a:r>
            <a:r>
              <a:rPr lang="ja-JP" altLang="en-US" dirty="0">
                <a:solidFill>
                  <a:srgbClr val="FF0000"/>
                </a:solidFill>
              </a:rPr>
              <a:t>今のエージェントの使って何か作ってみましょう</a:t>
            </a:r>
            <a:r>
              <a:rPr kumimoji="1" lang="ja-JP" altLang="en-US" dirty="0">
                <a:solidFill>
                  <a:srgbClr val="FF0000"/>
                </a:solidFill>
              </a:rPr>
              <a:t>。</a:t>
            </a:r>
          </a:p>
        </p:txBody>
      </p:sp>
      <p:sp>
        <p:nvSpPr>
          <p:cNvPr id="12" name="テキスト ボックス 11">
            <a:extLst>
              <a:ext uri="{FF2B5EF4-FFF2-40B4-BE49-F238E27FC236}">
                <a16:creationId xmlns:a16="http://schemas.microsoft.com/office/drawing/2014/main" id="{F2E02799-F403-60D0-AA71-5EC05FC34836}"/>
              </a:ext>
            </a:extLst>
          </p:cNvPr>
          <p:cNvSpPr txBox="1"/>
          <p:nvPr/>
        </p:nvSpPr>
        <p:spPr>
          <a:xfrm>
            <a:off x="5385289" y="2153871"/>
            <a:ext cx="2897065" cy="923330"/>
          </a:xfrm>
          <a:prstGeom prst="rect">
            <a:avLst/>
          </a:prstGeom>
          <a:noFill/>
        </p:spPr>
        <p:txBody>
          <a:bodyPr wrap="square" rtlCol="0">
            <a:spAutoFit/>
          </a:bodyPr>
          <a:lstStyle/>
          <a:p>
            <a:r>
              <a:rPr kumimoji="1" lang="ja-JP" altLang="en-US" dirty="0"/>
              <a:t>ループの中の</a:t>
            </a:r>
            <a:r>
              <a:rPr kumimoji="1" lang="en-US" altLang="ja-JP" dirty="0"/>
              <a:t>[</a:t>
            </a:r>
            <a:r>
              <a:rPr kumimoji="1" lang="ja-JP" altLang="en-US" dirty="0"/>
              <a:t>繰り返し</a:t>
            </a:r>
            <a:r>
              <a:rPr kumimoji="1" lang="en-US" altLang="ja-JP" dirty="0"/>
              <a:t>(</a:t>
            </a:r>
            <a:r>
              <a:rPr lang="en-US" altLang="ja-JP" dirty="0"/>
              <a:t>3</a:t>
            </a:r>
            <a:r>
              <a:rPr kumimoji="1" lang="en-US" altLang="ja-JP" dirty="0"/>
              <a:t>)</a:t>
            </a:r>
            <a:r>
              <a:rPr kumimoji="1" lang="ja-JP" altLang="en-US" dirty="0"/>
              <a:t>回</a:t>
            </a:r>
            <a:r>
              <a:rPr kumimoji="1" lang="en-US" altLang="ja-JP" dirty="0"/>
              <a:t>]</a:t>
            </a:r>
            <a:r>
              <a:rPr kumimoji="1" lang="ja-JP" altLang="en-US" dirty="0"/>
              <a:t>をさらに使って、</a:t>
            </a:r>
            <a:r>
              <a:rPr kumimoji="1" lang="en-US" altLang="ja-JP" dirty="0"/>
              <a:t>3</a:t>
            </a:r>
            <a:r>
              <a:rPr kumimoji="1" lang="ja-JP" altLang="en-US" dirty="0"/>
              <a:t>段積み上げています。</a:t>
            </a:r>
          </a:p>
        </p:txBody>
      </p:sp>
      <p:pic>
        <p:nvPicPr>
          <p:cNvPr id="3" name="図 2">
            <a:extLst>
              <a:ext uri="{FF2B5EF4-FFF2-40B4-BE49-F238E27FC236}">
                <a16:creationId xmlns:a16="http://schemas.microsoft.com/office/drawing/2014/main" id="{EED64F40-00DC-1622-0751-076C726A1195}"/>
              </a:ext>
            </a:extLst>
          </p:cNvPr>
          <p:cNvPicPr>
            <a:picLocks noChangeAspect="1"/>
          </p:cNvPicPr>
          <p:nvPr/>
        </p:nvPicPr>
        <p:blipFill>
          <a:blip r:embed="rId2"/>
          <a:stretch>
            <a:fillRect/>
          </a:stretch>
        </p:blipFill>
        <p:spPr>
          <a:xfrm>
            <a:off x="989605" y="1098512"/>
            <a:ext cx="3753374" cy="4048690"/>
          </a:xfrm>
          <a:prstGeom prst="rect">
            <a:avLst/>
          </a:prstGeom>
        </p:spPr>
      </p:pic>
      <p:sp>
        <p:nvSpPr>
          <p:cNvPr id="13" name="テキスト ボックス 12">
            <a:extLst>
              <a:ext uri="{FF2B5EF4-FFF2-40B4-BE49-F238E27FC236}">
                <a16:creationId xmlns:a16="http://schemas.microsoft.com/office/drawing/2014/main" id="{848F6AAB-60E1-57ED-171C-E40CF9A9A2B1}"/>
              </a:ext>
            </a:extLst>
          </p:cNvPr>
          <p:cNvSpPr txBox="1"/>
          <p:nvPr/>
        </p:nvSpPr>
        <p:spPr>
          <a:xfrm>
            <a:off x="3649488" y="5401460"/>
            <a:ext cx="2186981" cy="369332"/>
          </a:xfrm>
          <a:prstGeom prst="rect">
            <a:avLst/>
          </a:prstGeom>
          <a:noFill/>
        </p:spPr>
        <p:txBody>
          <a:bodyPr wrap="square" rtlCol="0">
            <a:spAutoFit/>
          </a:bodyPr>
          <a:lstStyle/>
          <a:p>
            <a:r>
              <a:rPr lang="en-US" altLang="ja-JP" dirty="0"/>
              <a:t>tofu</a:t>
            </a:r>
            <a:r>
              <a:rPr lang="ja-JP" altLang="en-US" dirty="0"/>
              <a:t>と入力。</a:t>
            </a:r>
            <a:endParaRPr kumimoji="1" lang="ja-JP" altLang="en-US" dirty="0"/>
          </a:p>
        </p:txBody>
      </p:sp>
      <p:pic>
        <p:nvPicPr>
          <p:cNvPr id="14" name="図 13">
            <a:extLst>
              <a:ext uri="{FF2B5EF4-FFF2-40B4-BE49-F238E27FC236}">
                <a16:creationId xmlns:a16="http://schemas.microsoft.com/office/drawing/2014/main" id="{9AD7D6A6-792F-CADB-DF70-003798B8828B}"/>
              </a:ext>
            </a:extLst>
          </p:cNvPr>
          <p:cNvPicPr>
            <a:picLocks noChangeAspect="1"/>
          </p:cNvPicPr>
          <p:nvPr/>
        </p:nvPicPr>
        <p:blipFill rotWithShape="1">
          <a:blip r:embed="rId3"/>
          <a:srcRect t="12320"/>
          <a:stretch/>
        </p:blipFill>
        <p:spPr>
          <a:xfrm>
            <a:off x="1513249" y="5318840"/>
            <a:ext cx="1981477" cy="534572"/>
          </a:xfrm>
          <a:prstGeom prst="rect">
            <a:avLst/>
          </a:prstGeom>
        </p:spPr>
      </p:pic>
    </p:spTree>
    <p:extLst>
      <p:ext uri="{BB962C8B-B14F-4D97-AF65-F5344CB8AC3E}">
        <p14:creationId xmlns:p14="http://schemas.microsoft.com/office/powerpoint/2010/main" val="3351904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26</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7684477"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a:solidFill>
                  <a:schemeClr val="tx1"/>
                </a:solidFill>
              </a:rPr>
              <a:t> 9</a:t>
            </a:r>
            <a:r>
              <a:rPr kumimoji="1" lang="en-US" altLang="ja-JP" sz="2400" dirty="0">
                <a:solidFill>
                  <a:schemeClr val="tx1"/>
                </a:solidFill>
                <a:latin typeface="メイリオ" panose="020B0604030504040204" pitchFamily="50" charset="-128"/>
                <a:ea typeface="メイリオ" panose="020B0604030504040204" pitchFamily="50" charset="-128"/>
              </a:rPr>
              <a:t> </a:t>
            </a:r>
            <a:r>
              <a:rPr kumimoji="1" lang="ja-JP" altLang="en-US" sz="2400" dirty="0">
                <a:solidFill>
                  <a:schemeClr val="tx1"/>
                </a:solidFill>
                <a:latin typeface="メイリオ" panose="020B0604030504040204" pitchFamily="50" charset="-128"/>
                <a:ea typeface="メイリオ" panose="020B0604030504040204" pitchFamily="50" charset="-128"/>
              </a:rPr>
              <a:t>やや高度な内容</a:t>
            </a:r>
            <a:r>
              <a:rPr kumimoji="1" lang="en-US" altLang="ja-JP" sz="2400" dirty="0">
                <a:solidFill>
                  <a:schemeClr val="tx1"/>
                </a:solidFill>
                <a:latin typeface="メイリオ" panose="020B0604030504040204" pitchFamily="50" charset="-128"/>
                <a:ea typeface="メイリオ" panose="020B0604030504040204" pitchFamily="50" charset="-128"/>
              </a:rPr>
              <a:t>(</a:t>
            </a:r>
            <a:r>
              <a:rPr kumimoji="1" lang="ja-JP" altLang="en-US" sz="2400" dirty="0">
                <a:solidFill>
                  <a:schemeClr val="tx1"/>
                </a:solidFill>
                <a:latin typeface="メイリオ" panose="020B0604030504040204" pitchFamily="50" charset="-128"/>
                <a:ea typeface="メイリオ" panose="020B0604030504040204" pitchFamily="50" charset="-128"/>
              </a:rPr>
              <a:t>座標利用</a:t>
            </a:r>
            <a:r>
              <a:rPr kumimoji="1" lang="en-US" altLang="ja-JP" sz="2400" dirty="0">
                <a:solidFill>
                  <a:schemeClr val="tx1"/>
                </a:solidFill>
                <a:latin typeface="メイリオ" panose="020B0604030504040204" pitchFamily="50" charset="-128"/>
                <a:ea typeface="メイリオ" panose="020B0604030504040204" pitchFamily="50" charset="-128"/>
              </a:rPr>
              <a:t>)</a:t>
            </a:r>
          </a:p>
        </p:txBody>
      </p:sp>
      <p:sp>
        <p:nvSpPr>
          <p:cNvPr id="11" name="テキスト ボックス 10">
            <a:extLst>
              <a:ext uri="{FF2B5EF4-FFF2-40B4-BE49-F238E27FC236}">
                <a16:creationId xmlns:a16="http://schemas.microsoft.com/office/drawing/2014/main" id="{D87F84B8-086C-605A-33EF-42344FC85E88}"/>
              </a:ext>
            </a:extLst>
          </p:cNvPr>
          <p:cNvSpPr txBox="1"/>
          <p:nvPr/>
        </p:nvSpPr>
        <p:spPr>
          <a:xfrm>
            <a:off x="4903146" y="4692987"/>
            <a:ext cx="3465476" cy="646331"/>
          </a:xfrm>
          <a:prstGeom prst="rect">
            <a:avLst/>
          </a:prstGeom>
          <a:noFill/>
        </p:spPr>
        <p:txBody>
          <a:bodyPr wrap="square" rtlCol="0">
            <a:spAutoFit/>
          </a:bodyPr>
          <a:lstStyle/>
          <a:p>
            <a:r>
              <a:rPr kumimoji="1" lang="ja-JP" altLang="en-US" dirty="0"/>
              <a:t>座標を指定して、直接ブロックを操作することもできます。</a:t>
            </a:r>
          </a:p>
        </p:txBody>
      </p:sp>
      <p:sp>
        <p:nvSpPr>
          <p:cNvPr id="12" name="テキスト ボックス 11">
            <a:extLst>
              <a:ext uri="{FF2B5EF4-FFF2-40B4-BE49-F238E27FC236}">
                <a16:creationId xmlns:a16="http://schemas.microsoft.com/office/drawing/2014/main" id="{F2E02799-F403-60D0-AA71-5EC05FC34836}"/>
              </a:ext>
            </a:extLst>
          </p:cNvPr>
          <p:cNvSpPr txBox="1"/>
          <p:nvPr/>
        </p:nvSpPr>
        <p:spPr>
          <a:xfrm>
            <a:off x="6155347" y="963451"/>
            <a:ext cx="2897065" cy="369332"/>
          </a:xfrm>
          <a:prstGeom prst="rect">
            <a:avLst/>
          </a:prstGeom>
          <a:noFill/>
        </p:spPr>
        <p:txBody>
          <a:bodyPr wrap="square" rtlCol="0">
            <a:spAutoFit/>
          </a:bodyPr>
          <a:lstStyle/>
          <a:p>
            <a:r>
              <a:rPr lang="ja-JP" altLang="en-US" dirty="0"/>
              <a:t>実験プログラム</a:t>
            </a:r>
            <a:endParaRPr kumimoji="1" lang="ja-JP" altLang="en-US" dirty="0"/>
          </a:p>
        </p:txBody>
      </p:sp>
      <p:pic>
        <p:nvPicPr>
          <p:cNvPr id="3" name="図 2">
            <a:extLst>
              <a:ext uri="{FF2B5EF4-FFF2-40B4-BE49-F238E27FC236}">
                <a16:creationId xmlns:a16="http://schemas.microsoft.com/office/drawing/2014/main" id="{D5768AC4-17AC-327C-87DD-9B75D03A8C7B}"/>
              </a:ext>
            </a:extLst>
          </p:cNvPr>
          <p:cNvPicPr>
            <a:picLocks noChangeAspect="1"/>
          </p:cNvPicPr>
          <p:nvPr/>
        </p:nvPicPr>
        <p:blipFill>
          <a:blip r:embed="rId2"/>
          <a:stretch>
            <a:fillRect/>
          </a:stretch>
        </p:blipFill>
        <p:spPr>
          <a:xfrm>
            <a:off x="4571999" y="1489491"/>
            <a:ext cx="4366099" cy="2439113"/>
          </a:xfrm>
          <a:prstGeom prst="rect">
            <a:avLst/>
          </a:prstGeom>
        </p:spPr>
      </p:pic>
      <p:pic>
        <p:nvPicPr>
          <p:cNvPr id="7" name="図 6">
            <a:extLst>
              <a:ext uri="{FF2B5EF4-FFF2-40B4-BE49-F238E27FC236}">
                <a16:creationId xmlns:a16="http://schemas.microsoft.com/office/drawing/2014/main" id="{C47D88FD-7695-0DD5-8F16-7757C70F610B}"/>
              </a:ext>
            </a:extLst>
          </p:cNvPr>
          <p:cNvPicPr>
            <a:picLocks noChangeAspect="1"/>
          </p:cNvPicPr>
          <p:nvPr/>
        </p:nvPicPr>
        <p:blipFill>
          <a:blip r:embed="rId3"/>
          <a:stretch>
            <a:fillRect/>
          </a:stretch>
        </p:blipFill>
        <p:spPr>
          <a:xfrm>
            <a:off x="743389" y="1011742"/>
            <a:ext cx="2948975" cy="2888928"/>
          </a:xfrm>
          <a:prstGeom prst="rect">
            <a:avLst/>
          </a:prstGeom>
        </p:spPr>
      </p:pic>
      <p:sp>
        <p:nvSpPr>
          <p:cNvPr id="13" name="正方形/長方形 12">
            <a:extLst>
              <a:ext uri="{FF2B5EF4-FFF2-40B4-BE49-F238E27FC236}">
                <a16:creationId xmlns:a16="http://schemas.microsoft.com/office/drawing/2014/main" id="{E345915F-60E0-38CF-92D5-C36459765118}"/>
              </a:ext>
            </a:extLst>
          </p:cNvPr>
          <p:cNvSpPr/>
          <p:nvPr/>
        </p:nvSpPr>
        <p:spPr>
          <a:xfrm>
            <a:off x="6882069" y="2069331"/>
            <a:ext cx="472227" cy="243911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2A4ACD06-2396-E278-0C40-DAE2E3823E93}"/>
              </a:ext>
            </a:extLst>
          </p:cNvPr>
          <p:cNvSpPr/>
          <p:nvPr/>
        </p:nvSpPr>
        <p:spPr>
          <a:xfrm>
            <a:off x="7430040" y="2069331"/>
            <a:ext cx="472227" cy="24391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278982CC-86EF-5EEA-7AC1-A6A54EB385BD}"/>
              </a:ext>
            </a:extLst>
          </p:cNvPr>
          <p:cNvSpPr/>
          <p:nvPr/>
        </p:nvSpPr>
        <p:spPr>
          <a:xfrm>
            <a:off x="6334099" y="2069331"/>
            <a:ext cx="472227" cy="2439113"/>
          </a:xfrm>
          <a:prstGeom prst="rect">
            <a:avLst/>
          </a:prstGeom>
          <a:noFill/>
          <a:ln w="28575">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4541598F-317E-2552-C340-28F8CF29469A}"/>
              </a:ext>
            </a:extLst>
          </p:cNvPr>
          <p:cNvSpPr txBox="1"/>
          <p:nvPr/>
        </p:nvSpPr>
        <p:spPr>
          <a:xfrm>
            <a:off x="6389700" y="4032630"/>
            <a:ext cx="492369" cy="461665"/>
          </a:xfrm>
          <a:prstGeom prst="rect">
            <a:avLst/>
          </a:prstGeom>
          <a:noFill/>
        </p:spPr>
        <p:txBody>
          <a:bodyPr wrap="square" rtlCol="0">
            <a:spAutoFit/>
          </a:bodyPr>
          <a:lstStyle/>
          <a:p>
            <a:r>
              <a:rPr kumimoji="1" lang="en-US" altLang="ja-JP" sz="2400" dirty="0"/>
              <a:t>X</a:t>
            </a:r>
            <a:endParaRPr kumimoji="1" lang="ja-JP" altLang="en-US" sz="2400" dirty="0"/>
          </a:p>
        </p:txBody>
      </p:sp>
      <p:sp>
        <p:nvSpPr>
          <p:cNvPr id="17" name="テキスト ボックス 16">
            <a:extLst>
              <a:ext uri="{FF2B5EF4-FFF2-40B4-BE49-F238E27FC236}">
                <a16:creationId xmlns:a16="http://schemas.microsoft.com/office/drawing/2014/main" id="{9852BBD2-DA4A-0202-7A26-F97E754F5AD4}"/>
              </a:ext>
            </a:extLst>
          </p:cNvPr>
          <p:cNvSpPr txBox="1"/>
          <p:nvPr/>
        </p:nvSpPr>
        <p:spPr>
          <a:xfrm>
            <a:off x="6908985" y="4028812"/>
            <a:ext cx="492369" cy="461665"/>
          </a:xfrm>
          <a:prstGeom prst="rect">
            <a:avLst/>
          </a:prstGeom>
          <a:noFill/>
        </p:spPr>
        <p:txBody>
          <a:bodyPr wrap="square" rtlCol="0">
            <a:spAutoFit/>
          </a:bodyPr>
          <a:lstStyle/>
          <a:p>
            <a:r>
              <a:rPr lang="en-US" altLang="ja-JP" sz="2400" dirty="0"/>
              <a:t>Y</a:t>
            </a:r>
            <a:endParaRPr kumimoji="1" lang="ja-JP" altLang="en-US" sz="2400" dirty="0"/>
          </a:p>
        </p:txBody>
      </p:sp>
      <p:sp>
        <p:nvSpPr>
          <p:cNvPr id="18" name="テキスト ボックス 17">
            <a:extLst>
              <a:ext uri="{FF2B5EF4-FFF2-40B4-BE49-F238E27FC236}">
                <a16:creationId xmlns:a16="http://schemas.microsoft.com/office/drawing/2014/main" id="{6E77EB11-595E-24CC-F3E9-60B913326033}"/>
              </a:ext>
            </a:extLst>
          </p:cNvPr>
          <p:cNvSpPr txBox="1"/>
          <p:nvPr/>
        </p:nvSpPr>
        <p:spPr>
          <a:xfrm>
            <a:off x="7441528" y="4046779"/>
            <a:ext cx="492369" cy="461665"/>
          </a:xfrm>
          <a:prstGeom prst="rect">
            <a:avLst/>
          </a:prstGeom>
          <a:noFill/>
        </p:spPr>
        <p:txBody>
          <a:bodyPr wrap="square" rtlCol="0">
            <a:spAutoFit/>
          </a:bodyPr>
          <a:lstStyle/>
          <a:p>
            <a:r>
              <a:rPr lang="en-US" altLang="ja-JP" sz="2400" dirty="0"/>
              <a:t>Z</a:t>
            </a:r>
            <a:endParaRPr kumimoji="1" lang="ja-JP" altLang="en-US" sz="2400" dirty="0"/>
          </a:p>
        </p:txBody>
      </p:sp>
      <p:sp>
        <p:nvSpPr>
          <p:cNvPr id="19" name="テキスト ボックス 18">
            <a:extLst>
              <a:ext uri="{FF2B5EF4-FFF2-40B4-BE49-F238E27FC236}">
                <a16:creationId xmlns:a16="http://schemas.microsoft.com/office/drawing/2014/main" id="{B67D25C9-3687-2FD5-29C3-572D62C1ED42}"/>
              </a:ext>
            </a:extLst>
          </p:cNvPr>
          <p:cNvSpPr txBox="1"/>
          <p:nvPr/>
        </p:nvSpPr>
        <p:spPr>
          <a:xfrm>
            <a:off x="1082917" y="3974803"/>
            <a:ext cx="2803283" cy="369332"/>
          </a:xfrm>
          <a:prstGeom prst="rect">
            <a:avLst/>
          </a:prstGeom>
          <a:noFill/>
        </p:spPr>
        <p:txBody>
          <a:bodyPr wrap="square" rtlCol="0">
            <a:spAutoFit/>
          </a:bodyPr>
          <a:lstStyle/>
          <a:p>
            <a:r>
              <a:rPr kumimoji="1" lang="en-US" altLang="ja-JP" dirty="0"/>
              <a:t>(</a:t>
            </a:r>
            <a:r>
              <a:rPr kumimoji="1" lang="ja-JP" altLang="en-US" dirty="0"/>
              <a:t>南を向いているとき</a:t>
            </a:r>
            <a:r>
              <a:rPr kumimoji="1" lang="en-US" altLang="ja-JP" dirty="0"/>
              <a:t>)</a:t>
            </a:r>
            <a:endParaRPr kumimoji="1" lang="ja-JP" altLang="en-US" dirty="0"/>
          </a:p>
        </p:txBody>
      </p:sp>
      <p:sp>
        <p:nvSpPr>
          <p:cNvPr id="21" name="矢印: 上下 20">
            <a:extLst>
              <a:ext uri="{FF2B5EF4-FFF2-40B4-BE49-F238E27FC236}">
                <a16:creationId xmlns:a16="http://schemas.microsoft.com/office/drawing/2014/main" id="{D061EB84-3E93-ACA9-1C77-B4CDC6772C93}"/>
              </a:ext>
            </a:extLst>
          </p:cNvPr>
          <p:cNvSpPr/>
          <p:nvPr/>
        </p:nvSpPr>
        <p:spPr>
          <a:xfrm>
            <a:off x="2022231" y="4534133"/>
            <a:ext cx="195645" cy="1964604"/>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矢印: 上下 21">
            <a:extLst>
              <a:ext uri="{FF2B5EF4-FFF2-40B4-BE49-F238E27FC236}">
                <a16:creationId xmlns:a16="http://schemas.microsoft.com/office/drawing/2014/main" id="{076772F7-E24E-C754-A398-6C7AC337B93E}"/>
              </a:ext>
            </a:extLst>
          </p:cNvPr>
          <p:cNvSpPr/>
          <p:nvPr/>
        </p:nvSpPr>
        <p:spPr>
          <a:xfrm rot="16200000">
            <a:off x="2022231" y="4516423"/>
            <a:ext cx="195645" cy="1964604"/>
          </a:xfrm>
          <a:prstGeom prst="upDownArrow">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111829F2-B5B8-5775-1DED-CC1D7E709867}"/>
              </a:ext>
            </a:extLst>
          </p:cNvPr>
          <p:cNvSpPr txBox="1"/>
          <p:nvPr/>
        </p:nvSpPr>
        <p:spPr>
          <a:xfrm>
            <a:off x="1082917" y="4971967"/>
            <a:ext cx="911779" cy="461665"/>
          </a:xfrm>
          <a:prstGeom prst="rect">
            <a:avLst/>
          </a:prstGeom>
          <a:noFill/>
        </p:spPr>
        <p:txBody>
          <a:bodyPr wrap="square" rtlCol="0">
            <a:spAutoFit/>
          </a:bodyPr>
          <a:lstStyle/>
          <a:p>
            <a:r>
              <a:rPr kumimoji="1" lang="en-US" altLang="ja-JP" sz="2400" dirty="0"/>
              <a:t>X:</a:t>
            </a:r>
            <a:r>
              <a:rPr kumimoji="1" lang="ja-JP" altLang="en-US" sz="2400" dirty="0"/>
              <a:t>東</a:t>
            </a:r>
          </a:p>
        </p:txBody>
      </p:sp>
      <p:sp>
        <p:nvSpPr>
          <p:cNvPr id="24" name="テキスト ボックス 23">
            <a:extLst>
              <a:ext uri="{FF2B5EF4-FFF2-40B4-BE49-F238E27FC236}">
                <a16:creationId xmlns:a16="http://schemas.microsoft.com/office/drawing/2014/main" id="{EE63EFCB-247E-FFB2-DDA6-F9E5435B6FA2}"/>
              </a:ext>
            </a:extLst>
          </p:cNvPr>
          <p:cNvSpPr txBox="1"/>
          <p:nvPr/>
        </p:nvSpPr>
        <p:spPr>
          <a:xfrm>
            <a:off x="3204102" y="5892244"/>
            <a:ext cx="1803810" cy="738664"/>
          </a:xfrm>
          <a:prstGeom prst="rect">
            <a:avLst/>
          </a:prstGeom>
          <a:noFill/>
        </p:spPr>
        <p:txBody>
          <a:bodyPr wrap="square" rtlCol="0">
            <a:spAutoFit/>
          </a:bodyPr>
          <a:lstStyle/>
          <a:p>
            <a:r>
              <a:rPr lang="en-US" altLang="ja-JP" sz="2400" dirty="0"/>
              <a:t>Y</a:t>
            </a:r>
            <a:r>
              <a:rPr lang="ja-JP" altLang="en-US" sz="2400" dirty="0"/>
              <a:t>は上下</a:t>
            </a:r>
            <a:br>
              <a:rPr lang="ja-JP" altLang="en-US" sz="2400" dirty="0"/>
            </a:br>
            <a:r>
              <a:rPr lang="en-US" altLang="ja-JP" dirty="0"/>
              <a:t>(</a:t>
            </a:r>
            <a:r>
              <a:rPr lang="ja-JP" altLang="en-US" dirty="0"/>
              <a:t>上が数値が大</a:t>
            </a:r>
            <a:r>
              <a:rPr lang="en-US" altLang="ja-JP" dirty="0"/>
              <a:t>)</a:t>
            </a:r>
            <a:endParaRPr kumimoji="1" lang="ja-JP" altLang="en-US" dirty="0"/>
          </a:p>
        </p:txBody>
      </p:sp>
      <p:sp>
        <p:nvSpPr>
          <p:cNvPr id="25" name="テキスト ボックス 24">
            <a:extLst>
              <a:ext uri="{FF2B5EF4-FFF2-40B4-BE49-F238E27FC236}">
                <a16:creationId xmlns:a16="http://schemas.microsoft.com/office/drawing/2014/main" id="{00C6CEF3-C45B-4CBC-8B06-B669CF45D926}"/>
              </a:ext>
            </a:extLst>
          </p:cNvPr>
          <p:cNvSpPr txBox="1"/>
          <p:nvPr/>
        </p:nvSpPr>
        <p:spPr>
          <a:xfrm>
            <a:off x="2213580" y="4490477"/>
            <a:ext cx="2046975" cy="738664"/>
          </a:xfrm>
          <a:prstGeom prst="rect">
            <a:avLst/>
          </a:prstGeom>
          <a:noFill/>
        </p:spPr>
        <p:txBody>
          <a:bodyPr wrap="square" rtlCol="0">
            <a:spAutoFit/>
          </a:bodyPr>
          <a:lstStyle/>
          <a:p>
            <a:r>
              <a:rPr lang="en-US" altLang="ja-JP" sz="2400" dirty="0"/>
              <a:t>Z</a:t>
            </a:r>
            <a:r>
              <a:rPr kumimoji="1" lang="en-US" altLang="ja-JP" sz="2400" dirty="0"/>
              <a:t>:</a:t>
            </a:r>
            <a:r>
              <a:rPr kumimoji="1" lang="ja-JP" altLang="en-US" sz="2400" dirty="0"/>
              <a:t>南</a:t>
            </a:r>
            <a:br>
              <a:rPr kumimoji="1" lang="ja-JP" altLang="en-US" sz="2400" dirty="0"/>
            </a:br>
            <a:r>
              <a:rPr kumimoji="1" lang="en-US" altLang="ja-JP" dirty="0"/>
              <a:t>(</a:t>
            </a:r>
            <a:r>
              <a:rPr kumimoji="1" lang="ja-JP" altLang="en-US" dirty="0"/>
              <a:t>南が数値が大</a:t>
            </a:r>
            <a:r>
              <a:rPr kumimoji="1" lang="en-US" altLang="ja-JP" dirty="0"/>
              <a:t>)</a:t>
            </a:r>
            <a:endParaRPr kumimoji="1" lang="ja-JP" altLang="en-US" dirty="0"/>
          </a:p>
        </p:txBody>
      </p:sp>
      <p:sp>
        <p:nvSpPr>
          <p:cNvPr id="26" name="テキスト ボックス 25">
            <a:extLst>
              <a:ext uri="{FF2B5EF4-FFF2-40B4-BE49-F238E27FC236}">
                <a16:creationId xmlns:a16="http://schemas.microsoft.com/office/drawing/2014/main" id="{3A4957ED-BD68-DE21-8AB2-F3ABF577BCB1}"/>
              </a:ext>
            </a:extLst>
          </p:cNvPr>
          <p:cNvSpPr txBox="1"/>
          <p:nvPr/>
        </p:nvSpPr>
        <p:spPr>
          <a:xfrm>
            <a:off x="2238373" y="6072258"/>
            <a:ext cx="492369" cy="461665"/>
          </a:xfrm>
          <a:prstGeom prst="rect">
            <a:avLst/>
          </a:prstGeom>
          <a:noFill/>
        </p:spPr>
        <p:txBody>
          <a:bodyPr wrap="square" rtlCol="0">
            <a:spAutoFit/>
          </a:bodyPr>
          <a:lstStyle/>
          <a:p>
            <a:r>
              <a:rPr kumimoji="1" lang="ja-JP" altLang="en-US" sz="2400" dirty="0"/>
              <a:t>北</a:t>
            </a:r>
          </a:p>
        </p:txBody>
      </p:sp>
      <p:sp>
        <p:nvSpPr>
          <p:cNvPr id="27" name="テキスト ボックス 26">
            <a:extLst>
              <a:ext uri="{FF2B5EF4-FFF2-40B4-BE49-F238E27FC236}">
                <a16:creationId xmlns:a16="http://schemas.microsoft.com/office/drawing/2014/main" id="{3DAF0C3F-C686-55C5-01D9-FDB383FAC3D0}"/>
              </a:ext>
            </a:extLst>
          </p:cNvPr>
          <p:cNvSpPr txBox="1"/>
          <p:nvPr/>
        </p:nvSpPr>
        <p:spPr>
          <a:xfrm>
            <a:off x="3129891" y="5202800"/>
            <a:ext cx="492369" cy="461665"/>
          </a:xfrm>
          <a:prstGeom prst="rect">
            <a:avLst/>
          </a:prstGeom>
          <a:noFill/>
        </p:spPr>
        <p:txBody>
          <a:bodyPr wrap="square" rtlCol="0">
            <a:spAutoFit/>
          </a:bodyPr>
          <a:lstStyle/>
          <a:p>
            <a:r>
              <a:rPr lang="ja-JP" altLang="en-US" sz="2400" dirty="0"/>
              <a:t>西</a:t>
            </a:r>
            <a:endParaRPr kumimoji="1" lang="ja-JP" altLang="en-US" sz="2400" dirty="0"/>
          </a:p>
        </p:txBody>
      </p:sp>
      <p:sp>
        <p:nvSpPr>
          <p:cNvPr id="28" name="テキスト ボックス 27">
            <a:extLst>
              <a:ext uri="{FF2B5EF4-FFF2-40B4-BE49-F238E27FC236}">
                <a16:creationId xmlns:a16="http://schemas.microsoft.com/office/drawing/2014/main" id="{7A707144-6495-C4AF-75FB-EFD0A6E35AB5}"/>
              </a:ext>
            </a:extLst>
          </p:cNvPr>
          <p:cNvSpPr txBox="1"/>
          <p:nvPr/>
        </p:nvSpPr>
        <p:spPr>
          <a:xfrm>
            <a:off x="312650" y="5607927"/>
            <a:ext cx="2046975" cy="369332"/>
          </a:xfrm>
          <a:prstGeom prst="rect">
            <a:avLst/>
          </a:prstGeom>
          <a:noFill/>
        </p:spPr>
        <p:txBody>
          <a:bodyPr wrap="square" rtlCol="0">
            <a:spAutoFit/>
          </a:bodyPr>
          <a:lstStyle/>
          <a:p>
            <a:r>
              <a:rPr kumimoji="1" lang="en-US" altLang="ja-JP" dirty="0"/>
              <a:t>(</a:t>
            </a:r>
            <a:r>
              <a:rPr kumimoji="1" lang="ja-JP" altLang="en-US" dirty="0"/>
              <a:t>東が数値が大</a:t>
            </a:r>
            <a:r>
              <a:rPr kumimoji="1" lang="en-US" altLang="ja-JP" dirty="0"/>
              <a:t>)</a:t>
            </a:r>
            <a:endParaRPr kumimoji="1" lang="ja-JP" altLang="en-US" dirty="0"/>
          </a:p>
        </p:txBody>
      </p:sp>
    </p:spTree>
    <p:extLst>
      <p:ext uri="{BB962C8B-B14F-4D97-AF65-F5344CB8AC3E}">
        <p14:creationId xmlns:p14="http://schemas.microsoft.com/office/powerpoint/2010/main" val="3347245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27</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7684477"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a:solidFill>
                  <a:schemeClr val="tx1"/>
                </a:solidFill>
              </a:rPr>
              <a:t> 9</a:t>
            </a:r>
            <a:r>
              <a:rPr kumimoji="1" lang="en-US" altLang="ja-JP" sz="2400" dirty="0">
                <a:solidFill>
                  <a:schemeClr val="tx1"/>
                </a:solidFill>
                <a:latin typeface="メイリオ" panose="020B0604030504040204" pitchFamily="50" charset="-128"/>
                <a:ea typeface="メイリオ" panose="020B0604030504040204" pitchFamily="50" charset="-128"/>
              </a:rPr>
              <a:t> </a:t>
            </a:r>
            <a:r>
              <a:rPr kumimoji="1" lang="ja-JP" altLang="en-US" sz="2400" dirty="0">
                <a:solidFill>
                  <a:schemeClr val="tx1"/>
                </a:solidFill>
                <a:latin typeface="メイリオ" panose="020B0604030504040204" pitchFamily="50" charset="-128"/>
                <a:ea typeface="メイリオ" panose="020B0604030504040204" pitchFamily="50" charset="-128"/>
              </a:rPr>
              <a:t>やや高度な内容</a:t>
            </a:r>
            <a:r>
              <a:rPr kumimoji="1" lang="en-US" altLang="ja-JP" sz="2400" dirty="0">
                <a:solidFill>
                  <a:schemeClr val="tx1"/>
                </a:solidFill>
                <a:latin typeface="メイリオ" panose="020B0604030504040204" pitchFamily="50" charset="-128"/>
                <a:ea typeface="メイリオ" panose="020B0604030504040204" pitchFamily="50" charset="-128"/>
              </a:rPr>
              <a:t>(</a:t>
            </a:r>
            <a:r>
              <a:rPr kumimoji="1" lang="ja-JP" altLang="en-US" sz="2400" dirty="0">
                <a:solidFill>
                  <a:schemeClr val="tx1"/>
                </a:solidFill>
                <a:latin typeface="メイリオ" panose="020B0604030504040204" pitchFamily="50" charset="-128"/>
                <a:ea typeface="メイリオ" panose="020B0604030504040204" pitchFamily="50" charset="-128"/>
              </a:rPr>
              <a:t>座標利用</a:t>
            </a:r>
            <a:r>
              <a:rPr kumimoji="1" lang="en-US" altLang="ja-JP" sz="2400" dirty="0">
                <a:solidFill>
                  <a:schemeClr val="tx1"/>
                </a:solidFill>
                <a:latin typeface="メイリオ" panose="020B0604030504040204" pitchFamily="50" charset="-128"/>
                <a:ea typeface="メイリオ" panose="020B0604030504040204" pitchFamily="50" charset="-128"/>
              </a:rPr>
              <a:t>): </a:t>
            </a:r>
            <a:r>
              <a:rPr kumimoji="1" lang="ja-JP" altLang="en-US" sz="2400" dirty="0">
                <a:solidFill>
                  <a:schemeClr val="tx1"/>
                </a:solidFill>
                <a:latin typeface="メイリオ" panose="020B0604030504040204" pitchFamily="50" charset="-128"/>
                <a:ea typeface="メイリオ" panose="020B0604030504040204" pitchFamily="50" charset="-128"/>
              </a:rPr>
              <a:t>石舞台の作成</a:t>
            </a:r>
            <a:endParaRPr kumimoji="1" lang="en-US" altLang="ja-JP" sz="2400" dirty="0">
              <a:solidFill>
                <a:schemeClr val="tx1"/>
              </a:solidFill>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843FF9ED-26D0-B1AB-91F1-C37D210CCB33}"/>
              </a:ext>
            </a:extLst>
          </p:cNvPr>
          <p:cNvPicPr>
            <a:picLocks noChangeAspect="1"/>
          </p:cNvPicPr>
          <p:nvPr/>
        </p:nvPicPr>
        <p:blipFill>
          <a:blip r:embed="rId2"/>
          <a:stretch>
            <a:fillRect/>
          </a:stretch>
        </p:blipFill>
        <p:spPr>
          <a:xfrm>
            <a:off x="556823" y="986047"/>
            <a:ext cx="4640820" cy="2442953"/>
          </a:xfrm>
          <a:prstGeom prst="rect">
            <a:avLst/>
          </a:prstGeom>
        </p:spPr>
      </p:pic>
      <p:pic>
        <p:nvPicPr>
          <p:cNvPr id="6" name="図 5">
            <a:extLst>
              <a:ext uri="{FF2B5EF4-FFF2-40B4-BE49-F238E27FC236}">
                <a16:creationId xmlns:a16="http://schemas.microsoft.com/office/drawing/2014/main" id="{02F4AEF3-0DD6-4C26-CE6B-570A60239C6F}"/>
              </a:ext>
            </a:extLst>
          </p:cNvPr>
          <p:cNvPicPr>
            <a:picLocks noChangeAspect="1"/>
          </p:cNvPicPr>
          <p:nvPr/>
        </p:nvPicPr>
        <p:blipFill>
          <a:blip r:embed="rId3"/>
          <a:stretch>
            <a:fillRect/>
          </a:stretch>
        </p:blipFill>
        <p:spPr>
          <a:xfrm>
            <a:off x="556823" y="3710100"/>
            <a:ext cx="4091642" cy="2734480"/>
          </a:xfrm>
          <a:prstGeom prst="rect">
            <a:avLst/>
          </a:prstGeom>
        </p:spPr>
      </p:pic>
      <p:sp>
        <p:nvSpPr>
          <p:cNvPr id="29" name="テキスト ボックス 28">
            <a:extLst>
              <a:ext uri="{FF2B5EF4-FFF2-40B4-BE49-F238E27FC236}">
                <a16:creationId xmlns:a16="http://schemas.microsoft.com/office/drawing/2014/main" id="{5B3D9D8F-CD60-2644-783B-544F7DE34339}"/>
              </a:ext>
            </a:extLst>
          </p:cNvPr>
          <p:cNvSpPr txBox="1"/>
          <p:nvPr/>
        </p:nvSpPr>
        <p:spPr>
          <a:xfrm>
            <a:off x="5071675" y="3906923"/>
            <a:ext cx="3465476" cy="923330"/>
          </a:xfrm>
          <a:prstGeom prst="rect">
            <a:avLst/>
          </a:prstGeom>
          <a:noFill/>
        </p:spPr>
        <p:txBody>
          <a:bodyPr wrap="square" rtlCol="0">
            <a:spAutoFit/>
          </a:bodyPr>
          <a:lstStyle/>
          <a:p>
            <a:r>
              <a:rPr lang="ja-JP" altLang="en-US" dirty="0"/>
              <a:t>横</a:t>
            </a:r>
            <a:r>
              <a:rPr lang="en-US" altLang="ja-JP" dirty="0"/>
              <a:t>5</a:t>
            </a:r>
            <a:r>
              <a:rPr lang="ja-JP" altLang="en-US" dirty="0"/>
              <a:t>個、縦</a:t>
            </a:r>
            <a:r>
              <a:rPr lang="en-US" altLang="ja-JP" dirty="0"/>
              <a:t>5</a:t>
            </a:r>
            <a:r>
              <a:rPr lang="ja-JP" altLang="en-US" dirty="0"/>
              <a:t>個の石の部隊が作られる。ただし、プロイヤーの位置にはブロックがおけない</a:t>
            </a:r>
            <a:endParaRPr kumimoji="1" lang="ja-JP" altLang="en-US" dirty="0"/>
          </a:p>
        </p:txBody>
      </p:sp>
      <p:pic>
        <p:nvPicPr>
          <p:cNvPr id="31" name="図 30">
            <a:extLst>
              <a:ext uri="{FF2B5EF4-FFF2-40B4-BE49-F238E27FC236}">
                <a16:creationId xmlns:a16="http://schemas.microsoft.com/office/drawing/2014/main" id="{2E12DCDB-D6F4-B3D3-54EE-C43E5C38C1D8}"/>
              </a:ext>
            </a:extLst>
          </p:cNvPr>
          <p:cNvPicPr>
            <a:picLocks noChangeAspect="1"/>
          </p:cNvPicPr>
          <p:nvPr/>
        </p:nvPicPr>
        <p:blipFill>
          <a:blip r:embed="rId4"/>
          <a:stretch>
            <a:fillRect/>
          </a:stretch>
        </p:blipFill>
        <p:spPr>
          <a:xfrm>
            <a:off x="6004196" y="986047"/>
            <a:ext cx="1700485" cy="1709117"/>
          </a:xfrm>
          <a:prstGeom prst="rect">
            <a:avLst/>
          </a:prstGeom>
        </p:spPr>
      </p:pic>
      <p:sp>
        <p:nvSpPr>
          <p:cNvPr id="32" name="テキスト ボックス 31">
            <a:extLst>
              <a:ext uri="{FF2B5EF4-FFF2-40B4-BE49-F238E27FC236}">
                <a16:creationId xmlns:a16="http://schemas.microsoft.com/office/drawing/2014/main" id="{9FD878A8-2F09-9F68-50AD-5DED70C52BE4}"/>
              </a:ext>
            </a:extLst>
          </p:cNvPr>
          <p:cNvSpPr txBox="1"/>
          <p:nvPr/>
        </p:nvSpPr>
        <p:spPr>
          <a:xfrm>
            <a:off x="5825676" y="2928268"/>
            <a:ext cx="2468092" cy="646331"/>
          </a:xfrm>
          <a:prstGeom prst="rect">
            <a:avLst/>
          </a:prstGeom>
          <a:noFill/>
        </p:spPr>
        <p:txBody>
          <a:bodyPr wrap="square" rtlCol="0">
            <a:spAutoFit/>
          </a:bodyPr>
          <a:lstStyle/>
          <a:p>
            <a:r>
              <a:rPr kumimoji="1" lang="en-US" altLang="ja-JP" dirty="0" err="1"/>
              <a:t>Xpos</a:t>
            </a:r>
            <a:r>
              <a:rPr kumimoji="1" lang="ja-JP" altLang="en-US" dirty="0"/>
              <a:t>と</a:t>
            </a:r>
            <a:r>
              <a:rPr lang="en-US" altLang="ja-JP" dirty="0" err="1"/>
              <a:t>Z</a:t>
            </a:r>
            <a:r>
              <a:rPr kumimoji="1" lang="en-US" altLang="ja-JP" dirty="0" err="1"/>
              <a:t>pos</a:t>
            </a:r>
            <a:r>
              <a:rPr kumimoji="1" lang="ja-JP" altLang="en-US" dirty="0"/>
              <a:t>は変数を追加しておく。</a:t>
            </a:r>
          </a:p>
        </p:txBody>
      </p:sp>
      <p:pic>
        <p:nvPicPr>
          <p:cNvPr id="34" name="図 33">
            <a:extLst>
              <a:ext uri="{FF2B5EF4-FFF2-40B4-BE49-F238E27FC236}">
                <a16:creationId xmlns:a16="http://schemas.microsoft.com/office/drawing/2014/main" id="{F117C490-DB60-1520-AFAF-0D1FFEBC7CDA}"/>
              </a:ext>
            </a:extLst>
          </p:cNvPr>
          <p:cNvPicPr>
            <a:picLocks noChangeAspect="1"/>
          </p:cNvPicPr>
          <p:nvPr/>
        </p:nvPicPr>
        <p:blipFill>
          <a:blip r:embed="rId5"/>
          <a:stretch>
            <a:fillRect/>
          </a:stretch>
        </p:blipFill>
        <p:spPr>
          <a:xfrm>
            <a:off x="5499878" y="4986178"/>
            <a:ext cx="1800476" cy="438211"/>
          </a:xfrm>
          <a:prstGeom prst="rect">
            <a:avLst/>
          </a:prstGeom>
        </p:spPr>
      </p:pic>
      <p:sp>
        <p:nvSpPr>
          <p:cNvPr id="35" name="テキスト ボックス 34">
            <a:extLst>
              <a:ext uri="{FF2B5EF4-FFF2-40B4-BE49-F238E27FC236}">
                <a16:creationId xmlns:a16="http://schemas.microsoft.com/office/drawing/2014/main" id="{5AF7B551-9617-2E54-E9F8-780948043B20}"/>
              </a:ext>
            </a:extLst>
          </p:cNvPr>
          <p:cNvSpPr txBox="1"/>
          <p:nvPr/>
        </p:nvSpPr>
        <p:spPr>
          <a:xfrm>
            <a:off x="5064936" y="5577397"/>
            <a:ext cx="3465476" cy="646331"/>
          </a:xfrm>
          <a:prstGeom prst="rect">
            <a:avLst/>
          </a:prstGeom>
          <a:noFill/>
        </p:spPr>
        <p:txBody>
          <a:bodyPr wrap="square" rtlCol="0">
            <a:spAutoFit/>
          </a:bodyPr>
          <a:lstStyle/>
          <a:p>
            <a:r>
              <a:rPr lang="ja-JP" altLang="en-US" dirty="0"/>
              <a:t>これは現在のプレーヤーの位置を示す。</a:t>
            </a:r>
            <a:endParaRPr kumimoji="1" lang="ja-JP" altLang="en-US" dirty="0"/>
          </a:p>
        </p:txBody>
      </p:sp>
      <p:pic>
        <p:nvPicPr>
          <p:cNvPr id="3" name="図 2">
            <a:extLst>
              <a:ext uri="{FF2B5EF4-FFF2-40B4-BE49-F238E27FC236}">
                <a16:creationId xmlns:a16="http://schemas.microsoft.com/office/drawing/2014/main" id="{4AF656EC-5ED6-51BF-7BD8-19F41D93507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80723" y1="14286" x2="18072" y2="35714"/>
                        <a14:foregroundMark x1="18072" y1="35714" x2="81928" y2="71429"/>
                        <a14:foregroundMark x1="81928" y1="71429" x2="79518" y2="19048"/>
                        <a14:foregroundMark x1="15663" y1="35714" x2="73494" y2="76190"/>
                        <a14:foregroundMark x1="73494" y1="76190" x2="75904" y2="76190"/>
                        <a14:foregroundMark x1="74699" y1="76190" x2="16867" y2="40476"/>
                        <a14:foregroundMark x1="16867" y1="40476" x2="16867" y2="38095"/>
                        <a14:foregroundMark x1="14458" y1="59524" x2="73494" y2="83333"/>
                        <a14:foregroundMark x1="73494" y1="83333" x2="80723" y2="71429"/>
                      </a14:backgroundRemoval>
                    </a14:imgEffect>
                  </a14:imgLayer>
                </a14:imgProps>
              </a:ext>
            </a:extLst>
          </a:blip>
          <a:stretch>
            <a:fillRect/>
          </a:stretch>
        </p:blipFill>
        <p:spPr>
          <a:xfrm>
            <a:off x="6013728" y="2326649"/>
            <a:ext cx="716681" cy="362658"/>
          </a:xfrm>
          <a:prstGeom prst="rect">
            <a:avLst/>
          </a:prstGeom>
        </p:spPr>
      </p:pic>
      <p:pic>
        <p:nvPicPr>
          <p:cNvPr id="13" name="図 12">
            <a:extLst>
              <a:ext uri="{FF2B5EF4-FFF2-40B4-BE49-F238E27FC236}">
                <a16:creationId xmlns:a16="http://schemas.microsoft.com/office/drawing/2014/main" id="{7B9A925A-FD31-C35E-C9B6-2748CBDBA50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80723" y1="14286" x2="18072" y2="35714"/>
                        <a14:foregroundMark x1="18072" y1="35714" x2="81928" y2="71429"/>
                        <a14:foregroundMark x1="81928" y1="71429" x2="79518" y2="19048"/>
                        <a14:foregroundMark x1="15663" y1="35714" x2="73494" y2="76190"/>
                        <a14:foregroundMark x1="73494" y1="76190" x2="75904" y2="76190"/>
                        <a14:foregroundMark x1="74699" y1="76190" x2="16867" y2="40476"/>
                        <a14:foregroundMark x1="16867" y1="40476" x2="16867" y2="38095"/>
                        <a14:foregroundMark x1="14458" y1="59524" x2="73494" y2="83333"/>
                        <a14:foregroundMark x1="73494" y1="83333" x2="80723" y2="71429"/>
                      </a14:backgroundRemoval>
                    </a14:imgEffect>
                  </a14:imgLayer>
                </a14:imgProps>
              </a:ext>
            </a:extLst>
          </a:blip>
          <a:stretch>
            <a:fillRect/>
          </a:stretch>
        </p:blipFill>
        <p:spPr>
          <a:xfrm>
            <a:off x="3667477" y="2207523"/>
            <a:ext cx="638709" cy="323202"/>
          </a:xfrm>
          <a:prstGeom prst="rect">
            <a:avLst/>
          </a:prstGeom>
        </p:spPr>
      </p:pic>
      <p:pic>
        <p:nvPicPr>
          <p:cNvPr id="14" name="図 13">
            <a:extLst>
              <a:ext uri="{FF2B5EF4-FFF2-40B4-BE49-F238E27FC236}">
                <a16:creationId xmlns:a16="http://schemas.microsoft.com/office/drawing/2014/main" id="{C1CC3FA7-E217-39D1-467B-758126D50B7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80723" y1="14286" x2="18072" y2="35714"/>
                        <a14:foregroundMark x1="18072" y1="35714" x2="81928" y2="71429"/>
                        <a14:foregroundMark x1="81928" y1="71429" x2="79518" y2="19048"/>
                        <a14:foregroundMark x1="15663" y1="35714" x2="73494" y2="76190"/>
                        <a14:foregroundMark x1="73494" y1="76190" x2="75904" y2="76190"/>
                        <a14:foregroundMark x1="74699" y1="76190" x2="16867" y2="40476"/>
                        <a14:foregroundMark x1="16867" y1="40476" x2="16867" y2="38095"/>
                        <a14:foregroundMark x1="14458" y1="59524" x2="73494" y2="83333"/>
                        <a14:foregroundMark x1="73494" y1="83333" x2="80723" y2="71429"/>
                      </a14:backgroundRemoval>
                    </a14:imgEffect>
                  </a14:imgLayer>
                </a14:imgProps>
              </a:ext>
            </a:extLst>
          </a:blip>
          <a:stretch>
            <a:fillRect/>
          </a:stretch>
        </p:blipFill>
        <p:spPr>
          <a:xfrm>
            <a:off x="1204267" y="1778792"/>
            <a:ext cx="638709" cy="323202"/>
          </a:xfrm>
          <a:prstGeom prst="rect">
            <a:avLst/>
          </a:prstGeom>
        </p:spPr>
      </p:pic>
    </p:spTree>
    <p:extLst>
      <p:ext uri="{BB962C8B-B14F-4D97-AF65-F5344CB8AC3E}">
        <p14:creationId xmlns:p14="http://schemas.microsoft.com/office/powerpoint/2010/main" val="1530992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28</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7684477"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a:solidFill>
                  <a:schemeClr val="tx1"/>
                </a:solidFill>
              </a:rPr>
              <a:t> 9</a:t>
            </a:r>
            <a:r>
              <a:rPr kumimoji="1" lang="en-US" altLang="ja-JP" sz="2400" dirty="0">
                <a:solidFill>
                  <a:schemeClr val="tx1"/>
                </a:solidFill>
                <a:latin typeface="メイリオ" panose="020B0604030504040204" pitchFamily="50" charset="-128"/>
                <a:ea typeface="メイリオ" panose="020B0604030504040204" pitchFamily="50" charset="-128"/>
              </a:rPr>
              <a:t> </a:t>
            </a:r>
            <a:r>
              <a:rPr kumimoji="1" lang="ja-JP" altLang="en-US" sz="2400" dirty="0">
                <a:solidFill>
                  <a:schemeClr val="tx1"/>
                </a:solidFill>
                <a:latin typeface="メイリオ" panose="020B0604030504040204" pitchFamily="50" charset="-128"/>
                <a:ea typeface="メイリオ" panose="020B0604030504040204" pitchFamily="50" charset="-128"/>
              </a:rPr>
              <a:t>やや高度な内容</a:t>
            </a:r>
            <a:r>
              <a:rPr kumimoji="1" lang="en-US" altLang="ja-JP" sz="2400" dirty="0">
                <a:solidFill>
                  <a:schemeClr val="tx1"/>
                </a:solidFill>
                <a:latin typeface="メイリオ" panose="020B0604030504040204" pitchFamily="50" charset="-128"/>
                <a:ea typeface="メイリオ" panose="020B0604030504040204" pitchFamily="50" charset="-128"/>
              </a:rPr>
              <a:t>(</a:t>
            </a:r>
            <a:r>
              <a:rPr kumimoji="1" lang="ja-JP" altLang="en-US" sz="2400" dirty="0">
                <a:solidFill>
                  <a:schemeClr val="tx1"/>
                </a:solidFill>
                <a:latin typeface="メイリオ" panose="020B0604030504040204" pitchFamily="50" charset="-128"/>
                <a:ea typeface="メイリオ" panose="020B0604030504040204" pitchFamily="50" charset="-128"/>
              </a:rPr>
              <a:t>座標利用</a:t>
            </a:r>
            <a:r>
              <a:rPr kumimoji="1" lang="en-US" altLang="ja-JP" sz="2400" dirty="0">
                <a:solidFill>
                  <a:schemeClr val="tx1"/>
                </a:solidFill>
                <a:latin typeface="メイリオ" panose="020B0604030504040204" pitchFamily="50" charset="-128"/>
                <a:ea typeface="メイリオ" panose="020B0604030504040204" pitchFamily="50" charset="-128"/>
              </a:rPr>
              <a:t>): </a:t>
            </a:r>
            <a:r>
              <a:rPr lang="ja-JP" altLang="en-US" sz="2400" dirty="0">
                <a:solidFill>
                  <a:schemeClr val="tx1"/>
                </a:solidFill>
                <a:latin typeface="メイリオ" panose="020B0604030504040204" pitchFamily="50" charset="-128"/>
                <a:ea typeface="メイリオ" panose="020B0604030504040204" pitchFamily="50" charset="-128"/>
              </a:rPr>
              <a:t>石の壁を作る</a:t>
            </a:r>
            <a:endParaRPr kumimoji="1" lang="en-US" altLang="ja-JP" sz="2400" dirty="0">
              <a:solidFill>
                <a:schemeClr val="tx1"/>
              </a:solidFill>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64BDE3D9-B56E-9283-F2E4-1F4CD0995D12}"/>
              </a:ext>
            </a:extLst>
          </p:cNvPr>
          <p:cNvPicPr>
            <a:picLocks noChangeAspect="1"/>
          </p:cNvPicPr>
          <p:nvPr/>
        </p:nvPicPr>
        <p:blipFill>
          <a:blip r:embed="rId2"/>
          <a:stretch>
            <a:fillRect/>
          </a:stretch>
        </p:blipFill>
        <p:spPr>
          <a:xfrm>
            <a:off x="714006" y="1203158"/>
            <a:ext cx="3521110" cy="3330437"/>
          </a:xfrm>
          <a:prstGeom prst="rect">
            <a:avLst/>
          </a:prstGeom>
        </p:spPr>
      </p:pic>
      <p:pic>
        <p:nvPicPr>
          <p:cNvPr id="5" name="図 4">
            <a:extLst>
              <a:ext uri="{FF2B5EF4-FFF2-40B4-BE49-F238E27FC236}">
                <a16:creationId xmlns:a16="http://schemas.microsoft.com/office/drawing/2014/main" id="{D4CD6C6C-3991-3EA1-7CFE-C37C7BD29B23}"/>
              </a:ext>
            </a:extLst>
          </p:cNvPr>
          <p:cNvPicPr>
            <a:picLocks noChangeAspect="1"/>
          </p:cNvPicPr>
          <p:nvPr/>
        </p:nvPicPr>
        <p:blipFill>
          <a:blip r:embed="rId3"/>
          <a:stretch>
            <a:fillRect/>
          </a:stretch>
        </p:blipFill>
        <p:spPr>
          <a:xfrm>
            <a:off x="5190054" y="1203158"/>
            <a:ext cx="3143689" cy="2734057"/>
          </a:xfrm>
          <a:prstGeom prst="rect">
            <a:avLst/>
          </a:prstGeom>
        </p:spPr>
      </p:pic>
      <p:sp>
        <p:nvSpPr>
          <p:cNvPr id="9" name="テキスト ボックス 8">
            <a:extLst>
              <a:ext uri="{FF2B5EF4-FFF2-40B4-BE49-F238E27FC236}">
                <a16:creationId xmlns:a16="http://schemas.microsoft.com/office/drawing/2014/main" id="{6FF9C601-CAD0-B9D1-1B54-73FCDACD2784}"/>
              </a:ext>
            </a:extLst>
          </p:cNvPr>
          <p:cNvSpPr txBox="1"/>
          <p:nvPr/>
        </p:nvSpPr>
        <p:spPr>
          <a:xfrm>
            <a:off x="4908886" y="4195196"/>
            <a:ext cx="3465476" cy="923330"/>
          </a:xfrm>
          <a:prstGeom prst="rect">
            <a:avLst/>
          </a:prstGeom>
          <a:noFill/>
        </p:spPr>
        <p:txBody>
          <a:bodyPr wrap="square" rtlCol="0">
            <a:spAutoFit/>
          </a:bodyPr>
          <a:lstStyle/>
          <a:p>
            <a:r>
              <a:rPr lang="ja-JP" altLang="en-US" dirty="0"/>
              <a:t>始まりと終わりを指定して、ブロックを並べる命令があるので、一発で壁ができる。</a:t>
            </a:r>
            <a:endParaRPr kumimoji="1" lang="ja-JP" altLang="en-US" dirty="0"/>
          </a:p>
        </p:txBody>
      </p:sp>
      <p:sp>
        <p:nvSpPr>
          <p:cNvPr id="11" name="テキスト ボックス 10">
            <a:extLst>
              <a:ext uri="{FF2B5EF4-FFF2-40B4-BE49-F238E27FC236}">
                <a16:creationId xmlns:a16="http://schemas.microsoft.com/office/drawing/2014/main" id="{7B851C58-7945-DF8B-939F-B062C26BC2D3}"/>
              </a:ext>
            </a:extLst>
          </p:cNvPr>
          <p:cNvSpPr txBox="1"/>
          <p:nvPr/>
        </p:nvSpPr>
        <p:spPr>
          <a:xfrm>
            <a:off x="640530" y="5654842"/>
            <a:ext cx="4549523" cy="523220"/>
          </a:xfrm>
          <a:prstGeom prst="rect">
            <a:avLst/>
          </a:prstGeom>
          <a:noFill/>
        </p:spPr>
        <p:txBody>
          <a:bodyPr wrap="square" rtlCol="0">
            <a:spAutoFit/>
          </a:bodyPr>
          <a:lstStyle/>
          <a:p>
            <a:r>
              <a:rPr lang="en-US" altLang="ja-JP" sz="2800" dirty="0">
                <a:solidFill>
                  <a:srgbClr val="002060"/>
                </a:solidFill>
              </a:rPr>
              <a:t>Part 1</a:t>
            </a:r>
            <a:r>
              <a:rPr lang="ja-JP" altLang="en-US" sz="2800" dirty="0">
                <a:solidFill>
                  <a:srgbClr val="002060"/>
                </a:solidFill>
              </a:rPr>
              <a:t>はこれで終わりです。</a:t>
            </a:r>
            <a:endParaRPr kumimoji="1" lang="ja-JP" altLang="en-US" sz="2800" dirty="0">
              <a:solidFill>
                <a:srgbClr val="002060"/>
              </a:solidFill>
            </a:endParaRPr>
          </a:p>
        </p:txBody>
      </p:sp>
    </p:spTree>
    <p:extLst>
      <p:ext uri="{BB962C8B-B14F-4D97-AF65-F5344CB8AC3E}">
        <p14:creationId xmlns:p14="http://schemas.microsoft.com/office/powerpoint/2010/main" val="1934941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3</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8423031"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a:solidFill>
                  <a:schemeClr val="tx1"/>
                </a:solidFill>
              </a:rPr>
              <a:t> </a:t>
            </a:r>
            <a:r>
              <a:rPr lang="en-US" altLang="ja-JP" sz="2400" dirty="0">
                <a:solidFill>
                  <a:schemeClr val="tx1"/>
                </a:solidFill>
                <a:latin typeface="メイリオ" panose="020B0604030504040204" pitchFamily="50" charset="-128"/>
                <a:ea typeface="メイリオ" panose="020B0604030504040204" pitchFamily="50" charset="-128"/>
              </a:rPr>
              <a:t>2</a:t>
            </a:r>
            <a:r>
              <a:rPr kumimoji="1" lang="en-US" altLang="ja-JP" sz="2400" dirty="0">
                <a:solidFill>
                  <a:schemeClr val="tx1"/>
                </a:solidFill>
                <a:latin typeface="メイリオ" panose="020B0604030504040204" pitchFamily="50" charset="-128"/>
                <a:ea typeface="メイリオ" panose="020B0604030504040204" pitchFamily="50" charset="-128"/>
              </a:rPr>
              <a:t>. </a:t>
            </a:r>
            <a:r>
              <a:rPr lang="ja-JP" altLang="en-US" sz="2400" dirty="0">
                <a:solidFill>
                  <a:schemeClr val="tx1"/>
                </a:solidFill>
                <a:latin typeface="メイリオ" panose="020B0604030504040204" pitchFamily="50" charset="-128"/>
                <a:ea typeface="メイリオ" panose="020B0604030504040204" pitchFamily="50" charset="-128"/>
              </a:rPr>
              <a:t>教育用マインクラフトのプログラミングでできること</a:t>
            </a:r>
            <a:endParaRPr kumimoji="1" lang="ja-JP" altLang="en-US" sz="2400" dirty="0"/>
          </a:p>
        </p:txBody>
      </p:sp>
      <p:pic>
        <p:nvPicPr>
          <p:cNvPr id="3" name="図 2">
            <a:extLst>
              <a:ext uri="{FF2B5EF4-FFF2-40B4-BE49-F238E27FC236}">
                <a16:creationId xmlns:a16="http://schemas.microsoft.com/office/drawing/2014/main" id="{C25EAA8B-A326-B975-0DDD-B059F5A03F59}"/>
              </a:ext>
            </a:extLst>
          </p:cNvPr>
          <p:cNvPicPr>
            <a:picLocks noChangeAspect="1"/>
          </p:cNvPicPr>
          <p:nvPr/>
        </p:nvPicPr>
        <p:blipFill>
          <a:blip r:embed="rId2"/>
          <a:stretch>
            <a:fillRect/>
          </a:stretch>
        </p:blipFill>
        <p:spPr>
          <a:xfrm>
            <a:off x="654854" y="1168324"/>
            <a:ext cx="4625312" cy="2735461"/>
          </a:xfrm>
          <a:prstGeom prst="rect">
            <a:avLst/>
          </a:prstGeom>
        </p:spPr>
      </p:pic>
      <p:sp>
        <p:nvSpPr>
          <p:cNvPr id="2" name="テキスト ボックス 1">
            <a:extLst>
              <a:ext uri="{FF2B5EF4-FFF2-40B4-BE49-F238E27FC236}">
                <a16:creationId xmlns:a16="http://schemas.microsoft.com/office/drawing/2014/main" id="{7931EE75-034C-11AB-0A10-3D81E48C7C7D}"/>
              </a:ext>
            </a:extLst>
          </p:cNvPr>
          <p:cNvSpPr txBox="1"/>
          <p:nvPr/>
        </p:nvSpPr>
        <p:spPr>
          <a:xfrm>
            <a:off x="441727" y="4206664"/>
            <a:ext cx="8260546" cy="1754326"/>
          </a:xfrm>
          <a:prstGeom prst="rect">
            <a:avLst/>
          </a:prstGeom>
          <a:noFill/>
        </p:spPr>
        <p:txBody>
          <a:bodyPr wrap="square" rtlCol="0">
            <a:spAutoFit/>
          </a:bodyPr>
          <a:lstStyle/>
          <a:p>
            <a:r>
              <a:rPr kumimoji="1" lang="ja-JP" altLang="en-US" dirty="0"/>
              <a:t>マインクラフトはコンピュータの中の仮想的</a:t>
            </a:r>
            <a:r>
              <a:rPr kumimoji="1" lang="en-US" altLang="ja-JP" dirty="0"/>
              <a:t>(</a:t>
            </a:r>
            <a:r>
              <a:rPr lang="ja-JP" altLang="en-US" dirty="0"/>
              <a:t>かそうてき</a:t>
            </a:r>
            <a:r>
              <a:rPr lang="en-US" altLang="ja-JP" dirty="0"/>
              <a:t>)</a:t>
            </a:r>
            <a:r>
              <a:rPr kumimoji="1" lang="ja-JP" altLang="en-US" dirty="0"/>
              <a:t>な世界であなたの分身</a:t>
            </a:r>
            <a:r>
              <a:rPr kumimoji="1" lang="en-US" altLang="ja-JP" dirty="0"/>
              <a:t>(</a:t>
            </a:r>
            <a:r>
              <a:rPr kumimoji="1" lang="ja-JP" altLang="en-US" dirty="0"/>
              <a:t>プレイヤー</a:t>
            </a:r>
            <a:r>
              <a:rPr kumimoji="1" lang="en-US" altLang="ja-JP" dirty="0"/>
              <a:t>)</a:t>
            </a:r>
            <a:r>
              <a:rPr kumimoji="1" lang="ja-JP" altLang="en-US" dirty="0"/>
              <a:t>が、いろいろな資源</a:t>
            </a:r>
            <a:r>
              <a:rPr kumimoji="1" lang="en-US" altLang="ja-JP" dirty="0"/>
              <a:t>(</a:t>
            </a:r>
            <a:r>
              <a:rPr kumimoji="1" lang="ja-JP" altLang="en-US" dirty="0"/>
              <a:t>しげん</a:t>
            </a:r>
            <a:r>
              <a:rPr kumimoji="1" lang="en-US" altLang="ja-JP" dirty="0"/>
              <a:t>)</a:t>
            </a:r>
            <a:r>
              <a:rPr kumimoji="1" lang="ja-JP" altLang="en-US" dirty="0"/>
              <a:t>や道具</a:t>
            </a:r>
            <a:r>
              <a:rPr kumimoji="1" lang="en-US" altLang="ja-JP" dirty="0"/>
              <a:t>(</a:t>
            </a:r>
            <a:r>
              <a:rPr kumimoji="1" lang="ja-JP" altLang="en-US" dirty="0"/>
              <a:t>どうぐ</a:t>
            </a:r>
            <a:r>
              <a:rPr lang="en-US" altLang="ja-JP" dirty="0"/>
              <a:t>)</a:t>
            </a:r>
            <a:r>
              <a:rPr lang="ja-JP" altLang="en-US" dirty="0"/>
              <a:t>を使って、冒険</a:t>
            </a:r>
            <a:r>
              <a:rPr lang="en-US" altLang="ja-JP" dirty="0"/>
              <a:t>(</a:t>
            </a:r>
            <a:r>
              <a:rPr lang="ja-JP" altLang="en-US" dirty="0"/>
              <a:t>ぼうけん</a:t>
            </a:r>
            <a:r>
              <a:rPr lang="en-US" altLang="ja-JP" dirty="0"/>
              <a:t>)</a:t>
            </a:r>
            <a:r>
              <a:rPr lang="ja-JP" altLang="en-US" dirty="0"/>
              <a:t>したり、ゲームしたり、物を作ったりしていきます。</a:t>
            </a:r>
            <a:br>
              <a:rPr lang="ja-JP" altLang="en-US" dirty="0"/>
            </a:br>
            <a:endParaRPr lang="en-US" altLang="ja-JP" dirty="0"/>
          </a:p>
          <a:p>
            <a:r>
              <a:rPr kumimoji="1" lang="ja-JP" altLang="en-US" dirty="0"/>
              <a:t>　プログラミングすると、自分でいろいろな建物や動く仕組みを作ったり、ゲームを作ることができます。</a:t>
            </a:r>
          </a:p>
        </p:txBody>
      </p:sp>
      <p:sp>
        <p:nvSpPr>
          <p:cNvPr id="6" name="テキスト ボックス 5">
            <a:extLst>
              <a:ext uri="{FF2B5EF4-FFF2-40B4-BE49-F238E27FC236}">
                <a16:creationId xmlns:a16="http://schemas.microsoft.com/office/drawing/2014/main" id="{81FFB104-88BD-F09D-CF79-2BDF342F0814}"/>
              </a:ext>
            </a:extLst>
          </p:cNvPr>
          <p:cNvSpPr txBox="1"/>
          <p:nvPr/>
        </p:nvSpPr>
        <p:spPr>
          <a:xfrm>
            <a:off x="6638191" y="879426"/>
            <a:ext cx="2057400" cy="369332"/>
          </a:xfrm>
          <a:prstGeom prst="rect">
            <a:avLst/>
          </a:prstGeom>
          <a:noFill/>
          <a:ln w="38100">
            <a:solidFill>
              <a:srgbClr val="FF0000"/>
            </a:solidFill>
          </a:ln>
        </p:spPr>
        <p:txBody>
          <a:bodyPr wrap="square" rtlCol="0">
            <a:spAutoFit/>
          </a:bodyPr>
          <a:lstStyle/>
          <a:p>
            <a:pPr algn="ctr"/>
            <a:r>
              <a:rPr kumimoji="1" lang="ja-JP" altLang="en-US" dirty="0"/>
              <a:t>保護者</a:t>
            </a:r>
            <a:r>
              <a:rPr kumimoji="1" lang="en-US" altLang="ja-JP" dirty="0"/>
              <a:t>/</a:t>
            </a:r>
            <a:r>
              <a:rPr kumimoji="1" lang="ja-JP" altLang="en-US" dirty="0"/>
              <a:t>メンター</a:t>
            </a:r>
          </a:p>
        </p:txBody>
      </p:sp>
    </p:spTree>
    <p:extLst>
      <p:ext uri="{BB962C8B-B14F-4D97-AF65-F5344CB8AC3E}">
        <p14:creationId xmlns:p14="http://schemas.microsoft.com/office/powerpoint/2010/main" val="2870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4</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7684477"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a:solidFill>
                  <a:schemeClr val="tx1"/>
                </a:solidFill>
              </a:rPr>
              <a:t> </a:t>
            </a:r>
            <a:r>
              <a:rPr kumimoji="1" lang="en-US" altLang="ja-JP" sz="2400" dirty="0">
                <a:solidFill>
                  <a:schemeClr val="tx1"/>
                </a:solidFill>
                <a:latin typeface="メイリオ" panose="020B0604030504040204" pitchFamily="50" charset="-128"/>
                <a:ea typeface="メイリオ" panose="020B0604030504040204" pitchFamily="50" charset="-128"/>
              </a:rPr>
              <a:t>3. </a:t>
            </a:r>
            <a:r>
              <a:rPr kumimoji="1" lang="ja-JP" altLang="en-US" sz="2400" dirty="0">
                <a:solidFill>
                  <a:schemeClr val="tx1"/>
                </a:solidFill>
                <a:latin typeface="メイリオ" panose="020B0604030504040204" pitchFamily="50" charset="-128"/>
                <a:ea typeface="メイリオ" panose="020B0604030504040204" pitchFamily="50" charset="-128"/>
              </a:rPr>
              <a:t>起動</a:t>
            </a:r>
            <a:r>
              <a:rPr lang="en-US" altLang="ja-JP" sz="2400" dirty="0">
                <a:solidFill>
                  <a:schemeClr val="tx1"/>
                </a:solidFill>
                <a:latin typeface="メイリオ" panose="020B0604030504040204" pitchFamily="50" charset="-128"/>
                <a:ea typeface="メイリオ" panose="020B0604030504040204" pitchFamily="50" charset="-128"/>
              </a:rPr>
              <a:t>(</a:t>
            </a:r>
            <a:r>
              <a:rPr lang="ja-JP" altLang="en-US" sz="2400" dirty="0">
                <a:solidFill>
                  <a:schemeClr val="tx1"/>
                </a:solidFill>
                <a:latin typeface="メイリオ" panose="020B0604030504040204" pitchFamily="50" charset="-128"/>
                <a:ea typeface="メイリオ" panose="020B0604030504040204" pitchFamily="50" charset="-128"/>
              </a:rPr>
              <a:t>きどう</a:t>
            </a:r>
            <a:r>
              <a:rPr lang="en-US" altLang="ja-JP" sz="2400" dirty="0">
                <a:solidFill>
                  <a:schemeClr val="tx1"/>
                </a:solidFill>
                <a:latin typeface="メイリオ" panose="020B0604030504040204" pitchFamily="50" charset="-128"/>
                <a:ea typeface="メイリオ" panose="020B0604030504040204" pitchFamily="50" charset="-128"/>
              </a:rPr>
              <a:t>)</a:t>
            </a:r>
            <a:r>
              <a:rPr lang="ja-JP" altLang="en-US" sz="2400" dirty="0">
                <a:solidFill>
                  <a:schemeClr val="tx1"/>
                </a:solidFill>
                <a:latin typeface="メイリオ" panose="020B0604030504040204" pitchFamily="50" charset="-128"/>
                <a:ea typeface="メイリオ" panose="020B0604030504040204" pitchFamily="50" charset="-128"/>
              </a:rPr>
              <a:t>とサインイン</a:t>
            </a:r>
            <a:endParaRPr kumimoji="1" lang="ja-JP" altLang="en-US" sz="2400" dirty="0"/>
          </a:p>
        </p:txBody>
      </p:sp>
      <p:pic>
        <p:nvPicPr>
          <p:cNvPr id="3" name="図 2">
            <a:extLst>
              <a:ext uri="{FF2B5EF4-FFF2-40B4-BE49-F238E27FC236}">
                <a16:creationId xmlns:a16="http://schemas.microsoft.com/office/drawing/2014/main" id="{34C1651E-2A27-8688-8A63-251427B6B817}"/>
              </a:ext>
            </a:extLst>
          </p:cNvPr>
          <p:cNvPicPr>
            <a:picLocks noChangeAspect="1"/>
          </p:cNvPicPr>
          <p:nvPr/>
        </p:nvPicPr>
        <p:blipFill>
          <a:blip r:embed="rId2"/>
          <a:stretch>
            <a:fillRect/>
          </a:stretch>
        </p:blipFill>
        <p:spPr>
          <a:xfrm>
            <a:off x="3276228" y="1237108"/>
            <a:ext cx="4672018" cy="3103555"/>
          </a:xfrm>
          <a:prstGeom prst="rect">
            <a:avLst/>
          </a:prstGeom>
        </p:spPr>
      </p:pic>
      <p:graphicFrame>
        <p:nvGraphicFramePr>
          <p:cNvPr id="6" name="表 5">
            <a:extLst>
              <a:ext uri="{FF2B5EF4-FFF2-40B4-BE49-F238E27FC236}">
                <a16:creationId xmlns:a16="http://schemas.microsoft.com/office/drawing/2014/main" id="{0B17C3BC-B405-0055-AEA2-49DE2708C3F8}"/>
              </a:ext>
            </a:extLst>
          </p:cNvPr>
          <p:cNvGraphicFramePr>
            <a:graphicFrameLocks noGrp="1"/>
          </p:cNvGraphicFramePr>
          <p:nvPr>
            <p:extLst>
              <p:ext uri="{D42A27DB-BD31-4B8C-83A1-F6EECF244321}">
                <p14:modId xmlns:p14="http://schemas.microsoft.com/office/powerpoint/2010/main" val="4023820789"/>
              </p:ext>
            </p:extLst>
          </p:nvPr>
        </p:nvGraphicFramePr>
        <p:xfrm>
          <a:off x="492996" y="4563865"/>
          <a:ext cx="8158007" cy="579120"/>
        </p:xfrm>
        <a:graphic>
          <a:graphicData uri="http://schemas.openxmlformats.org/drawingml/2006/table">
            <a:tbl>
              <a:tblPr firstRow="1" bandRow="1">
                <a:tableStyleId>{5C22544A-7EE6-4342-B048-85BDC9FD1C3A}</a:tableStyleId>
              </a:tblPr>
              <a:tblGrid>
                <a:gridCol w="2655277">
                  <a:extLst>
                    <a:ext uri="{9D8B030D-6E8A-4147-A177-3AD203B41FA5}">
                      <a16:colId xmlns:a16="http://schemas.microsoft.com/office/drawing/2014/main" val="2886001555"/>
                    </a:ext>
                  </a:extLst>
                </a:gridCol>
                <a:gridCol w="5502730">
                  <a:extLst>
                    <a:ext uri="{9D8B030D-6E8A-4147-A177-3AD203B41FA5}">
                      <a16:colId xmlns:a16="http://schemas.microsoft.com/office/drawing/2014/main" val="1975501985"/>
                    </a:ext>
                  </a:extLst>
                </a:gridCol>
              </a:tblGrid>
              <a:tr h="379409">
                <a:tc>
                  <a:txBody>
                    <a:bodyPr/>
                    <a:lstStyle/>
                    <a:p>
                      <a:pPr>
                        <a:lnSpc>
                          <a:spcPct val="150000"/>
                        </a:lnSpc>
                        <a:spcBef>
                          <a:spcPts val="0"/>
                        </a:spcBef>
                      </a:pPr>
                      <a:r>
                        <a:rPr kumimoji="1" lang="ja-JP" altLang="en-US" sz="1800" dirty="0">
                          <a:solidFill>
                            <a:schemeClr val="tx1"/>
                          </a:solidFill>
                          <a:latin typeface="メイリオ" panose="020B0604030504040204" pitchFamily="50" charset="-128"/>
                          <a:ea typeface="メイリオ" panose="020B0604030504040204" pitchFamily="50" charset="-128"/>
                        </a:rPr>
                        <a:t>サインイン</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1200"/>
                        </a:spcBef>
                      </a:pPr>
                      <a:endParaRPr kumimoji="1" lang="ja-JP" altLang="en-US" sz="3200" dirty="0">
                        <a:solidFill>
                          <a:schemeClr val="tx1"/>
                        </a:solidFill>
                        <a:latin typeface="メイリオ" panose="020B0604030504040204" pitchFamily="50" charset="-128"/>
                        <a:ea typeface="メイリオ" panose="020B0604030504040204" pitchFamily="50" charset="-128"/>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3094751"/>
                  </a:ext>
                </a:extLst>
              </a:tr>
            </a:tbl>
          </a:graphicData>
        </a:graphic>
      </p:graphicFrame>
      <p:pic>
        <p:nvPicPr>
          <p:cNvPr id="5" name="図 4">
            <a:extLst>
              <a:ext uri="{FF2B5EF4-FFF2-40B4-BE49-F238E27FC236}">
                <a16:creationId xmlns:a16="http://schemas.microsoft.com/office/drawing/2014/main" id="{4947D11A-9F55-0162-C10D-81A145FBE294}"/>
              </a:ext>
            </a:extLst>
          </p:cNvPr>
          <p:cNvPicPr>
            <a:picLocks noChangeAspect="1"/>
          </p:cNvPicPr>
          <p:nvPr/>
        </p:nvPicPr>
        <p:blipFill>
          <a:blip r:embed="rId3"/>
          <a:stretch>
            <a:fillRect/>
          </a:stretch>
        </p:blipFill>
        <p:spPr>
          <a:xfrm>
            <a:off x="690875" y="1237108"/>
            <a:ext cx="1674847" cy="1013723"/>
          </a:xfrm>
          <a:prstGeom prst="rect">
            <a:avLst/>
          </a:prstGeom>
        </p:spPr>
      </p:pic>
      <p:sp>
        <p:nvSpPr>
          <p:cNvPr id="7" name="矢印: 右 6">
            <a:extLst>
              <a:ext uri="{FF2B5EF4-FFF2-40B4-BE49-F238E27FC236}">
                <a16:creationId xmlns:a16="http://schemas.microsoft.com/office/drawing/2014/main" id="{94974EF3-9C0F-E790-8131-0AC8D5F4DA79}"/>
              </a:ext>
            </a:extLst>
          </p:cNvPr>
          <p:cNvSpPr/>
          <p:nvPr/>
        </p:nvSpPr>
        <p:spPr>
          <a:xfrm>
            <a:off x="2557205" y="1476683"/>
            <a:ext cx="527539" cy="5345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1" name="表 10">
            <a:extLst>
              <a:ext uri="{FF2B5EF4-FFF2-40B4-BE49-F238E27FC236}">
                <a16:creationId xmlns:a16="http://schemas.microsoft.com/office/drawing/2014/main" id="{BE766EE8-FB87-E1DD-6774-EF6DDA3D658F}"/>
              </a:ext>
            </a:extLst>
          </p:cNvPr>
          <p:cNvGraphicFramePr>
            <a:graphicFrameLocks noGrp="1"/>
          </p:cNvGraphicFramePr>
          <p:nvPr>
            <p:extLst>
              <p:ext uri="{D42A27DB-BD31-4B8C-83A1-F6EECF244321}">
                <p14:modId xmlns:p14="http://schemas.microsoft.com/office/powerpoint/2010/main" val="1060894137"/>
              </p:ext>
            </p:extLst>
          </p:nvPr>
        </p:nvGraphicFramePr>
        <p:xfrm>
          <a:off x="492995" y="5432545"/>
          <a:ext cx="8158007" cy="579120"/>
        </p:xfrm>
        <a:graphic>
          <a:graphicData uri="http://schemas.openxmlformats.org/drawingml/2006/table">
            <a:tbl>
              <a:tblPr firstRow="1" bandRow="1">
                <a:tableStyleId>{5C22544A-7EE6-4342-B048-85BDC9FD1C3A}</a:tableStyleId>
              </a:tblPr>
              <a:tblGrid>
                <a:gridCol w="2655277">
                  <a:extLst>
                    <a:ext uri="{9D8B030D-6E8A-4147-A177-3AD203B41FA5}">
                      <a16:colId xmlns:a16="http://schemas.microsoft.com/office/drawing/2014/main" val="2886001555"/>
                    </a:ext>
                  </a:extLst>
                </a:gridCol>
                <a:gridCol w="5502730">
                  <a:extLst>
                    <a:ext uri="{9D8B030D-6E8A-4147-A177-3AD203B41FA5}">
                      <a16:colId xmlns:a16="http://schemas.microsoft.com/office/drawing/2014/main" val="1975501985"/>
                    </a:ext>
                  </a:extLst>
                </a:gridCol>
              </a:tblGrid>
              <a:tr h="379409">
                <a:tc>
                  <a:txBody>
                    <a:bodyPr/>
                    <a:lstStyle/>
                    <a:p>
                      <a:pPr>
                        <a:lnSpc>
                          <a:spcPct val="150000"/>
                        </a:lnSpc>
                        <a:spcBef>
                          <a:spcPts val="0"/>
                        </a:spcBef>
                      </a:pPr>
                      <a:r>
                        <a:rPr kumimoji="1" lang="ja-JP" altLang="en-US" sz="1800" dirty="0">
                          <a:solidFill>
                            <a:schemeClr val="tx1"/>
                          </a:solidFill>
                          <a:latin typeface="メイリオ" panose="020B0604030504040204" pitchFamily="50" charset="-128"/>
                          <a:ea typeface="メイリオ" panose="020B0604030504040204" pitchFamily="50" charset="-128"/>
                        </a:rPr>
                        <a:t>パスワード</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1200"/>
                        </a:spcBef>
                      </a:pPr>
                      <a:endParaRPr kumimoji="1" lang="ja-JP" altLang="en-US" sz="3200" dirty="0">
                        <a:solidFill>
                          <a:schemeClr val="tx1"/>
                        </a:solidFill>
                        <a:latin typeface="メイリオ" panose="020B0604030504040204" pitchFamily="50" charset="-128"/>
                        <a:ea typeface="メイリオ" panose="020B0604030504040204" pitchFamily="50" charset="-128"/>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3094751"/>
                  </a:ext>
                </a:extLst>
              </a:tr>
            </a:tbl>
          </a:graphicData>
        </a:graphic>
      </p:graphicFrame>
    </p:spTree>
    <p:extLst>
      <p:ext uri="{BB962C8B-B14F-4D97-AF65-F5344CB8AC3E}">
        <p14:creationId xmlns:p14="http://schemas.microsoft.com/office/powerpoint/2010/main" val="3544282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5</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7684477"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a:solidFill>
                  <a:schemeClr val="tx1"/>
                </a:solidFill>
              </a:rPr>
              <a:t> </a:t>
            </a:r>
            <a:r>
              <a:rPr lang="ja-JP" altLang="en-US" sz="2400" dirty="0">
                <a:solidFill>
                  <a:schemeClr val="tx1"/>
                </a:solidFill>
                <a:latin typeface="メイリオ" panose="020B0604030504040204" pitchFamily="50" charset="-128"/>
                <a:ea typeface="メイリオ" panose="020B0604030504040204" pitchFamily="50" charset="-128"/>
              </a:rPr>
              <a:t>４</a:t>
            </a:r>
            <a:r>
              <a:rPr lang="en-US" altLang="ja-JP" sz="2400" dirty="0">
                <a:solidFill>
                  <a:schemeClr val="tx1"/>
                </a:solidFill>
                <a:latin typeface="メイリオ" panose="020B0604030504040204" pitchFamily="50" charset="-128"/>
                <a:ea typeface="メイリオ" panose="020B0604030504040204" pitchFamily="50" charset="-128"/>
              </a:rPr>
              <a:t>-1</a:t>
            </a:r>
            <a:r>
              <a:rPr kumimoji="1" lang="en-US" altLang="ja-JP" sz="2400" dirty="0">
                <a:solidFill>
                  <a:schemeClr val="tx1"/>
                </a:solidFill>
                <a:latin typeface="メイリオ" panose="020B0604030504040204" pitchFamily="50" charset="-128"/>
                <a:ea typeface="メイリオ" panose="020B0604030504040204" pitchFamily="50" charset="-128"/>
              </a:rPr>
              <a:t>. </a:t>
            </a:r>
            <a:r>
              <a:rPr lang="ja-JP" altLang="en-US" sz="2400" dirty="0">
                <a:solidFill>
                  <a:schemeClr val="tx1"/>
                </a:solidFill>
                <a:latin typeface="メイリオ" panose="020B0604030504040204" pitchFamily="50" charset="-128"/>
                <a:ea typeface="メイリオ" panose="020B0604030504040204" pitchFamily="50" charset="-128"/>
              </a:rPr>
              <a:t>プログラミングを始めよう</a:t>
            </a:r>
            <a:endParaRPr kumimoji="1" lang="ja-JP" altLang="en-US" sz="2400" dirty="0"/>
          </a:p>
        </p:txBody>
      </p:sp>
      <p:pic>
        <p:nvPicPr>
          <p:cNvPr id="3" name="図 2">
            <a:extLst>
              <a:ext uri="{FF2B5EF4-FFF2-40B4-BE49-F238E27FC236}">
                <a16:creationId xmlns:a16="http://schemas.microsoft.com/office/drawing/2014/main" id="{F8FBCB06-7A70-57F1-BDAE-738FF3E33B0E}"/>
              </a:ext>
            </a:extLst>
          </p:cNvPr>
          <p:cNvPicPr>
            <a:picLocks noChangeAspect="1"/>
          </p:cNvPicPr>
          <p:nvPr/>
        </p:nvPicPr>
        <p:blipFill>
          <a:blip r:embed="rId2"/>
          <a:stretch>
            <a:fillRect/>
          </a:stretch>
        </p:blipFill>
        <p:spPr>
          <a:xfrm>
            <a:off x="790844" y="1517208"/>
            <a:ext cx="3315163" cy="2838846"/>
          </a:xfrm>
          <a:prstGeom prst="rect">
            <a:avLst/>
          </a:prstGeom>
        </p:spPr>
      </p:pic>
      <p:sp>
        <p:nvSpPr>
          <p:cNvPr id="2" name="正方形/長方形 1">
            <a:extLst>
              <a:ext uri="{FF2B5EF4-FFF2-40B4-BE49-F238E27FC236}">
                <a16:creationId xmlns:a16="http://schemas.microsoft.com/office/drawing/2014/main" id="{76435B4C-A9BA-8E41-1544-F1E63CACAC9F}"/>
              </a:ext>
            </a:extLst>
          </p:cNvPr>
          <p:cNvSpPr/>
          <p:nvPr/>
        </p:nvSpPr>
        <p:spPr>
          <a:xfrm>
            <a:off x="931985" y="1705708"/>
            <a:ext cx="2919046" cy="59787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吹き出し: 四角形 3">
            <a:extLst>
              <a:ext uri="{FF2B5EF4-FFF2-40B4-BE49-F238E27FC236}">
                <a16:creationId xmlns:a16="http://schemas.microsoft.com/office/drawing/2014/main" id="{A2CD3C21-883D-18E0-5A22-E0E80E6BDFC5}"/>
              </a:ext>
            </a:extLst>
          </p:cNvPr>
          <p:cNvSpPr/>
          <p:nvPr/>
        </p:nvSpPr>
        <p:spPr>
          <a:xfrm>
            <a:off x="4773759" y="1661746"/>
            <a:ext cx="3315163" cy="1283677"/>
          </a:xfrm>
          <a:prstGeom prst="wedgeRectCallout">
            <a:avLst>
              <a:gd name="adj1" fmla="val -78365"/>
              <a:gd name="adj2" fmla="val -2664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プログラミングは「遊ぶ」の中で作ります。これをクリックして選択してください。</a:t>
            </a:r>
            <a:endParaRPr lang="en-US" altLang="ja-JP" dirty="0">
              <a:solidFill>
                <a:schemeClr val="tx1"/>
              </a:solidFill>
            </a:endParaRPr>
          </a:p>
        </p:txBody>
      </p:sp>
      <p:sp>
        <p:nvSpPr>
          <p:cNvPr id="6" name="テキスト ボックス 5">
            <a:extLst>
              <a:ext uri="{FF2B5EF4-FFF2-40B4-BE49-F238E27FC236}">
                <a16:creationId xmlns:a16="http://schemas.microsoft.com/office/drawing/2014/main" id="{5247EC50-8450-FB32-62A8-E754A5581276}"/>
              </a:ext>
            </a:extLst>
          </p:cNvPr>
          <p:cNvSpPr txBox="1"/>
          <p:nvPr/>
        </p:nvSpPr>
        <p:spPr>
          <a:xfrm>
            <a:off x="2013438" y="4783015"/>
            <a:ext cx="5117123" cy="923330"/>
          </a:xfrm>
          <a:prstGeom prst="rect">
            <a:avLst/>
          </a:prstGeom>
          <a:noFill/>
        </p:spPr>
        <p:txBody>
          <a:bodyPr wrap="square" rtlCol="0">
            <a:spAutoFit/>
          </a:bodyPr>
          <a:lstStyle/>
          <a:p>
            <a:r>
              <a:rPr lang="ja-JP" altLang="en-US" dirty="0"/>
              <a:t>「新作</a:t>
            </a:r>
            <a:r>
              <a:rPr lang="en-US" altLang="ja-JP" dirty="0"/>
              <a:t>&amp;</a:t>
            </a:r>
            <a:r>
              <a:rPr lang="ja-JP" altLang="en-US" dirty="0"/>
              <a:t>注目作品」</a:t>
            </a:r>
          </a:p>
          <a:p>
            <a:r>
              <a:rPr kumimoji="1" lang="ja-JP" altLang="en-US" dirty="0"/>
              <a:t>他の人の作ったマインクラフトの世界やプログラムを見たり、遊んだりできます。</a:t>
            </a:r>
          </a:p>
        </p:txBody>
      </p:sp>
    </p:spTree>
    <p:extLst>
      <p:ext uri="{BB962C8B-B14F-4D97-AF65-F5344CB8AC3E}">
        <p14:creationId xmlns:p14="http://schemas.microsoft.com/office/powerpoint/2010/main" val="2429456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6</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7684477"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a:solidFill>
                  <a:schemeClr val="tx1"/>
                </a:solidFill>
              </a:rPr>
              <a:t> </a:t>
            </a:r>
            <a:r>
              <a:rPr lang="ja-JP" altLang="en-US" sz="2400" dirty="0">
                <a:solidFill>
                  <a:schemeClr val="tx1"/>
                </a:solidFill>
                <a:latin typeface="メイリオ" panose="020B0604030504040204" pitchFamily="50" charset="-128"/>
                <a:ea typeface="メイリオ" panose="020B0604030504040204" pitchFamily="50" charset="-128"/>
              </a:rPr>
              <a:t>４</a:t>
            </a:r>
            <a:r>
              <a:rPr lang="en-US" altLang="ja-JP" sz="2400" dirty="0">
                <a:solidFill>
                  <a:schemeClr val="tx1"/>
                </a:solidFill>
                <a:latin typeface="メイリオ" panose="020B0604030504040204" pitchFamily="50" charset="-128"/>
                <a:ea typeface="メイリオ" panose="020B0604030504040204" pitchFamily="50" charset="-128"/>
              </a:rPr>
              <a:t>-2</a:t>
            </a:r>
            <a:r>
              <a:rPr kumimoji="1" lang="en-US" altLang="ja-JP" sz="2400" dirty="0">
                <a:solidFill>
                  <a:schemeClr val="tx1"/>
                </a:solidFill>
                <a:latin typeface="メイリオ" panose="020B0604030504040204" pitchFamily="50" charset="-128"/>
                <a:ea typeface="メイリオ" panose="020B0604030504040204" pitchFamily="50" charset="-128"/>
              </a:rPr>
              <a:t>. </a:t>
            </a:r>
            <a:r>
              <a:rPr lang="ja-JP" altLang="en-US" sz="2400" dirty="0">
                <a:solidFill>
                  <a:schemeClr val="tx1"/>
                </a:solidFill>
                <a:latin typeface="メイリオ" panose="020B0604030504040204" pitchFamily="50" charset="-128"/>
                <a:ea typeface="メイリオ" panose="020B0604030504040204" pitchFamily="50" charset="-128"/>
              </a:rPr>
              <a:t>プログラミングを始めよう</a:t>
            </a:r>
            <a:r>
              <a:rPr lang="en-US" altLang="ja-JP" sz="2400" dirty="0">
                <a:solidFill>
                  <a:schemeClr val="tx1"/>
                </a:solidFill>
                <a:latin typeface="メイリオ" panose="020B0604030504040204" pitchFamily="50" charset="-128"/>
                <a:ea typeface="メイリオ" panose="020B0604030504040204" pitchFamily="50" charset="-128"/>
              </a:rPr>
              <a:t>(</a:t>
            </a:r>
            <a:r>
              <a:rPr lang="ja-JP" altLang="en-US" sz="2400" dirty="0">
                <a:solidFill>
                  <a:schemeClr val="tx1"/>
                </a:solidFill>
                <a:latin typeface="メイリオ" panose="020B0604030504040204" pitchFamily="50" charset="-128"/>
                <a:ea typeface="メイリオ" panose="020B0604030504040204" pitchFamily="50" charset="-128"/>
              </a:rPr>
              <a:t>ワールドの準備</a:t>
            </a:r>
            <a:r>
              <a:rPr lang="en-US" altLang="ja-JP" sz="2400" dirty="0">
                <a:solidFill>
                  <a:schemeClr val="tx1"/>
                </a:solidFill>
                <a:latin typeface="メイリオ" panose="020B0604030504040204" pitchFamily="50" charset="-128"/>
                <a:ea typeface="メイリオ" panose="020B0604030504040204" pitchFamily="50" charset="-128"/>
              </a:rPr>
              <a:t>)</a:t>
            </a:r>
            <a:endParaRPr kumimoji="1" lang="ja-JP" altLang="en-US" sz="2400" dirty="0"/>
          </a:p>
        </p:txBody>
      </p:sp>
      <p:sp>
        <p:nvSpPr>
          <p:cNvPr id="6" name="テキスト ボックス 5">
            <a:extLst>
              <a:ext uri="{FF2B5EF4-FFF2-40B4-BE49-F238E27FC236}">
                <a16:creationId xmlns:a16="http://schemas.microsoft.com/office/drawing/2014/main" id="{5247EC50-8450-FB32-62A8-E754A5581276}"/>
              </a:ext>
            </a:extLst>
          </p:cNvPr>
          <p:cNvSpPr txBox="1"/>
          <p:nvPr/>
        </p:nvSpPr>
        <p:spPr>
          <a:xfrm>
            <a:off x="580291" y="5151939"/>
            <a:ext cx="7167547" cy="1477328"/>
          </a:xfrm>
          <a:prstGeom prst="rect">
            <a:avLst/>
          </a:prstGeom>
          <a:noFill/>
        </p:spPr>
        <p:txBody>
          <a:bodyPr wrap="square" rtlCol="0">
            <a:spAutoFit/>
          </a:bodyPr>
          <a:lstStyle/>
          <a:p>
            <a:r>
              <a:rPr kumimoji="1" lang="en-US" altLang="ja-JP" dirty="0"/>
              <a:t>[</a:t>
            </a:r>
            <a:r>
              <a:rPr kumimoji="1" lang="ja-JP" altLang="en-US" dirty="0"/>
              <a:t>新しく作る</a:t>
            </a:r>
            <a:r>
              <a:rPr kumimoji="1" lang="en-US" altLang="ja-JP" dirty="0"/>
              <a:t>]  </a:t>
            </a:r>
            <a:r>
              <a:rPr kumimoji="1" lang="ja-JP" altLang="en-US" dirty="0"/>
              <a:t>→　</a:t>
            </a:r>
            <a:r>
              <a:rPr kumimoji="1" lang="en-US" altLang="ja-JP" dirty="0"/>
              <a:t>[</a:t>
            </a:r>
            <a:r>
              <a:rPr kumimoji="1" lang="ja-JP" altLang="en-US" dirty="0"/>
              <a:t>テンプレート</a:t>
            </a:r>
            <a:r>
              <a:rPr kumimoji="1" lang="en-US" altLang="ja-JP" dirty="0"/>
              <a:t>] </a:t>
            </a:r>
            <a:r>
              <a:rPr kumimoji="1" lang="ja-JP" altLang="en-US" dirty="0"/>
              <a:t>→　</a:t>
            </a:r>
            <a:r>
              <a:rPr kumimoji="1" lang="en-US" altLang="ja-JP" dirty="0"/>
              <a:t>[</a:t>
            </a:r>
            <a:r>
              <a:rPr kumimoji="1" lang="ja-JP" altLang="en-US" dirty="0"/>
              <a:t>草ブロック</a:t>
            </a:r>
            <a:r>
              <a:rPr kumimoji="1" lang="en-US" altLang="ja-JP" dirty="0"/>
              <a:t>] </a:t>
            </a:r>
            <a:r>
              <a:rPr kumimoji="1" lang="ja-JP" altLang="en-US" dirty="0"/>
              <a:t>→　</a:t>
            </a:r>
            <a:r>
              <a:rPr kumimoji="1" lang="en-US" altLang="ja-JP" dirty="0"/>
              <a:t>[</a:t>
            </a:r>
            <a:r>
              <a:rPr kumimoji="1" lang="ja-JP" altLang="en-US" dirty="0"/>
              <a:t>プレイ</a:t>
            </a:r>
            <a:r>
              <a:rPr kumimoji="1" lang="en-US" altLang="ja-JP" dirty="0"/>
              <a:t>]</a:t>
            </a:r>
          </a:p>
          <a:p>
            <a:r>
              <a:rPr lang="ja-JP" altLang="en-US" dirty="0"/>
              <a:t>を選択して、プログラミングする世界</a:t>
            </a:r>
            <a:r>
              <a:rPr lang="en-US" altLang="ja-JP" dirty="0"/>
              <a:t>(</a:t>
            </a:r>
            <a:r>
              <a:rPr lang="ja-JP" altLang="en-US" dirty="0"/>
              <a:t>ワールド</a:t>
            </a:r>
            <a:r>
              <a:rPr lang="en-US" altLang="ja-JP" dirty="0"/>
              <a:t>)</a:t>
            </a:r>
            <a:r>
              <a:rPr lang="ja-JP" altLang="en-US" dirty="0"/>
              <a:t>を用意します。</a:t>
            </a:r>
            <a:endParaRPr lang="en-US" altLang="ja-JP" dirty="0"/>
          </a:p>
          <a:p>
            <a:endParaRPr kumimoji="1" lang="en-US" altLang="ja-JP" dirty="0"/>
          </a:p>
          <a:p>
            <a:r>
              <a:rPr lang="en-US" altLang="ja-JP" dirty="0">
                <a:solidFill>
                  <a:srgbClr val="FF0000"/>
                </a:solidFill>
              </a:rPr>
              <a:t>[</a:t>
            </a:r>
            <a:r>
              <a:rPr lang="ja-JP" altLang="en-US" dirty="0">
                <a:solidFill>
                  <a:srgbClr val="FF0000"/>
                </a:solidFill>
              </a:rPr>
              <a:t>新しく作る</a:t>
            </a:r>
            <a:r>
              <a:rPr lang="en-US" altLang="ja-JP" dirty="0">
                <a:solidFill>
                  <a:srgbClr val="FF0000"/>
                </a:solidFill>
              </a:rPr>
              <a:t>]</a:t>
            </a:r>
            <a:r>
              <a:rPr lang="ja-JP" altLang="en-US" dirty="0">
                <a:solidFill>
                  <a:srgbClr val="FF0000"/>
                </a:solidFill>
              </a:rPr>
              <a:t>が動作しない場合</a:t>
            </a:r>
            <a:br>
              <a:rPr lang="ja-JP" altLang="en-US" dirty="0"/>
            </a:br>
            <a:r>
              <a:rPr lang="en-US" altLang="ja-JP" dirty="0"/>
              <a:t>[</a:t>
            </a:r>
            <a:r>
              <a:rPr lang="ja-JP" altLang="en-US" dirty="0"/>
              <a:t>作成した世界を表示</a:t>
            </a:r>
            <a:r>
              <a:rPr lang="en-US" altLang="ja-JP" dirty="0"/>
              <a:t>] </a:t>
            </a:r>
            <a:r>
              <a:rPr lang="ja-JP" altLang="en-US" dirty="0"/>
              <a:t>→　</a:t>
            </a:r>
            <a:r>
              <a:rPr lang="en-US" altLang="ja-JP" dirty="0"/>
              <a:t>[</a:t>
            </a:r>
            <a:r>
              <a:rPr lang="ja-JP" altLang="en-US" dirty="0"/>
              <a:t>新しい世界</a:t>
            </a:r>
            <a:r>
              <a:rPr lang="en-US" altLang="ja-JP" dirty="0"/>
              <a:t>]</a:t>
            </a:r>
            <a:r>
              <a:rPr lang="ja-JP" altLang="en-US" dirty="0"/>
              <a:t> </a:t>
            </a:r>
            <a:endParaRPr kumimoji="1" lang="ja-JP" altLang="en-US" dirty="0"/>
          </a:p>
        </p:txBody>
      </p:sp>
      <p:pic>
        <p:nvPicPr>
          <p:cNvPr id="11" name="図 10">
            <a:extLst>
              <a:ext uri="{FF2B5EF4-FFF2-40B4-BE49-F238E27FC236}">
                <a16:creationId xmlns:a16="http://schemas.microsoft.com/office/drawing/2014/main" id="{0BCF028E-0D0D-692D-240F-E022533E1635}"/>
              </a:ext>
            </a:extLst>
          </p:cNvPr>
          <p:cNvPicPr>
            <a:picLocks noChangeAspect="1"/>
          </p:cNvPicPr>
          <p:nvPr/>
        </p:nvPicPr>
        <p:blipFill>
          <a:blip r:embed="rId2"/>
          <a:stretch>
            <a:fillRect/>
          </a:stretch>
        </p:blipFill>
        <p:spPr>
          <a:xfrm>
            <a:off x="668216" y="1151655"/>
            <a:ext cx="4082032" cy="2091030"/>
          </a:xfrm>
          <a:prstGeom prst="rect">
            <a:avLst/>
          </a:prstGeom>
        </p:spPr>
      </p:pic>
      <p:pic>
        <p:nvPicPr>
          <p:cNvPr id="15" name="図 14">
            <a:extLst>
              <a:ext uri="{FF2B5EF4-FFF2-40B4-BE49-F238E27FC236}">
                <a16:creationId xmlns:a16="http://schemas.microsoft.com/office/drawing/2014/main" id="{1AB7176D-1921-55C8-1906-33BEE11B31D4}"/>
              </a:ext>
            </a:extLst>
          </p:cNvPr>
          <p:cNvPicPr>
            <a:picLocks noChangeAspect="1"/>
          </p:cNvPicPr>
          <p:nvPr/>
        </p:nvPicPr>
        <p:blipFill>
          <a:blip r:embed="rId3"/>
          <a:stretch>
            <a:fillRect/>
          </a:stretch>
        </p:blipFill>
        <p:spPr>
          <a:xfrm>
            <a:off x="703386" y="3842689"/>
            <a:ext cx="2715004" cy="1152686"/>
          </a:xfrm>
          <a:prstGeom prst="rect">
            <a:avLst/>
          </a:prstGeom>
        </p:spPr>
      </p:pic>
      <p:pic>
        <p:nvPicPr>
          <p:cNvPr id="17" name="図 16">
            <a:extLst>
              <a:ext uri="{FF2B5EF4-FFF2-40B4-BE49-F238E27FC236}">
                <a16:creationId xmlns:a16="http://schemas.microsoft.com/office/drawing/2014/main" id="{C86BD1DA-F37E-82D9-A4D6-DA95E268A11F}"/>
              </a:ext>
            </a:extLst>
          </p:cNvPr>
          <p:cNvPicPr>
            <a:picLocks noChangeAspect="1"/>
          </p:cNvPicPr>
          <p:nvPr/>
        </p:nvPicPr>
        <p:blipFill>
          <a:blip r:embed="rId4"/>
          <a:stretch>
            <a:fillRect/>
          </a:stretch>
        </p:blipFill>
        <p:spPr>
          <a:xfrm>
            <a:off x="5090347" y="2850460"/>
            <a:ext cx="2857899" cy="2248214"/>
          </a:xfrm>
          <a:prstGeom prst="rect">
            <a:avLst/>
          </a:prstGeom>
        </p:spPr>
      </p:pic>
      <p:sp>
        <p:nvSpPr>
          <p:cNvPr id="18" name="正方形/長方形 17">
            <a:extLst>
              <a:ext uri="{FF2B5EF4-FFF2-40B4-BE49-F238E27FC236}">
                <a16:creationId xmlns:a16="http://schemas.microsoft.com/office/drawing/2014/main" id="{ECBC2E1A-F0CC-16A0-40E6-9B4A0741C97D}"/>
              </a:ext>
            </a:extLst>
          </p:cNvPr>
          <p:cNvSpPr/>
          <p:nvPr/>
        </p:nvSpPr>
        <p:spPr>
          <a:xfrm>
            <a:off x="608340" y="2631103"/>
            <a:ext cx="1452548" cy="59787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1D581669-924A-9484-2003-541F06BB7164}"/>
              </a:ext>
            </a:extLst>
          </p:cNvPr>
          <p:cNvSpPr/>
          <p:nvPr/>
        </p:nvSpPr>
        <p:spPr>
          <a:xfrm>
            <a:off x="742042" y="4246797"/>
            <a:ext cx="2704543" cy="46163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下 19">
            <a:extLst>
              <a:ext uri="{FF2B5EF4-FFF2-40B4-BE49-F238E27FC236}">
                <a16:creationId xmlns:a16="http://schemas.microsoft.com/office/drawing/2014/main" id="{81706FB5-F030-128C-E14B-E16915FEDE38}"/>
              </a:ext>
            </a:extLst>
          </p:cNvPr>
          <p:cNvSpPr/>
          <p:nvPr/>
        </p:nvSpPr>
        <p:spPr>
          <a:xfrm>
            <a:off x="1566775" y="3128232"/>
            <a:ext cx="527538" cy="5978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矢印: 右 20">
            <a:extLst>
              <a:ext uri="{FF2B5EF4-FFF2-40B4-BE49-F238E27FC236}">
                <a16:creationId xmlns:a16="http://schemas.microsoft.com/office/drawing/2014/main" id="{1C416533-586D-9550-F8A8-F101CEF5A615}"/>
              </a:ext>
            </a:extLst>
          </p:cNvPr>
          <p:cNvSpPr/>
          <p:nvPr/>
        </p:nvSpPr>
        <p:spPr>
          <a:xfrm>
            <a:off x="3745523" y="4246797"/>
            <a:ext cx="1004725" cy="4616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a:extLst>
              <a:ext uri="{FF2B5EF4-FFF2-40B4-BE49-F238E27FC236}">
                <a16:creationId xmlns:a16="http://schemas.microsoft.com/office/drawing/2014/main" id="{5E4BC39F-B5A2-58B2-A8CA-9BAD72ACA1F7}"/>
              </a:ext>
            </a:extLst>
          </p:cNvPr>
          <p:cNvPicPr>
            <a:picLocks noChangeAspect="1"/>
          </p:cNvPicPr>
          <p:nvPr/>
        </p:nvPicPr>
        <p:blipFill>
          <a:blip r:embed="rId5"/>
          <a:stretch>
            <a:fillRect/>
          </a:stretch>
        </p:blipFill>
        <p:spPr>
          <a:xfrm>
            <a:off x="5958057" y="1213287"/>
            <a:ext cx="2819794" cy="1152686"/>
          </a:xfrm>
          <a:prstGeom prst="rect">
            <a:avLst/>
          </a:prstGeom>
        </p:spPr>
      </p:pic>
      <p:sp>
        <p:nvSpPr>
          <p:cNvPr id="24" name="正方形/長方形 23">
            <a:extLst>
              <a:ext uri="{FF2B5EF4-FFF2-40B4-BE49-F238E27FC236}">
                <a16:creationId xmlns:a16="http://schemas.microsoft.com/office/drawing/2014/main" id="{91D0D23C-71D3-BFB6-E42A-DA45250729B5}"/>
              </a:ext>
            </a:extLst>
          </p:cNvPr>
          <p:cNvSpPr/>
          <p:nvPr/>
        </p:nvSpPr>
        <p:spPr>
          <a:xfrm>
            <a:off x="5958057" y="1178045"/>
            <a:ext cx="2704543" cy="46163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上 24">
            <a:extLst>
              <a:ext uri="{FF2B5EF4-FFF2-40B4-BE49-F238E27FC236}">
                <a16:creationId xmlns:a16="http://schemas.microsoft.com/office/drawing/2014/main" id="{0ECC0D60-E78F-438E-DE99-A92B8D7BE571}"/>
              </a:ext>
            </a:extLst>
          </p:cNvPr>
          <p:cNvSpPr/>
          <p:nvPr/>
        </p:nvSpPr>
        <p:spPr>
          <a:xfrm>
            <a:off x="6519296" y="2497015"/>
            <a:ext cx="690396" cy="52487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51726760-8A3C-E634-B02A-CE4CA1C9FBA6}"/>
              </a:ext>
            </a:extLst>
          </p:cNvPr>
          <p:cNvSpPr txBox="1"/>
          <p:nvPr/>
        </p:nvSpPr>
        <p:spPr>
          <a:xfrm>
            <a:off x="4916798" y="5798713"/>
            <a:ext cx="3895391" cy="707886"/>
          </a:xfrm>
          <a:prstGeom prst="rect">
            <a:avLst/>
          </a:prstGeom>
          <a:noFill/>
          <a:ln w="28575">
            <a:solidFill>
              <a:srgbClr val="002060"/>
            </a:solidFill>
          </a:ln>
        </p:spPr>
        <p:txBody>
          <a:bodyPr wrap="square" rtlCol="0">
            <a:spAutoFit/>
          </a:bodyPr>
          <a:lstStyle/>
          <a:p>
            <a:r>
              <a:rPr kumimoji="1" lang="ja-JP" altLang="en-US" sz="2000" dirty="0">
                <a:solidFill>
                  <a:schemeClr val="accent5">
                    <a:lumMod val="50000"/>
                  </a:schemeClr>
                </a:solidFill>
              </a:rPr>
              <a:t>草ブロックのワールドが見つからない人は次の</a:t>
            </a:r>
            <a:r>
              <a:rPr lang="ja-JP" altLang="en-US" sz="2000" dirty="0">
                <a:solidFill>
                  <a:schemeClr val="accent5">
                    <a:lumMod val="50000"/>
                  </a:schemeClr>
                </a:solidFill>
              </a:rPr>
              <a:t>ページ</a:t>
            </a:r>
            <a:endParaRPr kumimoji="1" lang="ja-JP" altLang="en-US" sz="2000" dirty="0">
              <a:solidFill>
                <a:schemeClr val="accent5">
                  <a:lumMod val="50000"/>
                </a:schemeClr>
              </a:solidFill>
            </a:endParaRPr>
          </a:p>
        </p:txBody>
      </p:sp>
    </p:spTree>
    <p:extLst>
      <p:ext uri="{BB962C8B-B14F-4D97-AF65-F5344CB8AC3E}">
        <p14:creationId xmlns:p14="http://schemas.microsoft.com/office/powerpoint/2010/main" val="1519522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7</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7684477"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a:solidFill>
                  <a:schemeClr val="tx1"/>
                </a:solidFill>
              </a:rPr>
              <a:t> </a:t>
            </a:r>
            <a:r>
              <a:rPr lang="ja-JP" altLang="en-US" sz="2400" dirty="0">
                <a:solidFill>
                  <a:schemeClr val="tx1"/>
                </a:solidFill>
                <a:latin typeface="メイリオ" panose="020B0604030504040204" pitchFamily="50" charset="-128"/>
                <a:ea typeface="メイリオ" panose="020B0604030504040204" pitchFamily="50" charset="-128"/>
              </a:rPr>
              <a:t>４</a:t>
            </a:r>
            <a:r>
              <a:rPr lang="en-US" altLang="ja-JP" sz="2400" dirty="0">
                <a:solidFill>
                  <a:schemeClr val="tx1"/>
                </a:solidFill>
                <a:latin typeface="メイリオ" panose="020B0604030504040204" pitchFamily="50" charset="-128"/>
                <a:ea typeface="メイリオ" panose="020B0604030504040204" pitchFamily="50" charset="-128"/>
              </a:rPr>
              <a:t>-2</a:t>
            </a:r>
            <a:r>
              <a:rPr kumimoji="1" lang="en-US" altLang="ja-JP" sz="2400" dirty="0">
                <a:solidFill>
                  <a:schemeClr val="tx1"/>
                </a:solidFill>
                <a:latin typeface="メイリオ" panose="020B0604030504040204" pitchFamily="50" charset="-128"/>
                <a:ea typeface="メイリオ" panose="020B0604030504040204" pitchFamily="50" charset="-128"/>
              </a:rPr>
              <a:t>. </a:t>
            </a:r>
            <a:r>
              <a:rPr kumimoji="1" lang="ja-JP" altLang="en-US" sz="2400" dirty="0">
                <a:solidFill>
                  <a:schemeClr val="tx1"/>
                </a:solidFill>
                <a:latin typeface="メイリオ" panose="020B0604030504040204" pitchFamily="50" charset="-128"/>
                <a:ea typeface="メイリオ" panose="020B0604030504040204" pitchFamily="50" charset="-128"/>
              </a:rPr>
              <a:t>補足 </a:t>
            </a:r>
            <a:r>
              <a:rPr lang="ja-JP" altLang="en-US" sz="2400" dirty="0">
                <a:solidFill>
                  <a:schemeClr val="tx1"/>
                </a:solidFill>
                <a:latin typeface="メイリオ" panose="020B0604030504040204" pitchFamily="50" charset="-128"/>
                <a:ea typeface="メイリオ" panose="020B0604030504040204" pitchFamily="50" charset="-128"/>
              </a:rPr>
              <a:t>草ブロックが見つからない場合</a:t>
            </a:r>
            <a:r>
              <a:rPr lang="en-US" altLang="ja-JP" sz="2400" dirty="0">
                <a:solidFill>
                  <a:schemeClr val="tx1"/>
                </a:solidFill>
                <a:latin typeface="メイリオ" panose="020B0604030504040204" pitchFamily="50" charset="-128"/>
                <a:ea typeface="メイリオ" panose="020B0604030504040204" pitchFamily="50" charset="-128"/>
              </a:rPr>
              <a:t>(</a:t>
            </a:r>
            <a:r>
              <a:rPr lang="ja-JP" altLang="en-US" sz="2400" dirty="0">
                <a:solidFill>
                  <a:schemeClr val="tx1"/>
                </a:solidFill>
                <a:latin typeface="メイリオ" panose="020B0604030504040204" pitchFamily="50" charset="-128"/>
                <a:ea typeface="メイリオ" panose="020B0604030504040204" pitchFamily="50" charset="-128"/>
              </a:rPr>
              <a:t>探し方</a:t>
            </a:r>
            <a:r>
              <a:rPr lang="en-US" altLang="ja-JP" sz="2400" dirty="0">
                <a:solidFill>
                  <a:schemeClr val="tx1"/>
                </a:solidFill>
                <a:latin typeface="メイリオ" panose="020B0604030504040204" pitchFamily="50" charset="-128"/>
                <a:ea typeface="メイリオ" panose="020B0604030504040204" pitchFamily="50" charset="-128"/>
              </a:rPr>
              <a:t>)</a:t>
            </a:r>
            <a:endParaRPr kumimoji="1" lang="ja-JP" altLang="en-US" sz="2400" dirty="0"/>
          </a:p>
        </p:txBody>
      </p:sp>
      <p:sp>
        <p:nvSpPr>
          <p:cNvPr id="6" name="テキスト ボックス 5">
            <a:extLst>
              <a:ext uri="{FF2B5EF4-FFF2-40B4-BE49-F238E27FC236}">
                <a16:creationId xmlns:a16="http://schemas.microsoft.com/office/drawing/2014/main" id="{5247EC50-8450-FB32-62A8-E754A5581276}"/>
              </a:ext>
            </a:extLst>
          </p:cNvPr>
          <p:cNvSpPr txBox="1"/>
          <p:nvPr/>
        </p:nvSpPr>
        <p:spPr>
          <a:xfrm>
            <a:off x="395652" y="2417805"/>
            <a:ext cx="8124094" cy="707886"/>
          </a:xfrm>
          <a:prstGeom prst="rect">
            <a:avLst/>
          </a:prstGeom>
          <a:noFill/>
          <a:ln w="28575">
            <a:solidFill>
              <a:schemeClr val="tx1"/>
            </a:solidFill>
          </a:ln>
        </p:spPr>
        <p:txBody>
          <a:bodyPr wrap="square" rtlCol="0">
            <a:spAutoFit/>
          </a:bodyPr>
          <a:lstStyle/>
          <a:p>
            <a:r>
              <a:rPr kumimoji="1" lang="ja-JP" altLang="en-US" sz="2000" dirty="0"/>
              <a:t>ライブラリ−＞他のテンプレートを探す−＞</a:t>
            </a:r>
            <a:endParaRPr kumimoji="1" lang="en-US" altLang="ja-JP" sz="2000" dirty="0"/>
          </a:p>
          <a:p>
            <a:r>
              <a:rPr lang="en-US" altLang="ja-JP" sz="2000" dirty="0"/>
              <a:t>              </a:t>
            </a:r>
            <a:r>
              <a:rPr kumimoji="1" lang="ja-JP" altLang="en-US" sz="2000" dirty="0"/>
              <a:t>スターター用世界−＞バイオーム−＞草ブロック</a:t>
            </a:r>
          </a:p>
        </p:txBody>
      </p:sp>
      <p:pic>
        <p:nvPicPr>
          <p:cNvPr id="3" name="図 2">
            <a:extLst>
              <a:ext uri="{FF2B5EF4-FFF2-40B4-BE49-F238E27FC236}">
                <a16:creationId xmlns:a16="http://schemas.microsoft.com/office/drawing/2014/main" id="{EDC7663C-57FB-C948-D25B-E57C7E886CAC}"/>
              </a:ext>
            </a:extLst>
          </p:cNvPr>
          <p:cNvPicPr>
            <a:picLocks noChangeAspect="1"/>
          </p:cNvPicPr>
          <p:nvPr/>
        </p:nvPicPr>
        <p:blipFill rotWithShape="1">
          <a:blip r:embed="rId2"/>
          <a:srcRect r="54004"/>
          <a:stretch/>
        </p:blipFill>
        <p:spPr>
          <a:xfrm>
            <a:off x="509953" y="928830"/>
            <a:ext cx="1863971" cy="1331230"/>
          </a:xfrm>
          <a:prstGeom prst="rect">
            <a:avLst/>
          </a:prstGeom>
        </p:spPr>
      </p:pic>
      <p:sp>
        <p:nvSpPr>
          <p:cNvPr id="7" name="テキスト ボックス 6">
            <a:extLst>
              <a:ext uri="{FF2B5EF4-FFF2-40B4-BE49-F238E27FC236}">
                <a16:creationId xmlns:a16="http://schemas.microsoft.com/office/drawing/2014/main" id="{D8C9D20F-DFEA-275E-390B-D3B4532C4349}"/>
              </a:ext>
            </a:extLst>
          </p:cNvPr>
          <p:cNvSpPr txBox="1"/>
          <p:nvPr/>
        </p:nvSpPr>
        <p:spPr>
          <a:xfrm>
            <a:off x="2743071" y="962607"/>
            <a:ext cx="4333145" cy="1200329"/>
          </a:xfrm>
          <a:prstGeom prst="rect">
            <a:avLst/>
          </a:prstGeom>
          <a:noFill/>
        </p:spPr>
        <p:txBody>
          <a:bodyPr wrap="square" rtlCol="0">
            <a:spAutoFit/>
          </a:bodyPr>
          <a:lstStyle/>
          <a:p>
            <a:r>
              <a:rPr kumimoji="1" lang="ja-JP" altLang="en-US" dirty="0"/>
              <a:t>一度、草ブロックを使うと、次から毎テンプレートにすぐ出てきます。草ブロックが見つからない人は次の方法を試してみてください。</a:t>
            </a:r>
          </a:p>
        </p:txBody>
      </p:sp>
      <p:pic>
        <p:nvPicPr>
          <p:cNvPr id="5" name="図 4">
            <a:extLst>
              <a:ext uri="{FF2B5EF4-FFF2-40B4-BE49-F238E27FC236}">
                <a16:creationId xmlns:a16="http://schemas.microsoft.com/office/drawing/2014/main" id="{5CCAFE43-D4A8-D684-3E19-56901400E62D}"/>
              </a:ext>
            </a:extLst>
          </p:cNvPr>
          <p:cNvPicPr>
            <a:picLocks noChangeAspect="1"/>
          </p:cNvPicPr>
          <p:nvPr/>
        </p:nvPicPr>
        <p:blipFill>
          <a:blip r:embed="rId3"/>
          <a:stretch>
            <a:fillRect/>
          </a:stretch>
        </p:blipFill>
        <p:spPr>
          <a:xfrm>
            <a:off x="653604" y="3429000"/>
            <a:ext cx="1565032" cy="1222516"/>
          </a:xfrm>
          <a:prstGeom prst="rect">
            <a:avLst/>
          </a:prstGeom>
        </p:spPr>
      </p:pic>
      <p:pic>
        <p:nvPicPr>
          <p:cNvPr id="11" name="図 10">
            <a:extLst>
              <a:ext uri="{FF2B5EF4-FFF2-40B4-BE49-F238E27FC236}">
                <a16:creationId xmlns:a16="http://schemas.microsoft.com/office/drawing/2014/main" id="{82E9C4B3-AF4F-527B-2527-8642F66548EE}"/>
              </a:ext>
            </a:extLst>
          </p:cNvPr>
          <p:cNvPicPr>
            <a:picLocks noChangeAspect="1"/>
          </p:cNvPicPr>
          <p:nvPr/>
        </p:nvPicPr>
        <p:blipFill>
          <a:blip r:embed="rId4"/>
          <a:stretch>
            <a:fillRect/>
          </a:stretch>
        </p:blipFill>
        <p:spPr>
          <a:xfrm>
            <a:off x="2743071" y="3429000"/>
            <a:ext cx="2444391" cy="1362239"/>
          </a:xfrm>
          <a:prstGeom prst="rect">
            <a:avLst/>
          </a:prstGeom>
        </p:spPr>
      </p:pic>
      <p:pic>
        <p:nvPicPr>
          <p:cNvPr id="13" name="図 12">
            <a:extLst>
              <a:ext uri="{FF2B5EF4-FFF2-40B4-BE49-F238E27FC236}">
                <a16:creationId xmlns:a16="http://schemas.microsoft.com/office/drawing/2014/main" id="{F0C8C886-835C-22E0-06EF-38C8F51662B6}"/>
              </a:ext>
            </a:extLst>
          </p:cNvPr>
          <p:cNvPicPr>
            <a:picLocks noChangeAspect="1"/>
          </p:cNvPicPr>
          <p:nvPr/>
        </p:nvPicPr>
        <p:blipFill>
          <a:blip r:embed="rId5"/>
          <a:stretch>
            <a:fillRect/>
          </a:stretch>
        </p:blipFill>
        <p:spPr>
          <a:xfrm>
            <a:off x="5624102" y="3380561"/>
            <a:ext cx="1708683" cy="1301536"/>
          </a:xfrm>
          <a:prstGeom prst="rect">
            <a:avLst/>
          </a:prstGeom>
        </p:spPr>
      </p:pic>
      <p:pic>
        <p:nvPicPr>
          <p:cNvPr id="15" name="図 14">
            <a:extLst>
              <a:ext uri="{FF2B5EF4-FFF2-40B4-BE49-F238E27FC236}">
                <a16:creationId xmlns:a16="http://schemas.microsoft.com/office/drawing/2014/main" id="{EDBD9180-13E5-98A1-B318-5A89C1515B71}"/>
              </a:ext>
            </a:extLst>
          </p:cNvPr>
          <p:cNvPicPr>
            <a:picLocks noChangeAspect="1"/>
          </p:cNvPicPr>
          <p:nvPr/>
        </p:nvPicPr>
        <p:blipFill>
          <a:blip r:embed="rId6"/>
          <a:stretch>
            <a:fillRect/>
          </a:stretch>
        </p:blipFill>
        <p:spPr>
          <a:xfrm>
            <a:off x="5624102" y="5059923"/>
            <a:ext cx="1708683" cy="1405806"/>
          </a:xfrm>
          <a:prstGeom prst="rect">
            <a:avLst/>
          </a:prstGeom>
        </p:spPr>
      </p:pic>
      <p:sp>
        <p:nvSpPr>
          <p:cNvPr id="16" name="矢印: 右 15">
            <a:extLst>
              <a:ext uri="{FF2B5EF4-FFF2-40B4-BE49-F238E27FC236}">
                <a16:creationId xmlns:a16="http://schemas.microsoft.com/office/drawing/2014/main" id="{D1381BF2-B2CE-1BBE-4CA2-4FEA07C6B4A8}"/>
              </a:ext>
            </a:extLst>
          </p:cNvPr>
          <p:cNvSpPr/>
          <p:nvPr/>
        </p:nvSpPr>
        <p:spPr>
          <a:xfrm>
            <a:off x="2373924" y="3827798"/>
            <a:ext cx="211014" cy="4100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032071D0-127D-7158-3F50-81051AF9F54C}"/>
              </a:ext>
            </a:extLst>
          </p:cNvPr>
          <p:cNvSpPr/>
          <p:nvPr/>
        </p:nvSpPr>
        <p:spPr>
          <a:xfrm>
            <a:off x="5266528" y="3924922"/>
            <a:ext cx="278507" cy="3129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下 17">
            <a:extLst>
              <a:ext uri="{FF2B5EF4-FFF2-40B4-BE49-F238E27FC236}">
                <a16:creationId xmlns:a16="http://schemas.microsoft.com/office/drawing/2014/main" id="{9355AC5B-A936-2E93-B7F0-3361DB7017FE}"/>
              </a:ext>
            </a:extLst>
          </p:cNvPr>
          <p:cNvSpPr/>
          <p:nvPr/>
        </p:nvSpPr>
        <p:spPr>
          <a:xfrm>
            <a:off x="6302597" y="4767184"/>
            <a:ext cx="351692" cy="2693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14859DFE-3083-E593-7525-8DDD6E36F3FE}"/>
              </a:ext>
            </a:extLst>
          </p:cNvPr>
          <p:cNvSpPr txBox="1"/>
          <p:nvPr/>
        </p:nvSpPr>
        <p:spPr>
          <a:xfrm>
            <a:off x="3372451" y="6095585"/>
            <a:ext cx="4333145" cy="369332"/>
          </a:xfrm>
          <a:prstGeom prst="rect">
            <a:avLst/>
          </a:prstGeom>
          <a:noFill/>
        </p:spPr>
        <p:txBody>
          <a:bodyPr wrap="square" rtlCol="0">
            <a:spAutoFit/>
          </a:bodyPr>
          <a:lstStyle/>
          <a:p>
            <a:r>
              <a:rPr lang="ja-JP" altLang="en-US" dirty="0"/>
              <a:t>下の方にあります。</a:t>
            </a:r>
            <a:endParaRPr kumimoji="1" lang="ja-JP" altLang="en-US" dirty="0"/>
          </a:p>
        </p:txBody>
      </p:sp>
    </p:spTree>
    <p:extLst>
      <p:ext uri="{BB962C8B-B14F-4D97-AF65-F5344CB8AC3E}">
        <p14:creationId xmlns:p14="http://schemas.microsoft.com/office/powerpoint/2010/main" val="2560222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8</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7684477"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a:solidFill>
                  <a:schemeClr val="tx1"/>
                </a:solidFill>
              </a:rPr>
              <a:t> </a:t>
            </a:r>
            <a:r>
              <a:rPr lang="ja-JP" altLang="en-US" sz="2400" dirty="0">
                <a:solidFill>
                  <a:schemeClr val="tx1"/>
                </a:solidFill>
                <a:latin typeface="メイリオ" panose="020B0604030504040204" pitchFamily="50" charset="-128"/>
                <a:ea typeface="メイリオ" panose="020B0604030504040204" pitchFamily="50" charset="-128"/>
              </a:rPr>
              <a:t>４</a:t>
            </a:r>
            <a:r>
              <a:rPr lang="en-US" altLang="ja-JP" sz="2400" dirty="0">
                <a:solidFill>
                  <a:schemeClr val="tx1"/>
                </a:solidFill>
                <a:latin typeface="メイリオ" panose="020B0604030504040204" pitchFamily="50" charset="-128"/>
                <a:ea typeface="メイリオ" panose="020B0604030504040204" pitchFamily="50" charset="-128"/>
              </a:rPr>
              <a:t>-2</a:t>
            </a:r>
            <a:r>
              <a:rPr kumimoji="1" lang="en-US" altLang="ja-JP" sz="2400" dirty="0">
                <a:solidFill>
                  <a:schemeClr val="tx1"/>
                </a:solidFill>
                <a:latin typeface="メイリオ" panose="020B0604030504040204" pitchFamily="50" charset="-128"/>
                <a:ea typeface="メイリオ" panose="020B0604030504040204" pitchFamily="50" charset="-128"/>
              </a:rPr>
              <a:t>. </a:t>
            </a:r>
            <a:r>
              <a:rPr kumimoji="1" lang="ja-JP" altLang="en-US" sz="2400" dirty="0">
                <a:solidFill>
                  <a:schemeClr val="tx1"/>
                </a:solidFill>
                <a:latin typeface="メイリオ" panose="020B0604030504040204" pitchFamily="50" charset="-128"/>
                <a:ea typeface="メイリオ" panose="020B0604030504040204" pitchFamily="50" charset="-128"/>
              </a:rPr>
              <a:t>補足 </a:t>
            </a:r>
            <a:r>
              <a:rPr lang="ja-JP" altLang="en-US" sz="2400" dirty="0">
                <a:solidFill>
                  <a:schemeClr val="tx1"/>
                </a:solidFill>
                <a:latin typeface="メイリオ" panose="020B0604030504040204" pitchFamily="50" charset="-128"/>
                <a:ea typeface="メイリオ" panose="020B0604030504040204" pitchFamily="50" charset="-128"/>
              </a:rPr>
              <a:t>草ブロックが見つからない場合</a:t>
            </a:r>
            <a:r>
              <a:rPr lang="en-US" altLang="ja-JP" sz="2400" dirty="0">
                <a:solidFill>
                  <a:schemeClr val="tx1"/>
                </a:solidFill>
                <a:latin typeface="メイリオ" panose="020B0604030504040204" pitchFamily="50" charset="-128"/>
                <a:ea typeface="メイリオ" panose="020B0604030504040204" pitchFamily="50" charset="-128"/>
              </a:rPr>
              <a:t>(</a:t>
            </a:r>
            <a:r>
              <a:rPr lang="ja-JP" altLang="en-US" sz="2400" dirty="0">
                <a:solidFill>
                  <a:schemeClr val="tx1"/>
                </a:solidFill>
                <a:latin typeface="メイリオ" panose="020B0604030504040204" pitchFamily="50" charset="-128"/>
                <a:ea typeface="メイリオ" panose="020B0604030504040204" pitchFamily="50" charset="-128"/>
              </a:rPr>
              <a:t>作り方</a:t>
            </a:r>
            <a:r>
              <a:rPr lang="en-US" altLang="ja-JP" sz="2400" dirty="0">
                <a:solidFill>
                  <a:schemeClr val="tx1"/>
                </a:solidFill>
                <a:latin typeface="メイリオ" panose="020B0604030504040204" pitchFamily="50" charset="-128"/>
                <a:ea typeface="メイリオ" panose="020B0604030504040204" pitchFamily="50" charset="-128"/>
              </a:rPr>
              <a:t>)</a:t>
            </a:r>
            <a:endParaRPr kumimoji="1" lang="ja-JP" altLang="en-US" sz="2400" dirty="0"/>
          </a:p>
        </p:txBody>
      </p:sp>
      <p:sp>
        <p:nvSpPr>
          <p:cNvPr id="7" name="テキスト ボックス 6">
            <a:extLst>
              <a:ext uri="{FF2B5EF4-FFF2-40B4-BE49-F238E27FC236}">
                <a16:creationId xmlns:a16="http://schemas.microsoft.com/office/drawing/2014/main" id="{D8C9D20F-DFEA-275E-390B-D3B4532C4349}"/>
              </a:ext>
            </a:extLst>
          </p:cNvPr>
          <p:cNvSpPr txBox="1"/>
          <p:nvPr/>
        </p:nvSpPr>
        <p:spPr>
          <a:xfrm>
            <a:off x="2743071" y="962607"/>
            <a:ext cx="4333145" cy="646331"/>
          </a:xfrm>
          <a:prstGeom prst="rect">
            <a:avLst/>
          </a:prstGeom>
          <a:noFill/>
        </p:spPr>
        <p:txBody>
          <a:bodyPr wrap="square" rtlCol="0">
            <a:spAutoFit/>
          </a:bodyPr>
          <a:lstStyle/>
          <a:p>
            <a:r>
              <a:rPr kumimoji="1" lang="ja-JP" altLang="en-US" dirty="0"/>
              <a:t>草ブロックと同様の世界を作ることもできます。</a:t>
            </a:r>
          </a:p>
        </p:txBody>
      </p:sp>
      <p:pic>
        <p:nvPicPr>
          <p:cNvPr id="15" name="図 14">
            <a:extLst>
              <a:ext uri="{FF2B5EF4-FFF2-40B4-BE49-F238E27FC236}">
                <a16:creationId xmlns:a16="http://schemas.microsoft.com/office/drawing/2014/main" id="{EDBD9180-13E5-98A1-B318-5A89C1515B71}"/>
              </a:ext>
            </a:extLst>
          </p:cNvPr>
          <p:cNvPicPr>
            <a:picLocks noChangeAspect="1"/>
          </p:cNvPicPr>
          <p:nvPr/>
        </p:nvPicPr>
        <p:blipFill>
          <a:blip r:embed="rId2"/>
          <a:stretch>
            <a:fillRect/>
          </a:stretch>
        </p:blipFill>
        <p:spPr>
          <a:xfrm>
            <a:off x="647656" y="962607"/>
            <a:ext cx="1708683" cy="1405806"/>
          </a:xfrm>
          <a:prstGeom prst="rect">
            <a:avLst/>
          </a:prstGeom>
        </p:spPr>
      </p:pic>
      <p:sp>
        <p:nvSpPr>
          <p:cNvPr id="19" name="テキスト ボックス 18">
            <a:extLst>
              <a:ext uri="{FF2B5EF4-FFF2-40B4-BE49-F238E27FC236}">
                <a16:creationId xmlns:a16="http://schemas.microsoft.com/office/drawing/2014/main" id="{14859DFE-3083-E593-7525-8DDD6E36F3FE}"/>
              </a:ext>
            </a:extLst>
          </p:cNvPr>
          <p:cNvSpPr txBox="1"/>
          <p:nvPr/>
        </p:nvSpPr>
        <p:spPr>
          <a:xfrm>
            <a:off x="418236" y="4727030"/>
            <a:ext cx="4333145" cy="646331"/>
          </a:xfrm>
          <a:prstGeom prst="rect">
            <a:avLst/>
          </a:prstGeom>
          <a:noFill/>
        </p:spPr>
        <p:txBody>
          <a:bodyPr wrap="square" rtlCol="0">
            <a:spAutoFit/>
          </a:bodyPr>
          <a:lstStyle/>
          <a:p>
            <a:r>
              <a:rPr lang="ja-JP" altLang="en-US" dirty="0"/>
              <a:t>新しい世界 </a:t>
            </a:r>
            <a:r>
              <a:rPr lang="en-US" altLang="ja-JP" dirty="0"/>
              <a:t>-&gt;</a:t>
            </a:r>
          </a:p>
          <a:p>
            <a:r>
              <a:rPr kumimoji="1" lang="en-US" altLang="ja-JP" dirty="0"/>
              <a:t>  </a:t>
            </a:r>
            <a:r>
              <a:rPr kumimoji="1" lang="ja-JP" altLang="en-US" dirty="0"/>
              <a:t>新規</a:t>
            </a:r>
          </a:p>
        </p:txBody>
      </p:sp>
      <p:pic>
        <p:nvPicPr>
          <p:cNvPr id="4" name="図 3">
            <a:extLst>
              <a:ext uri="{FF2B5EF4-FFF2-40B4-BE49-F238E27FC236}">
                <a16:creationId xmlns:a16="http://schemas.microsoft.com/office/drawing/2014/main" id="{8CE49378-3199-B452-B228-7E75E64F8FF4}"/>
              </a:ext>
            </a:extLst>
          </p:cNvPr>
          <p:cNvPicPr>
            <a:picLocks noChangeAspect="1"/>
          </p:cNvPicPr>
          <p:nvPr/>
        </p:nvPicPr>
        <p:blipFill>
          <a:blip r:embed="rId3"/>
          <a:stretch>
            <a:fillRect/>
          </a:stretch>
        </p:blipFill>
        <p:spPr>
          <a:xfrm>
            <a:off x="647656" y="3010933"/>
            <a:ext cx="1748119" cy="1325954"/>
          </a:xfrm>
          <a:prstGeom prst="rect">
            <a:avLst/>
          </a:prstGeom>
        </p:spPr>
      </p:pic>
      <p:pic>
        <p:nvPicPr>
          <p:cNvPr id="12" name="図 11">
            <a:extLst>
              <a:ext uri="{FF2B5EF4-FFF2-40B4-BE49-F238E27FC236}">
                <a16:creationId xmlns:a16="http://schemas.microsoft.com/office/drawing/2014/main" id="{CF4BCD4B-D110-44AF-2932-8975529F1C53}"/>
              </a:ext>
            </a:extLst>
          </p:cNvPr>
          <p:cNvPicPr>
            <a:picLocks noChangeAspect="1"/>
          </p:cNvPicPr>
          <p:nvPr/>
        </p:nvPicPr>
        <p:blipFill>
          <a:blip r:embed="rId4"/>
          <a:stretch>
            <a:fillRect/>
          </a:stretch>
        </p:blipFill>
        <p:spPr>
          <a:xfrm>
            <a:off x="3482497" y="1969090"/>
            <a:ext cx="3415189" cy="2919820"/>
          </a:xfrm>
          <a:prstGeom prst="rect">
            <a:avLst/>
          </a:prstGeom>
        </p:spPr>
      </p:pic>
      <p:sp>
        <p:nvSpPr>
          <p:cNvPr id="14" name="矢印: 右 13">
            <a:extLst>
              <a:ext uri="{FF2B5EF4-FFF2-40B4-BE49-F238E27FC236}">
                <a16:creationId xmlns:a16="http://schemas.microsoft.com/office/drawing/2014/main" id="{1328BCCB-CDFA-1B84-39A1-D0D76FAD7019}"/>
              </a:ext>
            </a:extLst>
          </p:cNvPr>
          <p:cNvSpPr/>
          <p:nvPr/>
        </p:nvSpPr>
        <p:spPr>
          <a:xfrm>
            <a:off x="2733310" y="3208867"/>
            <a:ext cx="580421" cy="4936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42F45128-1743-E18E-0F37-664A5E38E87B}"/>
              </a:ext>
            </a:extLst>
          </p:cNvPr>
          <p:cNvSpPr txBox="1"/>
          <p:nvPr/>
        </p:nvSpPr>
        <p:spPr>
          <a:xfrm>
            <a:off x="3023518" y="5117173"/>
            <a:ext cx="5381928" cy="923330"/>
          </a:xfrm>
          <a:prstGeom prst="rect">
            <a:avLst/>
          </a:prstGeom>
          <a:noFill/>
        </p:spPr>
        <p:txBody>
          <a:bodyPr wrap="square" rtlCol="0">
            <a:spAutoFit/>
          </a:bodyPr>
          <a:lstStyle/>
          <a:p>
            <a:r>
              <a:rPr kumimoji="1" lang="ja-JP" altLang="en-US" dirty="0"/>
              <a:t>世界の名前</a:t>
            </a:r>
            <a:r>
              <a:rPr kumimoji="1" lang="en-US" altLang="ja-JP" dirty="0"/>
              <a:t>:(</a:t>
            </a:r>
            <a:r>
              <a:rPr kumimoji="1" lang="ja-JP" altLang="en-US" dirty="0"/>
              <a:t>自分の好きな名前</a:t>
            </a:r>
            <a:r>
              <a:rPr kumimoji="1" lang="en-US" altLang="ja-JP" dirty="0"/>
              <a:t>)</a:t>
            </a:r>
          </a:p>
          <a:p>
            <a:r>
              <a:rPr kumimoji="1" lang="ja-JP" altLang="en-US" dirty="0"/>
              <a:t>デフォルトゲームモード</a:t>
            </a:r>
            <a:r>
              <a:rPr kumimoji="1" lang="en-US" altLang="ja-JP" dirty="0"/>
              <a:t>: </a:t>
            </a:r>
            <a:r>
              <a:rPr kumimoji="1" lang="ja-JP" altLang="en-US" dirty="0"/>
              <a:t>クリエイティブ</a:t>
            </a:r>
          </a:p>
          <a:p>
            <a:r>
              <a:rPr kumimoji="1" lang="ja-JP" altLang="en-US" dirty="0"/>
              <a:t>世界のタイプ</a:t>
            </a:r>
            <a:r>
              <a:rPr kumimoji="1" lang="en-US" altLang="ja-JP" dirty="0"/>
              <a:t>: </a:t>
            </a:r>
            <a:r>
              <a:rPr kumimoji="1" lang="ja-JP" altLang="en-US" dirty="0"/>
              <a:t>フラット</a:t>
            </a:r>
          </a:p>
        </p:txBody>
      </p:sp>
      <p:sp>
        <p:nvSpPr>
          <p:cNvPr id="22" name="正方形/長方形 21">
            <a:extLst>
              <a:ext uri="{FF2B5EF4-FFF2-40B4-BE49-F238E27FC236}">
                <a16:creationId xmlns:a16="http://schemas.microsoft.com/office/drawing/2014/main" id="{59E861C1-30FC-4A26-FDFB-CE3C00B617F1}"/>
              </a:ext>
            </a:extLst>
          </p:cNvPr>
          <p:cNvSpPr/>
          <p:nvPr/>
        </p:nvSpPr>
        <p:spPr>
          <a:xfrm>
            <a:off x="3482497" y="2333243"/>
            <a:ext cx="3415189" cy="2650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A166BF6D-8C25-6B30-83AF-49E6891F5679}"/>
              </a:ext>
            </a:extLst>
          </p:cNvPr>
          <p:cNvSpPr/>
          <p:nvPr/>
        </p:nvSpPr>
        <p:spPr>
          <a:xfrm>
            <a:off x="3482496" y="2777905"/>
            <a:ext cx="3415189" cy="2650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82AC00D3-30D0-0C22-876B-F16421C8B2A6}"/>
              </a:ext>
            </a:extLst>
          </p:cNvPr>
          <p:cNvSpPr/>
          <p:nvPr/>
        </p:nvSpPr>
        <p:spPr>
          <a:xfrm>
            <a:off x="3482495" y="4581153"/>
            <a:ext cx="3415189" cy="2650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19114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9</a:t>
            </a:fld>
            <a:r>
              <a:rPr kumimoji="1" lang="ja-JP" altLang="en-US" dirty="0">
                <a:latin typeface="メイリオ" panose="020B0604030504040204" pitchFamily="50" charset="-128"/>
                <a:ea typeface="メイリオ" panose="020B0604030504040204" pitchFamily="50" charset="-128"/>
              </a:rPr>
              <a:t>ページ</a:t>
            </a:r>
          </a:p>
        </p:txBody>
      </p:sp>
      <p:sp>
        <p:nvSpPr>
          <p:cNvPr id="10" name="角丸四角形 9"/>
          <p:cNvSpPr/>
          <p:nvPr/>
        </p:nvSpPr>
        <p:spPr>
          <a:xfrm>
            <a:off x="263769" y="218371"/>
            <a:ext cx="7684477"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a:solidFill>
                  <a:schemeClr val="tx1"/>
                </a:solidFill>
              </a:rPr>
              <a:t> </a:t>
            </a:r>
            <a:r>
              <a:rPr kumimoji="1" lang="en-US" altLang="ja-JP" sz="2400" dirty="0">
                <a:solidFill>
                  <a:schemeClr val="tx1"/>
                </a:solidFill>
                <a:latin typeface="メイリオ" panose="020B0604030504040204" pitchFamily="50" charset="-128"/>
                <a:ea typeface="メイリオ" panose="020B0604030504040204" pitchFamily="50" charset="-128"/>
              </a:rPr>
              <a:t>5-1 </a:t>
            </a:r>
            <a:r>
              <a:rPr kumimoji="1" lang="ja-JP" altLang="en-US" sz="2400" dirty="0">
                <a:solidFill>
                  <a:schemeClr val="tx1"/>
                </a:solidFill>
                <a:latin typeface="メイリオ" panose="020B0604030504040204" pitchFamily="50" charset="-128"/>
                <a:ea typeface="メイリオ" panose="020B0604030504040204" pitchFamily="50" charset="-128"/>
              </a:rPr>
              <a:t>基本的な操作</a:t>
            </a:r>
            <a:r>
              <a:rPr kumimoji="1" lang="en-US" altLang="ja-JP" sz="2400" dirty="0">
                <a:solidFill>
                  <a:schemeClr val="tx1"/>
                </a:solidFill>
                <a:latin typeface="メイリオ" panose="020B0604030504040204" pitchFamily="50" charset="-128"/>
                <a:ea typeface="メイリオ" panose="020B0604030504040204" pitchFamily="50" charset="-128"/>
              </a:rPr>
              <a:t>(</a:t>
            </a:r>
            <a:r>
              <a:rPr kumimoji="1" lang="ja-JP" altLang="en-US" sz="2400" dirty="0">
                <a:solidFill>
                  <a:schemeClr val="tx1"/>
                </a:solidFill>
                <a:latin typeface="メイリオ" panose="020B0604030504040204" pitchFamily="50" charset="-128"/>
                <a:ea typeface="メイリオ" panose="020B0604030504040204" pitchFamily="50" charset="-128"/>
              </a:rPr>
              <a:t>プレーヤー</a:t>
            </a:r>
            <a:r>
              <a:rPr lang="ja-JP" altLang="en-US" sz="2400" dirty="0">
                <a:solidFill>
                  <a:schemeClr val="tx1"/>
                </a:solidFill>
                <a:latin typeface="メイリオ" panose="020B0604030504040204" pitchFamily="50" charset="-128"/>
                <a:ea typeface="メイリオ" panose="020B0604030504040204" pitchFamily="50" charset="-128"/>
              </a:rPr>
              <a:t>を動かそう</a:t>
            </a:r>
            <a:r>
              <a:rPr lang="en-US" altLang="ja-JP" sz="2400" dirty="0">
                <a:solidFill>
                  <a:schemeClr val="tx1"/>
                </a:solidFill>
                <a:latin typeface="メイリオ" panose="020B0604030504040204" pitchFamily="50" charset="-128"/>
                <a:ea typeface="メイリオ" panose="020B0604030504040204" pitchFamily="50" charset="-128"/>
              </a:rPr>
              <a:t>)</a:t>
            </a:r>
            <a:endParaRPr kumimoji="1" lang="en-US" altLang="ja-JP" sz="2400" dirty="0">
              <a:solidFill>
                <a:schemeClr val="tx1"/>
              </a:solidFill>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864E31DE-C6F2-D1FC-D5EF-A8699AC85CB9}"/>
              </a:ext>
            </a:extLst>
          </p:cNvPr>
          <p:cNvPicPr>
            <a:picLocks noChangeAspect="1"/>
          </p:cNvPicPr>
          <p:nvPr/>
        </p:nvPicPr>
        <p:blipFill>
          <a:blip r:embed="rId2"/>
          <a:stretch>
            <a:fillRect/>
          </a:stretch>
        </p:blipFill>
        <p:spPr>
          <a:xfrm>
            <a:off x="633047" y="1156010"/>
            <a:ext cx="5788856" cy="3011544"/>
          </a:xfrm>
          <a:prstGeom prst="rect">
            <a:avLst/>
          </a:prstGeom>
        </p:spPr>
      </p:pic>
      <p:sp>
        <p:nvSpPr>
          <p:cNvPr id="6" name="テキスト ボックス 5">
            <a:extLst>
              <a:ext uri="{FF2B5EF4-FFF2-40B4-BE49-F238E27FC236}">
                <a16:creationId xmlns:a16="http://schemas.microsoft.com/office/drawing/2014/main" id="{6CE3257F-0F90-19E0-F119-976C47F138B5}"/>
              </a:ext>
            </a:extLst>
          </p:cNvPr>
          <p:cNvSpPr txBox="1"/>
          <p:nvPr/>
        </p:nvSpPr>
        <p:spPr>
          <a:xfrm>
            <a:off x="633047" y="4432361"/>
            <a:ext cx="7167547" cy="1477328"/>
          </a:xfrm>
          <a:prstGeom prst="rect">
            <a:avLst/>
          </a:prstGeom>
          <a:noFill/>
        </p:spPr>
        <p:txBody>
          <a:bodyPr wrap="square" rtlCol="0">
            <a:spAutoFit/>
          </a:bodyPr>
          <a:lstStyle/>
          <a:p>
            <a:r>
              <a:rPr lang="ja-JP" altLang="en-US" dirty="0"/>
              <a:t>あなたの分身のプレーヤーが見えます。</a:t>
            </a:r>
            <a:br>
              <a:rPr lang="ja-JP" altLang="en-US" dirty="0"/>
            </a:br>
            <a:endParaRPr lang="en-US" altLang="ja-JP" dirty="0"/>
          </a:p>
          <a:p>
            <a:r>
              <a:rPr kumimoji="1" lang="en-US" altLang="ja-JP" dirty="0"/>
              <a:t>W, S, A, D</a:t>
            </a:r>
            <a:r>
              <a:rPr kumimoji="1" lang="ja-JP" altLang="en-US" dirty="0"/>
              <a:t>のキーを使ってプレーヤーを動かしてみましょう。</a:t>
            </a:r>
          </a:p>
          <a:p>
            <a:endParaRPr lang="ja-JP" altLang="en-US" dirty="0"/>
          </a:p>
          <a:p>
            <a:r>
              <a:rPr kumimoji="1" lang="en-US" altLang="ja-JP" dirty="0"/>
              <a:t>[</a:t>
            </a:r>
            <a:r>
              <a:rPr kumimoji="1" lang="ja-JP" altLang="en-US" dirty="0"/>
              <a:t>スペース</a:t>
            </a:r>
            <a:r>
              <a:rPr kumimoji="1" lang="en-US" altLang="ja-JP" dirty="0"/>
              <a:t>]</a:t>
            </a:r>
            <a:r>
              <a:rPr kumimoji="1" lang="ja-JP" altLang="en-US" dirty="0"/>
              <a:t>キーを使って、ジャンプしたり、空を飛んでみましょう。</a:t>
            </a:r>
          </a:p>
        </p:txBody>
      </p:sp>
    </p:spTree>
    <p:extLst>
      <p:ext uri="{BB962C8B-B14F-4D97-AF65-F5344CB8AC3E}">
        <p14:creationId xmlns:p14="http://schemas.microsoft.com/office/powerpoint/2010/main" val="242411360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8379</TotalTime>
  <Words>1604</Words>
  <Application>Microsoft Office PowerPoint</Application>
  <PresentationFormat>画面に合わせる (4:3)</PresentationFormat>
  <Paragraphs>189</Paragraphs>
  <Slides>28</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28</vt:i4>
      </vt:variant>
    </vt:vector>
  </HeadingPairs>
  <TitlesOfParts>
    <vt:vector size="33" baseType="lpstr">
      <vt:lpstr>メイリオ</vt:lpstr>
      <vt:lpstr>游ゴシック</vt:lpstr>
      <vt:lpstr>游ゴシック Light</vt:lpstr>
      <vt:lpstr>Arial</vt:lpstr>
      <vt:lpstr>Office テーマ</vt:lpstr>
      <vt:lpstr>コード忍者の里/ CoderDojo市川真間</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コード忍者の里</dc:title>
  <dc:creator>gohome8</dc:creator>
  <cp:lastModifiedBy>Go Ota</cp:lastModifiedBy>
  <cp:revision>258</cp:revision>
  <cp:lastPrinted>2022-07-09T22:18:16Z</cp:lastPrinted>
  <dcterms:created xsi:type="dcterms:W3CDTF">2017-03-15T01:59:13Z</dcterms:created>
  <dcterms:modified xsi:type="dcterms:W3CDTF">2022-07-09T22:19:10Z</dcterms:modified>
</cp:coreProperties>
</file>