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305" r:id="rId4"/>
    <p:sldId id="329" r:id="rId5"/>
    <p:sldId id="303" r:id="rId6"/>
    <p:sldId id="330" r:id="rId7"/>
    <p:sldId id="331" r:id="rId8"/>
    <p:sldId id="306" r:id="rId9"/>
    <p:sldId id="353" r:id="rId10"/>
    <p:sldId id="354" r:id="rId11"/>
    <p:sldId id="332" r:id="rId12"/>
    <p:sldId id="333" r:id="rId13"/>
    <p:sldId id="334" r:id="rId14"/>
    <p:sldId id="337" r:id="rId15"/>
    <p:sldId id="338" r:id="rId16"/>
    <p:sldId id="339" r:id="rId17"/>
    <p:sldId id="336" r:id="rId18"/>
    <p:sldId id="340" r:id="rId19"/>
    <p:sldId id="342" r:id="rId20"/>
    <p:sldId id="341" r:id="rId21"/>
    <p:sldId id="326" r:id="rId22"/>
    <p:sldId id="343" r:id="rId23"/>
    <p:sldId id="344" r:id="rId24"/>
    <p:sldId id="345" r:id="rId25"/>
    <p:sldId id="347" r:id="rId26"/>
    <p:sldId id="348" r:id="rId27"/>
    <p:sldId id="349" r:id="rId28"/>
    <p:sldId id="350" r:id="rId29"/>
    <p:sldId id="351" r:id="rId30"/>
    <p:sldId id="352" r:id="rId3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0EB"/>
    <a:srgbClr val="66FF66"/>
    <a:srgbClr val="FF0000"/>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2" autoAdjust="0"/>
    <p:restoredTop sz="94660"/>
  </p:normalViewPr>
  <p:slideViewPr>
    <p:cSldViewPr snapToGrid="0">
      <p:cViewPr varScale="1">
        <p:scale>
          <a:sx n="60" d="100"/>
          <a:sy n="60" d="100"/>
        </p:scale>
        <p:origin x="146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363" cy="513508"/>
          </a:xfrm>
          <a:prstGeom prst="rect">
            <a:avLst/>
          </a:prstGeom>
        </p:spPr>
        <p:txBody>
          <a:bodyPr vert="horz" lIns="98340" tIns="49172" rIns="98340" bIns="4917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2"/>
            <a:ext cx="3076363" cy="513508"/>
          </a:xfrm>
          <a:prstGeom prst="rect">
            <a:avLst/>
          </a:prstGeom>
        </p:spPr>
        <p:txBody>
          <a:bodyPr vert="horz" lIns="98340" tIns="49172" rIns="98340" bIns="49172" rtlCol="0"/>
          <a:lstStyle>
            <a:lvl1pPr algn="r">
              <a:defRPr sz="1300"/>
            </a:lvl1pPr>
          </a:lstStyle>
          <a:p>
            <a:fld id="{A0E000F1-07FB-45D1-8775-C743EFC5783B}" type="datetimeFigureOut">
              <a:rPr kumimoji="1" lang="ja-JP" altLang="en-US" smtClean="0"/>
              <a:t>2022/7/14</a:t>
            </a:fld>
            <a:endParaRPr kumimoji="1" lang="ja-JP" altLang="en-US"/>
          </a:p>
        </p:txBody>
      </p:sp>
      <p:sp>
        <p:nvSpPr>
          <p:cNvPr id="4" name="スライド イメージ プレースホルダー 3"/>
          <p:cNvSpPr>
            <a:spLocks noGrp="1" noRot="1" noChangeAspect="1"/>
          </p:cNvSpPr>
          <p:nvPr>
            <p:ph type="sldImg" idx="2"/>
          </p:nvPr>
        </p:nvSpPr>
        <p:spPr>
          <a:xfrm>
            <a:off x="1249363" y="1281113"/>
            <a:ext cx="4600575" cy="3451225"/>
          </a:xfrm>
          <a:prstGeom prst="rect">
            <a:avLst/>
          </a:prstGeom>
          <a:noFill/>
          <a:ln w="12700">
            <a:solidFill>
              <a:prstClr val="black"/>
            </a:solidFill>
          </a:ln>
        </p:spPr>
        <p:txBody>
          <a:bodyPr vert="horz" lIns="98340" tIns="49172" rIns="98340" bIns="49172" rtlCol="0" anchor="ctr"/>
          <a:lstStyle/>
          <a:p>
            <a:endParaRPr lang="ja-JP" altLang="en-US"/>
          </a:p>
        </p:txBody>
      </p:sp>
      <p:sp>
        <p:nvSpPr>
          <p:cNvPr id="5" name="ノート プレースホルダー 4"/>
          <p:cNvSpPr>
            <a:spLocks noGrp="1"/>
          </p:cNvSpPr>
          <p:nvPr>
            <p:ph type="body" sz="quarter" idx="3"/>
          </p:nvPr>
        </p:nvSpPr>
        <p:spPr>
          <a:xfrm>
            <a:off x="709931" y="4925411"/>
            <a:ext cx="5679440" cy="4029878"/>
          </a:xfrm>
          <a:prstGeom prst="rect">
            <a:avLst/>
          </a:prstGeom>
        </p:spPr>
        <p:txBody>
          <a:bodyPr vert="horz" lIns="98340" tIns="49172" rIns="98340" bIns="491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10"/>
            <a:ext cx="3076363" cy="513507"/>
          </a:xfrm>
          <a:prstGeom prst="rect">
            <a:avLst/>
          </a:prstGeom>
        </p:spPr>
        <p:txBody>
          <a:bodyPr vert="horz" lIns="98340" tIns="49172" rIns="98340" bIns="4917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10"/>
            <a:ext cx="3076363" cy="513507"/>
          </a:xfrm>
          <a:prstGeom prst="rect">
            <a:avLst/>
          </a:prstGeom>
        </p:spPr>
        <p:txBody>
          <a:bodyPr vert="horz" lIns="98340" tIns="49172" rIns="98340" bIns="49172" rtlCol="0" anchor="b"/>
          <a:lstStyle>
            <a:lvl1pPr algn="r">
              <a:defRPr sz="13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2022/7/14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A70C1E-BE66-4E5B-A7B0-62BCFB847437}" type="datetimeFigureOut">
              <a:rPr kumimoji="1" lang="ja-JP" altLang="en-US" smtClean="0"/>
              <a:t>2022/7/14</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89166" y="3295517"/>
            <a:ext cx="6893170" cy="2215991"/>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　これからマインクラフトで本格的にプログラミング使用と考えている人のための初球のの資料です</a:t>
            </a:r>
            <a:r>
              <a:rPr kumimoji="1" lang="ja-JP" altLang="en-US" dirty="0">
                <a:latin typeface="メイリオ" panose="020B0604030504040204" pitchFamily="50" charset="-128"/>
                <a:ea typeface="メイリオ" panose="020B0604030504040204" pitchFamily="50" charset="-128"/>
              </a:rPr>
              <a:t>。</a:t>
            </a:r>
            <a:br>
              <a:rPr kumimoji="1" lang="ja-JP" altLang="en-US"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特に興味ある内容から初めてもらって構いません。ただし、前提のなるものもあるので、必要に応じてやってみてください</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はじまりの書は全部やってください</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次の表に内容など示します</a:t>
            </a:r>
            <a:r>
              <a:rPr kumimoji="1" lang="en-US" altLang="ja-JP"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br>
              <a:rPr lang="ja-JP" altLang="en-US" sz="1600" dirty="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 </a:t>
            </a:r>
            <a:br>
              <a:rPr lang="ja-JP" altLang="en-US" dirty="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140475" y="0"/>
            <a:ext cx="3206882" cy="500197"/>
          </a:xfrm>
        </p:spPr>
        <p:txBody>
          <a:bodyPr>
            <a:normAutofit fontScale="90000"/>
          </a:bodyPr>
          <a:lstStyle/>
          <a:p>
            <a:pPr algn="l"/>
            <a:r>
              <a:rPr kumimoji="1" lang="ja-JP" altLang="en-US" sz="1600" dirty="0">
                <a:latin typeface="メイリオ" panose="020B0604030504040204" pitchFamily="50" charset="-128"/>
                <a:ea typeface="メイリオ" panose="020B0604030504040204" pitchFamily="50" charset="-128"/>
              </a:rPr>
              <a:t>コード忍者の里</a:t>
            </a:r>
            <a:r>
              <a:rPr kumimoji="1" lang="en-US" altLang="ja-JP" sz="1600" dirty="0">
                <a:latin typeface="メイリオ" panose="020B0604030504040204" pitchFamily="50" charset="-128"/>
                <a:ea typeface="メイリオ" panose="020B0604030504040204" pitchFamily="50" charset="-128"/>
              </a:rPr>
              <a:t>/ </a:t>
            </a:r>
            <a:r>
              <a:rPr kumimoji="1" lang="en-US" altLang="ja-JP" sz="1600" dirty="0" err="1">
                <a:latin typeface="メイリオ" panose="020B0604030504040204" pitchFamily="50" charset="-128"/>
                <a:ea typeface="メイリオ" panose="020B0604030504040204" pitchFamily="50" charset="-128"/>
              </a:rPr>
              <a:t>CoderDojo</a:t>
            </a:r>
            <a:r>
              <a:rPr kumimoji="1" lang="ja-JP" altLang="en-US" sz="1600" dirty="0">
                <a:latin typeface="メイリオ" panose="020B0604030504040204" pitchFamily="50" charset="-128"/>
                <a:ea typeface="メイリオ" panose="020B0604030504040204" pitchFamily="50" charset="-128"/>
              </a:rPr>
              <a:t>市川真間</a:t>
            </a:r>
          </a:p>
        </p:txBody>
      </p:sp>
      <p:grpSp>
        <p:nvGrpSpPr>
          <p:cNvPr id="6" name="グループ化 5"/>
          <p:cNvGrpSpPr/>
          <p:nvPr/>
        </p:nvGrpSpPr>
        <p:grpSpPr>
          <a:xfrm>
            <a:off x="1568797" y="421415"/>
            <a:ext cx="7076803" cy="2063918"/>
            <a:chOff x="1638888" y="746529"/>
            <a:chExt cx="6006904" cy="1704997"/>
          </a:xfrm>
        </p:grpSpPr>
        <p:sp>
          <p:nvSpPr>
            <p:cNvPr id="4" name="横巻き 3"/>
            <p:cNvSpPr/>
            <p:nvPr/>
          </p:nvSpPr>
          <p:spPr>
            <a:xfrm>
              <a:off x="1638888" y="746529"/>
              <a:ext cx="6006904" cy="1704997"/>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994096" y="1121975"/>
              <a:ext cx="5444197" cy="1021940"/>
            </a:xfrm>
            <a:prstGeom prst="rect">
              <a:avLst/>
            </a:prstGeom>
            <a:solidFill>
              <a:schemeClr val="bg1"/>
            </a:solidFill>
            <a:ln w="73025">
              <a:solidFill>
                <a:srgbClr val="006600"/>
              </a:solidFill>
            </a:ln>
          </p:spPr>
          <p:txBody>
            <a:bodyPr wrap="square" rtlCol="0">
              <a:spAutoFit/>
            </a:bodyPr>
            <a:lstStyle/>
            <a:p>
              <a:pPr algn="ctr">
                <a:lnSpc>
                  <a:spcPts val="3000"/>
                </a:lnSpc>
              </a:pPr>
              <a:r>
                <a:rPr lang="ja-JP" altLang="en-US" sz="2800" dirty="0"/>
                <a:t>下忍</a:t>
              </a:r>
              <a:r>
                <a:rPr kumimoji="1" lang="ja-JP" altLang="en-US" sz="2800" dirty="0"/>
                <a:t>の書　</a:t>
              </a:r>
              <a:r>
                <a:rPr kumimoji="1" lang="en-US" altLang="ja-JP" sz="2800" dirty="0"/>
                <a:t>Part 1</a:t>
              </a:r>
              <a:br>
                <a:rPr kumimoji="1" lang="ja-JP" altLang="en-US" sz="2800" dirty="0"/>
              </a:br>
              <a:r>
                <a:rPr kumimoji="1" lang="en-US" altLang="ja-JP" sz="2800" dirty="0"/>
                <a:t>- </a:t>
              </a:r>
              <a:r>
                <a:rPr lang="ja-JP" altLang="en-US" sz="2800" dirty="0"/>
                <a:t>マインクラフトプログラミング初級</a:t>
              </a:r>
              <a:r>
                <a:rPr lang="en-US" altLang="ja-JP" sz="2800" dirty="0"/>
                <a:t> –</a:t>
              </a:r>
              <a:br>
                <a:rPr lang="ja-JP" altLang="en-US" sz="2800" dirty="0"/>
              </a:br>
              <a:r>
                <a:rPr lang="ja-JP" altLang="en-US" sz="2400" dirty="0"/>
                <a:t>教育用マインクラフト対応</a:t>
              </a:r>
              <a:endParaRPr kumimoji="1" lang="ja-JP" altLang="en-US" sz="2400" dirty="0"/>
            </a:p>
          </p:txBody>
        </p:sp>
      </p:grpSp>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a:t>
            </a:fld>
            <a:r>
              <a:rPr kumimoji="1" lang="ja-JP" altLang="en-US" dirty="0">
                <a:latin typeface="メイリオ" panose="020B0604030504040204" pitchFamily="50" charset="-128"/>
                <a:ea typeface="メイリオ" panose="020B0604030504040204" pitchFamily="50" charset="-128"/>
              </a:rPr>
              <a:t>ページ</a:t>
            </a:r>
          </a:p>
        </p:txBody>
      </p:sp>
      <p:sp>
        <p:nvSpPr>
          <p:cNvPr id="11" name="テキスト ボックス 10"/>
          <p:cNvSpPr txBox="1"/>
          <p:nvPr/>
        </p:nvSpPr>
        <p:spPr>
          <a:xfrm>
            <a:off x="2206078" y="6027534"/>
            <a:ext cx="597625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バージョン</a:t>
            </a:r>
            <a:r>
              <a:rPr kumimoji="1" lang="en-US" altLang="ja-JP" dirty="0">
                <a:latin typeface="メイリオ" panose="020B0604030504040204" pitchFamily="50" charset="-128"/>
                <a:ea typeface="メイリオ" panose="020B0604030504040204" pitchFamily="50" charset="-128"/>
              </a:rPr>
              <a:t>:Ver 0.85 /2022</a:t>
            </a:r>
            <a:r>
              <a:rPr kumimoji="1" lang="ja-JP" altLang="en-US" dirty="0">
                <a:latin typeface="メイリオ" panose="020B0604030504040204" pitchFamily="50" charset="-128"/>
                <a:ea typeface="メイリオ" panose="020B0604030504040204" pitchFamily="50" charset="-128"/>
              </a:rPr>
              <a:t>度版 </a:t>
            </a:r>
            <a:br>
              <a:rPr kumimoji="1" lang="en-US" altLang="ja-JP" dirty="0">
                <a:latin typeface="メイリオ" panose="020B0604030504040204" pitchFamily="50" charset="-128"/>
                <a:ea typeface="メイリオ" panose="020B0604030504040204" pitchFamily="50" charset="-128"/>
              </a:rPr>
            </a:br>
            <a:endParaRPr kumimoji="1" lang="ja-JP" altLang="en-US" dirty="0">
              <a:solidFill>
                <a:srgbClr val="FF0000"/>
              </a:solidFill>
              <a:latin typeface="メイリオ" panose="020B0604030504040204" pitchFamily="50" charset="-128"/>
              <a:ea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185444684"/>
              </p:ext>
            </p:extLst>
          </p:nvPr>
        </p:nvGraphicFramePr>
        <p:xfrm>
          <a:off x="4280097" y="5051468"/>
          <a:ext cx="4670473" cy="678180"/>
        </p:xfrm>
        <a:graphic>
          <a:graphicData uri="http://schemas.openxmlformats.org/drawingml/2006/table">
            <a:tbl>
              <a:tblPr firstRow="1" bandRow="1">
                <a:tableStyleId>{5C22544A-7EE6-4342-B048-85BDC9FD1C3A}</a:tableStyleId>
              </a:tblPr>
              <a:tblGrid>
                <a:gridCol w="1181687">
                  <a:extLst>
                    <a:ext uri="{9D8B030D-6E8A-4147-A177-3AD203B41FA5}">
                      <a16:colId xmlns:a16="http://schemas.microsoft.com/office/drawing/2014/main" val="2886001555"/>
                    </a:ext>
                  </a:extLst>
                </a:gridCol>
                <a:gridCol w="3488786">
                  <a:extLst>
                    <a:ext uri="{9D8B030D-6E8A-4147-A177-3AD203B41FA5}">
                      <a16:colId xmlns:a16="http://schemas.microsoft.com/office/drawing/2014/main" val="1975501985"/>
                    </a:ext>
                  </a:extLst>
                </a:gridCol>
              </a:tblGrid>
              <a:tr h="379409">
                <a:tc>
                  <a:txBody>
                    <a:bodyPr/>
                    <a:lstStyle/>
                    <a:p>
                      <a:pPr>
                        <a:lnSpc>
                          <a:spcPct val="150000"/>
                        </a:lnSpc>
                        <a:spcBef>
                          <a:spcPts val="0"/>
                        </a:spcBef>
                      </a:pPr>
                      <a:r>
                        <a:rPr kumimoji="1" lang="ja-JP" altLang="en-US" sz="2800" dirty="0">
                          <a:solidFill>
                            <a:schemeClr val="tx1"/>
                          </a:solidFill>
                          <a:latin typeface="メイリオ" panose="020B0604030504040204" pitchFamily="50" charset="-128"/>
                          <a:ea typeface="メイリオ" panose="020B0604030504040204" pitchFamily="50" charset="-128"/>
                        </a:rPr>
                        <a:t>名前</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200"/>
                        </a:spcBef>
                      </a:pP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094751"/>
                  </a:ext>
                </a:extLst>
              </a:tr>
            </a:tbl>
          </a:graphicData>
        </a:graphic>
      </p:graphicFrame>
      <p:pic>
        <p:nvPicPr>
          <p:cNvPr id="3" name="図 2"/>
          <p:cNvPicPr>
            <a:picLocks noChangeAspect="1"/>
          </p:cNvPicPr>
          <p:nvPr/>
        </p:nvPicPr>
        <p:blipFill>
          <a:blip r:embed="rId2"/>
          <a:stretch>
            <a:fillRect/>
          </a:stretch>
        </p:blipFill>
        <p:spPr>
          <a:xfrm>
            <a:off x="498399" y="5936389"/>
            <a:ext cx="1429132" cy="500196"/>
          </a:xfrm>
          <a:prstGeom prst="rect">
            <a:avLst/>
          </a:prstGeom>
        </p:spPr>
      </p:pic>
      <p:pic>
        <p:nvPicPr>
          <p:cNvPr id="13" name="図 12">
            <a:extLst>
              <a:ext uri="{FF2B5EF4-FFF2-40B4-BE49-F238E27FC236}">
                <a16:creationId xmlns:a16="http://schemas.microsoft.com/office/drawing/2014/main" id="{6D54A4F9-BD7E-D91E-8409-6C076DC0DA0F}"/>
              </a:ext>
            </a:extLst>
          </p:cNvPr>
          <p:cNvPicPr>
            <a:picLocks noChangeAspect="1"/>
          </p:cNvPicPr>
          <p:nvPr/>
        </p:nvPicPr>
        <p:blipFill>
          <a:blip r:embed="rId3"/>
          <a:stretch>
            <a:fillRect/>
          </a:stretch>
        </p:blipFill>
        <p:spPr>
          <a:xfrm>
            <a:off x="3209193" y="2323550"/>
            <a:ext cx="3267531" cy="809738"/>
          </a:xfrm>
          <a:prstGeom prst="rect">
            <a:avLst/>
          </a:prstGeom>
        </p:spPr>
      </p:pic>
      <p:sp>
        <p:nvSpPr>
          <p:cNvPr id="14" name="テキスト ボックス 13">
            <a:extLst>
              <a:ext uri="{FF2B5EF4-FFF2-40B4-BE49-F238E27FC236}">
                <a16:creationId xmlns:a16="http://schemas.microsoft.com/office/drawing/2014/main" id="{EE7476DF-AFA9-86FF-5390-B30DC1A64D49}"/>
              </a:ext>
            </a:extLst>
          </p:cNvPr>
          <p:cNvSpPr txBox="1"/>
          <p:nvPr/>
        </p:nvSpPr>
        <p:spPr>
          <a:xfrm>
            <a:off x="346419" y="615602"/>
            <a:ext cx="1044775" cy="1754326"/>
          </a:xfrm>
          <a:prstGeom prst="rect">
            <a:avLst/>
          </a:prstGeom>
          <a:noFill/>
          <a:ln w="38100">
            <a:solidFill>
              <a:srgbClr val="FF0000"/>
            </a:solidFill>
          </a:ln>
        </p:spPr>
        <p:txBody>
          <a:bodyPr wrap="square" rtlCol="0">
            <a:spAutoFit/>
          </a:bodyPr>
          <a:lstStyle/>
          <a:p>
            <a:pPr algn="ctr"/>
            <a:r>
              <a:rPr lang="ja-JP" altLang="en-US" sz="3600" dirty="0">
                <a:solidFill>
                  <a:srgbClr val="FF0000"/>
                </a:solidFill>
              </a:rPr>
              <a:t>暫定版</a:t>
            </a:r>
            <a:endParaRPr kumimoji="1" lang="ja-JP" altLang="en-US" sz="3600" dirty="0">
              <a:solidFill>
                <a:srgbClr val="FF0000"/>
              </a:solidFill>
            </a:endParaRPr>
          </a:p>
        </p:txBody>
      </p:sp>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10</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p</a:t>
            </a:r>
            <a:r>
              <a:rPr kumimoji="1" lang="ja-JP" altLang="en-US" dirty="0">
                <a:solidFill>
                  <a:schemeClr val="tx1"/>
                </a:solidFill>
              </a:rPr>
              <a:t>⑤　雨を降らせない</a:t>
            </a:r>
            <a:r>
              <a:rPr kumimoji="1" lang="en-US" altLang="ja-JP" dirty="0">
                <a:solidFill>
                  <a:schemeClr val="tx1"/>
                </a:solidFill>
              </a:rPr>
              <a:t>(</a:t>
            </a:r>
            <a:r>
              <a:rPr kumimoji="1" lang="ja-JP" altLang="en-US" dirty="0">
                <a:solidFill>
                  <a:schemeClr val="tx1"/>
                </a:solidFill>
              </a:rPr>
              <a:t>便利なコマンド</a:t>
            </a:r>
            <a:r>
              <a:rPr kumimoji="1" lang="en-US" altLang="ja-JP" dirty="0">
                <a:solidFill>
                  <a:schemeClr val="tx1"/>
                </a:solidFill>
              </a:rPr>
              <a:t>)</a:t>
            </a:r>
            <a:endParaRPr kumimoji="1" lang="ja-JP" altLang="en-US" sz="2400" dirty="0"/>
          </a:p>
        </p:txBody>
      </p:sp>
      <p:graphicFrame>
        <p:nvGraphicFramePr>
          <p:cNvPr id="5" name="表 5">
            <a:extLst>
              <a:ext uri="{FF2B5EF4-FFF2-40B4-BE49-F238E27FC236}">
                <a16:creationId xmlns:a16="http://schemas.microsoft.com/office/drawing/2014/main" id="{6B466151-0704-F170-B93A-0457B20E65B4}"/>
              </a:ext>
            </a:extLst>
          </p:cNvPr>
          <p:cNvGraphicFramePr>
            <a:graphicFrameLocks noGrp="1"/>
          </p:cNvGraphicFramePr>
          <p:nvPr>
            <p:extLst>
              <p:ext uri="{D42A27DB-BD31-4B8C-83A1-F6EECF244321}">
                <p14:modId xmlns:p14="http://schemas.microsoft.com/office/powerpoint/2010/main" val="1063588271"/>
              </p:ext>
            </p:extLst>
          </p:nvPr>
        </p:nvGraphicFramePr>
        <p:xfrm>
          <a:off x="263769" y="1042805"/>
          <a:ext cx="8639598" cy="5247640"/>
        </p:xfrm>
        <a:graphic>
          <a:graphicData uri="http://schemas.openxmlformats.org/drawingml/2006/table">
            <a:tbl>
              <a:tblPr firstRow="1" bandRow="1">
                <a:tableStyleId>{5C22544A-7EE6-4342-B048-85BDC9FD1C3A}</a:tableStyleId>
              </a:tblPr>
              <a:tblGrid>
                <a:gridCol w="3875094">
                  <a:extLst>
                    <a:ext uri="{9D8B030D-6E8A-4147-A177-3AD203B41FA5}">
                      <a16:colId xmlns:a16="http://schemas.microsoft.com/office/drawing/2014/main" val="3034603345"/>
                    </a:ext>
                  </a:extLst>
                </a:gridCol>
                <a:gridCol w="4764504">
                  <a:extLst>
                    <a:ext uri="{9D8B030D-6E8A-4147-A177-3AD203B41FA5}">
                      <a16:colId xmlns:a16="http://schemas.microsoft.com/office/drawing/2014/main" val="2855785289"/>
                    </a:ext>
                  </a:extLst>
                </a:gridCol>
              </a:tblGrid>
              <a:tr h="370840">
                <a:tc>
                  <a:txBody>
                    <a:bodyPr/>
                    <a:lstStyle/>
                    <a:p>
                      <a:r>
                        <a:rPr kumimoji="1" lang="en-US" altLang="ja-JP" sz="1600" b="0" dirty="0">
                          <a:solidFill>
                            <a:schemeClr val="tx1"/>
                          </a:solidFill>
                          <a:latin typeface="+mn-lt"/>
                        </a:rPr>
                        <a:t>/time set day</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mn-lt"/>
                        </a:rPr>
                        <a:t>昼間にする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369811"/>
                  </a:ext>
                </a:extLst>
              </a:tr>
              <a:tr h="370840">
                <a:tc>
                  <a:txBody>
                    <a:bodyPr/>
                    <a:lstStyle/>
                    <a:p>
                      <a:r>
                        <a:rPr kumimoji="1" lang="en-US" altLang="ja-JP" sz="1600" b="0" dirty="0">
                          <a:solidFill>
                            <a:schemeClr val="tx1"/>
                          </a:solidFill>
                          <a:latin typeface="+mn-lt"/>
                        </a:rPr>
                        <a:t>/weather clear</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mn-lt"/>
                        </a:rPr>
                        <a:t>晴れにする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336963"/>
                  </a:ext>
                </a:extLst>
              </a:tr>
              <a:tr h="370840">
                <a:tc>
                  <a:txBody>
                    <a:bodyPr/>
                    <a:lstStyle/>
                    <a:p>
                      <a:r>
                        <a:rPr kumimoji="1" lang="en-US" altLang="ja-JP" sz="1600" b="0" dirty="0">
                          <a:solidFill>
                            <a:schemeClr val="tx1"/>
                          </a:solidFill>
                          <a:latin typeface="+mn-lt"/>
                        </a:rPr>
                        <a:t>/</a:t>
                      </a:r>
                      <a:r>
                        <a:rPr kumimoji="1" lang="en-US" altLang="ja-JP" sz="1600" b="0" dirty="0" err="1">
                          <a:solidFill>
                            <a:schemeClr val="tx1"/>
                          </a:solidFill>
                          <a:latin typeface="+mn-lt"/>
                        </a:rPr>
                        <a:t>tp</a:t>
                      </a:r>
                      <a:r>
                        <a:rPr kumimoji="1" lang="en-US" altLang="ja-JP" sz="1600" b="0" dirty="0">
                          <a:solidFill>
                            <a:schemeClr val="tx1"/>
                          </a:solidFill>
                          <a:latin typeface="+mn-lt"/>
                        </a:rPr>
                        <a:t> @p 0 4 0</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b="0" dirty="0">
                          <a:solidFill>
                            <a:schemeClr val="tx1"/>
                          </a:solidFill>
                          <a:latin typeface="+mn-lt"/>
                        </a:rPr>
                        <a:t>0 4 0 (</a:t>
                      </a:r>
                      <a:r>
                        <a:rPr kumimoji="1" lang="ja-JP" altLang="en-US" sz="1600" b="0" dirty="0">
                          <a:solidFill>
                            <a:schemeClr val="tx1"/>
                          </a:solidFill>
                          <a:latin typeface="+mn-lt"/>
                        </a:rPr>
                        <a:t>東西、高さ、南北</a:t>
                      </a:r>
                      <a:r>
                        <a:rPr kumimoji="1" lang="en-US" altLang="ja-JP" sz="1600" b="0" dirty="0">
                          <a:solidFill>
                            <a:schemeClr val="tx1"/>
                          </a:solidFill>
                          <a:latin typeface="+mn-lt"/>
                        </a:rPr>
                        <a:t>)</a:t>
                      </a:r>
                      <a:r>
                        <a:rPr kumimoji="1" lang="ja-JP" altLang="en-US" sz="1600" b="0" dirty="0">
                          <a:solidFill>
                            <a:schemeClr val="tx1"/>
                          </a:solidFill>
                          <a:latin typeface="+mn-lt"/>
                        </a:rPr>
                        <a:t>にトランスポートする。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0344503"/>
                  </a:ext>
                </a:extLst>
              </a:tr>
              <a:tr h="370840">
                <a:tc>
                  <a:txBody>
                    <a:bodyPr/>
                    <a:lstStyle/>
                    <a:p>
                      <a:r>
                        <a:rPr kumimoji="1" lang="en-US" altLang="ja-JP" sz="1600" b="0" dirty="0">
                          <a:solidFill>
                            <a:schemeClr val="tx1"/>
                          </a:solidFill>
                          <a:latin typeface="+mn-lt"/>
                        </a:rPr>
                        <a:t>/</a:t>
                      </a:r>
                      <a:r>
                        <a:rPr kumimoji="1" lang="en-US" altLang="ja-JP" sz="1600" b="0" dirty="0" err="1">
                          <a:solidFill>
                            <a:schemeClr val="tx1"/>
                          </a:solidFill>
                          <a:latin typeface="+mn-lt"/>
                        </a:rPr>
                        <a:t>tp</a:t>
                      </a:r>
                      <a:r>
                        <a:rPr kumimoji="1" lang="en-US" altLang="ja-JP" sz="1600" b="0" dirty="0">
                          <a:solidFill>
                            <a:schemeClr val="tx1"/>
                          </a:solidFill>
                          <a:latin typeface="+mn-lt"/>
                        </a:rPr>
                        <a:t> ~ ~ ~ 0</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mn-lt"/>
                        </a:rPr>
                        <a:t>プレーヤーを現在の位置で南を向かせる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007426"/>
                  </a:ext>
                </a:extLst>
              </a:tr>
              <a:tr h="370840">
                <a:tc>
                  <a:txBody>
                    <a:bodyPr/>
                    <a:lstStyle/>
                    <a:p>
                      <a:r>
                        <a:rPr kumimoji="1" lang="en-US" altLang="ja-JP" sz="1600" b="0" dirty="0">
                          <a:solidFill>
                            <a:schemeClr val="tx1"/>
                          </a:solidFill>
                          <a:latin typeface="+mn-lt"/>
                        </a:rPr>
                        <a:t>/give @p </a:t>
                      </a:r>
                      <a:r>
                        <a:rPr kumimoji="1" lang="en-US" altLang="ja-JP" sz="1600" b="0" dirty="0" err="1">
                          <a:solidFill>
                            <a:schemeClr val="tx1"/>
                          </a:solidFill>
                          <a:latin typeface="+mn-lt"/>
                        </a:rPr>
                        <a:t>command_block</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mn-lt"/>
                        </a:rPr>
                        <a:t>コマンドブロックを入手する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674126"/>
                  </a:ext>
                </a:extLst>
              </a:tr>
              <a:tr h="370840">
                <a:tc>
                  <a:txBody>
                    <a:bodyPr/>
                    <a:lstStyle/>
                    <a:p>
                      <a:r>
                        <a:rPr kumimoji="1" lang="en-US" altLang="ja-JP" sz="1600" b="0" dirty="0">
                          <a:solidFill>
                            <a:schemeClr val="tx1"/>
                          </a:solidFill>
                          <a:latin typeface="+mn-lt"/>
                        </a:rPr>
                        <a:t>/</a:t>
                      </a:r>
                      <a:r>
                        <a:rPr kumimoji="1" lang="en-US" altLang="ja-JP" sz="1600" b="0" dirty="0" err="1">
                          <a:solidFill>
                            <a:schemeClr val="tx1"/>
                          </a:solidFill>
                          <a:latin typeface="+mn-lt"/>
                        </a:rPr>
                        <a:t>setblock</a:t>
                      </a:r>
                      <a:r>
                        <a:rPr kumimoji="1" lang="ja-JP" altLang="en-US" sz="1600" b="0" dirty="0">
                          <a:solidFill>
                            <a:schemeClr val="tx1"/>
                          </a:solidFill>
                          <a:latin typeface="+mn-lt"/>
                        </a:rPr>
                        <a:t> </a:t>
                      </a:r>
                      <a:r>
                        <a:rPr kumimoji="1" lang="en-US" altLang="ja-JP" sz="1600" b="0" dirty="0">
                          <a:solidFill>
                            <a:schemeClr val="tx1"/>
                          </a:solidFill>
                          <a:latin typeface="+mn-lt"/>
                        </a:rPr>
                        <a:t>1 4 1 </a:t>
                      </a:r>
                      <a:r>
                        <a:rPr kumimoji="1" lang="en-US" altLang="ja-JP" sz="1600" b="0" dirty="0" err="1">
                          <a:solidFill>
                            <a:schemeClr val="tx1"/>
                          </a:solidFill>
                          <a:latin typeface="+mn-lt"/>
                        </a:rPr>
                        <a:t>tnt</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b="0" dirty="0">
                          <a:solidFill>
                            <a:schemeClr val="tx1"/>
                          </a:solidFill>
                          <a:latin typeface="+mn-lt"/>
                        </a:rPr>
                        <a:t>0 4 0 (</a:t>
                      </a:r>
                      <a:r>
                        <a:rPr kumimoji="1" lang="ja-JP" altLang="en-US" sz="1600" b="0" dirty="0">
                          <a:solidFill>
                            <a:schemeClr val="tx1"/>
                          </a:solidFill>
                          <a:latin typeface="+mn-lt"/>
                        </a:rPr>
                        <a:t>東西、高さ、南北</a:t>
                      </a:r>
                      <a:r>
                        <a:rPr kumimoji="1" lang="en-US" altLang="ja-JP" sz="1600" b="0" dirty="0">
                          <a:solidFill>
                            <a:schemeClr val="tx1"/>
                          </a:solidFill>
                          <a:latin typeface="+mn-lt"/>
                        </a:rPr>
                        <a:t>)</a:t>
                      </a:r>
                      <a:r>
                        <a:rPr kumimoji="1" lang="ja-JP" altLang="en-US" sz="1600" b="0" dirty="0">
                          <a:solidFill>
                            <a:schemeClr val="tx1"/>
                          </a:solidFill>
                          <a:latin typeface="+mn-lt"/>
                        </a:rPr>
                        <a:t>に</a:t>
                      </a:r>
                      <a:r>
                        <a:rPr kumimoji="1" lang="en-US" altLang="ja-JP" sz="1600" b="0" dirty="0">
                          <a:solidFill>
                            <a:schemeClr val="tx1"/>
                          </a:solidFill>
                          <a:latin typeface="+mn-lt"/>
                        </a:rPr>
                        <a:t>TNT</a:t>
                      </a:r>
                      <a:r>
                        <a:rPr kumimoji="1" lang="ja-JP" altLang="en-US" sz="1600" b="0" dirty="0">
                          <a:solidFill>
                            <a:schemeClr val="tx1"/>
                          </a:solidFill>
                          <a:latin typeface="+mn-lt"/>
                        </a:rPr>
                        <a:t>を置く。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602660"/>
                  </a:ext>
                </a:extLst>
              </a:tr>
              <a:tr h="370840">
                <a:tc>
                  <a:txBody>
                    <a:bodyPr/>
                    <a:lstStyle/>
                    <a:p>
                      <a:r>
                        <a:rPr kumimoji="1" lang="en-US" altLang="ja-JP" sz="1600" b="0" dirty="0">
                          <a:solidFill>
                            <a:schemeClr val="tx1"/>
                          </a:solidFill>
                          <a:latin typeface="+mn-lt"/>
                        </a:rPr>
                        <a:t>/ fill ~1 ~ ~1 ~10 ~10 ~10 air</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mn-lt"/>
                        </a:rPr>
                        <a:t>現在の位置の </a:t>
                      </a:r>
                      <a:r>
                        <a:rPr kumimoji="1" lang="en-US" altLang="ja-JP" sz="1600" b="0" dirty="0">
                          <a:solidFill>
                            <a:schemeClr val="tx1"/>
                          </a:solidFill>
                          <a:latin typeface="+mn-lt"/>
                        </a:rPr>
                        <a:t>~1 ~ ~1</a:t>
                      </a:r>
                      <a:r>
                        <a:rPr kumimoji="1" lang="ja-JP" altLang="en-US" sz="1600" b="0" dirty="0">
                          <a:solidFill>
                            <a:schemeClr val="tx1"/>
                          </a:solidFill>
                          <a:latin typeface="+mn-lt"/>
                        </a:rPr>
                        <a:t>　から</a:t>
                      </a:r>
                      <a:r>
                        <a:rPr kumimoji="1" lang="en-US" altLang="ja-JP" sz="1600" b="0" dirty="0">
                          <a:solidFill>
                            <a:schemeClr val="tx1"/>
                          </a:solidFill>
                          <a:latin typeface="+mn-lt"/>
                        </a:rPr>
                        <a:t> ~10 ~10 ~10</a:t>
                      </a:r>
                      <a:r>
                        <a:rPr kumimoji="1" lang="ja-JP" altLang="en-US" sz="1600" b="0" dirty="0">
                          <a:solidFill>
                            <a:schemeClr val="tx1"/>
                          </a:solidFill>
                          <a:latin typeface="+mn-lt"/>
                        </a:rPr>
                        <a:t>まで空気で埋める</a:t>
                      </a:r>
                      <a:r>
                        <a:rPr kumimoji="1" lang="en-US" altLang="ja-JP" sz="1600" b="0" dirty="0">
                          <a:solidFill>
                            <a:schemeClr val="tx1"/>
                          </a:solidFill>
                          <a:latin typeface="+mn-lt"/>
                        </a:rPr>
                        <a:t> </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722878"/>
                  </a:ext>
                </a:extLst>
              </a:tr>
              <a:tr h="370840">
                <a:tc>
                  <a:txBody>
                    <a:bodyPr/>
                    <a:lstStyle/>
                    <a:p>
                      <a:r>
                        <a:rPr kumimoji="1" lang="en-US" altLang="ja-JP" sz="1600" b="0" dirty="0">
                          <a:solidFill>
                            <a:schemeClr val="tx1"/>
                          </a:solidFill>
                          <a:latin typeface="+mn-lt"/>
                        </a:rPr>
                        <a:t>/</a:t>
                      </a:r>
                      <a:r>
                        <a:rPr kumimoji="1" lang="en-US" altLang="ja-JP" sz="1600" b="0" dirty="0" err="1">
                          <a:solidFill>
                            <a:schemeClr val="tx1"/>
                          </a:solidFill>
                          <a:latin typeface="+mn-lt"/>
                        </a:rPr>
                        <a:t>alwaysday</a:t>
                      </a:r>
                      <a:endParaRPr kumimoji="1" lang="ja-JP" alt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mn-lt"/>
                        </a:rPr>
                        <a:t>昼夜のサイクルを停止、再開する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315267"/>
                  </a:ext>
                </a:extLst>
              </a:tr>
              <a:tr h="370840">
                <a:tc>
                  <a:txBody>
                    <a:bodyPr/>
                    <a:lstStyle/>
                    <a:p>
                      <a:endParaRPr kumimoji="1" lang="ja-JP" altLang="en-US"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14292"/>
                  </a:ext>
                </a:extLst>
              </a:tr>
              <a:tr h="370840">
                <a:tc>
                  <a:txBody>
                    <a:bodyPr/>
                    <a:lstStyle/>
                    <a:p>
                      <a:endParaRPr kumimoji="1" lang="ja-JP" altLang="en-US"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696338"/>
                  </a:ext>
                </a:extLst>
              </a:tr>
              <a:tr h="370840">
                <a:tc>
                  <a:txBody>
                    <a:bodyPr/>
                    <a:lstStyle/>
                    <a:p>
                      <a:endParaRPr kumimoji="1" lang="ja-JP" altLang="en-US"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489890"/>
                  </a:ext>
                </a:extLst>
              </a:tr>
              <a:tr h="370840">
                <a:tc>
                  <a:txBody>
                    <a:bodyPr/>
                    <a:lstStyle/>
                    <a:p>
                      <a:endParaRPr kumimoji="1" lang="ja-JP" altLang="en-US"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778992"/>
                  </a:ext>
                </a:extLst>
              </a:tr>
            </a:tbl>
          </a:graphicData>
        </a:graphic>
      </p:graphicFrame>
    </p:spTree>
    <p:extLst>
      <p:ext uri="{BB962C8B-B14F-4D97-AF65-F5344CB8AC3E}">
        <p14:creationId xmlns:p14="http://schemas.microsoft.com/office/powerpoint/2010/main" val="271501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11</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sz="2400" dirty="0">
                <a:solidFill>
                  <a:schemeClr val="tx1"/>
                </a:solidFill>
              </a:rPr>
              <a:t>p</a:t>
            </a:r>
            <a:r>
              <a:rPr kumimoji="1" lang="ja-JP" altLang="en-US" sz="2400" dirty="0">
                <a:solidFill>
                  <a:schemeClr val="tx1"/>
                </a:solidFill>
              </a:rPr>
              <a:t>⑥ </a:t>
            </a:r>
            <a:r>
              <a:rPr kumimoji="1" lang="en-US" altLang="ja-JP" sz="2400" dirty="0">
                <a:solidFill>
                  <a:schemeClr val="tx1"/>
                </a:solidFill>
              </a:rPr>
              <a:t>TNT (</a:t>
            </a:r>
            <a:r>
              <a:rPr kumimoji="1" lang="ja-JP" altLang="en-US" sz="2400" dirty="0">
                <a:solidFill>
                  <a:schemeClr val="tx1"/>
                </a:solidFill>
              </a:rPr>
              <a:t>ボタンによる爆破</a:t>
            </a:r>
            <a:r>
              <a:rPr kumimoji="1" lang="en-US" altLang="ja-JP" sz="2400" dirty="0">
                <a:solidFill>
                  <a:schemeClr val="tx1"/>
                </a:solidFill>
              </a:rPr>
              <a:t>)</a:t>
            </a:r>
            <a:endParaRPr kumimoji="1" lang="ja-JP" altLang="en-US" sz="2400" dirty="0">
              <a:solidFill>
                <a:schemeClr val="tx1"/>
              </a:solidFill>
            </a:endParaRPr>
          </a:p>
        </p:txBody>
      </p:sp>
      <p:pic>
        <p:nvPicPr>
          <p:cNvPr id="3" name="図 2">
            <a:extLst>
              <a:ext uri="{FF2B5EF4-FFF2-40B4-BE49-F238E27FC236}">
                <a16:creationId xmlns:a16="http://schemas.microsoft.com/office/drawing/2014/main" id="{8509323B-03F6-EF60-6542-8DACFEFA4CBA}"/>
              </a:ext>
            </a:extLst>
          </p:cNvPr>
          <p:cNvPicPr>
            <a:picLocks noChangeAspect="1"/>
          </p:cNvPicPr>
          <p:nvPr/>
        </p:nvPicPr>
        <p:blipFill>
          <a:blip r:embed="rId2"/>
          <a:stretch>
            <a:fillRect/>
          </a:stretch>
        </p:blipFill>
        <p:spPr>
          <a:xfrm>
            <a:off x="441265" y="969371"/>
            <a:ext cx="5147648" cy="1396211"/>
          </a:xfrm>
          <a:prstGeom prst="rect">
            <a:avLst/>
          </a:prstGeom>
        </p:spPr>
      </p:pic>
      <p:graphicFrame>
        <p:nvGraphicFramePr>
          <p:cNvPr id="2" name="表 3">
            <a:extLst>
              <a:ext uri="{FF2B5EF4-FFF2-40B4-BE49-F238E27FC236}">
                <a16:creationId xmlns:a16="http://schemas.microsoft.com/office/drawing/2014/main" id="{9CB04083-13B0-0CF4-6D43-8F1C0EEE146B}"/>
              </a:ext>
            </a:extLst>
          </p:cNvPr>
          <p:cNvGraphicFramePr>
            <a:graphicFrameLocks noGrp="1"/>
          </p:cNvGraphicFramePr>
          <p:nvPr>
            <p:extLst>
              <p:ext uri="{D42A27DB-BD31-4B8C-83A1-F6EECF244321}">
                <p14:modId xmlns:p14="http://schemas.microsoft.com/office/powerpoint/2010/main" val="2088296983"/>
              </p:ext>
            </p:extLst>
          </p:nvPr>
        </p:nvGraphicFramePr>
        <p:xfrm>
          <a:off x="612465" y="1138755"/>
          <a:ext cx="4976445" cy="1017182"/>
        </p:xfrm>
        <a:graphic>
          <a:graphicData uri="http://schemas.openxmlformats.org/drawingml/2006/table">
            <a:tbl>
              <a:tblPr firstRow="1" bandRow="1">
                <a:tableStyleId>{5C22544A-7EE6-4342-B048-85BDC9FD1C3A}</a:tableStyleId>
              </a:tblPr>
              <a:tblGrid>
                <a:gridCol w="995289">
                  <a:extLst>
                    <a:ext uri="{9D8B030D-6E8A-4147-A177-3AD203B41FA5}">
                      <a16:colId xmlns:a16="http://schemas.microsoft.com/office/drawing/2014/main" val="3394595228"/>
                    </a:ext>
                  </a:extLst>
                </a:gridCol>
                <a:gridCol w="995289">
                  <a:extLst>
                    <a:ext uri="{9D8B030D-6E8A-4147-A177-3AD203B41FA5}">
                      <a16:colId xmlns:a16="http://schemas.microsoft.com/office/drawing/2014/main" val="558185960"/>
                    </a:ext>
                  </a:extLst>
                </a:gridCol>
                <a:gridCol w="995289">
                  <a:extLst>
                    <a:ext uri="{9D8B030D-6E8A-4147-A177-3AD203B41FA5}">
                      <a16:colId xmlns:a16="http://schemas.microsoft.com/office/drawing/2014/main" val="4111515055"/>
                    </a:ext>
                  </a:extLst>
                </a:gridCol>
                <a:gridCol w="995289">
                  <a:extLst>
                    <a:ext uri="{9D8B030D-6E8A-4147-A177-3AD203B41FA5}">
                      <a16:colId xmlns:a16="http://schemas.microsoft.com/office/drawing/2014/main" val="4014642073"/>
                    </a:ext>
                  </a:extLst>
                </a:gridCol>
                <a:gridCol w="995289">
                  <a:extLst>
                    <a:ext uri="{9D8B030D-6E8A-4147-A177-3AD203B41FA5}">
                      <a16:colId xmlns:a16="http://schemas.microsoft.com/office/drawing/2014/main" val="2946990579"/>
                    </a:ext>
                  </a:extLst>
                </a:gridCol>
              </a:tblGrid>
              <a:tr h="1017182">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80115168"/>
                  </a:ext>
                </a:extLst>
              </a:tr>
            </a:tbl>
          </a:graphicData>
        </a:graphic>
      </p:graphicFrame>
      <p:pic>
        <p:nvPicPr>
          <p:cNvPr id="1026" name="Picture 2">
            <a:extLst>
              <a:ext uri="{FF2B5EF4-FFF2-40B4-BE49-F238E27FC236}">
                <a16:creationId xmlns:a16="http://schemas.microsoft.com/office/drawing/2014/main" id="{9C6C238E-A3CA-D45D-D8E1-D88550D84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65" y="2492356"/>
            <a:ext cx="1060572" cy="106057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7FF6640D-8638-29DE-CCCE-006D4583B5D0}"/>
              </a:ext>
            </a:extLst>
          </p:cNvPr>
          <p:cNvSpPr txBox="1"/>
          <p:nvPr/>
        </p:nvSpPr>
        <p:spPr>
          <a:xfrm>
            <a:off x="263769" y="3636766"/>
            <a:ext cx="1415564" cy="646331"/>
          </a:xfrm>
          <a:prstGeom prst="rect">
            <a:avLst/>
          </a:prstGeom>
          <a:noFill/>
        </p:spPr>
        <p:txBody>
          <a:bodyPr wrap="square" rtlCol="0">
            <a:spAutoFit/>
          </a:bodyPr>
          <a:lstStyle/>
          <a:p>
            <a:r>
              <a:rPr kumimoji="1" lang="en-US" altLang="ja-JP" dirty="0">
                <a:solidFill>
                  <a:srgbClr val="FF0000"/>
                </a:solidFill>
              </a:rPr>
              <a:t>TNT:</a:t>
            </a:r>
          </a:p>
          <a:p>
            <a:r>
              <a:rPr kumimoji="1" lang="ja-JP" altLang="en-US" dirty="0"/>
              <a:t>爆弾です。</a:t>
            </a:r>
          </a:p>
        </p:txBody>
      </p:sp>
      <p:pic>
        <p:nvPicPr>
          <p:cNvPr id="1028" name="Picture 4" descr="レッドストーン画像">
            <a:extLst>
              <a:ext uri="{FF2B5EF4-FFF2-40B4-BE49-F238E27FC236}">
                <a16:creationId xmlns:a16="http://schemas.microsoft.com/office/drawing/2014/main" id="{580DB2FC-78C3-30FA-BF4D-F39DB971E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86110" y="2567399"/>
            <a:ext cx="657958" cy="59055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304596EB-F9C2-3922-C672-CD830575B642}"/>
              </a:ext>
            </a:extLst>
          </p:cNvPr>
          <p:cNvSpPr txBox="1"/>
          <p:nvPr/>
        </p:nvSpPr>
        <p:spPr>
          <a:xfrm>
            <a:off x="2102885" y="3254258"/>
            <a:ext cx="1824408" cy="1200329"/>
          </a:xfrm>
          <a:prstGeom prst="rect">
            <a:avLst/>
          </a:prstGeom>
          <a:noFill/>
        </p:spPr>
        <p:txBody>
          <a:bodyPr wrap="square" rtlCol="0">
            <a:spAutoFit/>
          </a:bodyPr>
          <a:lstStyle/>
          <a:p>
            <a:r>
              <a:rPr kumimoji="1" lang="ja-JP" altLang="en-US" dirty="0">
                <a:solidFill>
                  <a:srgbClr val="FF0000"/>
                </a:solidFill>
              </a:rPr>
              <a:t>レッド</a:t>
            </a:r>
            <a:br>
              <a:rPr kumimoji="1" lang="en-US" altLang="ja-JP" dirty="0">
                <a:solidFill>
                  <a:srgbClr val="FF0000"/>
                </a:solidFill>
              </a:rPr>
            </a:br>
            <a:r>
              <a:rPr kumimoji="1" lang="ja-JP" altLang="en-US" dirty="0">
                <a:solidFill>
                  <a:srgbClr val="FF0000"/>
                </a:solidFill>
              </a:rPr>
              <a:t>ストーンの</a:t>
            </a:r>
            <a:r>
              <a:rPr lang="ja-JP" altLang="en-US" dirty="0">
                <a:solidFill>
                  <a:srgbClr val="FF0000"/>
                </a:solidFill>
              </a:rPr>
              <a:t>粉</a:t>
            </a:r>
            <a:r>
              <a:rPr lang="en-US" altLang="ja-JP" dirty="0">
                <a:solidFill>
                  <a:srgbClr val="FF0000"/>
                </a:solidFill>
              </a:rPr>
              <a:t>:</a:t>
            </a:r>
          </a:p>
          <a:p>
            <a:r>
              <a:rPr lang="ja-JP" altLang="en-US" dirty="0"/>
              <a:t>動力や信号を伝えます。</a:t>
            </a:r>
            <a:endParaRPr kumimoji="1" lang="ja-JP" altLang="en-US" dirty="0"/>
          </a:p>
        </p:txBody>
      </p:sp>
      <p:pic>
        <p:nvPicPr>
          <p:cNvPr id="1030" name="Picture 6">
            <a:extLst>
              <a:ext uri="{FF2B5EF4-FFF2-40B4-BE49-F238E27FC236}">
                <a16:creationId xmlns:a16="http://schemas.microsoft.com/office/drawing/2014/main" id="{3FA659FC-DC40-D25A-CE0C-8FC145612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0845" y="2308267"/>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70A83CC6-22E2-10D1-6413-1DE7B8A7FDB5}"/>
              </a:ext>
            </a:extLst>
          </p:cNvPr>
          <p:cNvSpPr txBox="1"/>
          <p:nvPr/>
        </p:nvSpPr>
        <p:spPr>
          <a:xfrm>
            <a:off x="4350845" y="3317917"/>
            <a:ext cx="1824408" cy="923330"/>
          </a:xfrm>
          <a:prstGeom prst="rect">
            <a:avLst/>
          </a:prstGeom>
          <a:noFill/>
        </p:spPr>
        <p:txBody>
          <a:bodyPr wrap="square" rtlCol="0">
            <a:spAutoFit/>
          </a:bodyPr>
          <a:lstStyle/>
          <a:p>
            <a:r>
              <a:rPr kumimoji="1" lang="ja-JP" altLang="en-US" dirty="0">
                <a:solidFill>
                  <a:srgbClr val="FF0000"/>
                </a:solidFill>
              </a:rPr>
              <a:t>ボタン</a:t>
            </a:r>
            <a:r>
              <a:rPr lang="en-US" altLang="ja-JP" dirty="0">
                <a:solidFill>
                  <a:srgbClr val="FF0000"/>
                </a:solidFill>
              </a:rPr>
              <a:t>:</a:t>
            </a:r>
          </a:p>
          <a:p>
            <a:r>
              <a:rPr lang="ja-JP" altLang="en-US" dirty="0"/>
              <a:t>押すと信号を発信します。</a:t>
            </a:r>
            <a:endParaRPr kumimoji="1" lang="ja-JP" altLang="en-US" dirty="0"/>
          </a:p>
        </p:txBody>
      </p:sp>
      <p:pic>
        <p:nvPicPr>
          <p:cNvPr id="5" name="図 4">
            <a:extLst>
              <a:ext uri="{FF2B5EF4-FFF2-40B4-BE49-F238E27FC236}">
                <a16:creationId xmlns:a16="http://schemas.microsoft.com/office/drawing/2014/main" id="{212925C1-07F7-BC03-14DD-8A4D60EDF480}"/>
              </a:ext>
            </a:extLst>
          </p:cNvPr>
          <p:cNvPicPr>
            <a:picLocks noChangeAspect="1"/>
          </p:cNvPicPr>
          <p:nvPr/>
        </p:nvPicPr>
        <p:blipFill>
          <a:blip r:embed="rId6"/>
          <a:stretch>
            <a:fillRect/>
          </a:stretch>
        </p:blipFill>
        <p:spPr>
          <a:xfrm>
            <a:off x="2102885" y="4498324"/>
            <a:ext cx="3105150" cy="2152650"/>
          </a:xfrm>
          <a:prstGeom prst="rect">
            <a:avLst/>
          </a:prstGeom>
        </p:spPr>
      </p:pic>
      <p:sp>
        <p:nvSpPr>
          <p:cNvPr id="16" name="テキスト ボックス 15">
            <a:extLst>
              <a:ext uri="{FF2B5EF4-FFF2-40B4-BE49-F238E27FC236}">
                <a16:creationId xmlns:a16="http://schemas.microsoft.com/office/drawing/2014/main" id="{7227710D-2ACE-97BE-58CF-410F1FC7045D}"/>
              </a:ext>
            </a:extLst>
          </p:cNvPr>
          <p:cNvSpPr txBox="1"/>
          <p:nvPr/>
        </p:nvSpPr>
        <p:spPr>
          <a:xfrm>
            <a:off x="5452814" y="4689352"/>
            <a:ext cx="3105150" cy="923330"/>
          </a:xfrm>
          <a:prstGeom prst="rect">
            <a:avLst/>
          </a:prstGeom>
          <a:noFill/>
        </p:spPr>
        <p:txBody>
          <a:bodyPr wrap="square" rtlCol="0">
            <a:spAutoFit/>
          </a:bodyPr>
          <a:lstStyle/>
          <a:p>
            <a:r>
              <a:rPr kumimoji="1" lang="ja-JP" altLang="en-US" dirty="0"/>
              <a:t>視点を変えると、ボタンを使えるようになります。</a:t>
            </a:r>
          </a:p>
          <a:p>
            <a:r>
              <a:rPr lang="ja-JP" altLang="en-US" dirty="0"/>
              <a:t>ボタンを押してみよう</a:t>
            </a:r>
            <a:endParaRPr kumimoji="1" lang="ja-JP" altLang="en-US" dirty="0"/>
          </a:p>
        </p:txBody>
      </p:sp>
    </p:spTree>
    <p:extLst>
      <p:ext uri="{BB962C8B-B14F-4D97-AF65-F5344CB8AC3E}">
        <p14:creationId xmlns:p14="http://schemas.microsoft.com/office/powerpoint/2010/main" val="190508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sz="2400" dirty="0">
                <a:solidFill>
                  <a:schemeClr val="tx1"/>
                </a:solidFill>
              </a:rPr>
              <a:t>p</a:t>
            </a:r>
            <a:r>
              <a:rPr kumimoji="1" lang="ja-JP" altLang="en-US" sz="2400" dirty="0">
                <a:solidFill>
                  <a:schemeClr val="tx1"/>
                </a:solidFill>
              </a:rPr>
              <a:t>⑥ </a:t>
            </a:r>
            <a:r>
              <a:rPr kumimoji="1" lang="en-US" altLang="ja-JP" sz="2400" dirty="0">
                <a:solidFill>
                  <a:schemeClr val="tx1"/>
                </a:solidFill>
              </a:rPr>
              <a:t>TNT (</a:t>
            </a:r>
            <a:r>
              <a:rPr kumimoji="1" lang="ja-JP" altLang="en-US" sz="2400" dirty="0">
                <a:solidFill>
                  <a:schemeClr val="tx1"/>
                </a:solidFill>
              </a:rPr>
              <a:t>空中爆破</a:t>
            </a:r>
            <a:r>
              <a:rPr kumimoji="1" lang="en-US" altLang="ja-JP" sz="2400" dirty="0">
                <a:solidFill>
                  <a:schemeClr val="tx1"/>
                </a:solidFill>
              </a:rPr>
              <a:t>)</a:t>
            </a:r>
            <a:endParaRPr kumimoji="1" lang="ja-JP" altLang="en-US" sz="2400" dirty="0">
              <a:solidFill>
                <a:schemeClr val="tx1"/>
              </a:solidFill>
            </a:endParaRPr>
          </a:p>
        </p:txBody>
      </p:sp>
      <p:pic>
        <p:nvPicPr>
          <p:cNvPr id="6" name="図 5">
            <a:extLst>
              <a:ext uri="{FF2B5EF4-FFF2-40B4-BE49-F238E27FC236}">
                <a16:creationId xmlns:a16="http://schemas.microsoft.com/office/drawing/2014/main" id="{279C50E1-9567-167E-DEFC-9D90C70C89AB}"/>
              </a:ext>
            </a:extLst>
          </p:cNvPr>
          <p:cNvPicPr>
            <a:picLocks noChangeAspect="1"/>
          </p:cNvPicPr>
          <p:nvPr/>
        </p:nvPicPr>
        <p:blipFill>
          <a:blip r:embed="rId2"/>
          <a:stretch>
            <a:fillRect/>
          </a:stretch>
        </p:blipFill>
        <p:spPr>
          <a:xfrm>
            <a:off x="962908" y="921564"/>
            <a:ext cx="1972798" cy="3221633"/>
          </a:xfrm>
          <a:prstGeom prst="rect">
            <a:avLst/>
          </a:prstGeom>
        </p:spPr>
      </p:pic>
      <p:pic>
        <p:nvPicPr>
          <p:cNvPr id="12" name="図 11">
            <a:extLst>
              <a:ext uri="{FF2B5EF4-FFF2-40B4-BE49-F238E27FC236}">
                <a16:creationId xmlns:a16="http://schemas.microsoft.com/office/drawing/2014/main" id="{737A69D3-4DFB-BD2B-2E79-08EBE71022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45" b="96711" l="1134" r="97353">
                        <a14:foregroundMark x1="2079" y1="4605" x2="378" y2="90132"/>
                        <a14:foregroundMark x1="378" y1="90132" x2="24197" y2="99342"/>
                        <a14:foregroundMark x1="24197" y1="99342" x2="50095" y2="99342"/>
                        <a14:foregroundMark x1="50095" y1="99342" x2="64650" y2="85526"/>
                        <a14:foregroundMark x1="64650" y1="85526" x2="90926" y2="85526"/>
                        <a14:foregroundMark x1="90926" y1="85526" x2="97543" y2="71711"/>
                        <a14:foregroundMark x1="97543" y1="71711" x2="98677" y2="48355"/>
                        <a14:foregroundMark x1="98677" y1="48355" x2="92060" y2="32566"/>
                        <a14:foregroundMark x1="92060" y1="32566" x2="68998" y2="32566"/>
                        <a14:foregroundMark x1="68998" y1="32566" x2="60681" y2="19079"/>
                        <a14:foregroundMark x1="60681" y1="19079" x2="23629" y2="2961"/>
                        <a14:foregroundMark x1="23629" y1="2961" x2="1701" y2="3289"/>
                        <a14:foregroundMark x1="6049" y1="11842" x2="30246" y2="11842"/>
                        <a14:foregroundMark x1="30246" y1="11842" x2="52741" y2="6908"/>
                        <a14:foregroundMark x1="48960" y1="4605" x2="22306" y2="5263"/>
                        <a14:foregroundMark x1="22306" y1="5263" x2="22306" y2="5263"/>
                        <a14:foregroundMark x1="35539" y1="3289" x2="53497" y2="4605"/>
                        <a14:foregroundMark x1="52741" y1="14803" x2="54820" y2="12500"/>
                        <a14:foregroundMark x1="55766" y1="11842" x2="55766" y2="2961"/>
                        <a14:foregroundMark x1="41588" y1="21711" x2="51229" y2="20395"/>
                        <a14:foregroundMark x1="51229" y1="20395" x2="51229" y2="20395"/>
                        <a14:foregroundMark x1="29679" y1="19079" x2="44802" y2="19079"/>
                        <a14:foregroundMark x1="44802" y1="19079" x2="37429" y2="23355"/>
                        <a14:foregroundMark x1="26276" y1="1645" x2="26276" y2="1645"/>
                        <a14:foregroundMark x1="3970" y1="97039" x2="30246" y2="96382"/>
                        <a14:foregroundMark x1="30246" y1="96382" x2="55009" y2="97039"/>
                        <a14:foregroundMark x1="97353" y1="86842" x2="96786" y2="35855"/>
                        <a14:foregroundMark x1="86957" y1="74671" x2="91304" y2="75000"/>
                        <a14:foregroundMark x1="75047" y1="81908" x2="42155" y2="83553"/>
                        <a14:foregroundMark x1="42155" y1="47039" x2="79395" y2="51974"/>
                        <a14:foregroundMark x1="6616" y1="43421" x2="7372" y2="46711"/>
                        <a14:foregroundMark x1="32703" y1="22697" x2="59924" y2="26974"/>
                        <a14:foregroundMark x1="59924" y1="26974" x2="58223" y2="26974"/>
                      </a14:backgroundRemoval>
                    </a14:imgEffect>
                  </a14:imgLayer>
                </a14:imgProps>
              </a:ext>
            </a:extLst>
          </a:blip>
          <a:stretch>
            <a:fillRect/>
          </a:stretch>
        </p:blipFill>
        <p:spPr>
          <a:xfrm>
            <a:off x="3445148" y="921564"/>
            <a:ext cx="5039428" cy="2896004"/>
          </a:xfrm>
          <a:prstGeom prst="rect">
            <a:avLst/>
          </a:prstGeom>
        </p:spPr>
      </p:pic>
      <p:pic>
        <p:nvPicPr>
          <p:cNvPr id="17" name="図 16">
            <a:extLst>
              <a:ext uri="{FF2B5EF4-FFF2-40B4-BE49-F238E27FC236}">
                <a16:creationId xmlns:a16="http://schemas.microsoft.com/office/drawing/2014/main" id="{61740BC5-53D5-2210-8E43-9A987CC2F366}"/>
              </a:ext>
            </a:extLst>
          </p:cNvPr>
          <p:cNvPicPr>
            <a:picLocks noChangeAspect="1"/>
          </p:cNvPicPr>
          <p:nvPr/>
        </p:nvPicPr>
        <p:blipFill>
          <a:blip r:embed="rId5"/>
          <a:stretch>
            <a:fillRect/>
          </a:stretch>
        </p:blipFill>
        <p:spPr>
          <a:xfrm>
            <a:off x="700863" y="4409316"/>
            <a:ext cx="2496887" cy="1763856"/>
          </a:xfrm>
          <a:prstGeom prst="rect">
            <a:avLst/>
          </a:prstGeom>
        </p:spPr>
      </p:pic>
      <p:pic>
        <p:nvPicPr>
          <p:cNvPr id="2050" name="Picture 2">
            <a:extLst>
              <a:ext uri="{FF2B5EF4-FFF2-40B4-BE49-F238E27FC236}">
                <a16:creationId xmlns:a16="http://schemas.microsoft.com/office/drawing/2014/main" id="{65EE4572-4352-7389-02B0-38D585CD84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7015" y="3986189"/>
            <a:ext cx="1027800" cy="102780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5AAEBD9B-737D-83DE-DBE1-DE58D6995F18}"/>
              </a:ext>
            </a:extLst>
          </p:cNvPr>
          <p:cNvSpPr txBox="1"/>
          <p:nvPr/>
        </p:nvSpPr>
        <p:spPr>
          <a:xfrm>
            <a:off x="5645319" y="4143197"/>
            <a:ext cx="3105150" cy="646331"/>
          </a:xfrm>
          <a:prstGeom prst="rect">
            <a:avLst/>
          </a:prstGeom>
          <a:noFill/>
        </p:spPr>
        <p:txBody>
          <a:bodyPr wrap="square" rtlCol="0">
            <a:spAutoFit/>
          </a:bodyPr>
          <a:lstStyle/>
          <a:p>
            <a:r>
              <a:rPr kumimoji="1" lang="ja-JP" altLang="en-US" dirty="0"/>
              <a:t>レッドストーンを</a:t>
            </a:r>
            <a:r>
              <a:rPr kumimoji="1" lang="en-US" altLang="ja-JP" dirty="0"/>
              <a:t>TNT</a:t>
            </a:r>
            <a:r>
              <a:rPr kumimoji="1" lang="ja-JP" altLang="en-US" dirty="0"/>
              <a:t>の上において起爆させます。</a:t>
            </a:r>
          </a:p>
        </p:txBody>
      </p:sp>
      <p:sp>
        <p:nvSpPr>
          <p:cNvPr id="23" name="テキスト ボックス 22">
            <a:extLst>
              <a:ext uri="{FF2B5EF4-FFF2-40B4-BE49-F238E27FC236}">
                <a16:creationId xmlns:a16="http://schemas.microsoft.com/office/drawing/2014/main" id="{D7DAFA75-7F5B-3734-698B-24530F44DEDC}"/>
              </a:ext>
            </a:extLst>
          </p:cNvPr>
          <p:cNvSpPr txBox="1"/>
          <p:nvPr/>
        </p:nvSpPr>
        <p:spPr>
          <a:xfrm>
            <a:off x="3348340" y="5696772"/>
            <a:ext cx="3105150" cy="369332"/>
          </a:xfrm>
          <a:prstGeom prst="rect">
            <a:avLst/>
          </a:prstGeom>
          <a:noFill/>
        </p:spPr>
        <p:txBody>
          <a:bodyPr wrap="square" rtlCol="0">
            <a:spAutoFit/>
          </a:bodyPr>
          <a:lstStyle/>
          <a:p>
            <a:r>
              <a:rPr kumimoji="1" lang="en-US" altLang="ja-JP" dirty="0"/>
              <a:t>TNT</a:t>
            </a:r>
            <a:r>
              <a:rPr kumimoji="1" lang="ja-JP" altLang="en-US" dirty="0"/>
              <a:t>を積んでみよう</a:t>
            </a:r>
          </a:p>
        </p:txBody>
      </p:sp>
    </p:spTree>
    <p:extLst>
      <p:ext uri="{BB962C8B-B14F-4D97-AF65-F5344CB8AC3E}">
        <p14:creationId xmlns:p14="http://schemas.microsoft.com/office/powerpoint/2010/main" val="306021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13</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p</a:t>
            </a:r>
            <a:r>
              <a:rPr lang="ja-JP" altLang="en-US" sz="2400" dirty="0">
                <a:solidFill>
                  <a:schemeClr val="tx1"/>
                </a:solidFill>
              </a:rPr>
              <a:t>⑦</a:t>
            </a:r>
            <a:r>
              <a:rPr kumimoji="1" lang="ja-JP" altLang="en-US" sz="2400" dirty="0">
                <a:solidFill>
                  <a:schemeClr val="tx1"/>
                </a:solidFill>
              </a:rPr>
              <a:t> </a:t>
            </a:r>
            <a:r>
              <a:rPr kumimoji="1" lang="en-US" altLang="ja-JP" sz="2400" dirty="0">
                <a:solidFill>
                  <a:schemeClr val="tx1"/>
                </a:solidFill>
              </a:rPr>
              <a:t>TNT</a:t>
            </a:r>
            <a:r>
              <a:rPr kumimoji="1" lang="ja-JP" altLang="en-US" sz="2400" dirty="0">
                <a:solidFill>
                  <a:schemeClr val="tx1"/>
                </a:solidFill>
              </a:rPr>
              <a:t>起爆装置</a:t>
            </a:r>
            <a:r>
              <a:rPr kumimoji="1" lang="en-US" altLang="ja-JP" sz="2400" dirty="0">
                <a:solidFill>
                  <a:schemeClr val="tx1"/>
                </a:solidFill>
              </a:rPr>
              <a:t>(</a:t>
            </a:r>
            <a:r>
              <a:rPr kumimoji="1" lang="ja-JP" altLang="en-US" sz="2400" dirty="0">
                <a:solidFill>
                  <a:schemeClr val="tx1"/>
                </a:solidFill>
              </a:rPr>
              <a:t>コマンド入力</a:t>
            </a:r>
            <a:r>
              <a:rPr kumimoji="1" lang="en-US" altLang="ja-JP" sz="2400" dirty="0">
                <a:solidFill>
                  <a:schemeClr val="tx1"/>
                </a:solidFill>
              </a:rPr>
              <a:t>)</a:t>
            </a:r>
            <a:endParaRPr kumimoji="1" lang="ja-JP" altLang="en-US" sz="2400" dirty="0">
              <a:solidFill>
                <a:schemeClr val="tx1"/>
              </a:solidFill>
            </a:endParaRPr>
          </a:p>
        </p:txBody>
      </p:sp>
      <p:pic>
        <p:nvPicPr>
          <p:cNvPr id="3" name="図 2">
            <a:extLst>
              <a:ext uri="{FF2B5EF4-FFF2-40B4-BE49-F238E27FC236}">
                <a16:creationId xmlns:a16="http://schemas.microsoft.com/office/drawing/2014/main" id="{6ED46873-2984-5FAD-732A-AF568565F225}"/>
              </a:ext>
            </a:extLst>
          </p:cNvPr>
          <p:cNvPicPr>
            <a:picLocks noChangeAspect="1"/>
          </p:cNvPicPr>
          <p:nvPr/>
        </p:nvPicPr>
        <p:blipFill>
          <a:blip r:embed="rId2"/>
          <a:stretch>
            <a:fillRect/>
          </a:stretch>
        </p:blipFill>
        <p:spPr>
          <a:xfrm>
            <a:off x="393531" y="1795964"/>
            <a:ext cx="4615691" cy="3570952"/>
          </a:xfrm>
          <a:prstGeom prst="rect">
            <a:avLst/>
          </a:prstGeom>
        </p:spPr>
      </p:pic>
      <p:sp>
        <p:nvSpPr>
          <p:cNvPr id="13" name="テキスト ボックス 12">
            <a:extLst>
              <a:ext uri="{FF2B5EF4-FFF2-40B4-BE49-F238E27FC236}">
                <a16:creationId xmlns:a16="http://schemas.microsoft.com/office/drawing/2014/main" id="{4D9BF7A5-E980-9B84-F327-687AD2DF71DC}"/>
              </a:ext>
            </a:extLst>
          </p:cNvPr>
          <p:cNvSpPr txBox="1"/>
          <p:nvPr/>
        </p:nvSpPr>
        <p:spPr>
          <a:xfrm>
            <a:off x="784560" y="951288"/>
            <a:ext cx="7684477" cy="646331"/>
          </a:xfrm>
          <a:prstGeom prst="rect">
            <a:avLst/>
          </a:prstGeom>
          <a:noFill/>
        </p:spPr>
        <p:txBody>
          <a:bodyPr wrap="square" rtlCol="0">
            <a:spAutoFit/>
          </a:bodyPr>
          <a:lstStyle/>
          <a:p>
            <a:r>
              <a:rPr kumimoji="1" lang="en-US" altLang="ja-JP" dirty="0"/>
              <a:t>TNT</a:t>
            </a:r>
            <a:r>
              <a:rPr kumimoji="1" lang="ja-JP" altLang="en-US" dirty="0"/>
              <a:t>をセットするプログラムとレットストーンを上に置くプログラムを分けてみました。チャットコマンドでそれぞれ入力すると起爆</a:t>
            </a:r>
          </a:p>
        </p:txBody>
      </p:sp>
      <p:pic>
        <p:nvPicPr>
          <p:cNvPr id="5" name="図 4">
            <a:extLst>
              <a:ext uri="{FF2B5EF4-FFF2-40B4-BE49-F238E27FC236}">
                <a16:creationId xmlns:a16="http://schemas.microsoft.com/office/drawing/2014/main" id="{9394E64C-26F3-FB28-1FCF-37DA0A722BCC}"/>
              </a:ext>
            </a:extLst>
          </p:cNvPr>
          <p:cNvPicPr>
            <a:picLocks noChangeAspect="1"/>
          </p:cNvPicPr>
          <p:nvPr/>
        </p:nvPicPr>
        <p:blipFill rotWithShape="1">
          <a:blip r:embed="rId3"/>
          <a:srcRect t="1" r="12531" b="-1465"/>
          <a:stretch/>
        </p:blipFill>
        <p:spPr>
          <a:xfrm>
            <a:off x="5747440" y="2387638"/>
            <a:ext cx="2200806" cy="655795"/>
          </a:xfrm>
          <a:prstGeom prst="rect">
            <a:avLst/>
          </a:prstGeom>
        </p:spPr>
      </p:pic>
      <p:pic>
        <p:nvPicPr>
          <p:cNvPr id="9" name="図 8">
            <a:extLst>
              <a:ext uri="{FF2B5EF4-FFF2-40B4-BE49-F238E27FC236}">
                <a16:creationId xmlns:a16="http://schemas.microsoft.com/office/drawing/2014/main" id="{C829C4BE-BEBF-7D09-CB7B-D03CE60321D1}"/>
              </a:ext>
            </a:extLst>
          </p:cNvPr>
          <p:cNvPicPr>
            <a:picLocks noChangeAspect="1"/>
          </p:cNvPicPr>
          <p:nvPr/>
        </p:nvPicPr>
        <p:blipFill>
          <a:blip r:embed="rId4"/>
          <a:stretch>
            <a:fillRect/>
          </a:stretch>
        </p:blipFill>
        <p:spPr>
          <a:xfrm>
            <a:off x="5747440" y="4233937"/>
            <a:ext cx="2200806" cy="655795"/>
          </a:xfrm>
          <a:prstGeom prst="rect">
            <a:avLst/>
          </a:prstGeom>
        </p:spPr>
      </p:pic>
    </p:spTree>
    <p:extLst>
      <p:ext uri="{BB962C8B-B14F-4D97-AF65-F5344CB8AC3E}">
        <p14:creationId xmlns:p14="http://schemas.microsoft.com/office/powerpoint/2010/main" val="139020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p</a:t>
            </a:r>
            <a:r>
              <a:rPr lang="ja-JP" altLang="en-US" sz="2400" dirty="0">
                <a:solidFill>
                  <a:schemeClr val="tx1"/>
                </a:solidFill>
              </a:rPr>
              <a:t>⑦</a:t>
            </a:r>
            <a:r>
              <a:rPr kumimoji="1" lang="ja-JP" altLang="en-US" sz="2400" dirty="0">
                <a:solidFill>
                  <a:schemeClr val="tx1"/>
                </a:solidFill>
              </a:rPr>
              <a:t> </a:t>
            </a:r>
            <a:r>
              <a:rPr kumimoji="1" lang="en-US" altLang="ja-JP" sz="2400" dirty="0">
                <a:solidFill>
                  <a:schemeClr val="tx1"/>
                </a:solidFill>
              </a:rPr>
              <a:t>TNT</a:t>
            </a:r>
            <a:r>
              <a:rPr kumimoji="1" lang="ja-JP" altLang="en-US" sz="2400" dirty="0">
                <a:solidFill>
                  <a:schemeClr val="tx1"/>
                </a:solidFill>
              </a:rPr>
              <a:t>起爆装置</a:t>
            </a:r>
            <a:r>
              <a:rPr kumimoji="1" lang="en-US" altLang="ja-JP" sz="2400" dirty="0">
                <a:solidFill>
                  <a:schemeClr val="tx1"/>
                </a:solidFill>
              </a:rPr>
              <a:t>(</a:t>
            </a:r>
            <a:r>
              <a:rPr kumimoji="1" lang="ja-JP" altLang="en-US" sz="2400" dirty="0">
                <a:solidFill>
                  <a:schemeClr val="tx1"/>
                </a:solidFill>
              </a:rPr>
              <a:t>メッセージ起爆</a:t>
            </a:r>
            <a:r>
              <a:rPr kumimoji="1" lang="en-US" altLang="ja-JP" sz="2400" dirty="0">
                <a:solidFill>
                  <a:schemeClr val="tx1"/>
                </a:solidFill>
              </a:rPr>
              <a:t>)</a:t>
            </a:r>
            <a:endParaRPr kumimoji="1" lang="ja-JP" altLang="en-US" sz="2400" dirty="0">
              <a:solidFill>
                <a:schemeClr val="tx1"/>
              </a:solidFill>
            </a:endParaRPr>
          </a:p>
        </p:txBody>
      </p:sp>
      <p:sp>
        <p:nvSpPr>
          <p:cNvPr id="13" name="テキスト ボックス 12">
            <a:extLst>
              <a:ext uri="{FF2B5EF4-FFF2-40B4-BE49-F238E27FC236}">
                <a16:creationId xmlns:a16="http://schemas.microsoft.com/office/drawing/2014/main" id="{4D9BF7A5-E980-9B84-F327-687AD2DF71DC}"/>
              </a:ext>
            </a:extLst>
          </p:cNvPr>
          <p:cNvSpPr txBox="1"/>
          <p:nvPr/>
        </p:nvSpPr>
        <p:spPr>
          <a:xfrm>
            <a:off x="263770" y="4911893"/>
            <a:ext cx="5346456" cy="369332"/>
          </a:xfrm>
          <a:prstGeom prst="rect">
            <a:avLst/>
          </a:prstGeom>
          <a:noFill/>
        </p:spPr>
        <p:txBody>
          <a:bodyPr wrap="square" rtlCol="0">
            <a:spAutoFit/>
          </a:bodyPr>
          <a:lstStyle/>
          <a:p>
            <a:r>
              <a:rPr kumimoji="1" lang="en-US" altLang="ja-JP" dirty="0"/>
              <a:t>[</a:t>
            </a:r>
            <a:r>
              <a:rPr kumimoji="1" lang="ja-JP" altLang="en-US" dirty="0"/>
              <a:t>ささんかれた時</a:t>
            </a:r>
            <a:r>
              <a:rPr kumimoji="1" lang="en-US" altLang="ja-JP" dirty="0"/>
              <a:t>]</a:t>
            </a:r>
            <a:r>
              <a:rPr kumimoji="1" lang="ja-JP" altLang="en-US" dirty="0"/>
              <a:t>を使ってプログラムを作る</a:t>
            </a:r>
          </a:p>
        </p:txBody>
      </p:sp>
      <p:pic>
        <p:nvPicPr>
          <p:cNvPr id="3" name="図 2">
            <a:extLst>
              <a:ext uri="{FF2B5EF4-FFF2-40B4-BE49-F238E27FC236}">
                <a16:creationId xmlns:a16="http://schemas.microsoft.com/office/drawing/2014/main" id="{7A013109-FE27-95FF-5083-6E2FB766F1BA}"/>
              </a:ext>
            </a:extLst>
          </p:cNvPr>
          <p:cNvPicPr>
            <a:picLocks noChangeAspect="1"/>
          </p:cNvPicPr>
          <p:nvPr/>
        </p:nvPicPr>
        <p:blipFill>
          <a:blip r:embed="rId2"/>
          <a:stretch>
            <a:fillRect/>
          </a:stretch>
        </p:blipFill>
        <p:spPr>
          <a:xfrm>
            <a:off x="485775" y="986414"/>
            <a:ext cx="5124450" cy="3876675"/>
          </a:xfrm>
          <a:prstGeom prst="rect">
            <a:avLst/>
          </a:prstGeom>
        </p:spPr>
      </p:pic>
      <p:pic>
        <p:nvPicPr>
          <p:cNvPr id="5" name="図 4">
            <a:extLst>
              <a:ext uri="{FF2B5EF4-FFF2-40B4-BE49-F238E27FC236}">
                <a16:creationId xmlns:a16="http://schemas.microsoft.com/office/drawing/2014/main" id="{D8851A84-FF6F-7890-3B1D-BB95D6AFBA14}"/>
              </a:ext>
            </a:extLst>
          </p:cNvPr>
          <p:cNvPicPr>
            <a:picLocks noChangeAspect="1"/>
          </p:cNvPicPr>
          <p:nvPr/>
        </p:nvPicPr>
        <p:blipFill>
          <a:blip r:embed="rId3"/>
          <a:stretch>
            <a:fillRect/>
          </a:stretch>
        </p:blipFill>
        <p:spPr>
          <a:xfrm>
            <a:off x="5734929" y="1360783"/>
            <a:ext cx="2923296" cy="895849"/>
          </a:xfrm>
          <a:prstGeom prst="rect">
            <a:avLst/>
          </a:prstGeom>
        </p:spPr>
      </p:pic>
      <p:sp>
        <p:nvSpPr>
          <p:cNvPr id="11" name="テキスト ボックス 10">
            <a:extLst>
              <a:ext uri="{FF2B5EF4-FFF2-40B4-BE49-F238E27FC236}">
                <a16:creationId xmlns:a16="http://schemas.microsoft.com/office/drawing/2014/main" id="{85037050-FE11-C5CB-B270-FCCFDD77D794}"/>
              </a:ext>
            </a:extLst>
          </p:cNvPr>
          <p:cNvSpPr txBox="1"/>
          <p:nvPr/>
        </p:nvSpPr>
        <p:spPr>
          <a:xfrm>
            <a:off x="6099948" y="2278420"/>
            <a:ext cx="2193257" cy="646331"/>
          </a:xfrm>
          <a:prstGeom prst="rect">
            <a:avLst/>
          </a:prstGeom>
          <a:noFill/>
        </p:spPr>
        <p:txBody>
          <a:bodyPr wrap="square" rtlCol="0">
            <a:spAutoFit/>
          </a:bodyPr>
          <a:lstStyle/>
          <a:p>
            <a:r>
              <a:rPr kumimoji="1" lang="en-US" altLang="ja-JP" dirty="0"/>
              <a:t>/msg </a:t>
            </a:r>
            <a:r>
              <a:rPr kumimoji="1" lang="ja-JP" altLang="en-US" dirty="0"/>
              <a:t>を使って、</a:t>
            </a:r>
            <a:r>
              <a:rPr kumimoji="1" lang="en-US" altLang="ja-JP" dirty="0"/>
              <a:t>TNT</a:t>
            </a:r>
            <a:r>
              <a:rPr kumimoji="1" lang="ja-JP" altLang="en-US" dirty="0"/>
              <a:t>をささやく</a:t>
            </a:r>
          </a:p>
        </p:txBody>
      </p:sp>
      <p:pic>
        <p:nvPicPr>
          <p:cNvPr id="12" name="図 11">
            <a:extLst>
              <a:ext uri="{FF2B5EF4-FFF2-40B4-BE49-F238E27FC236}">
                <a16:creationId xmlns:a16="http://schemas.microsoft.com/office/drawing/2014/main" id="{AB886AE6-0D28-A917-BB9D-582F1C2420CF}"/>
              </a:ext>
            </a:extLst>
          </p:cNvPr>
          <p:cNvPicPr>
            <a:picLocks noChangeAspect="1"/>
          </p:cNvPicPr>
          <p:nvPr/>
        </p:nvPicPr>
        <p:blipFill>
          <a:blip r:embed="rId4"/>
          <a:stretch>
            <a:fillRect/>
          </a:stretch>
        </p:blipFill>
        <p:spPr>
          <a:xfrm>
            <a:off x="5734929" y="3608546"/>
            <a:ext cx="2671256" cy="895848"/>
          </a:xfrm>
          <a:prstGeom prst="rect">
            <a:avLst/>
          </a:prstGeom>
        </p:spPr>
      </p:pic>
      <p:sp>
        <p:nvSpPr>
          <p:cNvPr id="14" name="テキスト ボックス 13">
            <a:extLst>
              <a:ext uri="{FF2B5EF4-FFF2-40B4-BE49-F238E27FC236}">
                <a16:creationId xmlns:a16="http://schemas.microsoft.com/office/drawing/2014/main" id="{F9E5A9AE-F0A3-C7F4-0EEA-C639E15AF300}"/>
              </a:ext>
            </a:extLst>
          </p:cNvPr>
          <p:cNvSpPr txBox="1"/>
          <p:nvPr/>
        </p:nvSpPr>
        <p:spPr>
          <a:xfrm>
            <a:off x="6099947" y="4697572"/>
            <a:ext cx="2193257" cy="646331"/>
          </a:xfrm>
          <a:prstGeom prst="rect">
            <a:avLst/>
          </a:prstGeom>
          <a:noFill/>
        </p:spPr>
        <p:txBody>
          <a:bodyPr wrap="square" rtlCol="0">
            <a:spAutoFit/>
          </a:bodyPr>
          <a:lstStyle/>
          <a:p>
            <a:r>
              <a:rPr kumimoji="1" lang="en-US" altLang="ja-JP" dirty="0"/>
              <a:t>/msg </a:t>
            </a:r>
            <a:r>
              <a:rPr kumimoji="1" lang="ja-JP" altLang="en-US" dirty="0"/>
              <a:t>を使って、</a:t>
            </a:r>
            <a:endParaRPr lang="en-US" altLang="ja-JP" dirty="0"/>
          </a:p>
          <a:p>
            <a:r>
              <a:rPr kumimoji="1" lang="en-US" altLang="ja-JP" dirty="0" err="1"/>
              <a:t>kibaku</a:t>
            </a:r>
            <a:r>
              <a:rPr kumimoji="1" lang="ja-JP" altLang="en-US" dirty="0"/>
              <a:t>をささやく</a:t>
            </a:r>
          </a:p>
        </p:txBody>
      </p:sp>
    </p:spTree>
    <p:extLst>
      <p:ext uri="{BB962C8B-B14F-4D97-AF65-F5344CB8AC3E}">
        <p14:creationId xmlns:p14="http://schemas.microsoft.com/office/powerpoint/2010/main" val="353336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p</a:t>
            </a:r>
            <a:r>
              <a:rPr lang="ja-JP" altLang="en-US" sz="2400" dirty="0">
                <a:solidFill>
                  <a:schemeClr val="tx1"/>
                </a:solidFill>
              </a:rPr>
              <a:t>⑦</a:t>
            </a:r>
            <a:r>
              <a:rPr kumimoji="1" lang="ja-JP" altLang="en-US" sz="2400" dirty="0">
                <a:solidFill>
                  <a:schemeClr val="tx1"/>
                </a:solidFill>
              </a:rPr>
              <a:t> </a:t>
            </a:r>
            <a:r>
              <a:rPr kumimoji="1" lang="en-US" altLang="ja-JP" sz="2400" dirty="0">
                <a:solidFill>
                  <a:schemeClr val="tx1"/>
                </a:solidFill>
              </a:rPr>
              <a:t>TNT</a:t>
            </a:r>
            <a:r>
              <a:rPr kumimoji="1" lang="ja-JP" altLang="en-US" sz="2400" dirty="0">
                <a:solidFill>
                  <a:schemeClr val="tx1"/>
                </a:solidFill>
              </a:rPr>
              <a:t>起爆装置</a:t>
            </a:r>
            <a:r>
              <a:rPr kumimoji="1" lang="en-US" altLang="ja-JP" sz="2400" dirty="0">
                <a:solidFill>
                  <a:schemeClr val="tx1"/>
                </a:solidFill>
              </a:rPr>
              <a:t>(</a:t>
            </a:r>
            <a:r>
              <a:rPr kumimoji="1" lang="ja-JP" altLang="en-US" sz="2400" dirty="0">
                <a:solidFill>
                  <a:schemeClr val="tx1"/>
                </a:solidFill>
              </a:rPr>
              <a:t>コマンドブロックでの起爆</a:t>
            </a:r>
            <a:r>
              <a:rPr kumimoji="1" lang="en-US" altLang="ja-JP" sz="2400" dirty="0">
                <a:solidFill>
                  <a:schemeClr val="tx1"/>
                </a:solidFill>
              </a:rPr>
              <a:t>-1)</a:t>
            </a:r>
            <a:endParaRPr kumimoji="1" lang="ja-JP" altLang="en-US" sz="2400" dirty="0">
              <a:solidFill>
                <a:schemeClr val="tx1"/>
              </a:solidFill>
            </a:endParaRPr>
          </a:p>
        </p:txBody>
      </p:sp>
      <p:sp>
        <p:nvSpPr>
          <p:cNvPr id="13" name="テキスト ボックス 12">
            <a:extLst>
              <a:ext uri="{FF2B5EF4-FFF2-40B4-BE49-F238E27FC236}">
                <a16:creationId xmlns:a16="http://schemas.microsoft.com/office/drawing/2014/main" id="{4D9BF7A5-E980-9B84-F327-687AD2DF71DC}"/>
              </a:ext>
            </a:extLst>
          </p:cNvPr>
          <p:cNvSpPr txBox="1"/>
          <p:nvPr/>
        </p:nvSpPr>
        <p:spPr>
          <a:xfrm>
            <a:off x="263769" y="914085"/>
            <a:ext cx="7684477" cy="646331"/>
          </a:xfrm>
          <a:prstGeom prst="rect">
            <a:avLst/>
          </a:prstGeom>
          <a:noFill/>
        </p:spPr>
        <p:txBody>
          <a:bodyPr wrap="square" rtlCol="0">
            <a:spAutoFit/>
          </a:bodyPr>
          <a:lstStyle/>
          <a:p>
            <a:r>
              <a:rPr lang="ja-JP" altLang="en-US" dirty="0"/>
              <a:t>チャットコマンドで、いちいち指定するのは面倒なので、コマンドブロックを使ってワールドで操作できるようにします。</a:t>
            </a:r>
            <a:endParaRPr kumimoji="1" lang="ja-JP" altLang="en-US" dirty="0"/>
          </a:p>
        </p:txBody>
      </p:sp>
      <p:sp>
        <p:nvSpPr>
          <p:cNvPr id="11" name="テキスト ボックス 10">
            <a:extLst>
              <a:ext uri="{FF2B5EF4-FFF2-40B4-BE49-F238E27FC236}">
                <a16:creationId xmlns:a16="http://schemas.microsoft.com/office/drawing/2014/main" id="{4881EE05-2522-F359-DFD4-2475A9EF7001}"/>
              </a:ext>
            </a:extLst>
          </p:cNvPr>
          <p:cNvSpPr txBox="1"/>
          <p:nvPr/>
        </p:nvSpPr>
        <p:spPr>
          <a:xfrm>
            <a:off x="4106007" y="1642325"/>
            <a:ext cx="4252661" cy="369332"/>
          </a:xfrm>
          <a:prstGeom prst="rect">
            <a:avLst/>
          </a:prstGeom>
          <a:noFill/>
        </p:spPr>
        <p:txBody>
          <a:bodyPr wrap="square" rtlCol="0">
            <a:spAutoFit/>
          </a:bodyPr>
          <a:lstStyle/>
          <a:p>
            <a:r>
              <a:rPr lang="en-US" altLang="ja-JP" dirty="0"/>
              <a:t>/g</a:t>
            </a:r>
            <a:r>
              <a:rPr kumimoji="1" lang="en-US" altLang="ja-JP" dirty="0"/>
              <a:t>ive ap </a:t>
            </a:r>
            <a:r>
              <a:rPr kumimoji="1" lang="en-US" altLang="ja-JP" dirty="0" err="1"/>
              <a:t>command_block</a:t>
            </a:r>
            <a:r>
              <a:rPr kumimoji="1" lang="en-US" altLang="ja-JP" dirty="0"/>
              <a:t> 10  </a:t>
            </a:r>
            <a:endParaRPr kumimoji="1" lang="ja-JP" altLang="en-US" dirty="0"/>
          </a:p>
        </p:txBody>
      </p:sp>
      <p:pic>
        <p:nvPicPr>
          <p:cNvPr id="12" name="図 11">
            <a:extLst>
              <a:ext uri="{FF2B5EF4-FFF2-40B4-BE49-F238E27FC236}">
                <a16:creationId xmlns:a16="http://schemas.microsoft.com/office/drawing/2014/main" id="{B795E421-BA77-60CE-E79B-D72CBCD0947E}"/>
              </a:ext>
            </a:extLst>
          </p:cNvPr>
          <p:cNvPicPr>
            <a:picLocks noChangeAspect="1"/>
          </p:cNvPicPr>
          <p:nvPr/>
        </p:nvPicPr>
        <p:blipFill>
          <a:blip r:embed="rId2"/>
          <a:stretch>
            <a:fillRect/>
          </a:stretch>
        </p:blipFill>
        <p:spPr>
          <a:xfrm>
            <a:off x="645782" y="1642406"/>
            <a:ext cx="3378168" cy="758364"/>
          </a:xfrm>
          <a:prstGeom prst="rect">
            <a:avLst/>
          </a:prstGeom>
        </p:spPr>
      </p:pic>
      <p:sp>
        <p:nvSpPr>
          <p:cNvPr id="14" name="テキスト ボックス 13">
            <a:extLst>
              <a:ext uri="{FF2B5EF4-FFF2-40B4-BE49-F238E27FC236}">
                <a16:creationId xmlns:a16="http://schemas.microsoft.com/office/drawing/2014/main" id="{5B712913-A2A3-5D6B-6869-AD62FDC7FE2B}"/>
              </a:ext>
            </a:extLst>
          </p:cNvPr>
          <p:cNvSpPr txBox="1"/>
          <p:nvPr/>
        </p:nvSpPr>
        <p:spPr>
          <a:xfrm>
            <a:off x="4106007" y="1997596"/>
            <a:ext cx="4959017" cy="369332"/>
          </a:xfrm>
          <a:prstGeom prst="rect">
            <a:avLst/>
          </a:prstGeom>
          <a:noFill/>
        </p:spPr>
        <p:txBody>
          <a:bodyPr wrap="square" rtlCol="0">
            <a:spAutoFit/>
          </a:bodyPr>
          <a:lstStyle/>
          <a:p>
            <a:r>
              <a:rPr lang="ja-JP" altLang="en-US" dirty="0"/>
              <a:t>まず、コマンドブロックを入手します。</a:t>
            </a:r>
            <a:endParaRPr kumimoji="1" lang="ja-JP" altLang="en-US" dirty="0"/>
          </a:p>
        </p:txBody>
      </p:sp>
      <p:pic>
        <p:nvPicPr>
          <p:cNvPr id="3" name="図 2">
            <a:extLst>
              <a:ext uri="{FF2B5EF4-FFF2-40B4-BE49-F238E27FC236}">
                <a16:creationId xmlns:a16="http://schemas.microsoft.com/office/drawing/2014/main" id="{EA858090-56FB-A236-589B-FD6DB0BF9407}"/>
              </a:ext>
            </a:extLst>
          </p:cNvPr>
          <p:cNvPicPr>
            <a:picLocks noChangeAspect="1"/>
          </p:cNvPicPr>
          <p:nvPr/>
        </p:nvPicPr>
        <p:blipFill>
          <a:blip r:embed="rId3"/>
          <a:stretch>
            <a:fillRect/>
          </a:stretch>
        </p:blipFill>
        <p:spPr>
          <a:xfrm>
            <a:off x="3342931" y="2756041"/>
            <a:ext cx="5369025" cy="1564435"/>
          </a:xfrm>
          <a:prstGeom prst="rect">
            <a:avLst/>
          </a:prstGeom>
        </p:spPr>
      </p:pic>
      <p:pic>
        <p:nvPicPr>
          <p:cNvPr id="5" name="図 4">
            <a:extLst>
              <a:ext uri="{FF2B5EF4-FFF2-40B4-BE49-F238E27FC236}">
                <a16:creationId xmlns:a16="http://schemas.microsoft.com/office/drawing/2014/main" id="{1D8D35A1-4A95-6926-A780-4AC6E81DB7CB}"/>
              </a:ext>
            </a:extLst>
          </p:cNvPr>
          <p:cNvPicPr>
            <a:picLocks noChangeAspect="1"/>
          </p:cNvPicPr>
          <p:nvPr/>
        </p:nvPicPr>
        <p:blipFill>
          <a:blip r:embed="rId4"/>
          <a:stretch>
            <a:fillRect/>
          </a:stretch>
        </p:blipFill>
        <p:spPr>
          <a:xfrm>
            <a:off x="432044" y="2673743"/>
            <a:ext cx="2722370" cy="2286791"/>
          </a:xfrm>
          <a:prstGeom prst="rect">
            <a:avLst/>
          </a:prstGeom>
        </p:spPr>
      </p:pic>
      <p:sp>
        <p:nvSpPr>
          <p:cNvPr id="16" name="テキスト ボックス 15">
            <a:extLst>
              <a:ext uri="{FF2B5EF4-FFF2-40B4-BE49-F238E27FC236}">
                <a16:creationId xmlns:a16="http://schemas.microsoft.com/office/drawing/2014/main" id="{11336286-86FB-2BF4-185E-AB6304731B46}"/>
              </a:ext>
            </a:extLst>
          </p:cNvPr>
          <p:cNvSpPr txBox="1"/>
          <p:nvPr/>
        </p:nvSpPr>
        <p:spPr>
          <a:xfrm>
            <a:off x="952478" y="5203333"/>
            <a:ext cx="2069611" cy="646331"/>
          </a:xfrm>
          <a:prstGeom prst="rect">
            <a:avLst/>
          </a:prstGeom>
          <a:noFill/>
        </p:spPr>
        <p:txBody>
          <a:bodyPr wrap="square" rtlCol="0">
            <a:spAutoFit/>
          </a:bodyPr>
          <a:lstStyle/>
          <a:p>
            <a:r>
              <a:rPr lang="ja-JP" altLang="en-US" dirty="0"/>
              <a:t>まず、コマンドブロックを置きます</a:t>
            </a:r>
            <a:endParaRPr kumimoji="1" lang="ja-JP" altLang="en-US" dirty="0"/>
          </a:p>
        </p:txBody>
      </p:sp>
      <p:sp>
        <p:nvSpPr>
          <p:cNvPr id="17" name="矢印: 右 16">
            <a:extLst>
              <a:ext uri="{FF2B5EF4-FFF2-40B4-BE49-F238E27FC236}">
                <a16:creationId xmlns:a16="http://schemas.microsoft.com/office/drawing/2014/main" id="{74589545-B62A-D3DF-753B-8FE38CE6A66D}"/>
              </a:ext>
            </a:extLst>
          </p:cNvPr>
          <p:cNvSpPr/>
          <p:nvPr/>
        </p:nvSpPr>
        <p:spPr>
          <a:xfrm>
            <a:off x="3154414" y="5233507"/>
            <a:ext cx="406933" cy="471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F54F65DC-6F16-3097-D95E-9CCDD129DF60}"/>
              </a:ext>
            </a:extLst>
          </p:cNvPr>
          <p:cNvSpPr txBox="1"/>
          <p:nvPr/>
        </p:nvSpPr>
        <p:spPr>
          <a:xfrm>
            <a:off x="3693672" y="4761256"/>
            <a:ext cx="4664996" cy="1477328"/>
          </a:xfrm>
          <a:prstGeom prst="rect">
            <a:avLst/>
          </a:prstGeom>
          <a:noFill/>
        </p:spPr>
        <p:txBody>
          <a:bodyPr wrap="square" rtlCol="0">
            <a:spAutoFit/>
          </a:bodyPr>
          <a:lstStyle/>
          <a:p>
            <a:r>
              <a:rPr lang="ja-JP" altLang="en-US" dirty="0"/>
              <a:t>同じ場所で</a:t>
            </a:r>
            <a:r>
              <a:rPr lang="en-US" altLang="ja-JP" dirty="0"/>
              <a:t>[</a:t>
            </a:r>
            <a:r>
              <a:rPr lang="ja-JP" altLang="en-US" dirty="0"/>
              <a:t>置く</a:t>
            </a:r>
            <a:r>
              <a:rPr lang="en-US" altLang="ja-JP" dirty="0"/>
              <a:t>]</a:t>
            </a:r>
            <a:r>
              <a:rPr lang="ja-JP" altLang="en-US" dirty="0"/>
              <a:t>を指定すると、コマンドブロックの詳細の画面になるので、コマンド入力に</a:t>
            </a:r>
          </a:p>
          <a:p>
            <a:r>
              <a:rPr lang="en-US" altLang="ja-JP" dirty="0">
                <a:solidFill>
                  <a:srgbClr val="FF0000"/>
                </a:solidFill>
              </a:rPr>
              <a:t>Msg @p TNT</a:t>
            </a:r>
          </a:p>
          <a:p>
            <a:r>
              <a:rPr lang="ja-JP" altLang="en-US" dirty="0"/>
              <a:t>を設定します。</a:t>
            </a:r>
          </a:p>
        </p:txBody>
      </p:sp>
    </p:spTree>
    <p:extLst>
      <p:ext uri="{BB962C8B-B14F-4D97-AF65-F5344CB8AC3E}">
        <p14:creationId xmlns:p14="http://schemas.microsoft.com/office/powerpoint/2010/main" val="140031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16</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p</a:t>
            </a:r>
            <a:r>
              <a:rPr lang="ja-JP" altLang="en-US" sz="2400" dirty="0">
                <a:solidFill>
                  <a:schemeClr val="tx1"/>
                </a:solidFill>
              </a:rPr>
              <a:t>⑦</a:t>
            </a:r>
            <a:r>
              <a:rPr kumimoji="1" lang="ja-JP" altLang="en-US" sz="2400" dirty="0">
                <a:solidFill>
                  <a:schemeClr val="tx1"/>
                </a:solidFill>
              </a:rPr>
              <a:t> </a:t>
            </a:r>
            <a:r>
              <a:rPr kumimoji="1" lang="en-US" altLang="ja-JP" sz="2400" dirty="0">
                <a:solidFill>
                  <a:schemeClr val="tx1"/>
                </a:solidFill>
              </a:rPr>
              <a:t>TNT</a:t>
            </a:r>
            <a:r>
              <a:rPr kumimoji="1" lang="ja-JP" altLang="en-US" sz="2400" dirty="0">
                <a:solidFill>
                  <a:schemeClr val="tx1"/>
                </a:solidFill>
              </a:rPr>
              <a:t>起爆装置</a:t>
            </a:r>
            <a:r>
              <a:rPr kumimoji="1" lang="en-US" altLang="ja-JP" sz="2400" dirty="0">
                <a:solidFill>
                  <a:schemeClr val="tx1"/>
                </a:solidFill>
              </a:rPr>
              <a:t>(</a:t>
            </a:r>
            <a:r>
              <a:rPr kumimoji="1" lang="ja-JP" altLang="en-US" sz="2400" dirty="0">
                <a:solidFill>
                  <a:schemeClr val="tx1"/>
                </a:solidFill>
              </a:rPr>
              <a:t>コマンドブロックでの起爆</a:t>
            </a:r>
            <a:r>
              <a:rPr kumimoji="1" lang="en-US" altLang="ja-JP" sz="2400" dirty="0">
                <a:solidFill>
                  <a:schemeClr val="tx1"/>
                </a:solidFill>
              </a:rPr>
              <a:t>-2)</a:t>
            </a:r>
            <a:endParaRPr kumimoji="1" lang="ja-JP" altLang="en-US" sz="2400" dirty="0">
              <a:solidFill>
                <a:schemeClr val="tx1"/>
              </a:solidFill>
            </a:endParaRPr>
          </a:p>
        </p:txBody>
      </p:sp>
      <p:sp>
        <p:nvSpPr>
          <p:cNvPr id="13" name="テキスト ボックス 12">
            <a:extLst>
              <a:ext uri="{FF2B5EF4-FFF2-40B4-BE49-F238E27FC236}">
                <a16:creationId xmlns:a16="http://schemas.microsoft.com/office/drawing/2014/main" id="{4D9BF7A5-E980-9B84-F327-687AD2DF71DC}"/>
              </a:ext>
            </a:extLst>
          </p:cNvPr>
          <p:cNvSpPr txBox="1"/>
          <p:nvPr/>
        </p:nvSpPr>
        <p:spPr>
          <a:xfrm>
            <a:off x="263769" y="914085"/>
            <a:ext cx="8334799" cy="369332"/>
          </a:xfrm>
          <a:prstGeom prst="rect">
            <a:avLst/>
          </a:prstGeom>
          <a:noFill/>
        </p:spPr>
        <p:txBody>
          <a:bodyPr wrap="square" rtlCol="0">
            <a:spAutoFit/>
          </a:bodyPr>
          <a:lstStyle/>
          <a:p>
            <a:r>
              <a:rPr kumimoji="1" lang="en-US" altLang="ja-JP" dirty="0"/>
              <a:t>TNT</a:t>
            </a:r>
            <a:r>
              <a:rPr kumimoji="1" lang="ja-JP" altLang="en-US" dirty="0"/>
              <a:t>と</a:t>
            </a:r>
            <a:r>
              <a:rPr kumimoji="1" lang="en-US" altLang="ja-JP" dirty="0" err="1"/>
              <a:t>kibaku</a:t>
            </a:r>
            <a:r>
              <a:rPr kumimoji="1" lang="ja-JP" altLang="en-US" dirty="0"/>
              <a:t>をささやくコマンドブロックを用意して使えるようにします。</a:t>
            </a:r>
          </a:p>
        </p:txBody>
      </p:sp>
      <p:pic>
        <p:nvPicPr>
          <p:cNvPr id="4" name="図 3">
            <a:extLst>
              <a:ext uri="{FF2B5EF4-FFF2-40B4-BE49-F238E27FC236}">
                <a16:creationId xmlns:a16="http://schemas.microsoft.com/office/drawing/2014/main" id="{6A5D921A-B2A2-1EAF-FB12-D0DD882B3317}"/>
              </a:ext>
            </a:extLst>
          </p:cNvPr>
          <p:cNvPicPr>
            <a:picLocks noChangeAspect="1"/>
          </p:cNvPicPr>
          <p:nvPr/>
        </p:nvPicPr>
        <p:blipFill>
          <a:blip r:embed="rId2"/>
          <a:stretch>
            <a:fillRect/>
          </a:stretch>
        </p:blipFill>
        <p:spPr>
          <a:xfrm>
            <a:off x="2664987" y="1873961"/>
            <a:ext cx="3814026" cy="2100128"/>
          </a:xfrm>
          <a:prstGeom prst="rect">
            <a:avLst/>
          </a:prstGeom>
        </p:spPr>
      </p:pic>
      <p:sp>
        <p:nvSpPr>
          <p:cNvPr id="15" name="テキスト ボックス 14">
            <a:extLst>
              <a:ext uri="{FF2B5EF4-FFF2-40B4-BE49-F238E27FC236}">
                <a16:creationId xmlns:a16="http://schemas.microsoft.com/office/drawing/2014/main" id="{00A7EB0C-BD0B-502A-12D7-6C288D8A9491}"/>
              </a:ext>
            </a:extLst>
          </p:cNvPr>
          <p:cNvSpPr txBox="1"/>
          <p:nvPr/>
        </p:nvSpPr>
        <p:spPr>
          <a:xfrm>
            <a:off x="2831045" y="4226603"/>
            <a:ext cx="3481909" cy="646331"/>
          </a:xfrm>
          <a:prstGeom prst="rect">
            <a:avLst/>
          </a:prstGeom>
          <a:noFill/>
        </p:spPr>
        <p:txBody>
          <a:bodyPr wrap="square" rtlCol="0">
            <a:spAutoFit/>
          </a:bodyPr>
          <a:lstStyle/>
          <a:p>
            <a:r>
              <a:rPr lang="ja-JP" altLang="en-US" dirty="0"/>
              <a:t>それぞれのコマンドブロックの前にボタンを押します</a:t>
            </a:r>
            <a:endParaRPr kumimoji="1" lang="ja-JP" altLang="en-US" dirty="0"/>
          </a:p>
        </p:txBody>
      </p:sp>
      <p:sp>
        <p:nvSpPr>
          <p:cNvPr id="19" name="吹き出し: 四角形 18">
            <a:extLst>
              <a:ext uri="{FF2B5EF4-FFF2-40B4-BE49-F238E27FC236}">
                <a16:creationId xmlns:a16="http://schemas.microsoft.com/office/drawing/2014/main" id="{DB61E317-153D-71C3-4B1D-AA9BDB5DB097}"/>
              </a:ext>
            </a:extLst>
          </p:cNvPr>
          <p:cNvSpPr/>
          <p:nvPr/>
        </p:nvSpPr>
        <p:spPr>
          <a:xfrm>
            <a:off x="818147" y="1873961"/>
            <a:ext cx="2454442" cy="1246738"/>
          </a:xfrm>
          <a:prstGeom prst="wedgeRectCallout">
            <a:avLst>
              <a:gd name="adj1" fmla="val 76287"/>
              <a:gd name="adj2" fmla="val 34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CF41D7D-DC57-8C2F-4555-171C548AFD93}"/>
              </a:ext>
            </a:extLst>
          </p:cNvPr>
          <p:cNvPicPr>
            <a:picLocks noChangeAspect="1"/>
          </p:cNvPicPr>
          <p:nvPr/>
        </p:nvPicPr>
        <p:blipFill>
          <a:blip r:embed="rId3"/>
          <a:stretch>
            <a:fillRect/>
          </a:stretch>
        </p:blipFill>
        <p:spPr>
          <a:xfrm>
            <a:off x="904652" y="1969577"/>
            <a:ext cx="2228948" cy="1114473"/>
          </a:xfrm>
          <a:prstGeom prst="rect">
            <a:avLst/>
          </a:prstGeom>
        </p:spPr>
      </p:pic>
      <p:sp>
        <p:nvSpPr>
          <p:cNvPr id="22" name="吹き出し: 四角形 21">
            <a:extLst>
              <a:ext uri="{FF2B5EF4-FFF2-40B4-BE49-F238E27FC236}">
                <a16:creationId xmlns:a16="http://schemas.microsoft.com/office/drawing/2014/main" id="{A6056BF8-F67D-C094-BEB5-5EF87E114163}"/>
              </a:ext>
            </a:extLst>
          </p:cNvPr>
          <p:cNvSpPr/>
          <p:nvPr/>
        </p:nvSpPr>
        <p:spPr>
          <a:xfrm>
            <a:off x="6144126" y="1805258"/>
            <a:ext cx="2326106" cy="1246738"/>
          </a:xfrm>
          <a:prstGeom prst="wedgeRectCallout">
            <a:avLst>
              <a:gd name="adj1" fmla="val -77961"/>
              <a:gd name="adj2" fmla="val 41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CF8F4379-55D0-4B53-7D38-A03327DE5BC0}"/>
              </a:ext>
            </a:extLst>
          </p:cNvPr>
          <p:cNvPicPr>
            <a:picLocks noChangeAspect="1"/>
          </p:cNvPicPr>
          <p:nvPr/>
        </p:nvPicPr>
        <p:blipFill>
          <a:blip r:embed="rId4"/>
          <a:stretch>
            <a:fillRect/>
          </a:stretch>
        </p:blipFill>
        <p:spPr>
          <a:xfrm>
            <a:off x="6399460" y="1891763"/>
            <a:ext cx="1926393" cy="1073727"/>
          </a:xfrm>
          <a:prstGeom prst="rect">
            <a:avLst/>
          </a:prstGeom>
        </p:spPr>
      </p:pic>
      <p:sp>
        <p:nvSpPr>
          <p:cNvPr id="23" name="テキスト ボックス 22">
            <a:extLst>
              <a:ext uri="{FF2B5EF4-FFF2-40B4-BE49-F238E27FC236}">
                <a16:creationId xmlns:a16="http://schemas.microsoft.com/office/drawing/2014/main" id="{0A0EBA2B-751F-0FDF-5CD0-1A0113977018}"/>
              </a:ext>
            </a:extLst>
          </p:cNvPr>
          <p:cNvSpPr txBox="1"/>
          <p:nvPr/>
        </p:nvSpPr>
        <p:spPr>
          <a:xfrm>
            <a:off x="2387256" y="5125448"/>
            <a:ext cx="4751481" cy="646331"/>
          </a:xfrm>
          <a:prstGeom prst="rect">
            <a:avLst/>
          </a:prstGeom>
          <a:noFill/>
        </p:spPr>
        <p:txBody>
          <a:bodyPr wrap="square" rtlCol="0">
            <a:spAutoFit/>
          </a:bodyPr>
          <a:lstStyle/>
          <a:p>
            <a:r>
              <a:rPr lang="ja-JP" altLang="en-US" dirty="0"/>
              <a:t>後は、それぞれのボタンを押せば、</a:t>
            </a:r>
            <a:r>
              <a:rPr lang="en-US" altLang="ja-JP" dirty="0"/>
              <a:t>TNT</a:t>
            </a:r>
            <a:r>
              <a:rPr lang="ja-JP" altLang="en-US" dirty="0"/>
              <a:t>を起爆することができます。</a:t>
            </a:r>
            <a:endParaRPr kumimoji="1" lang="ja-JP" altLang="en-US" dirty="0"/>
          </a:p>
        </p:txBody>
      </p:sp>
    </p:spTree>
    <p:extLst>
      <p:ext uri="{BB962C8B-B14F-4D97-AF65-F5344CB8AC3E}">
        <p14:creationId xmlns:p14="http://schemas.microsoft.com/office/powerpoint/2010/main" val="310327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17</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p</a:t>
            </a:r>
            <a:r>
              <a:rPr lang="ja-JP" altLang="en-US" sz="2400" dirty="0">
                <a:solidFill>
                  <a:schemeClr val="tx1"/>
                </a:solidFill>
              </a:rPr>
              <a:t>⑦</a:t>
            </a:r>
            <a:r>
              <a:rPr kumimoji="1" lang="ja-JP" altLang="en-US" sz="2400" dirty="0">
                <a:solidFill>
                  <a:schemeClr val="tx1"/>
                </a:solidFill>
              </a:rPr>
              <a:t> </a:t>
            </a:r>
            <a:r>
              <a:rPr kumimoji="1" lang="en-US" altLang="ja-JP" sz="2400" dirty="0">
                <a:solidFill>
                  <a:schemeClr val="tx1"/>
                </a:solidFill>
              </a:rPr>
              <a:t>TNT</a:t>
            </a:r>
            <a:r>
              <a:rPr kumimoji="1" lang="ja-JP" altLang="en-US" sz="2400" dirty="0">
                <a:solidFill>
                  <a:schemeClr val="tx1"/>
                </a:solidFill>
              </a:rPr>
              <a:t>起爆装置</a:t>
            </a:r>
            <a:r>
              <a:rPr kumimoji="1" lang="en-US" altLang="ja-JP" sz="2400" dirty="0">
                <a:solidFill>
                  <a:schemeClr val="tx1"/>
                </a:solidFill>
              </a:rPr>
              <a:t>(</a:t>
            </a:r>
            <a:r>
              <a:rPr kumimoji="1" lang="ja-JP" altLang="en-US" sz="2400" dirty="0">
                <a:solidFill>
                  <a:schemeClr val="tx1"/>
                </a:solidFill>
              </a:rPr>
              <a:t>コマンドブロック</a:t>
            </a:r>
            <a:r>
              <a:rPr kumimoji="1" lang="en-US" altLang="ja-JP" sz="2400" dirty="0">
                <a:solidFill>
                  <a:schemeClr val="tx1"/>
                </a:solidFill>
              </a:rPr>
              <a:t>-3)</a:t>
            </a:r>
            <a:endParaRPr kumimoji="1" lang="ja-JP" altLang="en-US" sz="2400" dirty="0">
              <a:solidFill>
                <a:schemeClr val="tx1"/>
              </a:solidFill>
            </a:endParaRPr>
          </a:p>
        </p:txBody>
      </p:sp>
      <p:pic>
        <p:nvPicPr>
          <p:cNvPr id="12" name="図 11">
            <a:extLst>
              <a:ext uri="{FF2B5EF4-FFF2-40B4-BE49-F238E27FC236}">
                <a16:creationId xmlns:a16="http://schemas.microsoft.com/office/drawing/2014/main" id="{873BA0F4-7C6A-32AB-E256-7EED3B6A05F2}"/>
              </a:ext>
            </a:extLst>
          </p:cNvPr>
          <p:cNvPicPr>
            <a:picLocks noChangeAspect="1"/>
          </p:cNvPicPr>
          <p:nvPr/>
        </p:nvPicPr>
        <p:blipFill>
          <a:blip r:embed="rId2"/>
          <a:stretch>
            <a:fillRect/>
          </a:stretch>
        </p:blipFill>
        <p:spPr>
          <a:xfrm>
            <a:off x="2685787" y="1944108"/>
            <a:ext cx="3772426" cy="3515216"/>
          </a:xfrm>
          <a:prstGeom prst="rect">
            <a:avLst/>
          </a:prstGeom>
        </p:spPr>
      </p:pic>
      <p:sp>
        <p:nvSpPr>
          <p:cNvPr id="14" name="吹き出し: 四角形 13">
            <a:extLst>
              <a:ext uri="{FF2B5EF4-FFF2-40B4-BE49-F238E27FC236}">
                <a16:creationId xmlns:a16="http://schemas.microsoft.com/office/drawing/2014/main" id="{B3CB1A22-6475-FE39-B57D-E5CAE3DC4DC6}"/>
              </a:ext>
            </a:extLst>
          </p:cNvPr>
          <p:cNvSpPr/>
          <p:nvPr/>
        </p:nvSpPr>
        <p:spPr>
          <a:xfrm>
            <a:off x="593558" y="2041294"/>
            <a:ext cx="2454442" cy="1246738"/>
          </a:xfrm>
          <a:prstGeom prst="wedgeRectCallout">
            <a:avLst>
              <a:gd name="adj1" fmla="val 76287"/>
              <a:gd name="adj2" fmla="val 34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CEE2F0A5-2C94-FB28-C69A-5641CD76DE1E}"/>
              </a:ext>
            </a:extLst>
          </p:cNvPr>
          <p:cNvPicPr>
            <a:picLocks noChangeAspect="1"/>
          </p:cNvPicPr>
          <p:nvPr/>
        </p:nvPicPr>
        <p:blipFill>
          <a:blip r:embed="rId3"/>
          <a:stretch>
            <a:fillRect/>
          </a:stretch>
        </p:blipFill>
        <p:spPr>
          <a:xfrm>
            <a:off x="680063" y="2136910"/>
            <a:ext cx="2228948" cy="1114473"/>
          </a:xfrm>
          <a:prstGeom prst="rect">
            <a:avLst/>
          </a:prstGeom>
        </p:spPr>
      </p:pic>
      <p:sp>
        <p:nvSpPr>
          <p:cNvPr id="16" name="吹き出し: 四角形 15">
            <a:extLst>
              <a:ext uri="{FF2B5EF4-FFF2-40B4-BE49-F238E27FC236}">
                <a16:creationId xmlns:a16="http://schemas.microsoft.com/office/drawing/2014/main" id="{09E89D91-EAC1-65F0-99CB-8F9317003487}"/>
              </a:ext>
            </a:extLst>
          </p:cNvPr>
          <p:cNvSpPr/>
          <p:nvPr/>
        </p:nvSpPr>
        <p:spPr>
          <a:xfrm>
            <a:off x="5622140" y="1513541"/>
            <a:ext cx="2326106" cy="1246738"/>
          </a:xfrm>
          <a:prstGeom prst="wedgeRectCallout">
            <a:avLst>
              <a:gd name="adj1" fmla="val -77961"/>
              <a:gd name="adj2" fmla="val 41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7732EB08-EE3C-DC23-E64C-AF61545951B3}"/>
              </a:ext>
            </a:extLst>
          </p:cNvPr>
          <p:cNvPicPr>
            <a:picLocks noChangeAspect="1"/>
          </p:cNvPicPr>
          <p:nvPr/>
        </p:nvPicPr>
        <p:blipFill>
          <a:blip r:embed="rId4"/>
          <a:stretch>
            <a:fillRect/>
          </a:stretch>
        </p:blipFill>
        <p:spPr>
          <a:xfrm>
            <a:off x="5877474" y="1600046"/>
            <a:ext cx="1926393" cy="1073727"/>
          </a:xfrm>
          <a:prstGeom prst="rect">
            <a:avLst/>
          </a:prstGeom>
        </p:spPr>
      </p:pic>
      <p:sp>
        <p:nvSpPr>
          <p:cNvPr id="18" name="テキスト ボックス 17">
            <a:extLst>
              <a:ext uri="{FF2B5EF4-FFF2-40B4-BE49-F238E27FC236}">
                <a16:creationId xmlns:a16="http://schemas.microsoft.com/office/drawing/2014/main" id="{A67C7937-7B09-CAB2-656F-C8D0320EE31A}"/>
              </a:ext>
            </a:extLst>
          </p:cNvPr>
          <p:cNvSpPr txBox="1"/>
          <p:nvPr/>
        </p:nvSpPr>
        <p:spPr>
          <a:xfrm>
            <a:off x="533270" y="976767"/>
            <a:ext cx="4751481" cy="646331"/>
          </a:xfrm>
          <a:prstGeom prst="rect">
            <a:avLst/>
          </a:prstGeom>
          <a:noFill/>
        </p:spPr>
        <p:txBody>
          <a:bodyPr wrap="square" rtlCol="0">
            <a:spAutoFit/>
          </a:bodyPr>
          <a:lstStyle/>
          <a:p>
            <a:r>
              <a:rPr lang="ja-JP" altLang="en-US" dirty="0"/>
              <a:t>ボタンを押すのも大変なので、ワールドの移動だけで操作します。</a:t>
            </a:r>
            <a:endParaRPr kumimoji="1" lang="ja-JP" altLang="en-US" dirty="0"/>
          </a:p>
        </p:txBody>
      </p:sp>
      <p:pic>
        <p:nvPicPr>
          <p:cNvPr id="6146" name="Picture 2">
            <a:extLst>
              <a:ext uri="{FF2B5EF4-FFF2-40B4-BE49-F238E27FC236}">
                <a16:creationId xmlns:a16="http://schemas.microsoft.com/office/drawing/2014/main" id="{D3804A07-CDB9-A41A-CD85-4DEBDB8A4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488" y="249922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B95EDD98-5241-A93C-EAE8-4DE27DA6B175}"/>
              </a:ext>
            </a:extLst>
          </p:cNvPr>
          <p:cNvSpPr txBox="1"/>
          <p:nvPr/>
        </p:nvSpPr>
        <p:spPr>
          <a:xfrm>
            <a:off x="6785194" y="3990335"/>
            <a:ext cx="2182344" cy="923330"/>
          </a:xfrm>
          <a:prstGeom prst="rect">
            <a:avLst/>
          </a:prstGeom>
          <a:noFill/>
        </p:spPr>
        <p:txBody>
          <a:bodyPr wrap="square" rtlCol="0">
            <a:spAutoFit/>
          </a:bodyPr>
          <a:lstStyle/>
          <a:p>
            <a:r>
              <a:rPr lang="ja-JP" altLang="en-US" dirty="0"/>
              <a:t>感圧版</a:t>
            </a:r>
            <a:br>
              <a:rPr lang="ja-JP" altLang="en-US" dirty="0"/>
            </a:br>
            <a:r>
              <a:rPr lang="ja-JP" altLang="en-US" dirty="0"/>
              <a:t>物が乗るとスイッチが入ります。</a:t>
            </a:r>
            <a:endParaRPr kumimoji="1" lang="ja-JP" altLang="en-US" dirty="0"/>
          </a:p>
        </p:txBody>
      </p:sp>
      <p:sp>
        <p:nvSpPr>
          <p:cNvPr id="22" name="テキスト ボックス 21">
            <a:extLst>
              <a:ext uri="{FF2B5EF4-FFF2-40B4-BE49-F238E27FC236}">
                <a16:creationId xmlns:a16="http://schemas.microsoft.com/office/drawing/2014/main" id="{B6EB2969-4B8F-9F87-E423-2F6B722AB886}"/>
              </a:ext>
            </a:extLst>
          </p:cNvPr>
          <p:cNvSpPr txBox="1"/>
          <p:nvPr/>
        </p:nvSpPr>
        <p:spPr>
          <a:xfrm>
            <a:off x="1612094" y="5780334"/>
            <a:ext cx="4987825" cy="646331"/>
          </a:xfrm>
          <a:prstGeom prst="rect">
            <a:avLst/>
          </a:prstGeom>
          <a:noFill/>
        </p:spPr>
        <p:txBody>
          <a:bodyPr wrap="square" rtlCol="0">
            <a:spAutoFit/>
          </a:bodyPr>
          <a:lstStyle/>
          <a:p>
            <a:r>
              <a:rPr kumimoji="1" lang="ja-JP" altLang="en-US" dirty="0"/>
              <a:t>それぞれのコマンドブロックの前に感圧版をおいて、その上に乗ることで動作させます。</a:t>
            </a:r>
          </a:p>
        </p:txBody>
      </p:sp>
    </p:spTree>
    <p:extLst>
      <p:ext uri="{BB962C8B-B14F-4D97-AF65-F5344CB8AC3E}">
        <p14:creationId xmlns:p14="http://schemas.microsoft.com/office/powerpoint/2010/main" val="319330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18</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sz="2400" dirty="0">
                <a:solidFill>
                  <a:schemeClr val="tx1"/>
                </a:solidFill>
              </a:rPr>
              <a:t>p</a:t>
            </a:r>
            <a:r>
              <a:rPr kumimoji="1" lang="ja-JP" altLang="en-US" sz="2400" dirty="0">
                <a:solidFill>
                  <a:schemeClr val="tx1"/>
                </a:solidFill>
              </a:rPr>
              <a:t>⑧ </a:t>
            </a:r>
            <a:r>
              <a:rPr kumimoji="1" lang="en-US" altLang="ja-JP" sz="2400" dirty="0">
                <a:solidFill>
                  <a:schemeClr val="tx1"/>
                </a:solidFill>
              </a:rPr>
              <a:t>TNT</a:t>
            </a:r>
            <a:r>
              <a:rPr kumimoji="1" lang="ja-JP" altLang="en-US" sz="2400" dirty="0">
                <a:solidFill>
                  <a:schemeClr val="tx1"/>
                </a:solidFill>
              </a:rPr>
              <a:t>起爆装置</a:t>
            </a:r>
            <a:r>
              <a:rPr kumimoji="1" lang="en-US" altLang="ja-JP" sz="2400" dirty="0">
                <a:solidFill>
                  <a:schemeClr val="tx1"/>
                </a:solidFill>
              </a:rPr>
              <a:t>(</a:t>
            </a:r>
            <a:r>
              <a:rPr kumimoji="1" lang="ja-JP" altLang="en-US" sz="2400" dirty="0">
                <a:solidFill>
                  <a:schemeClr val="tx1"/>
                </a:solidFill>
              </a:rPr>
              <a:t>持ち物変更で基盤</a:t>
            </a:r>
            <a:r>
              <a:rPr kumimoji="1" lang="en-US" altLang="ja-JP" sz="2400" dirty="0">
                <a:solidFill>
                  <a:schemeClr val="tx1"/>
                </a:solidFill>
              </a:rPr>
              <a:t>)</a:t>
            </a:r>
            <a:endParaRPr kumimoji="1" lang="ja-JP" altLang="en-US" sz="2400" dirty="0">
              <a:solidFill>
                <a:schemeClr val="tx1"/>
              </a:solidFill>
            </a:endParaRPr>
          </a:p>
        </p:txBody>
      </p:sp>
      <p:sp>
        <p:nvSpPr>
          <p:cNvPr id="18" name="テキスト ボックス 17">
            <a:extLst>
              <a:ext uri="{FF2B5EF4-FFF2-40B4-BE49-F238E27FC236}">
                <a16:creationId xmlns:a16="http://schemas.microsoft.com/office/drawing/2014/main" id="{A67C7937-7B09-CAB2-656F-C8D0320EE31A}"/>
              </a:ext>
            </a:extLst>
          </p:cNvPr>
          <p:cNvSpPr txBox="1"/>
          <p:nvPr/>
        </p:nvSpPr>
        <p:spPr>
          <a:xfrm>
            <a:off x="451119" y="866581"/>
            <a:ext cx="8241762" cy="369332"/>
          </a:xfrm>
          <a:prstGeom prst="rect">
            <a:avLst/>
          </a:prstGeom>
          <a:noFill/>
        </p:spPr>
        <p:txBody>
          <a:bodyPr wrap="square" rtlCol="0">
            <a:spAutoFit/>
          </a:bodyPr>
          <a:lstStyle/>
          <a:p>
            <a:r>
              <a:rPr kumimoji="1" lang="ja-JP" altLang="en-US" dirty="0"/>
              <a:t>持ち物を変更して使うだけで操作できるようにします。</a:t>
            </a:r>
          </a:p>
        </p:txBody>
      </p:sp>
      <p:sp>
        <p:nvSpPr>
          <p:cNvPr id="21" name="テキスト ボックス 20">
            <a:extLst>
              <a:ext uri="{FF2B5EF4-FFF2-40B4-BE49-F238E27FC236}">
                <a16:creationId xmlns:a16="http://schemas.microsoft.com/office/drawing/2014/main" id="{B95EDD98-5241-A93C-EAE8-4DE27DA6B175}"/>
              </a:ext>
            </a:extLst>
          </p:cNvPr>
          <p:cNvSpPr txBox="1"/>
          <p:nvPr/>
        </p:nvSpPr>
        <p:spPr>
          <a:xfrm>
            <a:off x="5642808" y="2341234"/>
            <a:ext cx="3180349" cy="923330"/>
          </a:xfrm>
          <a:prstGeom prst="rect">
            <a:avLst/>
          </a:prstGeom>
          <a:noFill/>
        </p:spPr>
        <p:txBody>
          <a:bodyPr wrap="square" rtlCol="0">
            <a:spAutoFit/>
          </a:bodyPr>
          <a:lstStyle/>
          <a:p>
            <a:r>
              <a:rPr kumimoji="1" lang="en-US" altLang="ja-JP" dirty="0"/>
              <a:t>[</a:t>
            </a:r>
            <a:r>
              <a:rPr kumimoji="1" lang="ja-JP" altLang="en-US" dirty="0"/>
              <a:t>りんご</a:t>
            </a:r>
            <a:r>
              <a:rPr kumimoji="1" lang="en-US" altLang="ja-JP" dirty="0"/>
              <a:t>]</a:t>
            </a:r>
            <a:r>
              <a:rPr kumimoji="1" lang="ja-JP" altLang="en-US" dirty="0"/>
              <a:t>と</a:t>
            </a:r>
            <a:r>
              <a:rPr kumimoji="1" lang="en-US" altLang="ja-JP" dirty="0"/>
              <a:t>[</a:t>
            </a:r>
            <a:r>
              <a:rPr kumimoji="1" lang="ja-JP" altLang="en-US" dirty="0"/>
              <a:t>金のリンゴ</a:t>
            </a:r>
            <a:r>
              <a:rPr kumimoji="1" lang="en-US" altLang="ja-JP" dirty="0"/>
              <a:t>]</a:t>
            </a:r>
            <a:r>
              <a:rPr kumimoji="1" lang="ja-JP" altLang="en-US" dirty="0"/>
              <a:t>をそれぞれ使った時に動作するようにします。</a:t>
            </a:r>
          </a:p>
        </p:txBody>
      </p:sp>
      <p:pic>
        <p:nvPicPr>
          <p:cNvPr id="3" name="図 2">
            <a:extLst>
              <a:ext uri="{FF2B5EF4-FFF2-40B4-BE49-F238E27FC236}">
                <a16:creationId xmlns:a16="http://schemas.microsoft.com/office/drawing/2014/main" id="{3B27BD90-5F45-1BDE-B7F5-B522AAF782A9}"/>
              </a:ext>
            </a:extLst>
          </p:cNvPr>
          <p:cNvPicPr>
            <a:picLocks noChangeAspect="1"/>
          </p:cNvPicPr>
          <p:nvPr/>
        </p:nvPicPr>
        <p:blipFill>
          <a:blip r:embed="rId2"/>
          <a:stretch>
            <a:fillRect/>
          </a:stretch>
        </p:blipFill>
        <p:spPr>
          <a:xfrm>
            <a:off x="583281" y="1430125"/>
            <a:ext cx="4520127" cy="3668879"/>
          </a:xfrm>
          <a:prstGeom prst="rect">
            <a:avLst/>
          </a:prstGeom>
        </p:spPr>
      </p:pic>
      <p:pic>
        <p:nvPicPr>
          <p:cNvPr id="5" name="図 4">
            <a:extLst>
              <a:ext uri="{FF2B5EF4-FFF2-40B4-BE49-F238E27FC236}">
                <a16:creationId xmlns:a16="http://schemas.microsoft.com/office/drawing/2014/main" id="{2B18BC44-995B-59C4-62CC-AF1D2A8CB57B}"/>
              </a:ext>
            </a:extLst>
          </p:cNvPr>
          <p:cNvPicPr>
            <a:picLocks noChangeAspect="1"/>
          </p:cNvPicPr>
          <p:nvPr/>
        </p:nvPicPr>
        <p:blipFill>
          <a:blip r:embed="rId3"/>
          <a:stretch>
            <a:fillRect/>
          </a:stretch>
        </p:blipFill>
        <p:spPr>
          <a:xfrm>
            <a:off x="4668253" y="5086333"/>
            <a:ext cx="4352925" cy="1333500"/>
          </a:xfrm>
          <a:prstGeom prst="rect">
            <a:avLst/>
          </a:prstGeom>
        </p:spPr>
      </p:pic>
      <p:sp>
        <p:nvSpPr>
          <p:cNvPr id="6" name="矢印: 下 5">
            <a:extLst>
              <a:ext uri="{FF2B5EF4-FFF2-40B4-BE49-F238E27FC236}">
                <a16:creationId xmlns:a16="http://schemas.microsoft.com/office/drawing/2014/main" id="{080A6D37-9C51-D602-4EF5-4EFE6FA68839}"/>
              </a:ext>
            </a:extLst>
          </p:cNvPr>
          <p:cNvSpPr/>
          <p:nvPr/>
        </p:nvSpPr>
        <p:spPr>
          <a:xfrm>
            <a:off x="5466104" y="4409151"/>
            <a:ext cx="368969" cy="544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7777E86-031C-67F8-034E-884D6411737C}"/>
              </a:ext>
            </a:extLst>
          </p:cNvPr>
          <p:cNvSpPr txBox="1"/>
          <p:nvPr/>
        </p:nvSpPr>
        <p:spPr>
          <a:xfrm>
            <a:off x="5907002" y="4141698"/>
            <a:ext cx="2946232" cy="923330"/>
          </a:xfrm>
          <a:prstGeom prst="rect">
            <a:avLst/>
          </a:prstGeom>
          <a:noFill/>
        </p:spPr>
        <p:txBody>
          <a:bodyPr wrap="square">
            <a:spAutoFit/>
          </a:bodyPr>
          <a:lstStyle/>
          <a:p>
            <a:r>
              <a:rPr kumimoji="1" lang="en-US" altLang="ja-JP" dirty="0"/>
              <a:t>[</a:t>
            </a:r>
            <a:r>
              <a:rPr kumimoji="1" lang="ja-JP" altLang="en-US" dirty="0"/>
              <a:t>りんご</a:t>
            </a:r>
            <a:r>
              <a:rPr kumimoji="1" lang="en-US" altLang="ja-JP" dirty="0"/>
              <a:t>]</a:t>
            </a:r>
            <a:r>
              <a:rPr lang="ja-JP" altLang="en-US" dirty="0"/>
              <a:t>か</a:t>
            </a:r>
            <a:r>
              <a:rPr kumimoji="1" lang="en-US" altLang="ja-JP" dirty="0"/>
              <a:t>[</a:t>
            </a:r>
            <a:r>
              <a:rPr kumimoji="1" lang="ja-JP" altLang="en-US" dirty="0"/>
              <a:t>金のリンゴ</a:t>
            </a:r>
            <a:r>
              <a:rPr kumimoji="1" lang="en-US" altLang="ja-JP" dirty="0"/>
              <a:t>]</a:t>
            </a:r>
            <a:r>
              <a:rPr kumimoji="1" lang="ja-JP" altLang="en-US" dirty="0"/>
              <a:t>を持って</a:t>
            </a:r>
            <a:r>
              <a:rPr kumimoji="1" lang="en-US" altLang="ja-JP" dirty="0"/>
              <a:t>[</a:t>
            </a:r>
            <a:r>
              <a:rPr kumimoji="1" lang="ja-JP" altLang="en-US" dirty="0"/>
              <a:t>食べる</a:t>
            </a:r>
            <a:r>
              <a:rPr kumimoji="1" lang="en-US" altLang="ja-JP" dirty="0"/>
              <a:t>]</a:t>
            </a:r>
            <a:r>
              <a:rPr kumimoji="1" lang="ja-JP" altLang="en-US" dirty="0"/>
              <a:t>指定するとプログラムが動作します。</a:t>
            </a:r>
            <a:endParaRPr lang="ja-JP" altLang="en-US" dirty="0"/>
          </a:p>
        </p:txBody>
      </p:sp>
    </p:spTree>
    <p:extLst>
      <p:ext uri="{BB962C8B-B14F-4D97-AF65-F5344CB8AC3E}">
        <p14:creationId xmlns:p14="http://schemas.microsoft.com/office/powerpoint/2010/main" val="117037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19</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⑨ エージェント操作 </a:t>
            </a:r>
            <a:r>
              <a:rPr lang="en-US" altLang="ja-JP" sz="2400" dirty="0">
                <a:solidFill>
                  <a:schemeClr val="tx1"/>
                </a:solidFill>
                <a:latin typeface="メイリオ" panose="020B0604030504040204" pitchFamily="50" charset="-128"/>
                <a:ea typeface="メイリオ" panose="020B0604030504040204" pitchFamily="50" charset="-128"/>
              </a:rPr>
              <a:t>- 1</a:t>
            </a:r>
            <a:endParaRPr kumimoji="1" lang="ja-JP" altLang="en-US" sz="2400" dirty="0"/>
          </a:p>
        </p:txBody>
      </p:sp>
      <p:pic>
        <p:nvPicPr>
          <p:cNvPr id="4" name="図 3">
            <a:extLst>
              <a:ext uri="{FF2B5EF4-FFF2-40B4-BE49-F238E27FC236}">
                <a16:creationId xmlns:a16="http://schemas.microsoft.com/office/drawing/2014/main" id="{304ADE13-5EC7-8677-F929-E8429710322D}"/>
              </a:ext>
            </a:extLst>
          </p:cNvPr>
          <p:cNvPicPr>
            <a:picLocks noChangeAspect="1"/>
          </p:cNvPicPr>
          <p:nvPr/>
        </p:nvPicPr>
        <p:blipFill>
          <a:blip r:embed="rId2"/>
          <a:stretch>
            <a:fillRect/>
          </a:stretch>
        </p:blipFill>
        <p:spPr>
          <a:xfrm>
            <a:off x="646687" y="1167303"/>
            <a:ext cx="3743847" cy="3753374"/>
          </a:xfrm>
          <a:prstGeom prst="rect">
            <a:avLst/>
          </a:prstGeom>
        </p:spPr>
      </p:pic>
      <p:pic>
        <p:nvPicPr>
          <p:cNvPr id="6" name="図 5">
            <a:extLst>
              <a:ext uri="{FF2B5EF4-FFF2-40B4-BE49-F238E27FC236}">
                <a16:creationId xmlns:a16="http://schemas.microsoft.com/office/drawing/2014/main" id="{9308EBB8-EED2-D56E-5382-3787C77CA313}"/>
              </a:ext>
            </a:extLst>
          </p:cNvPr>
          <p:cNvPicPr>
            <a:picLocks noChangeAspect="1"/>
          </p:cNvPicPr>
          <p:nvPr/>
        </p:nvPicPr>
        <p:blipFill>
          <a:blip r:embed="rId3"/>
          <a:stretch>
            <a:fillRect/>
          </a:stretch>
        </p:blipFill>
        <p:spPr>
          <a:xfrm>
            <a:off x="5177449" y="1672227"/>
            <a:ext cx="1918127" cy="794653"/>
          </a:xfrm>
          <a:prstGeom prst="rect">
            <a:avLst/>
          </a:prstGeom>
        </p:spPr>
      </p:pic>
      <p:sp>
        <p:nvSpPr>
          <p:cNvPr id="11" name="テキスト ボックス 10">
            <a:extLst>
              <a:ext uri="{FF2B5EF4-FFF2-40B4-BE49-F238E27FC236}">
                <a16:creationId xmlns:a16="http://schemas.microsoft.com/office/drawing/2014/main" id="{81D97B4F-58D4-A478-BEDB-85D6326DAB8C}"/>
              </a:ext>
            </a:extLst>
          </p:cNvPr>
          <p:cNvSpPr txBox="1"/>
          <p:nvPr/>
        </p:nvSpPr>
        <p:spPr>
          <a:xfrm>
            <a:off x="5177449" y="2546445"/>
            <a:ext cx="3564606" cy="369332"/>
          </a:xfrm>
          <a:prstGeom prst="rect">
            <a:avLst/>
          </a:prstGeom>
          <a:noFill/>
        </p:spPr>
        <p:txBody>
          <a:bodyPr wrap="square" rtlCol="0">
            <a:spAutoFit/>
          </a:bodyPr>
          <a:lstStyle/>
          <a:p>
            <a:r>
              <a:rPr kumimoji="1" lang="en-US" altLang="ja-JP" dirty="0"/>
              <a:t>Agent</a:t>
            </a:r>
            <a:r>
              <a:rPr kumimoji="1" lang="ja-JP" altLang="en-US" dirty="0"/>
              <a:t>を自分のところに戻します。</a:t>
            </a:r>
          </a:p>
        </p:txBody>
      </p:sp>
      <p:sp>
        <p:nvSpPr>
          <p:cNvPr id="13" name="テキスト ボックス 12">
            <a:extLst>
              <a:ext uri="{FF2B5EF4-FFF2-40B4-BE49-F238E27FC236}">
                <a16:creationId xmlns:a16="http://schemas.microsoft.com/office/drawing/2014/main" id="{9C298241-8BE5-74AD-7281-6561E761C29C}"/>
              </a:ext>
            </a:extLst>
          </p:cNvPr>
          <p:cNvSpPr txBox="1"/>
          <p:nvPr/>
        </p:nvSpPr>
        <p:spPr>
          <a:xfrm>
            <a:off x="4471735" y="907629"/>
            <a:ext cx="4270320" cy="707886"/>
          </a:xfrm>
          <a:prstGeom prst="rect">
            <a:avLst/>
          </a:prstGeom>
          <a:noFill/>
        </p:spPr>
        <p:txBody>
          <a:bodyPr wrap="square" rtlCol="0">
            <a:spAutoFit/>
          </a:bodyPr>
          <a:lstStyle/>
          <a:p>
            <a:r>
              <a:rPr kumimoji="1" lang="en-US" altLang="ja-JP" sz="2000" dirty="0"/>
              <a:t>Agent</a:t>
            </a:r>
            <a:r>
              <a:rPr kumimoji="1" lang="ja-JP" altLang="en-US" sz="2000" dirty="0"/>
              <a:t>を制御して、右や左に動くプログラムです。</a:t>
            </a:r>
          </a:p>
        </p:txBody>
      </p:sp>
      <p:pic>
        <p:nvPicPr>
          <p:cNvPr id="14" name="図 13">
            <a:extLst>
              <a:ext uri="{FF2B5EF4-FFF2-40B4-BE49-F238E27FC236}">
                <a16:creationId xmlns:a16="http://schemas.microsoft.com/office/drawing/2014/main" id="{0D8AC0E9-80F6-0048-B9B4-CC9BB92AD101}"/>
              </a:ext>
            </a:extLst>
          </p:cNvPr>
          <p:cNvPicPr>
            <a:picLocks noChangeAspect="1"/>
          </p:cNvPicPr>
          <p:nvPr/>
        </p:nvPicPr>
        <p:blipFill>
          <a:blip r:embed="rId4"/>
          <a:stretch>
            <a:fillRect/>
          </a:stretch>
        </p:blipFill>
        <p:spPr>
          <a:xfrm>
            <a:off x="4917562" y="4451849"/>
            <a:ext cx="2437903" cy="937655"/>
          </a:xfrm>
          <a:prstGeom prst="rect">
            <a:avLst/>
          </a:prstGeom>
        </p:spPr>
      </p:pic>
      <p:sp>
        <p:nvSpPr>
          <p:cNvPr id="15" name="吹き出し: 四角形 14">
            <a:extLst>
              <a:ext uri="{FF2B5EF4-FFF2-40B4-BE49-F238E27FC236}">
                <a16:creationId xmlns:a16="http://schemas.microsoft.com/office/drawing/2014/main" id="{43772B54-BBE3-3578-7342-E89115320CE7}"/>
              </a:ext>
            </a:extLst>
          </p:cNvPr>
          <p:cNvSpPr/>
          <p:nvPr/>
        </p:nvSpPr>
        <p:spPr>
          <a:xfrm>
            <a:off x="3400926" y="5598695"/>
            <a:ext cx="2085474" cy="729841"/>
          </a:xfrm>
          <a:prstGeom prst="wedgeRectCallout">
            <a:avLst>
              <a:gd name="adj1" fmla="val 44933"/>
              <a:gd name="adj2" fmla="val -11114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エージェントを左に回転させます</a:t>
            </a:r>
          </a:p>
        </p:txBody>
      </p:sp>
      <p:sp>
        <p:nvSpPr>
          <p:cNvPr id="16" name="吹き出し: 四角形 15">
            <a:extLst>
              <a:ext uri="{FF2B5EF4-FFF2-40B4-BE49-F238E27FC236}">
                <a16:creationId xmlns:a16="http://schemas.microsoft.com/office/drawing/2014/main" id="{8EC7CE8F-924E-A52F-65A7-034700A8F8DC}"/>
              </a:ext>
            </a:extLst>
          </p:cNvPr>
          <p:cNvSpPr/>
          <p:nvPr/>
        </p:nvSpPr>
        <p:spPr>
          <a:xfrm>
            <a:off x="6399102" y="5574632"/>
            <a:ext cx="2085474" cy="729841"/>
          </a:xfrm>
          <a:prstGeom prst="wedgeRectCallout">
            <a:avLst>
              <a:gd name="adj1" fmla="val -28913"/>
              <a:gd name="adj2" fmla="val -11773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エージェントを右に回転させます</a:t>
            </a:r>
          </a:p>
        </p:txBody>
      </p:sp>
      <p:pic>
        <p:nvPicPr>
          <p:cNvPr id="18" name="図 17">
            <a:extLst>
              <a:ext uri="{FF2B5EF4-FFF2-40B4-BE49-F238E27FC236}">
                <a16:creationId xmlns:a16="http://schemas.microsoft.com/office/drawing/2014/main" id="{13479BEB-386F-F177-DB82-072CAA8CCBF4}"/>
              </a:ext>
            </a:extLst>
          </p:cNvPr>
          <p:cNvPicPr>
            <a:picLocks noChangeAspect="1"/>
          </p:cNvPicPr>
          <p:nvPr/>
        </p:nvPicPr>
        <p:blipFill>
          <a:blip r:embed="rId5"/>
          <a:stretch>
            <a:fillRect/>
          </a:stretch>
        </p:blipFill>
        <p:spPr>
          <a:xfrm>
            <a:off x="5177449" y="3028609"/>
            <a:ext cx="1935692" cy="722821"/>
          </a:xfrm>
          <a:prstGeom prst="rect">
            <a:avLst/>
          </a:prstGeom>
        </p:spPr>
      </p:pic>
      <p:sp>
        <p:nvSpPr>
          <p:cNvPr id="19" name="テキスト ボックス 18">
            <a:extLst>
              <a:ext uri="{FF2B5EF4-FFF2-40B4-BE49-F238E27FC236}">
                <a16:creationId xmlns:a16="http://schemas.microsoft.com/office/drawing/2014/main" id="{CFB5B5E6-C735-B8FA-23C3-270C188B4B8E}"/>
              </a:ext>
            </a:extLst>
          </p:cNvPr>
          <p:cNvSpPr txBox="1"/>
          <p:nvPr/>
        </p:nvSpPr>
        <p:spPr>
          <a:xfrm>
            <a:off x="5177449" y="3775955"/>
            <a:ext cx="3564606" cy="369332"/>
          </a:xfrm>
          <a:prstGeom prst="rect">
            <a:avLst/>
          </a:prstGeom>
          <a:noFill/>
        </p:spPr>
        <p:txBody>
          <a:bodyPr wrap="square" rtlCol="0">
            <a:spAutoFit/>
          </a:bodyPr>
          <a:lstStyle/>
          <a:p>
            <a:r>
              <a:rPr kumimoji="1" lang="en-US" altLang="ja-JP" dirty="0"/>
              <a:t>Agent</a:t>
            </a:r>
            <a:r>
              <a:rPr kumimoji="1" lang="ja-JP" altLang="en-US" dirty="0"/>
              <a:t>を動かします</a:t>
            </a:r>
          </a:p>
        </p:txBody>
      </p:sp>
    </p:spTree>
    <p:extLst>
      <p:ext uri="{BB962C8B-B14F-4D97-AF65-F5344CB8AC3E}">
        <p14:creationId xmlns:p14="http://schemas.microsoft.com/office/powerpoint/2010/main" val="332767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ja-JP" altLang="en-US" sz="2400" dirty="0">
                <a:solidFill>
                  <a:schemeClr val="tx1"/>
                </a:solidFill>
                <a:latin typeface="メイリオ" panose="020B0604030504040204" pitchFamily="50" charset="-128"/>
                <a:ea typeface="メイリオ" panose="020B0604030504040204" pitchFamily="50" charset="-128"/>
              </a:rPr>
              <a:t>プログラム</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テクニックリスト</a:t>
            </a:r>
            <a:endParaRPr kumimoji="1" lang="ja-JP" altLang="en-US" sz="2400" dirty="0"/>
          </a:p>
        </p:txBody>
      </p:sp>
      <p:graphicFrame>
        <p:nvGraphicFramePr>
          <p:cNvPr id="4" name="表 4">
            <a:extLst>
              <a:ext uri="{FF2B5EF4-FFF2-40B4-BE49-F238E27FC236}">
                <a16:creationId xmlns:a16="http://schemas.microsoft.com/office/drawing/2014/main" id="{1DEE2603-9B50-A692-F98B-802238A6E7E3}"/>
              </a:ext>
            </a:extLst>
          </p:cNvPr>
          <p:cNvGraphicFramePr>
            <a:graphicFrameLocks noGrp="1"/>
          </p:cNvGraphicFramePr>
          <p:nvPr>
            <p:extLst>
              <p:ext uri="{D42A27DB-BD31-4B8C-83A1-F6EECF244321}">
                <p14:modId xmlns:p14="http://schemas.microsoft.com/office/powerpoint/2010/main" val="3931059162"/>
              </p:ext>
            </p:extLst>
          </p:nvPr>
        </p:nvGraphicFramePr>
        <p:xfrm>
          <a:off x="234000" y="974188"/>
          <a:ext cx="8676000" cy="38709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149769042"/>
                    </a:ext>
                  </a:extLst>
                </a:gridCol>
                <a:gridCol w="2700000">
                  <a:extLst>
                    <a:ext uri="{9D8B030D-6E8A-4147-A177-3AD203B41FA5}">
                      <a16:colId xmlns:a16="http://schemas.microsoft.com/office/drawing/2014/main" val="1324751899"/>
                    </a:ext>
                  </a:extLst>
                </a:gridCol>
                <a:gridCol w="1080000">
                  <a:extLst>
                    <a:ext uri="{9D8B030D-6E8A-4147-A177-3AD203B41FA5}">
                      <a16:colId xmlns:a16="http://schemas.microsoft.com/office/drawing/2014/main" val="198210511"/>
                    </a:ext>
                  </a:extLst>
                </a:gridCol>
                <a:gridCol w="576000">
                  <a:extLst>
                    <a:ext uri="{9D8B030D-6E8A-4147-A177-3AD203B41FA5}">
                      <a16:colId xmlns:a16="http://schemas.microsoft.com/office/drawing/2014/main" val="3325928732"/>
                    </a:ext>
                  </a:extLst>
                </a:gridCol>
                <a:gridCol w="2700000">
                  <a:extLst>
                    <a:ext uri="{9D8B030D-6E8A-4147-A177-3AD203B41FA5}">
                      <a16:colId xmlns:a16="http://schemas.microsoft.com/office/drawing/2014/main" val="3829552302"/>
                    </a:ext>
                  </a:extLst>
                </a:gridCol>
                <a:gridCol w="1080000">
                  <a:extLst>
                    <a:ext uri="{9D8B030D-6E8A-4147-A177-3AD203B41FA5}">
                      <a16:colId xmlns:a16="http://schemas.microsoft.com/office/drawing/2014/main" val="3838791395"/>
                    </a:ext>
                  </a:extLst>
                </a:gridCol>
              </a:tblGrid>
              <a:tr h="272263">
                <a:tc>
                  <a:txBody>
                    <a:bodyPr/>
                    <a:lstStyle/>
                    <a:p>
                      <a:r>
                        <a:rPr kumimoji="1" lang="ja-JP" altLang="en-US" sz="1400" b="0" dirty="0">
                          <a:solidFill>
                            <a:schemeClr val="tx1"/>
                          </a:solidFill>
                        </a:rPr>
                        <a:t>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タイトル</a:t>
                      </a:r>
                      <a:endParaRPr kumimoji="1" lang="en-US" altLang="ja-JP" sz="14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a:t>
                      </a:r>
                      <a:r>
                        <a:rPr kumimoji="1" lang="ja-JP" altLang="en-US" sz="1400" b="0" dirty="0">
                          <a:solidFill>
                            <a:schemeClr val="tx1"/>
                          </a:solidFill>
                        </a:rPr>
                        <a:t>プログラミングの要素</a:t>
                      </a:r>
                      <a:r>
                        <a:rPr kumimoji="1" lang="en-US" altLang="ja-JP" sz="1400" b="0" dirty="0">
                          <a:solidFill>
                            <a:schemeClr val="tx1"/>
                          </a:solidFill>
                        </a:rPr>
                        <a:t>)</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前にやっておく番号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b="0" dirty="0">
                          <a:solidFill>
                            <a:schemeClr val="tx1"/>
                          </a:solidFill>
                        </a:rPr>
                        <a:t>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b="0" dirty="0">
                          <a:solidFill>
                            <a:schemeClr val="tx1"/>
                          </a:solidFill>
                        </a:rPr>
                        <a:t>タイトル</a:t>
                      </a:r>
                      <a:br>
                        <a:rPr kumimoji="1" lang="en-US" altLang="ja-JP" sz="1400" b="0" dirty="0">
                          <a:solidFill>
                            <a:schemeClr val="tx1"/>
                          </a:solidFill>
                        </a:rPr>
                      </a:br>
                      <a:r>
                        <a:rPr kumimoji="1" lang="en-US" altLang="ja-JP" sz="1400" b="0" dirty="0">
                          <a:solidFill>
                            <a:schemeClr val="tx1"/>
                          </a:solidFill>
                        </a:rPr>
                        <a:t>(</a:t>
                      </a:r>
                      <a:r>
                        <a:rPr kumimoji="1" lang="ja-JP" altLang="en-US" sz="1400" b="0" dirty="0">
                          <a:solidFill>
                            <a:schemeClr val="tx1"/>
                          </a:solidFill>
                        </a:rPr>
                        <a:t>マインクラフトの要素</a:t>
                      </a:r>
                      <a:r>
                        <a:rPr kumimoji="1" lang="en-US" altLang="ja-JP" sz="1400" b="0" dirty="0">
                          <a:solidFill>
                            <a:schemeClr val="tx1"/>
                          </a:solidFill>
                        </a:rPr>
                        <a:t>)</a:t>
                      </a: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rPr>
                        <a:t>前にやっておく番号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0054040"/>
                  </a:ext>
                </a:extLst>
              </a:tr>
              <a:tr h="220836">
                <a:tc>
                  <a:txBody>
                    <a:bodyPr/>
                    <a:lstStyle/>
                    <a:p>
                      <a:r>
                        <a:rPr kumimoji="1" lang="en-US" altLang="ja-JP" sz="1600" b="0" dirty="0">
                          <a:solidFill>
                            <a:schemeClr val="tx1"/>
                          </a:solidFill>
                        </a:rPr>
                        <a:t>p</a:t>
                      </a:r>
                      <a:r>
                        <a:rPr kumimoji="1" lang="ja-JP" altLang="en-US" sz="1600" b="0" dirty="0">
                          <a:solidFill>
                            <a:schemeClr val="tx1"/>
                          </a:solidFill>
                        </a:rPr>
                        <a:t>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ジャンプ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b="0" dirty="0">
                          <a:solidFill>
                            <a:schemeClr val="tx1"/>
                          </a:solidFill>
                        </a:rPr>
                        <a:t>m</a:t>
                      </a:r>
                      <a:r>
                        <a:rPr kumimoji="1" lang="ja-JP" altLang="en-US" sz="1600" b="0" dirty="0">
                          <a:solidFill>
                            <a:schemeClr val="tx1"/>
                          </a:solidFill>
                        </a:rPr>
                        <a:t>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牧場作り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2274192"/>
                  </a:ext>
                </a:extLst>
              </a:tr>
              <a:tr h="220836">
                <a:tc>
                  <a:txBody>
                    <a:bodyPr/>
                    <a:lstStyle/>
                    <a:p>
                      <a:r>
                        <a:rPr kumimoji="1" lang="en-US" altLang="ja-JP" sz="1600" b="0" dirty="0">
                          <a:solidFill>
                            <a:schemeClr val="tx1"/>
                          </a:solidFill>
                        </a:rPr>
                        <a:t>p</a:t>
                      </a:r>
                      <a:r>
                        <a:rPr kumimoji="1" lang="ja-JP" altLang="en-US" sz="1600" b="0" dirty="0">
                          <a:solidFill>
                            <a:schemeClr val="tx1"/>
                          </a:solidFill>
                        </a:rPr>
                        <a:t>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ジャンプ</a:t>
                      </a:r>
                      <a:r>
                        <a:rPr kumimoji="1" lang="en-US" altLang="ja-JP" sz="1600" b="0" dirty="0">
                          <a:solidFill>
                            <a:schemeClr val="tx1"/>
                          </a:solidFill>
                        </a:rPr>
                        <a:t>(</a:t>
                      </a:r>
                      <a:r>
                        <a:rPr kumimoji="1" lang="ja-JP" altLang="en-US" sz="1600" b="0" dirty="0">
                          <a:solidFill>
                            <a:schemeClr val="tx1"/>
                          </a:solidFill>
                        </a:rPr>
                        <a:t>高さ指定</a:t>
                      </a:r>
                      <a:r>
                        <a:rPr kumimoji="1" lang="en-US" altLang="ja-JP" sz="1600" b="0" dirty="0">
                          <a:solidFill>
                            <a:schemeClr val="tx1"/>
                          </a:solidFill>
                        </a:rPr>
                        <a:t>)</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b="0" dirty="0">
                          <a:solidFill>
                            <a:schemeClr val="tx1"/>
                          </a:solidFill>
                        </a:rPr>
                        <a:t>M</a:t>
                      </a:r>
                      <a:r>
                        <a:rPr kumimoji="1" lang="ja-JP" altLang="en-US" sz="1600" b="0" dirty="0">
                          <a:solidFill>
                            <a:schemeClr val="tx1"/>
                          </a:solidFill>
                        </a:rPr>
                        <a:t>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農業しよう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67998"/>
                  </a:ext>
                </a:extLst>
              </a:tr>
              <a:tr h="220836">
                <a:tc>
                  <a:txBody>
                    <a:bodyPr/>
                    <a:lstStyle/>
                    <a:p>
                      <a:r>
                        <a:rPr kumimoji="1" lang="en-US" altLang="ja-JP" sz="1600" b="0" dirty="0">
                          <a:solidFill>
                            <a:schemeClr val="tx1"/>
                          </a:solidFill>
                        </a:rPr>
                        <a:t>p</a:t>
                      </a:r>
                      <a:r>
                        <a:rPr kumimoji="1" lang="ja-JP" altLang="en-US" sz="1600" b="0" dirty="0">
                          <a:solidFill>
                            <a:schemeClr val="tx1"/>
                          </a:solidFill>
                        </a:rPr>
                        <a:t>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b="0" dirty="0">
                          <a:solidFill>
                            <a:schemeClr val="tx1"/>
                          </a:solidFill>
                        </a:rPr>
                        <a:t>1</a:t>
                      </a:r>
                      <a:r>
                        <a:rPr kumimoji="1" lang="ja-JP" altLang="en-US" sz="1600" b="0" dirty="0">
                          <a:solidFill>
                            <a:schemeClr val="tx1"/>
                          </a:solidFill>
                        </a:rPr>
                        <a:t>ブロック整地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7012130"/>
                  </a:ext>
                </a:extLst>
              </a:tr>
              <a:tr h="220836">
                <a:tc>
                  <a:txBody>
                    <a:bodyPr/>
                    <a:lstStyle/>
                    <a:p>
                      <a:r>
                        <a:rPr kumimoji="1" lang="en-US" altLang="ja-JP" sz="1600" b="0" dirty="0">
                          <a:solidFill>
                            <a:schemeClr val="tx1"/>
                          </a:solidFill>
                        </a:rPr>
                        <a:t>p</a:t>
                      </a:r>
                      <a:r>
                        <a:rPr kumimoji="1" lang="ja-JP" altLang="en-US" sz="1600" b="0" dirty="0">
                          <a:solidFill>
                            <a:schemeClr val="tx1"/>
                          </a:solidFill>
                        </a:rPr>
                        <a:t>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整地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40146"/>
                  </a:ext>
                </a:extLst>
              </a:tr>
              <a:tr h="220836">
                <a:tc>
                  <a:txBody>
                    <a:bodyPr/>
                    <a:lstStyle/>
                    <a:p>
                      <a:r>
                        <a:rPr kumimoji="1" lang="en-US" altLang="ja-JP" sz="1600" b="0" dirty="0">
                          <a:solidFill>
                            <a:schemeClr val="tx1"/>
                          </a:solidFill>
                        </a:rPr>
                        <a:t>p</a:t>
                      </a:r>
                      <a:r>
                        <a:rPr kumimoji="1" lang="ja-JP" altLang="en-US" sz="1600" b="0" dirty="0">
                          <a:solidFill>
                            <a:schemeClr val="tx1"/>
                          </a:solidFill>
                        </a:rPr>
                        <a:t>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雨を降らせない</a:t>
                      </a:r>
                      <a:r>
                        <a:rPr kumimoji="1" lang="en-US" altLang="ja-JP" sz="1600" b="0" dirty="0">
                          <a:solidFill>
                            <a:schemeClr val="tx1"/>
                          </a:solidFill>
                        </a:rPr>
                        <a:t>(</a:t>
                      </a:r>
                      <a:r>
                        <a:rPr kumimoji="1" lang="ja-JP" altLang="en-US" sz="1600" b="0" dirty="0">
                          <a:solidFill>
                            <a:schemeClr val="tx1"/>
                          </a:solidFill>
                        </a:rPr>
                        <a:t>コマンド</a:t>
                      </a:r>
                      <a:r>
                        <a:rPr kumimoji="1" lang="en-US" altLang="ja-JP" sz="1600" b="0" dirty="0">
                          <a:solidFill>
                            <a:schemeClr val="tx1"/>
                          </a:solidFill>
                        </a:rPr>
                        <a:t>)</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4723646"/>
                  </a:ext>
                </a:extLst>
              </a:tr>
              <a:tr h="220836">
                <a:tc>
                  <a:txBody>
                    <a:bodyPr/>
                    <a:lstStyle/>
                    <a:p>
                      <a:r>
                        <a:rPr kumimoji="1" lang="en-US" altLang="ja-JP" sz="1600" b="0" dirty="0">
                          <a:solidFill>
                            <a:schemeClr val="tx1"/>
                          </a:solidFill>
                        </a:rPr>
                        <a:t>p</a:t>
                      </a:r>
                      <a:r>
                        <a:rPr kumimoji="1" lang="ja-JP" altLang="en-US" sz="1600" b="0" dirty="0">
                          <a:solidFill>
                            <a:schemeClr val="tx1"/>
                          </a:solidFill>
                        </a:rPr>
                        <a:t>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b="0" dirty="0">
                          <a:solidFill>
                            <a:schemeClr val="tx1"/>
                          </a:solidFill>
                        </a:rPr>
                        <a:t>TNT</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3411269"/>
                  </a:ext>
                </a:extLst>
              </a:tr>
              <a:tr h="220836">
                <a:tc>
                  <a:txBody>
                    <a:bodyPr/>
                    <a:lstStyle/>
                    <a:p>
                      <a:r>
                        <a:rPr kumimoji="1" lang="en-US" altLang="ja-JP" sz="1600" b="0" dirty="0">
                          <a:solidFill>
                            <a:schemeClr val="tx1"/>
                          </a:solidFill>
                        </a:rPr>
                        <a:t>p</a:t>
                      </a:r>
                      <a:r>
                        <a:rPr kumimoji="1" lang="ja-JP" altLang="en-US" sz="1600" b="0" dirty="0">
                          <a:solidFill>
                            <a:schemeClr val="tx1"/>
                          </a:solidFill>
                        </a:rPr>
                        <a:t>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rPr>
                        <a:t>TNT</a:t>
                      </a:r>
                      <a:r>
                        <a:rPr kumimoji="1" lang="ja-JP" altLang="en-US" sz="1600" b="0" dirty="0">
                          <a:solidFill>
                            <a:schemeClr val="tx1"/>
                          </a:solidFill>
                        </a:rPr>
                        <a:t>起爆装置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823115"/>
                  </a:ext>
                </a:extLst>
              </a:tr>
              <a:tr h="220836">
                <a:tc>
                  <a:txBody>
                    <a:bodyPr/>
                    <a:lstStyle/>
                    <a:p>
                      <a:r>
                        <a:rPr kumimoji="1" lang="en-US" altLang="ja-JP" sz="1600" b="0" dirty="0">
                          <a:solidFill>
                            <a:schemeClr val="tx1"/>
                          </a:solidFill>
                        </a:rPr>
                        <a:t>p</a:t>
                      </a:r>
                      <a:r>
                        <a:rPr kumimoji="1" lang="ja-JP" altLang="en-US" sz="1600" b="0" dirty="0">
                          <a:solidFill>
                            <a:schemeClr val="tx1"/>
                          </a:solidFill>
                        </a:rPr>
                        <a:t>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b="0" dirty="0">
                          <a:solidFill>
                            <a:schemeClr val="tx1"/>
                          </a:solidFill>
                        </a:rPr>
                        <a:t>TNT</a:t>
                      </a:r>
                      <a:r>
                        <a:rPr kumimoji="1" lang="ja-JP" altLang="en-US" sz="1600" b="0" dirty="0">
                          <a:solidFill>
                            <a:schemeClr val="tx1"/>
                          </a:solidFill>
                        </a:rPr>
                        <a:t>基盤装置</a:t>
                      </a:r>
                      <a:r>
                        <a:rPr kumimoji="1" lang="en-US" altLang="ja-JP" sz="1600" b="0" dirty="0">
                          <a:solidFill>
                            <a:schemeClr val="tx1"/>
                          </a:solidFill>
                        </a:rPr>
                        <a:t>(</a:t>
                      </a:r>
                      <a:r>
                        <a:rPr kumimoji="1" lang="ja-JP" altLang="en-US" sz="1600" b="0" dirty="0">
                          <a:solidFill>
                            <a:schemeClr val="tx1"/>
                          </a:solidFill>
                        </a:rPr>
                        <a:t>持ち物変更</a:t>
                      </a:r>
                      <a:r>
                        <a:rPr kumimoji="1" lang="en-US" altLang="ja-JP" sz="1600" b="0" dirty="0">
                          <a:solidFill>
                            <a:schemeClr val="tx1"/>
                          </a:solidFill>
                        </a:rPr>
                        <a:t>)</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52207"/>
                  </a:ext>
                </a:extLst>
              </a:tr>
              <a:tr h="220836">
                <a:tc>
                  <a:txBody>
                    <a:bodyPr/>
                    <a:lstStyle/>
                    <a:p>
                      <a:r>
                        <a:rPr kumimoji="1" lang="en-US" altLang="ja-JP" sz="1600" b="0" dirty="0">
                          <a:solidFill>
                            <a:schemeClr val="tx1"/>
                          </a:solidFill>
                        </a:rPr>
                        <a:t>p</a:t>
                      </a:r>
                      <a:r>
                        <a:rPr kumimoji="1" lang="ja-JP" altLang="en-US" sz="1600" b="0" dirty="0">
                          <a:solidFill>
                            <a:schemeClr val="tx1"/>
                          </a:solidFill>
                        </a:rPr>
                        <a:t>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エージェント操作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rPr>
                        <a:t>⑦⑧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7567996"/>
                  </a:ext>
                </a:extLst>
              </a:tr>
              <a:tr h="220836">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479641"/>
                  </a:ext>
                </a:extLst>
              </a:tr>
            </a:tbl>
          </a:graphicData>
        </a:graphic>
      </p:graphicFrame>
      <p:grpSp>
        <p:nvGrpSpPr>
          <p:cNvPr id="3" name="グループ化 2">
            <a:extLst>
              <a:ext uri="{FF2B5EF4-FFF2-40B4-BE49-F238E27FC236}">
                <a16:creationId xmlns:a16="http://schemas.microsoft.com/office/drawing/2014/main" id="{25A2A92E-E367-6A5D-4B76-4A2538B064AB}"/>
              </a:ext>
            </a:extLst>
          </p:cNvPr>
          <p:cNvGrpSpPr/>
          <p:nvPr/>
        </p:nvGrpSpPr>
        <p:grpSpPr>
          <a:xfrm>
            <a:off x="224312" y="4881909"/>
            <a:ext cx="3721240" cy="1126044"/>
            <a:chOff x="224312" y="4881909"/>
            <a:chExt cx="3721240" cy="1126044"/>
          </a:xfrm>
        </p:grpSpPr>
        <p:sp>
          <p:nvSpPr>
            <p:cNvPr id="2" name="矢印: 上 1">
              <a:extLst>
                <a:ext uri="{FF2B5EF4-FFF2-40B4-BE49-F238E27FC236}">
                  <a16:creationId xmlns:a16="http://schemas.microsoft.com/office/drawing/2014/main" id="{51B82D98-77FC-5A26-2A7E-CD2F292AD1DA}"/>
                </a:ext>
              </a:extLst>
            </p:cNvPr>
            <p:cNvSpPr/>
            <p:nvPr/>
          </p:nvSpPr>
          <p:spPr>
            <a:xfrm>
              <a:off x="1026694" y="4881909"/>
              <a:ext cx="449179" cy="368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788D5F8-3098-9E90-5A8C-3B1E5EC7CD55}"/>
                </a:ext>
              </a:extLst>
            </p:cNvPr>
            <p:cNvSpPr txBox="1"/>
            <p:nvPr/>
          </p:nvSpPr>
          <p:spPr>
            <a:xfrm>
              <a:off x="224312" y="5361622"/>
              <a:ext cx="3721240" cy="646331"/>
            </a:xfrm>
            <a:prstGeom prst="rect">
              <a:avLst/>
            </a:prstGeom>
            <a:noFill/>
          </p:spPr>
          <p:txBody>
            <a:bodyPr wrap="square" rtlCol="0">
              <a:spAutoFit/>
            </a:bodyPr>
            <a:lstStyle/>
            <a:p>
              <a:r>
                <a:rPr kumimoji="1" lang="ja-JP" altLang="en-US" dirty="0"/>
                <a:t>マインクラフト</a:t>
              </a:r>
              <a:r>
                <a:rPr kumimoji="1" lang="ja-JP" altLang="en-US"/>
                <a:t>のプログラミング的な内容</a:t>
              </a:r>
              <a:r>
                <a:rPr kumimoji="1" lang="ja-JP" altLang="en-US" dirty="0"/>
                <a:t>です。</a:t>
              </a:r>
            </a:p>
          </p:txBody>
        </p:sp>
      </p:grpSp>
      <p:grpSp>
        <p:nvGrpSpPr>
          <p:cNvPr id="9" name="グループ化 8">
            <a:extLst>
              <a:ext uri="{FF2B5EF4-FFF2-40B4-BE49-F238E27FC236}">
                <a16:creationId xmlns:a16="http://schemas.microsoft.com/office/drawing/2014/main" id="{1BC6EDAA-60EE-DD79-E79C-09203A72B7AD}"/>
              </a:ext>
            </a:extLst>
          </p:cNvPr>
          <p:cNvGrpSpPr/>
          <p:nvPr/>
        </p:nvGrpSpPr>
        <p:grpSpPr>
          <a:xfrm>
            <a:off x="4603278" y="4881909"/>
            <a:ext cx="3721240" cy="1403043"/>
            <a:chOff x="224312" y="4881909"/>
            <a:chExt cx="3721240" cy="1403043"/>
          </a:xfrm>
        </p:grpSpPr>
        <p:sp>
          <p:nvSpPr>
            <p:cNvPr id="11" name="矢印: 上 10">
              <a:extLst>
                <a:ext uri="{FF2B5EF4-FFF2-40B4-BE49-F238E27FC236}">
                  <a16:creationId xmlns:a16="http://schemas.microsoft.com/office/drawing/2014/main" id="{E39D8491-34DA-C3D8-C82B-C97ADB30AB85}"/>
                </a:ext>
              </a:extLst>
            </p:cNvPr>
            <p:cNvSpPr/>
            <p:nvPr/>
          </p:nvSpPr>
          <p:spPr>
            <a:xfrm>
              <a:off x="1026694" y="4881909"/>
              <a:ext cx="449179" cy="368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E38C157-A94A-9B15-6C26-E7A1C003BDFD}"/>
                </a:ext>
              </a:extLst>
            </p:cNvPr>
            <p:cNvSpPr txBox="1"/>
            <p:nvPr/>
          </p:nvSpPr>
          <p:spPr>
            <a:xfrm>
              <a:off x="224312" y="5361622"/>
              <a:ext cx="3721240" cy="923330"/>
            </a:xfrm>
            <a:prstGeom prst="rect">
              <a:avLst/>
            </a:prstGeom>
            <a:noFill/>
          </p:spPr>
          <p:txBody>
            <a:bodyPr wrap="square" rtlCol="0">
              <a:spAutoFit/>
            </a:bodyPr>
            <a:lstStyle/>
            <a:p>
              <a:r>
                <a:rPr kumimoji="1" lang="ja-JP" altLang="en-US" dirty="0"/>
                <a:t>マインクラフトの、いろいろなブロックの性質からできることの内容です。</a:t>
              </a:r>
            </a:p>
          </p:txBody>
        </p:sp>
      </p:grpSp>
    </p:spTree>
    <p:extLst>
      <p:ext uri="{BB962C8B-B14F-4D97-AF65-F5344CB8AC3E}">
        <p14:creationId xmlns:p14="http://schemas.microsoft.com/office/powerpoint/2010/main" val="174211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6FE838-4480-12F9-7ADE-A791672A47E1}"/>
              </a:ext>
            </a:extLst>
          </p:cNvPr>
          <p:cNvPicPr>
            <a:picLocks noChangeAspect="1"/>
          </p:cNvPicPr>
          <p:nvPr/>
        </p:nvPicPr>
        <p:blipFill>
          <a:blip r:embed="rId2"/>
          <a:stretch>
            <a:fillRect/>
          </a:stretch>
        </p:blipFill>
        <p:spPr>
          <a:xfrm>
            <a:off x="1150518" y="1349291"/>
            <a:ext cx="6844787" cy="4714625"/>
          </a:xfrm>
          <a:prstGeom prst="rect">
            <a:avLst/>
          </a:prstGeom>
        </p:spPr>
      </p:pic>
      <p:sp>
        <p:nvSpPr>
          <p:cNvPr id="4" name="角丸四角形 9">
            <a:extLst>
              <a:ext uri="{FF2B5EF4-FFF2-40B4-BE49-F238E27FC236}">
                <a16:creationId xmlns:a16="http://schemas.microsoft.com/office/drawing/2014/main" id="{1B592B0D-5BB7-897C-82A6-7BF60A2AD1DA}"/>
              </a:ext>
            </a:extLst>
          </p:cNvPr>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⑨ エージェント操作 </a:t>
            </a:r>
            <a:r>
              <a:rPr lang="en-US" altLang="ja-JP" sz="2400" dirty="0">
                <a:solidFill>
                  <a:schemeClr val="tx1"/>
                </a:solidFill>
                <a:latin typeface="メイリオ" panose="020B0604030504040204" pitchFamily="50" charset="-128"/>
                <a:ea typeface="メイリオ" panose="020B0604030504040204" pitchFamily="50" charset="-128"/>
              </a:rPr>
              <a:t>- 1</a:t>
            </a:r>
            <a:endParaRPr kumimoji="1" lang="ja-JP" altLang="en-US" sz="2400" dirty="0"/>
          </a:p>
        </p:txBody>
      </p:sp>
    </p:spTree>
    <p:extLst>
      <p:ext uri="{BB962C8B-B14F-4D97-AF65-F5344CB8AC3E}">
        <p14:creationId xmlns:p14="http://schemas.microsoft.com/office/powerpoint/2010/main" val="425292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21</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➉　バイク </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バイクを作る</a:t>
            </a:r>
            <a:r>
              <a:rPr lang="en-US" altLang="ja-JP" sz="2400" dirty="0">
                <a:solidFill>
                  <a:schemeClr val="tx1"/>
                </a:solidFill>
                <a:latin typeface="メイリオ" panose="020B0604030504040204" pitchFamily="50" charset="-128"/>
                <a:ea typeface="メイリオ" panose="020B0604030504040204" pitchFamily="50" charset="-128"/>
              </a:rPr>
              <a:t>) </a:t>
            </a:r>
            <a:endParaRPr kumimoji="1" lang="ja-JP" altLang="en-US" sz="2400" dirty="0"/>
          </a:p>
        </p:txBody>
      </p:sp>
      <p:sp>
        <p:nvSpPr>
          <p:cNvPr id="20" name="テキスト ボックス 19">
            <a:extLst>
              <a:ext uri="{FF2B5EF4-FFF2-40B4-BE49-F238E27FC236}">
                <a16:creationId xmlns:a16="http://schemas.microsoft.com/office/drawing/2014/main" id="{4201B689-265A-9D04-7A76-3826EF42385B}"/>
              </a:ext>
            </a:extLst>
          </p:cNvPr>
          <p:cNvSpPr txBox="1"/>
          <p:nvPr/>
        </p:nvSpPr>
        <p:spPr>
          <a:xfrm>
            <a:off x="525377" y="987839"/>
            <a:ext cx="4270320" cy="400110"/>
          </a:xfrm>
          <a:prstGeom prst="rect">
            <a:avLst/>
          </a:prstGeom>
          <a:noFill/>
        </p:spPr>
        <p:txBody>
          <a:bodyPr wrap="square" rtlCol="0">
            <a:spAutoFit/>
          </a:bodyPr>
          <a:lstStyle/>
          <a:p>
            <a:r>
              <a:rPr kumimoji="1" lang="ja-JP" altLang="en-US" sz="2000" dirty="0"/>
              <a:t>バイクを作って走らせてみよう</a:t>
            </a:r>
          </a:p>
        </p:txBody>
      </p:sp>
      <p:pic>
        <p:nvPicPr>
          <p:cNvPr id="4" name="図 3">
            <a:extLst>
              <a:ext uri="{FF2B5EF4-FFF2-40B4-BE49-F238E27FC236}">
                <a16:creationId xmlns:a16="http://schemas.microsoft.com/office/drawing/2014/main" id="{F1835BF6-4F33-479F-7990-D391B8E6965E}"/>
              </a:ext>
            </a:extLst>
          </p:cNvPr>
          <p:cNvPicPr>
            <a:picLocks noChangeAspect="1"/>
          </p:cNvPicPr>
          <p:nvPr/>
        </p:nvPicPr>
        <p:blipFill>
          <a:blip r:embed="rId2"/>
          <a:stretch>
            <a:fillRect/>
          </a:stretch>
        </p:blipFill>
        <p:spPr>
          <a:xfrm>
            <a:off x="730176" y="1622846"/>
            <a:ext cx="2959508" cy="2558912"/>
          </a:xfrm>
          <a:prstGeom prst="rect">
            <a:avLst/>
          </a:prstGeom>
        </p:spPr>
      </p:pic>
      <p:sp>
        <p:nvSpPr>
          <p:cNvPr id="21" name="テキスト ボックス 20">
            <a:extLst>
              <a:ext uri="{FF2B5EF4-FFF2-40B4-BE49-F238E27FC236}">
                <a16:creationId xmlns:a16="http://schemas.microsoft.com/office/drawing/2014/main" id="{E9B96FEE-85EB-6F76-9F69-BE43DBEE5BFF}"/>
              </a:ext>
            </a:extLst>
          </p:cNvPr>
          <p:cNvSpPr txBox="1"/>
          <p:nvPr/>
        </p:nvSpPr>
        <p:spPr>
          <a:xfrm>
            <a:off x="3978442" y="1966118"/>
            <a:ext cx="4270320" cy="707886"/>
          </a:xfrm>
          <a:prstGeom prst="rect">
            <a:avLst/>
          </a:prstGeom>
          <a:noFill/>
        </p:spPr>
        <p:txBody>
          <a:bodyPr wrap="square" rtlCol="0">
            <a:spAutoFit/>
          </a:bodyPr>
          <a:lstStyle/>
          <a:p>
            <a:r>
              <a:rPr kumimoji="1" lang="ja-JP" altLang="en-US" sz="2000" dirty="0"/>
              <a:t>高さ</a:t>
            </a:r>
            <a:r>
              <a:rPr kumimoji="1" lang="en-US" altLang="ja-JP" sz="2000" dirty="0"/>
              <a:t>2</a:t>
            </a:r>
            <a:r>
              <a:rPr kumimoji="1" lang="ja-JP" altLang="en-US" sz="2000" dirty="0"/>
              <a:t>ブロック、長さ</a:t>
            </a:r>
            <a:r>
              <a:rPr kumimoji="1" lang="en-US" altLang="ja-JP" sz="2000" dirty="0"/>
              <a:t>5</a:t>
            </a:r>
            <a:r>
              <a:rPr kumimoji="1" lang="ja-JP" altLang="en-US" sz="2000" dirty="0"/>
              <a:t>ブロックのバイクを作ってみよう。</a:t>
            </a:r>
          </a:p>
        </p:txBody>
      </p:sp>
      <p:pic>
        <p:nvPicPr>
          <p:cNvPr id="12" name="図 11">
            <a:extLst>
              <a:ext uri="{FF2B5EF4-FFF2-40B4-BE49-F238E27FC236}">
                <a16:creationId xmlns:a16="http://schemas.microsoft.com/office/drawing/2014/main" id="{4418B46C-43DC-050F-B21A-9439C622984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94" b="90210" l="8711" r="94425">
                        <a14:foregroundMark x1="13240" y1="54545" x2="20906" y2="54545"/>
                        <a14:foregroundMark x1="12544" y1="7692" x2="33101" y2="11888"/>
                        <a14:foregroundMark x1="33101" y1="11888" x2="36237" y2="11189"/>
                        <a14:foregroundMark x1="8014" y1="11888" x2="8711" y2="49650"/>
                        <a14:foregroundMark x1="8711" y1="49650" x2="21951" y2="78322"/>
                        <a14:foregroundMark x1="21951" y1="78322" x2="27178" y2="79720"/>
                        <a14:foregroundMark x1="49826" y1="87413" x2="88502" y2="89510"/>
                        <a14:foregroundMark x1="88502" y1="89510" x2="91289" y2="54545"/>
                        <a14:foregroundMark x1="91289" y1="54545" x2="75958" y2="74825"/>
                        <a14:foregroundMark x1="75958" y1="74825" x2="75958" y2="83916"/>
                        <a14:foregroundMark x1="93031" y1="55944" x2="90941" y2="90909"/>
                        <a14:foregroundMark x1="90941" y1="90909" x2="81533" y2="90909"/>
                        <a14:foregroundMark x1="94425" y1="54545" x2="94077" y2="65734"/>
                      </a14:backgroundRemoval>
                    </a14:imgEffect>
                  </a14:imgLayer>
                </a14:imgProps>
              </a:ext>
            </a:extLst>
          </a:blip>
          <a:stretch>
            <a:fillRect/>
          </a:stretch>
        </p:blipFill>
        <p:spPr>
          <a:xfrm>
            <a:off x="730176" y="4576072"/>
            <a:ext cx="2046148" cy="1019510"/>
          </a:xfrm>
          <a:prstGeom prst="rect">
            <a:avLst/>
          </a:prstGeom>
        </p:spPr>
      </p:pic>
      <p:pic>
        <p:nvPicPr>
          <p:cNvPr id="22" name="図 21">
            <a:extLst>
              <a:ext uri="{FF2B5EF4-FFF2-40B4-BE49-F238E27FC236}">
                <a16:creationId xmlns:a16="http://schemas.microsoft.com/office/drawing/2014/main" id="{8EBA79A2-ECC8-724D-A1E6-C867A13B7C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94" b="90210" l="8711" r="94425">
                        <a14:foregroundMark x1="13240" y1="54545" x2="20906" y2="54545"/>
                        <a14:foregroundMark x1="12544" y1="7692" x2="33101" y2="11888"/>
                        <a14:foregroundMark x1="33101" y1="11888" x2="36237" y2="11189"/>
                        <a14:foregroundMark x1="8014" y1="11888" x2="8711" y2="49650"/>
                        <a14:foregroundMark x1="8711" y1="49650" x2="21951" y2="78322"/>
                        <a14:foregroundMark x1="21951" y1="78322" x2="27178" y2="79720"/>
                        <a14:foregroundMark x1="49826" y1="87413" x2="88502" y2="89510"/>
                        <a14:foregroundMark x1="88502" y1="89510" x2="91289" y2="54545"/>
                        <a14:foregroundMark x1="91289" y1="54545" x2="75958" y2="74825"/>
                        <a14:foregroundMark x1="75958" y1="74825" x2="75958" y2="83916"/>
                        <a14:foregroundMark x1="93031" y1="55944" x2="90941" y2="90909"/>
                        <a14:foregroundMark x1="90941" y1="90909" x2="81533" y2="90909"/>
                        <a14:foregroundMark x1="94425" y1="54545" x2="94077" y2="65734"/>
                      </a14:backgroundRemoval>
                    </a14:imgEffect>
                  </a14:imgLayer>
                </a14:imgProps>
              </a:ext>
            </a:extLst>
          </a:blip>
          <a:stretch>
            <a:fillRect/>
          </a:stretch>
        </p:blipFill>
        <p:spPr>
          <a:xfrm>
            <a:off x="3689684" y="4576072"/>
            <a:ext cx="2046148" cy="1019510"/>
          </a:xfrm>
          <a:prstGeom prst="rect">
            <a:avLst/>
          </a:prstGeom>
        </p:spPr>
      </p:pic>
      <p:pic>
        <p:nvPicPr>
          <p:cNvPr id="23" name="図 22">
            <a:extLst>
              <a:ext uri="{FF2B5EF4-FFF2-40B4-BE49-F238E27FC236}">
                <a16:creationId xmlns:a16="http://schemas.microsoft.com/office/drawing/2014/main" id="{915DEEA8-C3C2-DC49-F263-38C6FE361F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94" b="90210" l="8711" r="94425">
                        <a14:foregroundMark x1="13240" y1="54545" x2="20906" y2="54545"/>
                        <a14:foregroundMark x1="12544" y1="7692" x2="33101" y2="11888"/>
                        <a14:foregroundMark x1="33101" y1="11888" x2="36237" y2="11189"/>
                        <a14:foregroundMark x1="8014" y1="11888" x2="8711" y2="49650"/>
                        <a14:foregroundMark x1="8711" y1="49650" x2="21951" y2="78322"/>
                        <a14:foregroundMark x1="21951" y1="78322" x2="27178" y2="79720"/>
                        <a14:foregroundMark x1="49826" y1="87413" x2="88502" y2="89510"/>
                        <a14:foregroundMark x1="88502" y1="89510" x2="91289" y2="54545"/>
                        <a14:foregroundMark x1="91289" y1="54545" x2="75958" y2="74825"/>
                        <a14:foregroundMark x1="75958" y1="74825" x2="75958" y2="83916"/>
                        <a14:foregroundMark x1="93031" y1="55944" x2="90941" y2="90909"/>
                        <a14:foregroundMark x1="90941" y1="90909" x2="81533" y2="90909"/>
                        <a14:foregroundMark x1="94425" y1="54545" x2="94077" y2="65734"/>
                      </a14:backgroundRemoval>
                    </a14:imgEffect>
                  </a14:imgLayer>
                </a14:imgProps>
              </a:ext>
            </a:extLst>
          </a:blip>
          <a:stretch>
            <a:fillRect/>
          </a:stretch>
        </p:blipFill>
        <p:spPr>
          <a:xfrm>
            <a:off x="4844057" y="4576072"/>
            <a:ext cx="2046148" cy="1019510"/>
          </a:xfrm>
          <a:prstGeom prst="rect">
            <a:avLst/>
          </a:prstGeom>
        </p:spPr>
      </p:pic>
      <p:pic>
        <p:nvPicPr>
          <p:cNvPr id="24" name="図 23">
            <a:extLst>
              <a:ext uri="{FF2B5EF4-FFF2-40B4-BE49-F238E27FC236}">
                <a16:creationId xmlns:a16="http://schemas.microsoft.com/office/drawing/2014/main" id="{02BBE694-E231-D222-E7CA-02F0D20BCF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94" b="90210" l="8711" r="94425">
                        <a14:foregroundMark x1="13240" y1="54545" x2="20906" y2="54545"/>
                        <a14:foregroundMark x1="12544" y1="7692" x2="33101" y2="11888"/>
                        <a14:foregroundMark x1="33101" y1="11888" x2="36237" y2="11189"/>
                        <a14:foregroundMark x1="8014" y1="11888" x2="8711" y2="49650"/>
                        <a14:foregroundMark x1="8711" y1="49650" x2="21951" y2="78322"/>
                        <a14:foregroundMark x1="21951" y1="78322" x2="27178" y2="79720"/>
                        <a14:foregroundMark x1="49826" y1="87413" x2="88502" y2="89510"/>
                        <a14:foregroundMark x1="88502" y1="89510" x2="91289" y2="54545"/>
                        <a14:foregroundMark x1="91289" y1="54545" x2="75958" y2="74825"/>
                        <a14:foregroundMark x1="75958" y1="74825" x2="75958" y2="83916"/>
                        <a14:foregroundMark x1="93031" y1="55944" x2="90941" y2="90909"/>
                        <a14:foregroundMark x1="90941" y1="90909" x2="81533" y2="90909"/>
                        <a14:foregroundMark x1="94425" y1="54545" x2="94077" y2="65734"/>
                      </a14:backgroundRemoval>
                    </a14:imgEffect>
                  </a14:imgLayer>
                </a14:imgProps>
              </a:ext>
            </a:extLst>
          </a:blip>
          <a:stretch>
            <a:fillRect/>
          </a:stretch>
        </p:blipFill>
        <p:spPr>
          <a:xfrm>
            <a:off x="5998430" y="4576072"/>
            <a:ext cx="2046148" cy="1019510"/>
          </a:xfrm>
          <a:prstGeom prst="rect">
            <a:avLst/>
          </a:prstGeom>
        </p:spPr>
      </p:pic>
      <p:cxnSp>
        <p:nvCxnSpPr>
          <p:cNvPr id="25" name="直線コネクタ 24">
            <a:extLst>
              <a:ext uri="{FF2B5EF4-FFF2-40B4-BE49-F238E27FC236}">
                <a16:creationId xmlns:a16="http://schemas.microsoft.com/office/drawing/2014/main" id="{86171610-2D21-0C22-0F7A-724DFD31D717}"/>
              </a:ext>
            </a:extLst>
          </p:cNvPr>
          <p:cNvCxnSpPr>
            <a:stCxn id="12" idx="2"/>
          </p:cNvCxnSpPr>
          <p:nvPr/>
        </p:nvCxnSpPr>
        <p:spPr>
          <a:xfrm>
            <a:off x="1753250" y="5595582"/>
            <a:ext cx="0" cy="395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60EDD1B-DCBA-2036-6784-4A12EF7C4BC4}"/>
              </a:ext>
            </a:extLst>
          </p:cNvPr>
          <p:cNvCxnSpPr>
            <a:cxnSpLocks/>
          </p:cNvCxnSpPr>
          <p:nvPr/>
        </p:nvCxnSpPr>
        <p:spPr>
          <a:xfrm>
            <a:off x="1753250" y="5991367"/>
            <a:ext cx="54118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54E1A514-D3FF-C1A0-D0AB-D01D5A16A6EC}"/>
              </a:ext>
            </a:extLst>
          </p:cNvPr>
          <p:cNvCxnSpPr/>
          <p:nvPr/>
        </p:nvCxnSpPr>
        <p:spPr>
          <a:xfrm flipV="1">
            <a:off x="4712758" y="5595582"/>
            <a:ext cx="0" cy="3957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8AEB8DD6-66E7-933A-2161-76D006CEF554}"/>
              </a:ext>
            </a:extLst>
          </p:cNvPr>
          <p:cNvCxnSpPr/>
          <p:nvPr/>
        </p:nvCxnSpPr>
        <p:spPr>
          <a:xfrm flipV="1">
            <a:off x="7165075" y="5618328"/>
            <a:ext cx="0" cy="3957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1B9A030-3E75-D3E8-504A-6695B9C230D7}"/>
              </a:ext>
            </a:extLst>
          </p:cNvPr>
          <p:cNvCxnSpPr/>
          <p:nvPr/>
        </p:nvCxnSpPr>
        <p:spPr>
          <a:xfrm flipV="1">
            <a:off x="6028001" y="5618327"/>
            <a:ext cx="0" cy="3957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FD7998BB-2EEE-E634-E81E-39A5F8C9B955}"/>
              </a:ext>
            </a:extLst>
          </p:cNvPr>
          <p:cNvSpPr txBox="1"/>
          <p:nvPr/>
        </p:nvSpPr>
        <p:spPr>
          <a:xfrm>
            <a:off x="3892841" y="3712213"/>
            <a:ext cx="4270320" cy="707886"/>
          </a:xfrm>
          <a:prstGeom prst="rect">
            <a:avLst/>
          </a:prstGeom>
          <a:noFill/>
        </p:spPr>
        <p:txBody>
          <a:bodyPr wrap="square" rtlCol="0">
            <a:spAutoFit/>
          </a:bodyPr>
          <a:lstStyle/>
          <a:p>
            <a:r>
              <a:rPr lang="ja-JP" altLang="en-US" sz="2000" dirty="0"/>
              <a:t>作ったバイクを次々コピーして、動いているようにみせます。</a:t>
            </a:r>
            <a:endParaRPr kumimoji="1" lang="ja-JP" altLang="en-US" sz="2000" dirty="0"/>
          </a:p>
        </p:txBody>
      </p:sp>
      <p:sp>
        <p:nvSpPr>
          <p:cNvPr id="33" name="テキスト ボックス 32">
            <a:extLst>
              <a:ext uri="{FF2B5EF4-FFF2-40B4-BE49-F238E27FC236}">
                <a16:creationId xmlns:a16="http://schemas.microsoft.com/office/drawing/2014/main" id="{EEEECD8B-20B9-48A0-DC65-4CA9BC112C84}"/>
              </a:ext>
            </a:extLst>
          </p:cNvPr>
          <p:cNvSpPr txBox="1"/>
          <p:nvPr/>
        </p:nvSpPr>
        <p:spPr>
          <a:xfrm>
            <a:off x="5637955" y="6124317"/>
            <a:ext cx="1677245" cy="400110"/>
          </a:xfrm>
          <a:prstGeom prst="rect">
            <a:avLst/>
          </a:prstGeom>
          <a:noFill/>
        </p:spPr>
        <p:txBody>
          <a:bodyPr wrap="square" rtlCol="0">
            <a:spAutoFit/>
          </a:bodyPr>
          <a:lstStyle/>
          <a:p>
            <a:r>
              <a:rPr lang="ja-JP" altLang="en-US" sz="2000" dirty="0"/>
              <a:t>コピー</a:t>
            </a:r>
            <a:endParaRPr kumimoji="1" lang="ja-JP" altLang="en-US" sz="2000" dirty="0"/>
          </a:p>
        </p:txBody>
      </p:sp>
    </p:spTree>
    <p:extLst>
      <p:ext uri="{BB962C8B-B14F-4D97-AF65-F5344CB8AC3E}">
        <p14:creationId xmlns:p14="http://schemas.microsoft.com/office/powerpoint/2010/main" val="256022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➉　バイク </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バイクを位置を確認する</a:t>
            </a:r>
            <a:r>
              <a:rPr lang="en-US" altLang="ja-JP" sz="2400" dirty="0">
                <a:solidFill>
                  <a:schemeClr val="tx1"/>
                </a:solidFill>
                <a:latin typeface="メイリオ" panose="020B0604030504040204" pitchFamily="50" charset="-128"/>
                <a:ea typeface="メイリオ" panose="020B0604030504040204" pitchFamily="50" charset="-128"/>
              </a:rPr>
              <a:t>) </a:t>
            </a:r>
            <a:endParaRPr kumimoji="1" lang="ja-JP" altLang="en-US" sz="2400" dirty="0"/>
          </a:p>
        </p:txBody>
      </p:sp>
      <p:sp>
        <p:nvSpPr>
          <p:cNvPr id="20" name="テキスト ボックス 19">
            <a:extLst>
              <a:ext uri="{FF2B5EF4-FFF2-40B4-BE49-F238E27FC236}">
                <a16:creationId xmlns:a16="http://schemas.microsoft.com/office/drawing/2014/main" id="{4201B689-265A-9D04-7A76-3826EF42385B}"/>
              </a:ext>
            </a:extLst>
          </p:cNvPr>
          <p:cNvSpPr txBox="1"/>
          <p:nvPr/>
        </p:nvSpPr>
        <p:spPr>
          <a:xfrm>
            <a:off x="525377" y="987839"/>
            <a:ext cx="4270320" cy="400110"/>
          </a:xfrm>
          <a:prstGeom prst="rect">
            <a:avLst/>
          </a:prstGeom>
          <a:noFill/>
        </p:spPr>
        <p:txBody>
          <a:bodyPr wrap="square" rtlCol="0">
            <a:spAutoFit/>
          </a:bodyPr>
          <a:lstStyle/>
          <a:p>
            <a:r>
              <a:rPr lang="ja-JP" altLang="en-US" sz="2000" dirty="0"/>
              <a:t>設定で</a:t>
            </a:r>
            <a:r>
              <a:rPr lang="en-US" altLang="ja-JP" sz="2000" dirty="0"/>
              <a:t>[</a:t>
            </a:r>
            <a:r>
              <a:rPr lang="ja-JP" altLang="en-US" sz="2000" dirty="0"/>
              <a:t>座標の表示を指定</a:t>
            </a:r>
            <a:r>
              <a:rPr lang="en-US" altLang="ja-JP" sz="2000" dirty="0"/>
              <a:t>]</a:t>
            </a:r>
            <a:endParaRPr kumimoji="1" lang="ja-JP" altLang="en-US" sz="2000" dirty="0"/>
          </a:p>
        </p:txBody>
      </p:sp>
      <p:pic>
        <p:nvPicPr>
          <p:cNvPr id="3" name="図 2">
            <a:extLst>
              <a:ext uri="{FF2B5EF4-FFF2-40B4-BE49-F238E27FC236}">
                <a16:creationId xmlns:a16="http://schemas.microsoft.com/office/drawing/2014/main" id="{3C31546B-42BB-65A3-437F-28A9704DC7A2}"/>
              </a:ext>
            </a:extLst>
          </p:cNvPr>
          <p:cNvPicPr>
            <a:picLocks noChangeAspect="1"/>
          </p:cNvPicPr>
          <p:nvPr/>
        </p:nvPicPr>
        <p:blipFill>
          <a:blip r:embed="rId2"/>
          <a:stretch>
            <a:fillRect/>
          </a:stretch>
        </p:blipFill>
        <p:spPr>
          <a:xfrm>
            <a:off x="903549" y="1387949"/>
            <a:ext cx="2610808" cy="1512410"/>
          </a:xfrm>
          <a:prstGeom prst="rect">
            <a:avLst/>
          </a:prstGeom>
        </p:spPr>
      </p:pic>
      <p:pic>
        <p:nvPicPr>
          <p:cNvPr id="6" name="図 5">
            <a:extLst>
              <a:ext uri="{FF2B5EF4-FFF2-40B4-BE49-F238E27FC236}">
                <a16:creationId xmlns:a16="http://schemas.microsoft.com/office/drawing/2014/main" id="{1F43E023-7901-548C-077B-CD9B4B9EBA25}"/>
              </a:ext>
            </a:extLst>
          </p:cNvPr>
          <p:cNvPicPr>
            <a:picLocks noChangeAspect="1"/>
          </p:cNvPicPr>
          <p:nvPr/>
        </p:nvPicPr>
        <p:blipFill>
          <a:blip r:embed="rId3"/>
          <a:stretch>
            <a:fillRect/>
          </a:stretch>
        </p:blipFill>
        <p:spPr>
          <a:xfrm>
            <a:off x="4298390" y="1342827"/>
            <a:ext cx="2772383" cy="1217501"/>
          </a:xfrm>
          <a:prstGeom prst="rect">
            <a:avLst/>
          </a:prstGeom>
        </p:spPr>
      </p:pic>
      <p:sp>
        <p:nvSpPr>
          <p:cNvPr id="7" name="矢印: 右 6">
            <a:extLst>
              <a:ext uri="{FF2B5EF4-FFF2-40B4-BE49-F238E27FC236}">
                <a16:creationId xmlns:a16="http://schemas.microsoft.com/office/drawing/2014/main" id="{A3831A48-506A-B7A4-3149-0B21132A391F}"/>
              </a:ext>
            </a:extLst>
          </p:cNvPr>
          <p:cNvSpPr/>
          <p:nvPr/>
        </p:nvSpPr>
        <p:spPr>
          <a:xfrm>
            <a:off x="3657721" y="1817185"/>
            <a:ext cx="497305"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B4E6AF5-D48E-04CF-0B83-50B044500314}"/>
              </a:ext>
            </a:extLst>
          </p:cNvPr>
          <p:cNvSpPr txBox="1"/>
          <p:nvPr/>
        </p:nvSpPr>
        <p:spPr>
          <a:xfrm>
            <a:off x="4298390" y="2560328"/>
            <a:ext cx="4270320" cy="400110"/>
          </a:xfrm>
          <a:prstGeom prst="rect">
            <a:avLst/>
          </a:prstGeom>
          <a:noFill/>
        </p:spPr>
        <p:txBody>
          <a:bodyPr wrap="square" rtlCol="0">
            <a:spAutoFit/>
          </a:bodyPr>
          <a:lstStyle/>
          <a:p>
            <a:r>
              <a:rPr kumimoji="1" lang="ja-JP" altLang="en-US" sz="2000" dirty="0"/>
              <a:t>プレーヤーの位置が表示される</a:t>
            </a:r>
          </a:p>
        </p:txBody>
      </p:sp>
      <p:pic>
        <p:nvPicPr>
          <p:cNvPr id="17" name="図 16">
            <a:extLst>
              <a:ext uri="{FF2B5EF4-FFF2-40B4-BE49-F238E27FC236}">
                <a16:creationId xmlns:a16="http://schemas.microsoft.com/office/drawing/2014/main" id="{CB9C9310-A66E-2FDA-4A74-F6B367A553C7}"/>
              </a:ext>
            </a:extLst>
          </p:cNvPr>
          <p:cNvPicPr>
            <a:picLocks noChangeAspect="1"/>
          </p:cNvPicPr>
          <p:nvPr/>
        </p:nvPicPr>
        <p:blipFill>
          <a:blip r:embed="rId4"/>
          <a:stretch>
            <a:fillRect/>
          </a:stretch>
        </p:blipFill>
        <p:spPr>
          <a:xfrm>
            <a:off x="525377" y="3338151"/>
            <a:ext cx="4270320" cy="1469173"/>
          </a:xfrm>
          <a:prstGeom prst="rect">
            <a:avLst/>
          </a:prstGeom>
        </p:spPr>
      </p:pic>
      <p:sp>
        <p:nvSpPr>
          <p:cNvPr id="18" name="矢印: 上 17">
            <a:extLst>
              <a:ext uri="{FF2B5EF4-FFF2-40B4-BE49-F238E27FC236}">
                <a16:creationId xmlns:a16="http://schemas.microsoft.com/office/drawing/2014/main" id="{7C090A90-E833-C7DF-9706-EA3A37D68FEC}"/>
              </a:ext>
            </a:extLst>
          </p:cNvPr>
          <p:cNvSpPr/>
          <p:nvPr/>
        </p:nvSpPr>
        <p:spPr>
          <a:xfrm>
            <a:off x="1249726" y="4850158"/>
            <a:ext cx="352926" cy="368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上 21">
            <a:extLst>
              <a:ext uri="{FF2B5EF4-FFF2-40B4-BE49-F238E27FC236}">
                <a16:creationId xmlns:a16="http://schemas.microsoft.com/office/drawing/2014/main" id="{345F0CCD-DBA9-CD82-C829-8CF46C0C3DB8}"/>
              </a:ext>
            </a:extLst>
          </p:cNvPr>
          <p:cNvSpPr/>
          <p:nvPr/>
        </p:nvSpPr>
        <p:spPr>
          <a:xfrm>
            <a:off x="3693802" y="4850158"/>
            <a:ext cx="352926" cy="3689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8D571AF-9C19-67A7-3575-02D3E26172DE}"/>
              </a:ext>
            </a:extLst>
          </p:cNvPr>
          <p:cNvSpPr txBox="1"/>
          <p:nvPr/>
        </p:nvSpPr>
        <p:spPr>
          <a:xfrm>
            <a:off x="1602652" y="4958992"/>
            <a:ext cx="2381147" cy="400110"/>
          </a:xfrm>
          <a:prstGeom prst="rect">
            <a:avLst/>
          </a:prstGeom>
          <a:noFill/>
        </p:spPr>
        <p:txBody>
          <a:bodyPr wrap="square" rtlCol="0">
            <a:spAutoFit/>
          </a:bodyPr>
          <a:lstStyle/>
          <a:p>
            <a:r>
              <a:rPr lang="ja-JP" altLang="en-US" sz="2000" dirty="0"/>
              <a:t>ここの</a:t>
            </a:r>
            <a:r>
              <a:rPr kumimoji="1" lang="ja-JP" altLang="en-US" sz="2000" dirty="0"/>
              <a:t>位置を知る</a:t>
            </a:r>
          </a:p>
        </p:txBody>
      </p:sp>
      <p:sp>
        <p:nvSpPr>
          <p:cNvPr id="24" name="矢印: 上 23">
            <a:extLst>
              <a:ext uri="{FF2B5EF4-FFF2-40B4-BE49-F238E27FC236}">
                <a16:creationId xmlns:a16="http://schemas.microsoft.com/office/drawing/2014/main" id="{409EFE1B-82EF-2645-3DE1-39D07A4EE9A0}"/>
              </a:ext>
            </a:extLst>
          </p:cNvPr>
          <p:cNvSpPr/>
          <p:nvPr/>
        </p:nvSpPr>
        <p:spPr>
          <a:xfrm>
            <a:off x="669758" y="4861694"/>
            <a:ext cx="352926" cy="12442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上 24">
            <a:extLst>
              <a:ext uri="{FF2B5EF4-FFF2-40B4-BE49-F238E27FC236}">
                <a16:creationId xmlns:a16="http://schemas.microsoft.com/office/drawing/2014/main" id="{94C93E42-0645-7475-3823-6488507E8327}"/>
              </a:ext>
            </a:extLst>
          </p:cNvPr>
          <p:cNvSpPr/>
          <p:nvPr/>
        </p:nvSpPr>
        <p:spPr>
          <a:xfrm>
            <a:off x="4270104" y="4919036"/>
            <a:ext cx="352926" cy="12442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A4753A7-E024-852B-0C98-8A0309885B48}"/>
              </a:ext>
            </a:extLst>
          </p:cNvPr>
          <p:cNvSpPr txBox="1"/>
          <p:nvPr/>
        </p:nvSpPr>
        <p:spPr>
          <a:xfrm>
            <a:off x="1118043" y="5476373"/>
            <a:ext cx="3132342" cy="1015663"/>
          </a:xfrm>
          <a:prstGeom prst="rect">
            <a:avLst/>
          </a:prstGeom>
          <a:noFill/>
        </p:spPr>
        <p:txBody>
          <a:bodyPr wrap="square" rtlCol="0">
            <a:spAutoFit/>
          </a:bodyPr>
          <a:lstStyle/>
          <a:p>
            <a:r>
              <a:rPr kumimoji="1" lang="ja-JP" altLang="en-US" sz="2000" dirty="0"/>
              <a:t>バイクの前後の位置は、プレーヤーを動かすことによって表示</a:t>
            </a:r>
          </a:p>
        </p:txBody>
      </p:sp>
      <p:sp>
        <p:nvSpPr>
          <p:cNvPr id="27" name="テキスト ボックス 26">
            <a:extLst>
              <a:ext uri="{FF2B5EF4-FFF2-40B4-BE49-F238E27FC236}">
                <a16:creationId xmlns:a16="http://schemas.microsoft.com/office/drawing/2014/main" id="{4B024D7B-6FF2-F1FE-4709-F92EB3FDD47A}"/>
              </a:ext>
            </a:extLst>
          </p:cNvPr>
          <p:cNvSpPr txBox="1"/>
          <p:nvPr/>
        </p:nvSpPr>
        <p:spPr>
          <a:xfrm>
            <a:off x="4795697" y="3505561"/>
            <a:ext cx="4270320" cy="2554545"/>
          </a:xfrm>
          <a:prstGeom prst="rect">
            <a:avLst/>
          </a:prstGeom>
          <a:noFill/>
        </p:spPr>
        <p:txBody>
          <a:bodyPr wrap="square" rtlCol="0">
            <a:spAutoFit/>
          </a:bodyPr>
          <a:lstStyle/>
          <a:p>
            <a:r>
              <a:rPr kumimoji="1" lang="ja-JP" altLang="en-US" sz="2000" dirty="0"/>
              <a:t>例</a:t>
            </a:r>
            <a:r>
              <a:rPr kumimoji="1" lang="en-US" altLang="ja-JP" sz="2000" dirty="0"/>
              <a:t>:</a:t>
            </a:r>
          </a:p>
          <a:p>
            <a:r>
              <a:rPr lang="en-US" altLang="ja-JP" sz="2000" dirty="0"/>
              <a:t> </a:t>
            </a:r>
            <a:r>
              <a:rPr lang="ja-JP" altLang="en-US" sz="2000" dirty="0"/>
              <a:t>前</a:t>
            </a:r>
            <a:r>
              <a:rPr lang="en-US" altLang="ja-JP" sz="2000" dirty="0"/>
              <a:t>: 17, 4, -12</a:t>
            </a:r>
          </a:p>
          <a:p>
            <a:r>
              <a:rPr kumimoji="1" lang="en-US" altLang="ja-JP" sz="2000" dirty="0"/>
              <a:t> </a:t>
            </a:r>
            <a:r>
              <a:rPr lang="ja-JP" altLang="en-US" sz="2000" dirty="0"/>
              <a:t>後</a:t>
            </a:r>
            <a:r>
              <a:rPr lang="en-US" altLang="ja-JP" sz="2000" dirty="0"/>
              <a:t>: 17, 4. -18</a:t>
            </a:r>
          </a:p>
          <a:p>
            <a:r>
              <a:rPr kumimoji="1" lang="en-US" altLang="ja-JP" sz="2000" dirty="0"/>
              <a:t> </a:t>
            </a:r>
            <a:r>
              <a:rPr kumimoji="1" lang="ja-JP" altLang="en-US" sz="2000" dirty="0"/>
              <a:t>→</a:t>
            </a:r>
          </a:p>
          <a:p>
            <a:r>
              <a:rPr kumimoji="1" lang="ja-JP" altLang="en-US" sz="2000" dirty="0"/>
              <a:t> バイクの位置</a:t>
            </a:r>
          </a:p>
          <a:p>
            <a:r>
              <a:rPr lang="ja-JP" altLang="en-US" sz="2000" dirty="0"/>
              <a:t>　バイク始め</a:t>
            </a:r>
            <a:r>
              <a:rPr lang="en-US" altLang="ja-JP" sz="2000" dirty="0"/>
              <a:t>: 17, 4, -13</a:t>
            </a:r>
            <a:endParaRPr lang="ja-JP" altLang="en-US" sz="2000" dirty="0"/>
          </a:p>
          <a:p>
            <a:r>
              <a:rPr kumimoji="1" lang="ja-JP" altLang="en-US" sz="2000" dirty="0"/>
              <a:t>　バイク終り</a:t>
            </a:r>
            <a:r>
              <a:rPr kumimoji="1" lang="en-US" altLang="ja-JP" sz="2000" dirty="0"/>
              <a:t>: 17, 4, -17</a:t>
            </a:r>
          </a:p>
          <a:p>
            <a:r>
              <a:rPr lang="en-US" altLang="ja-JP" sz="2000" dirty="0"/>
              <a:t> </a:t>
            </a:r>
            <a:endParaRPr kumimoji="1" lang="ja-JP" altLang="en-US" sz="2000" dirty="0"/>
          </a:p>
        </p:txBody>
      </p:sp>
    </p:spTree>
    <p:extLst>
      <p:ext uri="{BB962C8B-B14F-4D97-AF65-F5344CB8AC3E}">
        <p14:creationId xmlns:p14="http://schemas.microsoft.com/office/powerpoint/2010/main" val="180569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23</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➉　バイク </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バイクをコピーする</a:t>
            </a:r>
            <a:r>
              <a:rPr lang="en-US" altLang="ja-JP" sz="2400" dirty="0">
                <a:solidFill>
                  <a:schemeClr val="tx1"/>
                </a:solidFill>
                <a:latin typeface="メイリオ" panose="020B0604030504040204" pitchFamily="50" charset="-128"/>
                <a:ea typeface="メイリオ" panose="020B0604030504040204" pitchFamily="50" charset="-128"/>
              </a:rPr>
              <a:t>) </a:t>
            </a:r>
            <a:endParaRPr kumimoji="1" lang="ja-JP" altLang="en-US" sz="2400" dirty="0"/>
          </a:p>
        </p:txBody>
      </p:sp>
      <p:pic>
        <p:nvPicPr>
          <p:cNvPr id="19" name="図 18">
            <a:extLst>
              <a:ext uri="{FF2B5EF4-FFF2-40B4-BE49-F238E27FC236}">
                <a16:creationId xmlns:a16="http://schemas.microsoft.com/office/drawing/2014/main" id="{8D5656EA-618E-23F3-1BA7-4110B26D7B69}"/>
              </a:ext>
            </a:extLst>
          </p:cNvPr>
          <p:cNvPicPr>
            <a:picLocks noChangeAspect="1"/>
          </p:cNvPicPr>
          <p:nvPr/>
        </p:nvPicPr>
        <p:blipFill>
          <a:blip r:embed="rId2"/>
          <a:stretch>
            <a:fillRect/>
          </a:stretch>
        </p:blipFill>
        <p:spPr>
          <a:xfrm>
            <a:off x="575290" y="1233492"/>
            <a:ext cx="2754807" cy="1926803"/>
          </a:xfrm>
          <a:prstGeom prst="rect">
            <a:avLst/>
          </a:prstGeom>
        </p:spPr>
      </p:pic>
      <p:pic>
        <p:nvPicPr>
          <p:cNvPr id="9" name="図 8">
            <a:extLst>
              <a:ext uri="{FF2B5EF4-FFF2-40B4-BE49-F238E27FC236}">
                <a16:creationId xmlns:a16="http://schemas.microsoft.com/office/drawing/2014/main" id="{04A34DC2-491E-A699-3E2A-1C6E61AA60C7}"/>
              </a:ext>
            </a:extLst>
          </p:cNvPr>
          <p:cNvPicPr>
            <a:picLocks noChangeAspect="1"/>
          </p:cNvPicPr>
          <p:nvPr/>
        </p:nvPicPr>
        <p:blipFill>
          <a:blip r:embed="rId3"/>
          <a:stretch>
            <a:fillRect/>
          </a:stretch>
        </p:blipFill>
        <p:spPr>
          <a:xfrm>
            <a:off x="4066515" y="1159936"/>
            <a:ext cx="4082875" cy="4304493"/>
          </a:xfrm>
          <a:prstGeom prst="rect">
            <a:avLst/>
          </a:prstGeom>
        </p:spPr>
      </p:pic>
      <p:sp>
        <p:nvSpPr>
          <p:cNvPr id="28" name="テキスト ボックス 27">
            <a:extLst>
              <a:ext uri="{FF2B5EF4-FFF2-40B4-BE49-F238E27FC236}">
                <a16:creationId xmlns:a16="http://schemas.microsoft.com/office/drawing/2014/main" id="{96F9E254-C45C-7E45-21FD-88D62DC6ECD7}"/>
              </a:ext>
            </a:extLst>
          </p:cNvPr>
          <p:cNvSpPr txBox="1"/>
          <p:nvPr/>
        </p:nvSpPr>
        <p:spPr>
          <a:xfrm>
            <a:off x="1837632" y="5744923"/>
            <a:ext cx="4270320" cy="400110"/>
          </a:xfrm>
          <a:prstGeom prst="rect">
            <a:avLst/>
          </a:prstGeom>
          <a:noFill/>
        </p:spPr>
        <p:txBody>
          <a:bodyPr wrap="square" rtlCol="0">
            <a:spAutoFit/>
          </a:bodyPr>
          <a:lstStyle/>
          <a:p>
            <a:r>
              <a:rPr kumimoji="1" lang="ja-JP" altLang="en-US" sz="2000" dirty="0"/>
              <a:t>単純にコピーする跡が残ります。</a:t>
            </a:r>
          </a:p>
        </p:txBody>
      </p:sp>
    </p:spTree>
    <p:extLst>
      <p:ext uri="{BB962C8B-B14F-4D97-AF65-F5344CB8AC3E}">
        <p14:creationId xmlns:p14="http://schemas.microsoft.com/office/powerpoint/2010/main" val="4028233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➉　バイク </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バイクを動かす</a:t>
            </a:r>
            <a:r>
              <a:rPr lang="en-US" altLang="ja-JP" sz="2400" dirty="0">
                <a:solidFill>
                  <a:schemeClr val="tx1"/>
                </a:solidFill>
                <a:latin typeface="メイリオ" panose="020B0604030504040204" pitchFamily="50" charset="-128"/>
                <a:ea typeface="メイリオ" panose="020B0604030504040204" pitchFamily="50" charset="-128"/>
              </a:rPr>
              <a:t>) </a:t>
            </a:r>
            <a:endParaRPr kumimoji="1" lang="ja-JP" altLang="en-US" sz="2400" dirty="0"/>
          </a:p>
        </p:txBody>
      </p:sp>
      <p:sp>
        <p:nvSpPr>
          <p:cNvPr id="28" name="テキスト ボックス 27">
            <a:extLst>
              <a:ext uri="{FF2B5EF4-FFF2-40B4-BE49-F238E27FC236}">
                <a16:creationId xmlns:a16="http://schemas.microsoft.com/office/drawing/2014/main" id="{96F9E254-C45C-7E45-21FD-88D62DC6ECD7}"/>
              </a:ext>
            </a:extLst>
          </p:cNvPr>
          <p:cNvSpPr txBox="1"/>
          <p:nvPr/>
        </p:nvSpPr>
        <p:spPr>
          <a:xfrm>
            <a:off x="4726837" y="4354414"/>
            <a:ext cx="3518805" cy="707886"/>
          </a:xfrm>
          <a:prstGeom prst="rect">
            <a:avLst/>
          </a:prstGeom>
          <a:noFill/>
        </p:spPr>
        <p:txBody>
          <a:bodyPr wrap="square" rtlCol="0">
            <a:spAutoFit/>
          </a:bodyPr>
          <a:lstStyle/>
          <a:p>
            <a:r>
              <a:rPr kumimoji="1" lang="ja-JP" altLang="en-US" sz="2000" dirty="0"/>
              <a:t>残る部分を消すと動いているように見えます。</a:t>
            </a:r>
          </a:p>
        </p:txBody>
      </p:sp>
      <p:pic>
        <p:nvPicPr>
          <p:cNvPr id="3" name="図 2">
            <a:extLst>
              <a:ext uri="{FF2B5EF4-FFF2-40B4-BE49-F238E27FC236}">
                <a16:creationId xmlns:a16="http://schemas.microsoft.com/office/drawing/2014/main" id="{EE3870BD-EA0B-74B0-CE68-7D6BEE3571A4}"/>
              </a:ext>
            </a:extLst>
          </p:cNvPr>
          <p:cNvPicPr>
            <a:picLocks noChangeAspect="1"/>
          </p:cNvPicPr>
          <p:nvPr/>
        </p:nvPicPr>
        <p:blipFill>
          <a:blip r:embed="rId2"/>
          <a:stretch>
            <a:fillRect/>
          </a:stretch>
        </p:blipFill>
        <p:spPr>
          <a:xfrm>
            <a:off x="898358" y="989695"/>
            <a:ext cx="3518807" cy="5225603"/>
          </a:xfrm>
          <a:prstGeom prst="rect">
            <a:avLst/>
          </a:prstGeom>
        </p:spPr>
      </p:pic>
    </p:spTree>
    <p:extLst>
      <p:ext uri="{BB962C8B-B14F-4D97-AF65-F5344CB8AC3E}">
        <p14:creationId xmlns:p14="http://schemas.microsoft.com/office/powerpoint/2010/main" val="289609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m</a:t>
            </a:r>
            <a:r>
              <a:rPr lang="ja-JP" altLang="en-US" sz="2400" dirty="0">
                <a:solidFill>
                  <a:schemeClr val="tx1"/>
                </a:solidFill>
              </a:rPr>
              <a:t>①</a:t>
            </a:r>
            <a:r>
              <a:rPr lang="ja-JP" altLang="en-US" sz="2400" dirty="0">
                <a:solidFill>
                  <a:schemeClr val="tx1"/>
                </a:solidFill>
                <a:latin typeface="メイリオ" panose="020B0604030504040204" pitchFamily="50" charset="-128"/>
                <a:ea typeface="メイリオ" panose="020B0604030504040204" pitchFamily="50" charset="-128"/>
              </a:rPr>
              <a:t>　牧場つくり</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柵を作る </a:t>
            </a:r>
            <a:r>
              <a:rPr lang="en-US" altLang="ja-JP" sz="2400" dirty="0">
                <a:solidFill>
                  <a:schemeClr val="tx1"/>
                </a:solidFill>
                <a:latin typeface="メイリオ" panose="020B0604030504040204" pitchFamily="50" charset="-128"/>
                <a:ea typeface="メイリオ" panose="020B0604030504040204" pitchFamily="50" charset="-128"/>
              </a:rPr>
              <a:t>-1 )</a:t>
            </a:r>
            <a:endParaRPr kumimoji="1" lang="ja-JP" altLang="en-US" sz="2400" dirty="0"/>
          </a:p>
        </p:txBody>
      </p:sp>
      <p:pic>
        <p:nvPicPr>
          <p:cNvPr id="4" name="図 3">
            <a:extLst>
              <a:ext uri="{FF2B5EF4-FFF2-40B4-BE49-F238E27FC236}">
                <a16:creationId xmlns:a16="http://schemas.microsoft.com/office/drawing/2014/main" id="{0AE995F2-049D-7436-51B8-2DC12BB5B1E8}"/>
              </a:ext>
            </a:extLst>
          </p:cNvPr>
          <p:cNvPicPr>
            <a:picLocks noChangeAspect="1"/>
          </p:cNvPicPr>
          <p:nvPr/>
        </p:nvPicPr>
        <p:blipFill>
          <a:blip r:embed="rId2"/>
          <a:stretch>
            <a:fillRect/>
          </a:stretch>
        </p:blipFill>
        <p:spPr>
          <a:xfrm>
            <a:off x="455166" y="1097205"/>
            <a:ext cx="3972455" cy="2248355"/>
          </a:xfrm>
          <a:prstGeom prst="rect">
            <a:avLst/>
          </a:prstGeom>
        </p:spPr>
      </p:pic>
      <p:graphicFrame>
        <p:nvGraphicFramePr>
          <p:cNvPr id="7" name="表 8">
            <a:extLst>
              <a:ext uri="{FF2B5EF4-FFF2-40B4-BE49-F238E27FC236}">
                <a16:creationId xmlns:a16="http://schemas.microsoft.com/office/drawing/2014/main" id="{29FCD718-4A11-891A-BC19-98529C6B72EA}"/>
              </a:ext>
            </a:extLst>
          </p:cNvPr>
          <p:cNvGraphicFramePr>
            <a:graphicFrameLocks noGrp="1"/>
          </p:cNvGraphicFramePr>
          <p:nvPr>
            <p:extLst>
              <p:ext uri="{D42A27DB-BD31-4B8C-83A1-F6EECF244321}">
                <p14:modId xmlns:p14="http://schemas.microsoft.com/office/powerpoint/2010/main" val="2804625063"/>
              </p:ext>
            </p:extLst>
          </p:nvPr>
        </p:nvGraphicFramePr>
        <p:xfrm>
          <a:off x="5113043" y="1931847"/>
          <a:ext cx="2390274" cy="2225040"/>
        </p:xfrm>
        <a:graphic>
          <a:graphicData uri="http://schemas.openxmlformats.org/drawingml/2006/table">
            <a:tbl>
              <a:tblPr firstRow="1" bandRow="1">
                <a:tableStyleId>{5C22544A-7EE6-4342-B048-85BDC9FD1C3A}</a:tableStyleId>
              </a:tblPr>
              <a:tblGrid>
                <a:gridCol w="398379">
                  <a:extLst>
                    <a:ext uri="{9D8B030D-6E8A-4147-A177-3AD203B41FA5}">
                      <a16:colId xmlns:a16="http://schemas.microsoft.com/office/drawing/2014/main" val="3340105306"/>
                    </a:ext>
                  </a:extLst>
                </a:gridCol>
                <a:gridCol w="398379">
                  <a:extLst>
                    <a:ext uri="{9D8B030D-6E8A-4147-A177-3AD203B41FA5}">
                      <a16:colId xmlns:a16="http://schemas.microsoft.com/office/drawing/2014/main" val="3494048493"/>
                    </a:ext>
                  </a:extLst>
                </a:gridCol>
                <a:gridCol w="796758">
                  <a:extLst>
                    <a:ext uri="{9D8B030D-6E8A-4147-A177-3AD203B41FA5}">
                      <a16:colId xmlns:a16="http://schemas.microsoft.com/office/drawing/2014/main" val="2016368318"/>
                    </a:ext>
                  </a:extLst>
                </a:gridCol>
                <a:gridCol w="398379">
                  <a:extLst>
                    <a:ext uri="{9D8B030D-6E8A-4147-A177-3AD203B41FA5}">
                      <a16:colId xmlns:a16="http://schemas.microsoft.com/office/drawing/2014/main" val="853631836"/>
                    </a:ext>
                  </a:extLst>
                </a:gridCol>
                <a:gridCol w="398379">
                  <a:extLst>
                    <a:ext uri="{9D8B030D-6E8A-4147-A177-3AD203B41FA5}">
                      <a16:colId xmlns:a16="http://schemas.microsoft.com/office/drawing/2014/main" val="2097695478"/>
                    </a:ext>
                  </a:extLst>
                </a:gridCol>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1660809"/>
                  </a:ext>
                </a:extLst>
              </a:tr>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300742"/>
                  </a:ext>
                </a:extLst>
              </a:tr>
              <a:tr h="741680">
                <a:tc gridSpan="5">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92626883"/>
                  </a:ext>
                </a:extLst>
              </a:tr>
              <a:tr h="370840">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2635055"/>
                  </a:ext>
                </a:extLst>
              </a:tr>
              <a:tr h="370840">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8745661"/>
                  </a:ext>
                </a:extLst>
              </a:tr>
            </a:tbl>
          </a:graphicData>
        </a:graphic>
      </p:graphicFrame>
      <p:sp>
        <p:nvSpPr>
          <p:cNvPr id="13" name="矢印: 上下 12">
            <a:extLst>
              <a:ext uri="{FF2B5EF4-FFF2-40B4-BE49-F238E27FC236}">
                <a16:creationId xmlns:a16="http://schemas.microsoft.com/office/drawing/2014/main" id="{5BF61D70-1205-95AA-A450-633FE6100091}"/>
              </a:ext>
            </a:extLst>
          </p:cNvPr>
          <p:cNvSpPr/>
          <p:nvPr/>
        </p:nvSpPr>
        <p:spPr>
          <a:xfrm>
            <a:off x="7633804" y="3441337"/>
            <a:ext cx="195645" cy="196460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下 13">
            <a:extLst>
              <a:ext uri="{FF2B5EF4-FFF2-40B4-BE49-F238E27FC236}">
                <a16:creationId xmlns:a16="http://schemas.microsoft.com/office/drawing/2014/main" id="{06830CB4-B2FD-6221-44C5-964205ABA2CA}"/>
              </a:ext>
            </a:extLst>
          </p:cNvPr>
          <p:cNvSpPr/>
          <p:nvPr/>
        </p:nvSpPr>
        <p:spPr>
          <a:xfrm rot="16200000">
            <a:off x="7633804" y="3423627"/>
            <a:ext cx="195645" cy="1964604"/>
          </a:xfrm>
          <a:prstGeom prst="upDown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8EDC537-1509-ECDE-FA92-9BADD62280AA}"/>
              </a:ext>
            </a:extLst>
          </p:cNvPr>
          <p:cNvSpPr txBox="1"/>
          <p:nvPr/>
        </p:nvSpPr>
        <p:spPr>
          <a:xfrm>
            <a:off x="5316412" y="4503752"/>
            <a:ext cx="1432912" cy="738664"/>
          </a:xfrm>
          <a:prstGeom prst="rect">
            <a:avLst/>
          </a:prstGeom>
          <a:noFill/>
        </p:spPr>
        <p:txBody>
          <a:bodyPr wrap="square" rtlCol="0">
            <a:spAutoFit/>
          </a:bodyPr>
          <a:lstStyle/>
          <a:p>
            <a:r>
              <a:rPr kumimoji="1" lang="en-US" altLang="ja-JP" sz="2400" dirty="0"/>
              <a:t>X:</a:t>
            </a:r>
            <a:r>
              <a:rPr kumimoji="1" lang="ja-JP" altLang="en-US" sz="2400" dirty="0"/>
              <a:t>東</a:t>
            </a:r>
            <a:endParaRPr kumimoji="1" lang="en-US" altLang="ja-JP" sz="2400" dirty="0"/>
          </a:p>
          <a:p>
            <a:r>
              <a:rPr lang="en-US" altLang="ja-JP" dirty="0"/>
              <a:t>14</a:t>
            </a:r>
            <a:r>
              <a:rPr lang="ja-JP" altLang="en-US" dirty="0"/>
              <a:t>ブロック</a:t>
            </a:r>
            <a:endParaRPr kumimoji="1" lang="ja-JP" altLang="en-US" dirty="0"/>
          </a:p>
        </p:txBody>
      </p:sp>
      <p:sp>
        <p:nvSpPr>
          <p:cNvPr id="16" name="テキスト ボックス 15">
            <a:extLst>
              <a:ext uri="{FF2B5EF4-FFF2-40B4-BE49-F238E27FC236}">
                <a16:creationId xmlns:a16="http://schemas.microsoft.com/office/drawing/2014/main" id="{0E0C0EAE-2ECE-7E5C-0671-F2CE86FE46EF}"/>
              </a:ext>
            </a:extLst>
          </p:cNvPr>
          <p:cNvSpPr txBox="1"/>
          <p:nvPr/>
        </p:nvSpPr>
        <p:spPr>
          <a:xfrm>
            <a:off x="7743258" y="2221382"/>
            <a:ext cx="2046975" cy="738664"/>
          </a:xfrm>
          <a:prstGeom prst="rect">
            <a:avLst/>
          </a:prstGeom>
          <a:noFill/>
        </p:spPr>
        <p:txBody>
          <a:bodyPr wrap="square" rtlCol="0">
            <a:spAutoFit/>
          </a:bodyPr>
          <a:lstStyle/>
          <a:p>
            <a:r>
              <a:rPr lang="en-US" altLang="ja-JP" sz="2400" dirty="0"/>
              <a:t>Z</a:t>
            </a:r>
            <a:r>
              <a:rPr kumimoji="1" lang="en-US" altLang="ja-JP" sz="2400" dirty="0"/>
              <a:t>:</a:t>
            </a:r>
            <a:r>
              <a:rPr kumimoji="1" lang="ja-JP" altLang="en-US" sz="2400" dirty="0"/>
              <a:t>南</a:t>
            </a:r>
            <a:br>
              <a:rPr kumimoji="1" lang="ja-JP" altLang="en-US" sz="2400" dirty="0"/>
            </a:br>
            <a:r>
              <a:rPr kumimoji="1" lang="en-US" altLang="ja-JP" dirty="0"/>
              <a:t>14</a:t>
            </a:r>
            <a:r>
              <a:rPr kumimoji="1" lang="ja-JP" altLang="en-US" dirty="0"/>
              <a:t>ブロック</a:t>
            </a:r>
            <a:r>
              <a:rPr kumimoji="1" lang="en-US" altLang="ja-JP" dirty="0"/>
              <a:t>)</a:t>
            </a:r>
            <a:endParaRPr kumimoji="1" lang="ja-JP" altLang="en-US" dirty="0"/>
          </a:p>
        </p:txBody>
      </p:sp>
      <p:sp>
        <p:nvSpPr>
          <p:cNvPr id="12" name="正方形/長方形 11">
            <a:extLst>
              <a:ext uri="{FF2B5EF4-FFF2-40B4-BE49-F238E27FC236}">
                <a16:creationId xmlns:a16="http://schemas.microsoft.com/office/drawing/2014/main" id="{DE79929F-D90A-AA7E-6127-05275B337C5A}"/>
              </a:ext>
            </a:extLst>
          </p:cNvPr>
          <p:cNvSpPr/>
          <p:nvPr/>
        </p:nvSpPr>
        <p:spPr>
          <a:xfrm>
            <a:off x="7633804" y="4308106"/>
            <a:ext cx="1210612" cy="1340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a:extLst>
              <a:ext uri="{FF2B5EF4-FFF2-40B4-BE49-F238E27FC236}">
                <a16:creationId xmlns:a16="http://schemas.microsoft.com/office/drawing/2014/main" id="{D0E3C8AD-809B-2852-AE43-E85856BD5B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199" y="4676598"/>
            <a:ext cx="615908" cy="138784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0560B1BA-0B0B-C34B-A117-271B12D46A52}"/>
              </a:ext>
            </a:extLst>
          </p:cNvPr>
          <p:cNvSpPr txBox="1"/>
          <p:nvPr/>
        </p:nvSpPr>
        <p:spPr>
          <a:xfrm>
            <a:off x="742434" y="4310251"/>
            <a:ext cx="3862669" cy="707886"/>
          </a:xfrm>
          <a:prstGeom prst="rect">
            <a:avLst/>
          </a:prstGeom>
          <a:noFill/>
        </p:spPr>
        <p:txBody>
          <a:bodyPr wrap="square" rtlCol="0">
            <a:spAutoFit/>
          </a:bodyPr>
          <a:lstStyle/>
          <a:p>
            <a:r>
              <a:rPr lang="ja-JP" altLang="en-US" sz="2000" dirty="0"/>
              <a:t>動物を飼育するための柵で囲んで場所を作ります。</a:t>
            </a:r>
            <a:endParaRPr kumimoji="1" lang="ja-JP" altLang="en-US" sz="2000" dirty="0"/>
          </a:p>
        </p:txBody>
      </p:sp>
    </p:spTree>
    <p:extLst>
      <p:ext uri="{BB962C8B-B14F-4D97-AF65-F5344CB8AC3E}">
        <p14:creationId xmlns:p14="http://schemas.microsoft.com/office/powerpoint/2010/main" val="180505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26</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m</a:t>
            </a:r>
            <a:r>
              <a:rPr lang="ja-JP" altLang="en-US" sz="2400" dirty="0">
                <a:solidFill>
                  <a:schemeClr val="tx1"/>
                </a:solidFill>
              </a:rPr>
              <a:t>①</a:t>
            </a:r>
            <a:r>
              <a:rPr lang="ja-JP" altLang="en-US" sz="2400" dirty="0">
                <a:solidFill>
                  <a:schemeClr val="tx1"/>
                </a:solidFill>
                <a:latin typeface="メイリオ" panose="020B0604030504040204" pitchFamily="50" charset="-128"/>
                <a:ea typeface="メイリオ" panose="020B0604030504040204" pitchFamily="50" charset="-128"/>
              </a:rPr>
              <a:t>　牧場つくり</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柵を作る </a:t>
            </a:r>
            <a:r>
              <a:rPr lang="en-US" altLang="ja-JP" sz="2400" dirty="0">
                <a:solidFill>
                  <a:schemeClr val="tx1"/>
                </a:solidFill>
                <a:latin typeface="メイリオ" panose="020B0604030504040204" pitchFamily="50" charset="-128"/>
                <a:ea typeface="メイリオ" panose="020B0604030504040204" pitchFamily="50" charset="-128"/>
              </a:rPr>
              <a:t>-2 )</a:t>
            </a:r>
            <a:endParaRPr kumimoji="1" lang="ja-JP" altLang="en-US" sz="2400" dirty="0"/>
          </a:p>
        </p:txBody>
      </p:sp>
      <p:sp>
        <p:nvSpPr>
          <p:cNvPr id="17" name="テキスト ボックス 16">
            <a:extLst>
              <a:ext uri="{FF2B5EF4-FFF2-40B4-BE49-F238E27FC236}">
                <a16:creationId xmlns:a16="http://schemas.microsoft.com/office/drawing/2014/main" id="{BDF65885-C274-E819-AD41-558499F2DA18}"/>
              </a:ext>
            </a:extLst>
          </p:cNvPr>
          <p:cNvSpPr txBox="1"/>
          <p:nvPr/>
        </p:nvSpPr>
        <p:spPr>
          <a:xfrm>
            <a:off x="4572000" y="933859"/>
            <a:ext cx="4084413" cy="2862322"/>
          </a:xfrm>
          <a:prstGeom prst="rect">
            <a:avLst/>
          </a:prstGeom>
          <a:noFill/>
        </p:spPr>
        <p:txBody>
          <a:bodyPr wrap="square" rtlCol="0">
            <a:spAutoFit/>
          </a:bodyPr>
          <a:lstStyle/>
          <a:p>
            <a:r>
              <a:rPr lang="ja-JP" altLang="en-US" sz="2000" dirty="0"/>
              <a:t>エージェントを使った例</a:t>
            </a:r>
            <a:r>
              <a:rPr lang="en-US" altLang="ja-JP" sz="2000" dirty="0"/>
              <a:t>:</a:t>
            </a:r>
          </a:p>
          <a:p>
            <a:r>
              <a:rPr lang="ja-JP" altLang="en-US" sz="2000" dirty="0"/>
              <a:t>柵はエージェントの下におけないので少し複雑なプログラムになっています。</a:t>
            </a:r>
            <a:br>
              <a:rPr lang="ja-JP" altLang="en-US" sz="2000" dirty="0"/>
            </a:br>
            <a:r>
              <a:rPr lang="ja-JP" altLang="en-US" sz="2000" dirty="0"/>
              <a:t>最後の部分がなくて、手で置いてもいいです。</a:t>
            </a:r>
          </a:p>
          <a:p>
            <a:endParaRPr kumimoji="1" lang="ja-JP" altLang="en-US" sz="2000" dirty="0"/>
          </a:p>
          <a:p>
            <a:r>
              <a:rPr lang="ja-JP" altLang="en-US" sz="2000" dirty="0"/>
              <a:t>また、下の</a:t>
            </a:r>
            <a:r>
              <a:rPr lang="en-US" altLang="ja-JP" sz="2000" dirty="0"/>
              <a:t>[</a:t>
            </a:r>
            <a:r>
              <a:rPr lang="ja-JP" altLang="en-US" sz="2000" dirty="0"/>
              <a:t>ブロックを並べる</a:t>
            </a:r>
            <a:r>
              <a:rPr lang="en-US" altLang="ja-JP" sz="2000" dirty="0"/>
              <a:t>]</a:t>
            </a:r>
            <a:r>
              <a:rPr lang="ja-JP" altLang="en-US" sz="2000" dirty="0"/>
              <a:t>を使っても柵を作ることができます。</a:t>
            </a:r>
            <a:endParaRPr kumimoji="1" lang="ja-JP" altLang="en-US" sz="2000" dirty="0"/>
          </a:p>
        </p:txBody>
      </p:sp>
      <p:pic>
        <p:nvPicPr>
          <p:cNvPr id="3" name="図 2">
            <a:extLst>
              <a:ext uri="{FF2B5EF4-FFF2-40B4-BE49-F238E27FC236}">
                <a16:creationId xmlns:a16="http://schemas.microsoft.com/office/drawing/2014/main" id="{FB79B89A-2ED3-00BB-67B1-4B50423BCF1C}"/>
              </a:ext>
            </a:extLst>
          </p:cNvPr>
          <p:cNvPicPr>
            <a:picLocks noChangeAspect="1"/>
          </p:cNvPicPr>
          <p:nvPr/>
        </p:nvPicPr>
        <p:blipFill>
          <a:blip r:embed="rId2"/>
          <a:stretch>
            <a:fillRect/>
          </a:stretch>
        </p:blipFill>
        <p:spPr>
          <a:xfrm>
            <a:off x="487587" y="933859"/>
            <a:ext cx="3952381" cy="5495238"/>
          </a:xfrm>
          <a:prstGeom prst="rect">
            <a:avLst/>
          </a:prstGeom>
        </p:spPr>
      </p:pic>
      <p:pic>
        <p:nvPicPr>
          <p:cNvPr id="9" name="図 8">
            <a:extLst>
              <a:ext uri="{FF2B5EF4-FFF2-40B4-BE49-F238E27FC236}">
                <a16:creationId xmlns:a16="http://schemas.microsoft.com/office/drawing/2014/main" id="{3DD91952-AF36-CBE4-E1AD-C8959C20972F}"/>
              </a:ext>
            </a:extLst>
          </p:cNvPr>
          <p:cNvPicPr>
            <a:picLocks noChangeAspect="1"/>
          </p:cNvPicPr>
          <p:nvPr/>
        </p:nvPicPr>
        <p:blipFill>
          <a:blip r:embed="rId3">
            <a:clrChange>
              <a:clrFrom>
                <a:srgbClr val="0078D7"/>
              </a:clrFrom>
              <a:clrTo>
                <a:srgbClr val="0078D7">
                  <a:alpha val="0"/>
                </a:srgbClr>
              </a:clrTo>
            </a:clrChange>
          </a:blip>
          <a:stretch>
            <a:fillRect/>
          </a:stretch>
        </p:blipFill>
        <p:spPr>
          <a:xfrm>
            <a:off x="4572000" y="3865872"/>
            <a:ext cx="3221263" cy="2281086"/>
          </a:xfrm>
          <a:prstGeom prst="rect">
            <a:avLst/>
          </a:prstGeom>
        </p:spPr>
      </p:pic>
    </p:spTree>
    <p:extLst>
      <p:ext uri="{BB962C8B-B14F-4D97-AF65-F5344CB8AC3E}">
        <p14:creationId xmlns:p14="http://schemas.microsoft.com/office/powerpoint/2010/main" val="1928404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27</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m</a:t>
            </a:r>
            <a:r>
              <a:rPr lang="ja-JP" altLang="en-US" sz="2400" dirty="0">
                <a:solidFill>
                  <a:schemeClr val="tx1"/>
                </a:solidFill>
              </a:rPr>
              <a:t>①</a:t>
            </a:r>
            <a:r>
              <a:rPr lang="ja-JP" altLang="en-US" sz="2400" dirty="0">
                <a:solidFill>
                  <a:schemeClr val="tx1"/>
                </a:solidFill>
                <a:latin typeface="メイリオ" panose="020B0604030504040204" pitchFamily="50" charset="-128"/>
                <a:ea typeface="メイリオ" panose="020B0604030504040204" pitchFamily="50" charset="-128"/>
              </a:rPr>
              <a:t>　牧場つくり</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ニワトリ飼育</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pic>
        <p:nvPicPr>
          <p:cNvPr id="3" name="図 2">
            <a:extLst>
              <a:ext uri="{FF2B5EF4-FFF2-40B4-BE49-F238E27FC236}">
                <a16:creationId xmlns:a16="http://schemas.microsoft.com/office/drawing/2014/main" id="{32EA953C-103C-C676-5A5D-FC5ED519EF01}"/>
              </a:ext>
            </a:extLst>
          </p:cNvPr>
          <p:cNvPicPr>
            <a:picLocks noChangeAspect="1"/>
          </p:cNvPicPr>
          <p:nvPr/>
        </p:nvPicPr>
        <p:blipFill>
          <a:blip r:embed="rId2"/>
          <a:stretch>
            <a:fillRect/>
          </a:stretch>
        </p:blipFill>
        <p:spPr>
          <a:xfrm>
            <a:off x="6499440" y="5041586"/>
            <a:ext cx="1695687" cy="571580"/>
          </a:xfrm>
          <a:prstGeom prst="rect">
            <a:avLst/>
          </a:prstGeom>
        </p:spPr>
      </p:pic>
      <p:pic>
        <p:nvPicPr>
          <p:cNvPr id="9" name="図 8">
            <a:extLst>
              <a:ext uri="{FF2B5EF4-FFF2-40B4-BE49-F238E27FC236}">
                <a16:creationId xmlns:a16="http://schemas.microsoft.com/office/drawing/2014/main" id="{1FDE9178-7C2E-EA98-7F63-6D5175460046}"/>
              </a:ext>
            </a:extLst>
          </p:cNvPr>
          <p:cNvPicPr>
            <a:picLocks noChangeAspect="1"/>
          </p:cNvPicPr>
          <p:nvPr/>
        </p:nvPicPr>
        <p:blipFill>
          <a:blip r:embed="rId3"/>
          <a:stretch>
            <a:fillRect/>
          </a:stretch>
        </p:blipFill>
        <p:spPr>
          <a:xfrm>
            <a:off x="454959" y="885470"/>
            <a:ext cx="5929800" cy="2159968"/>
          </a:xfrm>
          <a:prstGeom prst="rect">
            <a:avLst/>
          </a:prstGeom>
        </p:spPr>
      </p:pic>
      <p:pic>
        <p:nvPicPr>
          <p:cNvPr id="17" name="図 16">
            <a:extLst>
              <a:ext uri="{FF2B5EF4-FFF2-40B4-BE49-F238E27FC236}">
                <a16:creationId xmlns:a16="http://schemas.microsoft.com/office/drawing/2014/main" id="{BF3FBC56-75E8-C8A3-2CAB-26140E7A2E4E}"/>
              </a:ext>
            </a:extLst>
          </p:cNvPr>
          <p:cNvPicPr>
            <a:picLocks noChangeAspect="1"/>
          </p:cNvPicPr>
          <p:nvPr/>
        </p:nvPicPr>
        <p:blipFill>
          <a:blip r:embed="rId4"/>
          <a:stretch>
            <a:fillRect/>
          </a:stretch>
        </p:blipFill>
        <p:spPr>
          <a:xfrm>
            <a:off x="669402" y="3204295"/>
            <a:ext cx="7542857" cy="1704762"/>
          </a:xfrm>
          <a:prstGeom prst="rect">
            <a:avLst/>
          </a:prstGeom>
        </p:spPr>
      </p:pic>
      <p:sp>
        <p:nvSpPr>
          <p:cNvPr id="19" name="テキスト ボックス 18">
            <a:extLst>
              <a:ext uri="{FF2B5EF4-FFF2-40B4-BE49-F238E27FC236}">
                <a16:creationId xmlns:a16="http://schemas.microsoft.com/office/drawing/2014/main" id="{E9AFC1A8-EC14-A0CE-CA40-15572F3C3A91}"/>
              </a:ext>
            </a:extLst>
          </p:cNvPr>
          <p:cNvSpPr txBox="1"/>
          <p:nvPr/>
        </p:nvSpPr>
        <p:spPr>
          <a:xfrm>
            <a:off x="534398" y="6041063"/>
            <a:ext cx="3862669" cy="400110"/>
          </a:xfrm>
          <a:prstGeom prst="rect">
            <a:avLst/>
          </a:prstGeom>
          <a:noFill/>
        </p:spPr>
        <p:txBody>
          <a:bodyPr wrap="square" rtlCol="0">
            <a:spAutoFit/>
          </a:bodyPr>
          <a:lstStyle/>
          <a:p>
            <a:r>
              <a:rPr lang="ja-JP" altLang="en-US" sz="2000" dirty="0">
                <a:solidFill>
                  <a:schemeClr val="accent5">
                    <a:lumMod val="50000"/>
                  </a:schemeClr>
                </a:solidFill>
              </a:rPr>
              <a:t>ニワトリに卵を産ませてみよう。</a:t>
            </a:r>
            <a:endParaRPr kumimoji="1" lang="ja-JP" altLang="en-US" sz="2000" dirty="0">
              <a:solidFill>
                <a:schemeClr val="accent5">
                  <a:lumMod val="50000"/>
                </a:schemeClr>
              </a:solidFill>
            </a:endParaRPr>
          </a:p>
        </p:txBody>
      </p:sp>
      <p:sp>
        <p:nvSpPr>
          <p:cNvPr id="20" name="右中かっこ 19">
            <a:extLst>
              <a:ext uri="{FF2B5EF4-FFF2-40B4-BE49-F238E27FC236}">
                <a16:creationId xmlns:a16="http://schemas.microsoft.com/office/drawing/2014/main" id="{868AC344-4A30-7477-F764-3611AAAD0B72}"/>
              </a:ext>
            </a:extLst>
          </p:cNvPr>
          <p:cNvSpPr/>
          <p:nvPr/>
        </p:nvSpPr>
        <p:spPr>
          <a:xfrm rot="5400000">
            <a:off x="4660122" y="2644746"/>
            <a:ext cx="397408" cy="407855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D7E717A-152E-F0CC-4238-D2B250AE311E}"/>
              </a:ext>
            </a:extLst>
          </p:cNvPr>
          <p:cNvSpPr txBox="1"/>
          <p:nvPr/>
        </p:nvSpPr>
        <p:spPr>
          <a:xfrm>
            <a:off x="3294498" y="4973433"/>
            <a:ext cx="3090261" cy="707886"/>
          </a:xfrm>
          <a:prstGeom prst="rect">
            <a:avLst/>
          </a:prstGeom>
          <a:noFill/>
        </p:spPr>
        <p:txBody>
          <a:bodyPr wrap="square" rtlCol="0">
            <a:spAutoFit/>
          </a:bodyPr>
          <a:lstStyle/>
          <a:p>
            <a:r>
              <a:rPr lang="ja-JP" altLang="en-US" sz="2000" dirty="0"/>
              <a:t>柵の中にランダムな位置を指定しています。</a:t>
            </a:r>
            <a:endParaRPr kumimoji="1" lang="ja-JP" altLang="en-US" sz="2000" dirty="0"/>
          </a:p>
        </p:txBody>
      </p:sp>
    </p:spTree>
    <p:extLst>
      <p:ext uri="{BB962C8B-B14F-4D97-AF65-F5344CB8AC3E}">
        <p14:creationId xmlns:p14="http://schemas.microsoft.com/office/powerpoint/2010/main" val="25820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28</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M</a:t>
            </a:r>
            <a:r>
              <a:rPr lang="ja-JP" altLang="en-US" sz="2400" dirty="0">
                <a:solidFill>
                  <a:schemeClr val="tx1"/>
                </a:solidFill>
              </a:rPr>
              <a:t>②</a:t>
            </a:r>
            <a:r>
              <a:rPr lang="ja-JP" altLang="en-US" sz="2400" dirty="0">
                <a:solidFill>
                  <a:schemeClr val="tx1"/>
                </a:solidFill>
                <a:latin typeface="メイリオ" panose="020B0604030504040204" pitchFamily="50" charset="-128"/>
                <a:ea typeface="メイリオ" panose="020B0604030504040204" pitchFamily="50" charset="-128"/>
              </a:rPr>
              <a:t>　農業をしよう</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農地を作る</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sp>
        <p:nvSpPr>
          <p:cNvPr id="15" name="テキスト ボックス 14">
            <a:extLst>
              <a:ext uri="{FF2B5EF4-FFF2-40B4-BE49-F238E27FC236}">
                <a16:creationId xmlns:a16="http://schemas.microsoft.com/office/drawing/2014/main" id="{D8EDC537-1509-ECDE-FA92-9BADD62280AA}"/>
              </a:ext>
            </a:extLst>
          </p:cNvPr>
          <p:cNvSpPr txBox="1"/>
          <p:nvPr/>
        </p:nvSpPr>
        <p:spPr>
          <a:xfrm>
            <a:off x="4576422" y="1042547"/>
            <a:ext cx="3908154" cy="2677656"/>
          </a:xfrm>
          <a:prstGeom prst="rect">
            <a:avLst/>
          </a:prstGeom>
          <a:noFill/>
        </p:spPr>
        <p:txBody>
          <a:bodyPr wrap="square" rtlCol="0">
            <a:spAutoFit/>
          </a:bodyPr>
          <a:lstStyle/>
          <a:p>
            <a:r>
              <a:rPr kumimoji="1" lang="ja-JP" altLang="en-US" sz="2400" dirty="0"/>
              <a:t>農地の作成</a:t>
            </a:r>
            <a:endParaRPr kumimoji="1" lang="en-US" altLang="ja-JP" sz="2400" dirty="0"/>
          </a:p>
          <a:p>
            <a:r>
              <a:rPr lang="ja-JP" altLang="en-US" sz="2400" dirty="0"/>
              <a:t>・土や草ブロックを耕すと耕地になる。</a:t>
            </a:r>
          </a:p>
          <a:p>
            <a:r>
              <a:rPr kumimoji="1" lang="ja-JP" altLang="en-US" sz="2400" dirty="0"/>
              <a:t>・水源を中心とする</a:t>
            </a:r>
            <a:r>
              <a:rPr kumimoji="1" lang="en-US" altLang="ja-JP" sz="2400" dirty="0"/>
              <a:t>9</a:t>
            </a:r>
            <a:r>
              <a:rPr kumimoji="1" lang="ja-JP" altLang="en-US" sz="2400" dirty="0"/>
              <a:t>ブロックの範囲が、湿った耕地となり、農作物の生育に適している。</a:t>
            </a:r>
            <a:endParaRPr kumimoji="1" lang="ja-JP" altLang="en-US" dirty="0"/>
          </a:p>
        </p:txBody>
      </p:sp>
      <p:sp>
        <p:nvSpPr>
          <p:cNvPr id="12" name="正方形/長方形 11">
            <a:extLst>
              <a:ext uri="{FF2B5EF4-FFF2-40B4-BE49-F238E27FC236}">
                <a16:creationId xmlns:a16="http://schemas.microsoft.com/office/drawing/2014/main" id="{DE79929F-D90A-AA7E-6127-05275B337C5A}"/>
              </a:ext>
            </a:extLst>
          </p:cNvPr>
          <p:cNvSpPr/>
          <p:nvPr/>
        </p:nvSpPr>
        <p:spPr>
          <a:xfrm>
            <a:off x="7633804" y="4308106"/>
            <a:ext cx="1210612" cy="1340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8">
            <a:extLst>
              <a:ext uri="{FF2B5EF4-FFF2-40B4-BE49-F238E27FC236}">
                <a16:creationId xmlns:a16="http://schemas.microsoft.com/office/drawing/2014/main" id="{F972BAA1-245E-A3D1-2660-8746EB38DDEC}"/>
              </a:ext>
            </a:extLst>
          </p:cNvPr>
          <p:cNvGraphicFramePr>
            <a:graphicFrameLocks noGrp="1"/>
          </p:cNvGraphicFramePr>
          <p:nvPr>
            <p:extLst>
              <p:ext uri="{D42A27DB-BD31-4B8C-83A1-F6EECF244321}">
                <p14:modId xmlns:p14="http://schemas.microsoft.com/office/powerpoint/2010/main" val="1760844827"/>
              </p:ext>
            </p:extLst>
          </p:nvPr>
        </p:nvGraphicFramePr>
        <p:xfrm>
          <a:off x="506709" y="1042356"/>
          <a:ext cx="3599298" cy="3265560"/>
        </p:xfrm>
        <a:graphic>
          <a:graphicData uri="http://schemas.openxmlformats.org/drawingml/2006/table">
            <a:tbl>
              <a:tblPr firstRow="1" bandRow="1">
                <a:tableStyleId>{5C22544A-7EE6-4342-B048-85BDC9FD1C3A}</a:tableStyleId>
              </a:tblPr>
              <a:tblGrid>
                <a:gridCol w="399922">
                  <a:extLst>
                    <a:ext uri="{9D8B030D-6E8A-4147-A177-3AD203B41FA5}">
                      <a16:colId xmlns:a16="http://schemas.microsoft.com/office/drawing/2014/main" val="4097306249"/>
                    </a:ext>
                  </a:extLst>
                </a:gridCol>
                <a:gridCol w="399922">
                  <a:extLst>
                    <a:ext uri="{9D8B030D-6E8A-4147-A177-3AD203B41FA5}">
                      <a16:colId xmlns:a16="http://schemas.microsoft.com/office/drawing/2014/main" val="643261815"/>
                    </a:ext>
                  </a:extLst>
                </a:gridCol>
                <a:gridCol w="399922">
                  <a:extLst>
                    <a:ext uri="{9D8B030D-6E8A-4147-A177-3AD203B41FA5}">
                      <a16:colId xmlns:a16="http://schemas.microsoft.com/office/drawing/2014/main" val="1124922053"/>
                    </a:ext>
                  </a:extLst>
                </a:gridCol>
                <a:gridCol w="399922">
                  <a:extLst>
                    <a:ext uri="{9D8B030D-6E8A-4147-A177-3AD203B41FA5}">
                      <a16:colId xmlns:a16="http://schemas.microsoft.com/office/drawing/2014/main" val="517585170"/>
                    </a:ext>
                  </a:extLst>
                </a:gridCol>
                <a:gridCol w="399922">
                  <a:extLst>
                    <a:ext uri="{9D8B030D-6E8A-4147-A177-3AD203B41FA5}">
                      <a16:colId xmlns:a16="http://schemas.microsoft.com/office/drawing/2014/main" val="1396300761"/>
                    </a:ext>
                  </a:extLst>
                </a:gridCol>
                <a:gridCol w="399922">
                  <a:extLst>
                    <a:ext uri="{9D8B030D-6E8A-4147-A177-3AD203B41FA5}">
                      <a16:colId xmlns:a16="http://schemas.microsoft.com/office/drawing/2014/main" val="587055413"/>
                    </a:ext>
                  </a:extLst>
                </a:gridCol>
                <a:gridCol w="399922">
                  <a:extLst>
                    <a:ext uri="{9D8B030D-6E8A-4147-A177-3AD203B41FA5}">
                      <a16:colId xmlns:a16="http://schemas.microsoft.com/office/drawing/2014/main" val="3085017430"/>
                    </a:ext>
                  </a:extLst>
                </a:gridCol>
                <a:gridCol w="399922">
                  <a:extLst>
                    <a:ext uri="{9D8B030D-6E8A-4147-A177-3AD203B41FA5}">
                      <a16:colId xmlns:a16="http://schemas.microsoft.com/office/drawing/2014/main" val="3458587039"/>
                    </a:ext>
                  </a:extLst>
                </a:gridCol>
                <a:gridCol w="399922">
                  <a:extLst>
                    <a:ext uri="{9D8B030D-6E8A-4147-A177-3AD203B41FA5}">
                      <a16:colId xmlns:a16="http://schemas.microsoft.com/office/drawing/2014/main" val="2739009696"/>
                    </a:ext>
                  </a:extLst>
                </a:gridCol>
              </a:tblGrid>
              <a:tr h="362840">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724586938"/>
                  </a:ext>
                </a:extLst>
              </a:tr>
              <a:tr h="362840">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046621111"/>
                  </a:ext>
                </a:extLst>
              </a:tr>
              <a:tr h="362840">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813880518"/>
                  </a:ext>
                </a:extLst>
              </a:tr>
              <a:tr h="362840">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290113929"/>
                  </a:ext>
                </a:extLst>
              </a:tr>
              <a:tr h="362840">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968313975"/>
                  </a:ext>
                </a:extLst>
              </a:tr>
              <a:tr h="362840">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412748606"/>
                  </a:ext>
                </a:extLst>
              </a:tr>
              <a:tr h="362840">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199003628"/>
                  </a:ext>
                </a:extLst>
              </a:tr>
              <a:tr h="362840">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003224525"/>
                  </a:ext>
                </a:extLst>
              </a:tr>
              <a:tr h="362840">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38671346"/>
                  </a:ext>
                </a:extLst>
              </a:tr>
            </a:tbl>
          </a:graphicData>
        </a:graphic>
      </p:graphicFrame>
      <p:pic>
        <p:nvPicPr>
          <p:cNvPr id="11" name="図 10">
            <a:extLst>
              <a:ext uri="{FF2B5EF4-FFF2-40B4-BE49-F238E27FC236}">
                <a16:creationId xmlns:a16="http://schemas.microsoft.com/office/drawing/2014/main" id="{0E5577EA-DEF9-336C-9E53-82196D4FE47D}"/>
              </a:ext>
            </a:extLst>
          </p:cNvPr>
          <p:cNvPicPr>
            <a:picLocks noChangeAspect="1"/>
          </p:cNvPicPr>
          <p:nvPr/>
        </p:nvPicPr>
        <p:blipFill>
          <a:blip r:embed="rId2"/>
          <a:stretch>
            <a:fillRect/>
          </a:stretch>
        </p:blipFill>
        <p:spPr>
          <a:xfrm>
            <a:off x="4348947" y="3760437"/>
            <a:ext cx="3599299" cy="2763990"/>
          </a:xfrm>
          <a:prstGeom prst="rect">
            <a:avLst/>
          </a:prstGeom>
        </p:spPr>
      </p:pic>
    </p:spTree>
    <p:extLst>
      <p:ext uri="{BB962C8B-B14F-4D97-AF65-F5344CB8AC3E}">
        <p14:creationId xmlns:p14="http://schemas.microsoft.com/office/powerpoint/2010/main" val="363441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29</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M</a:t>
            </a:r>
            <a:r>
              <a:rPr lang="ja-JP" altLang="en-US" sz="2400" dirty="0">
                <a:solidFill>
                  <a:schemeClr val="tx1"/>
                </a:solidFill>
              </a:rPr>
              <a:t>②</a:t>
            </a:r>
            <a:r>
              <a:rPr lang="ja-JP" altLang="en-US" sz="2400" dirty="0">
                <a:solidFill>
                  <a:schemeClr val="tx1"/>
                </a:solidFill>
                <a:latin typeface="メイリオ" panose="020B0604030504040204" pitchFamily="50" charset="-128"/>
                <a:ea typeface="メイリオ" panose="020B0604030504040204" pitchFamily="50" charset="-128"/>
              </a:rPr>
              <a:t>　農業をしよう</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エージェントで農地を作る</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sp>
        <p:nvSpPr>
          <p:cNvPr id="12" name="正方形/長方形 11">
            <a:extLst>
              <a:ext uri="{FF2B5EF4-FFF2-40B4-BE49-F238E27FC236}">
                <a16:creationId xmlns:a16="http://schemas.microsoft.com/office/drawing/2014/main" id="{DE79929F-D90A-AA7E-6127-05275B337C5A}"/>
              </a:ext>
            </a:extLst>
          </p:cNvPr>
          <p:cNvSpPr/>
          <p:nvPr/>
        </p:nvSpPr>
        <p:spPr>
          <a:xfrm>
            <a:off x="7633804" y="4308106"/>
            <a:ext cx="1210612" cy="1340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22401A6-A48D-20DF-4F85-076C44AE202B}"/>
              </a:ext>
            </a:extLst>
          </p:cNvPr>
          <p:cNvPicPr>
            <a:picLocks noChangeAspect="1"/>
          </p:cNvPicPr>
          <p:nvPr/>
        </p:nvPicPr>
        <p:blipFill>
          <a:blip r:embed="rId2"/>
          <a:stretch>
            <a:fillRect/>
          </a:stretch>
        </p:blipFill>
        <p:spPr>
          <a:xfrm>
            <a:off x="875868" y="1027282"/>
            <a:ext cx="5114286" cy="5380952"/>
          </a:xfrm>
          <a:prstGeom prst="rect">
            <a:avLst/>
          </a:prstGeom>
        </p:spPr>
      </p:pic>
      <p:sp>
        <p:nvSpPr>
          <p:cNvPr id="7" name="右中かっこ 6">
            <a:extLst>
              <a:ext uri="{FF2B5EF4-FFF2-40B4-BE49-F238E27FC236}">
                <a16:creationId xmlns:a16="http://schemas.microsoft.com/office/drawing/2014/main" id="{674EF9B1-DC53-A4B1-D9C2-D4BB7AE8DC83}"/>
              </a:ext>
            </a:extLst>
          </p:cNvPr>
          <p:cNvSpPr/>
          <p:nvPr/>
        </p:nvSpPr>
        <p:spPr>
          <a:xfrm>
            <a:off x="3769895" y="2021305"/>
            <a:ext cx="368968" cy="18288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右中かっこ 12">
            <a:extLst>
              <a:ext uri="{FF2B5EF4-FFF2-40B4-BE49-F238E27FC236}">
                <a16:creationId xmlns:a16="http://schemas.microsoft.com/office/drawing/2014/main" id="{A1DFD77E-88EB-04FC-FF7B-79C380980C10}"/>
              </a:ext>
            </a:extLst>
          </p:cNvPr>
          <p:cNvSpPr/>
          <p:nvPr/>
        </p:nvSpPr>
        <p:spPr>
          <a:xfrm>
            <a:off x="5805670" y="4063872"/>
            <a:ext cx="306372" cy="234436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E1606BD-7216-48BF-76DE-21BAA4DE0156}"/>
              </a:ext>
            </a:extLst>
          </p:cNvPr>
          <p:cNvSpPr txBox="1"/>
          <p:nvPr/>
        </p:nvSpPr>
        <p:spPr>
          <a:xfrm>
            <a:off x="4275794" y="2581762"/>
            <a:ext cx="2757096" cy="707886"/>
          </a:xfrm>
          <a:prstGeom prst="rect">
            <a:avLst/>
          </a:prstGeom>
          <a:noFill/>
        </p:spPr>
        <p:txBody>
          <a:bodyPr wrap="square" rtlCol="0">
            <a:spAutoFit/>
          </a:bodyPr>
          <a:lstStyle/>
          <a:p>
            <a:r>
              <a:rPr lang="ja-JP" altLang="en-US" sz="2000" dirty="0"/>
              <a:t>水源を真ん中においています。</a:t>
            </a:r>
            <a:endParaRPr kumimoji="1" lang="ja-JP" altLang="en-US" sz="2000" dirty="0"/>
          </a:p>
        </p:txBody>
      </p:sp>
      <p:sp>
        <p:nvSpPr>
          <p:cNvPr id="16" name="テキスト ボックス 15">
            <a:extLst>
              <a:ext uri="{FF2B5EF4-FFF2-40B4-BE49-F238E27FC236}">
                <a16:creationId xmlns:a16="http://schemas.microsoft.com/office/drawing/2014/main" id="{EAE849B7-67F7-8486-2C6C-75615112AB54}"/>
              </a:ext>
            </a:extLst>
          </p:cNvPr>
          <p:cNvSpPr txBox="1"/>
          <p:nvPr/>
        </p:nvSpPr>
        <p:spPr>
          <a:xfrm>
            <a:off x="6190021" y="4882109"/>
            <a:ext cx="2757096" cy="707886"/>
          </a:xfrm>
          <a:prstGeom prst="rect">
            <a:avLst/>
          </a:prstGeom>
          <a:noFill/>
        </p:spPr>
        <p:txBody>
          <a:bodyPr wrap="square" rtlCol="0">
            <a:spAutoFit/>
          </a:bodyPr>
          <a:lstStyle/>
          <a:p>
            <a:r>
              <a:rPr lang="ja-JP" altLang="en-US" sz="2000" dirty="0"/>
              <a:t>エージェントが耕します。</a:t>
            </a:r>
            <a:endParaRPr kumimoji="1" lang="ja-JP" altLang="en-US" sz="2000" dirty="0"/>
          </a:p>
        </p:txBody>
      </p:sp>
    </p:spTree>
    <p:extLst>
      <p:ext uri="{BB962C8B-B14F-4D97-AF65-F5344CB8AC3E}">
        <p14:creationId xmlns:p14="http://schemas.microsoft.com/office/powerpoint/2010/main" val="243943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8423031"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①</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ジャンプ</a:t>
            </a:r>
            <a:endParaRPr kumimoji="1" lang="ja-JP" altLang="en-US" sz="2400" dirty="0"/>
          </a:p>
        </p:txBody>
      </p:sp>
      <p:sp>
        <p:nvSpPr>
          <p:cNvPr id="2" name="テキスト ボックス 1">
            <a:extLst>
              <a:ext uri="{FF2B5EF4-FFF2-40B4-BE49-F238E27FC236}">
                <a16:creationId xmlns:a16="http://schemas.microsoft.com/office/drawing/2014/main" id="{7931EE75-034C-11AB-0A10-3D81E48C7C7D}"/>
              </a:ext>
            </a:extLst>
          </p:cNvPr>
          <p:cNvSpPr txBox="1"/>
          <p:nvPr/>
        </p:nvSpPr>
        <p:spPr>
          <a:xfrm>
            <a:off x="426254" y="3773380"/>
            <a:ext cx="8260546" cy="646331"/>
          </a:xfrm>
          <a:prstGeom prst="rect">
            <a:avLst/>
          </a:prstGeom>
          <a:noFill/>
        </p:spPr>
        <p:txBody>
          <a:bodyPr wrap="square" rtlCol="0">
            <a:spAutoFit/>
          </a:bodyPr>
          <a:lstStyle/>
          <a:p>
            <a:r>
              <a:rPr kumimoji="1" lang="ja-JP" altLang="en-US" dirty="0"/>
              <a:t>プレイヤーを高くジャンプさせます。</a:t>
            </a:r>
            <a:r>
              <a:rPr kumimoji="1" lang="en-US" altLang="ja-JP" dirty="0"/>
              <a:t>[</a:t>
            </a:r>
            <a:r>
              <a:rPr kumimoji="1" lang="ja-JP" altLang="en-US" dirty="0"/>
              <a:t>テレポートする</a:t>
            </a:r>
            <a:r>
              <a:rPr kumimoji="1" lang="en-US" altLang="ja-JP" dirty="0"/>
              <a:t>]</a:t>
            </a:r>
            <a:r>
              <a:rPr kumimoji="1" lang="ja-JP" altLang="en-US" dirty="0"/>
              <a:t>と、指定した位置にテレポートします。</a:t>
            </a:r>
          </a:p>
        </p:txBody>
      </p:sp>
      <p:pic>
        <p:nvPicPr>
          <p:cNvPr id="5" name="図 4">
            <a:extLst>
              <a:ext uri="{FF2B5EF4-FFF2-40B4-BE49-F238E27FC236}">
                <a16:creationId xmlns:a16="http://schemas.microsoft.com/office/drawing/2014/main" id="{D0857592-040B-CCD3-CC2C-6B86E8F06D2D}"/>
              </a:ext>
            </a:extLst>
          </p:cNvPr>
          <p:cNvPicPr>
            <a:picLocks noChangeAspect="1"/>
          </p:cNvPicPr>
          <p:nvPr/>
        </p:nvPicPr>
        <p:blipFill>
          <a:blip r:embed="rId2">
            <a:clrChange>
              <a:clrFrom>
                <a:srgbClr val="4D4D4D"/>
              </a:clrFrom>
              <a:clrTo>
                <a:srgbClr val="4D4D4D">
                  <a:alpha val="0"/>
                </a:srgbClr>
              </a:clrTo>
            </a:clrChange>
            <a:extLst>
              <a:ext uri="{BEBA8EAE-BF5A-486C-A8C5-ECC9F3942E4B}">
                <a14:imgProps xmlns:a14="http://schemas.microsoft.com/office/drawing/2010/main">
                  <a14:imgLayer r:embed="rId3">
                    <a14:imgEffect>
                      <a14:backgroundRemoval t="6452" b="89862" l="1980" r="94257">
                        <a14:foregroundMark x1="1782" y1="8295" x2="2970" y2="93548"/>
                        <a14:foregroundMark x1="2970" y1="93548" x2="13663" y2="95392"/>
                        <a14:foregroundMark x1="13663" y1="95392" x2="24752" y2="94931"/>
                        <a14:foregroundMark x1="24752" y1="94931" x2="37228" y2="95853"/>
                        <a14:foregroundMark x1="37228" y1="95853" x2="53663" y2="95853"/>
                        <a14:foregroundMark x1="53663" y1="95853" x2="61386" y2="78341"/>
                        <a14:foregroundMark x1="61386" y1="78341" x2="74059" y2="64516"/>
                        <a14:foregroundMark x1="74059" y1="64516" x2="90891" y2="62212"/>
                        <a14:foregroundMark x1="90891" y1="62212" x2="80000" y2="50230"/>
                        <a14:foregroundMark x1="80000" y1="50230" x2="50693" y2="48848"/>
                        <a14:foregroundMark x1="50693" y1="48848" x2="51089" y2="16129"/>
                        <a14:foregroundMark x1="51089" y1="16129" x2="16040" y2="6452"/>
                        <a14:foregroundMark x1="16040" y1="6452" x2="2178" y2="11060"/>
                        <a14:foregroundMark x1="11683" y1="56682" x2="25941" y2="58525"/>
                        <a14:foregroundMark x1="9901" y1="59447" x2="10297" y2="59447"/>
                        <a14:foregroundMark x1="10297" y1="55300" x2="10297" y2="55300"/>
                        <a14:foregroundMark x1="56238" y1="13364" x2="56238" y2="13364"/>
                        <a14:foregroundMark x1="56238" y1="11060" x2="56238" y2="11060"/>
                        <a14:foregroundMark x1="55644" y1="16129" x2="55644" y2="16129"/>
                        <a14:foregroundMark x1="94257" y1="60829" x2="84950" y2="50230"/>
                        <a14:foregroundMark x1="84950" y1="50230" x2="84752" y2="50230"/>
                      </a14:backgroundRemoval>
                    </a14:imgEffect>
                  </a14:imgLayer>
                </a14:imgProps>
              </a:ext>
            </a:extLst>
          </a:blip>
          <a:stretch>
            <a:fillRect/>
          </a:stretch>
        </p:blipFill>
        <p:spPr>
          <a:xfrm>
            <a:off x="3666883" y="1328584"/>
            <a:ext cx="5035389" cy="2163721"/>
          </a:xfrm>
          <a:prstGeom prst="rect">
            <a:avLst/>
          </a:prstGeom>
        </p:spPr>
      </p:pic>
      <p:pic>
        <p:nvPicPr>
          <p:cNvPr id="9" name="図 8">
            <a:extLst>
              <a:ext uri="{FF2B5EF4-FFF2-40B4-BE49-F238E27FC236}">
                <a16:creationId xmlns:a16="http://schemas.microsoft.com/office/drawing/2014/main" id="{31EA308C-BD39-EE56-A4F3-4E7F7618B3BF}"/>
              </a:ext>
            </a:extLst>
          </p:cNvPr>
          <p:cNvPicPr>
            <a:picLocks noChangeAspect="1"/>
          </p:cNvPicPr>
          <p:nvPr/>
        </p:nvPicPr>
        <p:blipFill>
          <a:blip r:embed="rId4"/>
          <a:stretch>
            <a:fillRect/>
          </a:stretch>
        </p:blipFill>
        <p:spPr>
          <a:xfrm>
            <a:off x="1053353" y="936049"/>
            <a:ext cx="2549685" cy="2556256"/>
          </a:xfrm>
          <a:prstGeom prst="rect">
            <a:avLst/>
          </a:prstGeom>
        </p:spPr>
      </p:pic>
      <p:pic>
        <p:nvPicPr>
          <p:cNvPr id="12" name="図 11">
            <a:extLst>
              <a:ext uri="{FF2B5EF4-FFF2-40B4-BE49-F238E27FC236}">
                <a16:creationId xmlns:a16="http://schemas.microsoft.com/office/drawing/2014/main" id="{2ED639A6-2A02-E8AA-44E0-4EFBBEBADC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3606" r="95192">
                        <a14:foregroundMark x1="3846" y1="22857" x2="14663" y2="62857"/>
                        <a14:foregroundMark x1="14663" y1="62857" x2="31010" y2="62857"/>
                        <a14:foregroundMark x1="31010" y1="62857" x2="31731" y2="64286"/>
                        <a14:foregroundMark x1="67788" y1="25714" x2="79808" y2="24286"/>
                        <a14:foregroundMark x1="79808" y1="24286" x2="92308" y2="28571"/>
                        <a14:foregroundMark x1="92308" y1="28571" x2="77404" y2="70000"/>
                        <a14:foregroundMark x1="77404" y1="70000" x2="67308" y2="70000"/>
                        <a14:foregroundMark x1="95192" y1="14286" x2="94712" y2="64286"/>
                      </a14:backgroundRemoval>
                    </a14:imgEffect>
                  </a14:imgLayer>
                </a14:imgProps>
              </a:ext>
            </a:extLst>
          </a:blip>
          <a:stretch>
            <a:fillRect/>
          </a:stretch>
        </p:blipFill>
        <p:spPr>
          <a:xfrm>
            <a:off x="4115525" y="4171058"/>
            <a:ext cx="4762624" cy="801403"/>
          </a:xfrm>
          <a:prstGeom prst="rect">
            <a:avLst/>
          </a:prstGeom>
        </p:spPr>
      </p:pic>
      <p:sp>
        <p:nvSpPr>
          <p:cNvPr id="13" name="矢印: 上下 12">
            <a:extLst>
              <a:ext uri="{FF2B5EF4-FFF2-40B4-BE49-F238E27FC236}">
                <a16:creationId xmlns:a16="http://schemas.microsoft.com/office/drawing/2014/main" id="{BD20AD9E-BD71-B2F8-A744-AA1D58BDFC36}"/>
              </a:ext>
            </a:extLst>
          </p:cNvPr>
          <p:cNvSpPr/>
          <p:nvPr/>
        </p:nvSpPr>
        <p:spPr>
          <a:xfrm>
            <a:off x="2022231" y="4534133"/>
            <a:ext cx="195645" cy="196460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下 13">
            <a:extLst>
              <a:ext uri="{FF2B5EF4-FFF2-40B4-BE49-F238E27FC236}">
                <a16:creationId xmlns:a16="http://schemas.microsoft.com/office/drawing/2014/main" id="{B36C965C-99CF-8743-C498-66BBF0E892CB}"/>
              </a:ext>
            </a:extLst>
          </p:cNvPr>
          <p:cNvSpPr/>
          <p:nvPr/>
        </p:nvSpPr>
        <p:spPr>
          <a:xfrm rot="16200000">
            <a:off x="2022231" y="4516423"/>
            <a:ext cx="195645" cy="1964604"/>
          </a:xfrm>
          <a:prstGeom prst="upDown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90A98FC-5E77-3EC9-0603-502CEF236079}"/>
              </a:ext>
            </a:extLst>
          </p:cNvPr>
          <p:cNvSpPr txBox="1"/>
          <p:nvPr/>
        </p:nvSpPr>
        <p:spPr>
          <a:xfrm>
            <a:off x="1082917" y="4971967"/>
            <a:ext cx="911779" cy="461665"/>
          </a:xfrm>
          <a:prstGeom prst="rect">
            <a:avLst/>
          </a:prstGeom>
          <a:noFill/>
        </p:spPr>
        <p:txBody>
          <a:bodyPr wrap="square" rtlCol="0">
            <a:spAutoFit/>
          </a:bodyPr>
          <a:lstStyle/>
          <a:p>
            <a:r>
              <a:rPr kumimoji="1" lang="en-US" altLang="ja-JP" sz="2400" dirty="0"/>
              <a:t>X:</a:t>
            </a:r>
            <a:r>
              <a:rPr kumimoji="1" lang="ja-JP" altLang="en-US" sz="2400" dirty="0"/>
              <a:t>東</a:t>
            </a:r>
          </a:p>
        </p:txBody>
      </p:sp>
      <p:sp>
        <p:nvSpPr>
          <p:cNvPr id="16" name="テキスト ボックス 15">
            <a:extLst>
              <a:ext uri="{FF2B5EF4-FFF2-40B4-BE49-F238E27FC236}">
                <a16:creationId xmlns:a16="http://schemas.microsoft.com/office/drawing/2014/main" id="{37FF4409-76B5-9E73-1265-1957B947CB1A}"/>
              </a:ext>
            </a:extLst>
          </p:cNvPr>
          <p:cNvSpPr txBox="1"/>
          <p:nvPr/>
        </p:nvSpPr>
        <p:spPr>
          <a:xfrm>
            <a:off x="301050" y="4342223"/>
            <a:ext cx="1803810" cy="738664"/>
          </a:xfrm>
          <a:prstGeom prst="rect">
            <a:avLst/>
          </a:prstGeom>
          <a:noFill/>
        </p:spPr>
        <p:txBody>
          <a:bodyPr wrap="square" rtlCol="0">
            <a:spAutoFit/>
          </a:bodyPr>
          <a:lstStyle/>
          <a:p>
            <a:r>
              <a:rPr lang="en-US" altLang="ja-JP" sz="2400" dirty="0"/>
              <a:t>Y</a:t>
            </a:r>
            <a:r>
              <a:rPr lang="ja-JP" altLang="en-US" sz="2400" dirty="0"/>
              <a:t>は上下</a:t>
            </a:r>
            <a:br>
              <a:rPr lang="ja-JP" altLang="en-US" sz="2400" dirty="0"/>
            </a:br>
            <a:r>
              <a:rPr lang="en-US" altLang="ja-JP" dirty="0"/>
              <a:t>(</a:t>
            </a:r>
            <a:r>
              <a:rPr lang="ja-JP" altLang="en-US" dirty="0"/>
              <a:t>上が数値が大</a:t>
            </a:r>
            <a:r>
              <a:rPr lang="en-US" altLang="ja-JP" dirty="0"/>
              <a:t>)</a:t>
            </a:r>
            <a:endParaRPr kumimoji="1" lang="ja-JP" altLang="en-US" dirty="0"/>
          </a:p>
        </p:txBody>
      </p:sp>
      <p:sp>
        <p:nvSpPr>
          <p:cNvPr id="17" name="テキスト ボックス 16">
            <a:extLst>
              <a:ext uri="{FF2B5EF4-FFF2-40B4-BE49-F238E27FC236}">
                <a16:creationId xmlns:a16="http://schemas.microsoft.com/office/drawing/2014/main" id="{CD5CD7A9-58B8-3FB5-5D2D-A88315900267}"/>
              </a:ext>
            </a:extLst>
          </p:cNvPr>
          <p:cNvSpPr txBox="1"/>
          <p:nvPr/>
        </p:nvSpPr>
        <p:spPr>
          <a:xfrm>
            <a:off x="2213580" y="4490477"/>
            <a:ext cx="2046975" cy="738664"/>
          </a:xfrm>
          <a:prstGeom prst="rect">
            <a:avLst/>
          </a:prstGeom>
          <a:noFill/>
        </p:spPr>
        <p:txBody>
          <a:bodyPr wrap="square" rtlCol="0">
            <a:spAutoFit/>
          </a:bodyPr>
          <a:lstStyle/>
          <a:p>
            <a:r>
              <a:rPr lang="en-US" altLang="ja-JP" sz="2400" dirty="0"/>
              <a:t>Z</a:t>
            </a:r>
            <a:r>
              <a:rPr kumimoji="1" lang="en-US" altLang="ja-JP" sz="2400" dirty="0"/>
              <a:t>:</a:t>
            </a:r>
            <a:r>
              <a:rPr kumimoji="1" lang="ja-JP" altLang="en-US" sz="2400" dirty="0"/>
              <a:t>南</a:t>
            </a:r>
            <a:br>
              <a:rPr kumimoji="1" lang="ja-JP" altLang="en-US" sz="2400" dirty="0"/>
            </a:br>
            <a:r>
              <a:rPr kumimoji="1" lang="en-US" altLang="ja-JP" dirty="0"/>
              <a:t>(</a:t>
            </a:r>
            <a:r>
              <a:rPr kumimoji="1" lang="ja-JP" altLang="en-US" dirty="0"/>
              <a:t>南が数値が大</a:t>
            </a:r>
            <a:r>
              <a:rPr kumimoji="1" lang="en-US" altLang="ja-JP" dirty="0"/>
              <a:t>)</a:t>
            </a:r>
            <a:endParaRPr kumimoji="1" lang="ja-JP" altLang="en-US" dirty="0"/>
          </a:p>
        </p:txBody>
      </p:sp>
      <p:sp>
        <p:nvSpPr>
          <p:cNvPr id="18" name="テキスト ボックス 17">
            <a:extLst>
              <a:ext uri="{FF2B5EF4-FFF2-40B4-BE49-F238E27FC236}">
                <a16:creationId xmlns:a16="http://schemas.microsoft.com/office/drawing/2014/main" id="{52746A49-0BBA-5B52-BCF4-49F2592F5466}"/>
              </a:ext>
            </a:extLst>
          </p:cNvPr>
          <p:cNvSpPr txBox="1"/>
          <p:nvPr/>
        </p:nvSpPr>
        <p:spPr>
          <a:xfrm>
            <a:off x="2238373" y="6072258"/>
            <a:ext cx="492369" cy="461665"/>
          </a:xfrm>
          <a:prstGeom prst="rect">
            <a:avLst/>
          </a:prstGeom>
          <a:noFill/>
        </p:spPr>
        <p:txBody>
          <a:bodyPr wrap="square" rtlCol="0">
            <a:spAutoFit/>
          </a:bodyPr>
          <a:lstStyle/>
          <a:p>
            <a:r>
              <a:rPr kumimoji="1" lang="ja-JP" altLang="en-US" sz="2400" dirty="0"/>
              <a:t>北</a:t>
            </a:r>
          </a:p>
        </p:txBody>
      </p:sp>
      <p:sp>
        <p:nvSpPr>
          <p:cNvPr id="19" name="テキスト ボックス 18">
            <a:extLst>
              <a:ext uri="{FF2B5EF4-FFF2-40B4-BE49-F238E27FC236}">
                <a16:creationId xmlns:a16="http://schemas.microsoft.com/office/drawing/2014/main" id="{88BBF837-EB9B-7EB1-941C-06F715BABD7D}"/>
              </a:ext>
            </a:extLst>
          </p:cNvPr>
          <p:cNvSpPr txBox="1"/>
          <p:nvPr/>
        </p:nvSpPr>
        <p:spPr>
          <a:xfrm>
            <a:off x="3129891" y="5202800"/>
            <a:ext cx="492369" cy="461665"/>
          </a:xfrm>
          <a:prstGeom prst="rect">
            <a:avLst/>
          </a:prstGeom>
          <a:noFill/>
        </p:spPr>
        <p:txBody>
          <a:bodyPr wrap="square" rtlCol="0">
            <a:spAutoFit/>
          </a:bodyPr>
          <a:lstStyle/>
          <a:p>
            <a:r>
              <a:rPr lang="ja-JP" altLang="en-US" sz="2400" dirty="0"/>
              <a:t>西</a:t>
            </a:r>
            <a:endParaRPr kumimoji="1" lang="ja-JP" altLang="en-US" sz="2400" dirty="0"/>
          </a:p>
        </p:txBody>
      </p:sp>
      <p:sp>
        <p:nvSpPr>
          <p:cNvPr id="20" name="テキスト ボックス 19">
            <a:extLst>
              <a:ext uri="{FF2B5EF4-FFF2-40B4-BE49-F238E27FC236}">
                <a16:creationId xmlns:a16="http://schemas.microsoft.com/office/drawing/2014/main" id="{3D53ACAF-8CE6-986C-C3CB-C461A13A928F}"/>
              </a:ext>
            </a:extLst>
          </p:cNvPr>
          <p:cNvSpPr txBox="1"/>
          <p:nvPr/>
        </p:nvSpPr>
        <p:spPr>
          <a:xfrm>
            <a:off x="312650" y="5607927"/>
            <a:ext cx="2046975" cy="369332"/>
          </a:xfrm>
          <a:prstGeom prst="rect">
            <a:avLst/>
          </a:prstGeom>
          <a:noFill/>
        </p:spPr>
        <p:txBody>
          <a:bodyPr wrap="square" rtlCol="0">
            <a:spAutoFit/>
          </a:bodyPr>
          <a:lstStyle/>
          <a:p>
            <a:r>
              <a:rPr kumimoji="1" lang="en-US" altLang="ja-JP" dirty="0"/>
              <a:t>(</a:t>
            </a:r>
            <a:r>
              <a:rPr kumimoji="1" lang="ja-JP" altLang="en-US" dirty="0"/>
              <a:t>東が数値が大</a:t>
            </a:r>
            <a:r>
              <a:rPr kumimoji="1" lang="en-US" altLang="ja-JP" dirty="0"/>
              <a:t>)</a:t>
            </a:r>
            <a:endParaRPr kumimoji="1" lang="ja-JP" altLang="en-US" dirty="0"/>
          </a:p>
        </p:txBody>
      </p:sp>
      <p:sp>
        <p:nvSpPr>
          <p:cNvPr id="29" name="テキスト ボックス 28">
            <a:extLst>
              <a:ext uri="{FF2B5EF4-FFF2-40B4-BE49-F238E27FC236}">
                <a16:creationId xmlns:a16="http://schemas.microsoft.com/office/drawing/2014/main" id="{23DFB5FC-6E8D-0569-929D-8F5DA537A0B1}"/>
              </a:ext>
            </a:extLst>
          </p:cNvPr>
          <p:cNvSpPr txBox="1"/>
          <p:nvPr/>
        </p:nvSpPr>
        <p:spPr>
          <a:xfrm>
            <a:off x="5778178" y="4817389"/>
            <a:ext cx="3053172" cy="1015663"/>
          </a:xfrm>
          <a:prstGeom prst="rect">
            <a:avLst/>
          </a:prstGeom>
          <a:noFill/>
        </p:spPr>
        <p:txBody>
          <a:bodyPr wrap="square" rtlCol="0">
            <a:spAutoFit/>
          </a:bodyPr>
          <a:lstStyle/>
          <a:p>
            <a:r>
              <a:rPr lang="en-US" altLang="ja-JP" sz="2400" dirty="0"/>
              <a:t>X     Y     Z</a:t>
            </a:r>
            <a:endParaRPr kumimoji="1" lang="en-US" altLang="ja-JP" sz="2400" dirty="0"/>
          </a:p>
          <a:p>
            <a:r>
              <a:rPr lang="ja-JP" altLang="en-US" dirty="0"/>
              <a:t>～ は現在の位置から</a:t>
            </a:r>
          </a:p>
          <a:p>
            <a:r>
              <a:rPr kumimoji="1" lang="ja-JP" altLang="en-US" dirty="0"/>
              <a:t>ワールドは、絶対的な位置</a:t>
            </a:r>
          </a:p>
        </p:txBody>
      </p:sp>
      <p:pic>
        <p:nvPicPr>
          <p:cNvPr id="31" name="図 30">
            <a:extLst>
              <a:ext uri="{FF2B5EF4-FFF2-40B4-BE49-F238E27FC236}">
                <a16:creationId xmlns:a16="http://schemas.microsoft.com/office/drawing/2014/main" id="{8332D9C0-6B51-073A-CD8F-9065279694E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085" b="89831" l="1432" r="95227">
                        <a14:foregroundMark x1="27978" y1="67098" x2="39906" y2="69558"/>
                        <a14:foregroundMark x1="68747" y1="19808" x2="66172" y2="19961"/>
                        <a14:foregroundMark x1="72778" y1="19568" x2="72725" y2="19571"/>
                        <a14:backgroundMark x1="13126" y1="93220" x2="40095" y2="96610"/>
                        <a14:backgroundMark x1="8592" y1="10169" x2="8592" y2="10169"/>
                        <a14:backgroundMark x1="955" y1="1695" x2="40095" y2="6780"/>
                        <a14:backgroundMark x1="20048" y1="32203" x2="8353" y2="59322"/>
                        <a14:backgroundMark x1="8353" y1="59322" x2="6683" y2="59322"/>
                        <a14:backgroundMark x1="2625" y1="47458" x2="21480" y2="52542"/>
                        <a14:backgroundMark x1="21480" y1="52542" x2="23150" y2="61017"/>
                        <a14:backgroundMark x1="74224" y1="23729" x2="91647" y2="66102"/>
                        <a14:backgroundMark x1="91647" y1="66102" x2="73031" y2="20339"/>
                        <a14:backgroundMark x1="88305" y1="18644" x2="95943" y2="74576"/>
                        <a14:backgroundMark x1="86396" y1="23729" x2="72554" y2="16949"/>
                        <a14:backgroundMark x1="72554" y1="16949" x2="70406" y2="6780"/>
                        <a14:backgroundMark x1="69451" y1="13559" x2="72315" y2="20339"/>
                        <a14:backgroundMark x1="95465" y1="37288" x2="86396" y2="18644"/>
                        <a14:backgroundMark x1="96659" y1="23729" x2="84487" y2="18644"/>
                        <a14:backgroundMark x1="77327" y1="79661" x2="40811" y2="79661"/>
                        <a14:backgroundMark x1="81384" y1="83051" x2="81146" y2="77966"/>
                        <a14:backgroundMark x1="83771" y1="86441" x2="76850" y2="74576"/>
                        <a14:backgroundMark x1="84248" y1="77966" x2="80430" y2="83051"/>
                        <a14:backgroundMark x1="83771" y1="77966" x2="86158" y2="77966"/>
                        <a14:backgroundMark x1="24582" y1="61017" x2="26730" y2="74576"/>
                        <a14:backgroundMark x1="21957" y1="55932" x2="23150" y2="69492"/>
                        <a14:backgroundMark x1="4773" y1="33898" x2="2864" y2="33898"/>
                        <a14:backgroundMark x1="2148" y1="37288" x2="2625" y2="27119"/>
                        <a14:backgroundMark x1="38663" y1="5085" x2="67064" y2="10169"/>
                        <a14:backgroundMark x1="3341" y1="33898" x2="1671" y2="32203"/>
                      </a14:backgroundRemoval>
                    </a14:imgEffect>
                  </a14:imgLayer>
                </a14:imgProps>
              </a:ext>
            </a:extLst>
          </a:blip>
          <a:stretch>
            <a:fillRect/>
          </a:stretch>
        </p:blipFill>
        <p:spPr>
          <a:xfrm>
            <a:off x="3102356" y="5792593"/>
            <a:ext cx="6375349" cy="897722"/>
          </a:xfrm>
          <a:prstGeom prst="rect">
            <a:avLst/>
          </a:prstGeom>
        </p:spPr>
      </p:pic>
    </p:spTree>
    <p:extLst>
      <p:ext uri="{BB962C8B-B14F-4D97-AF65-F5344CB8AC3E}">
        <p14:creationId xmlns:p14="http://schemas.microsoft.com/office/powerpoint/2010/main" val="2870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0237A7A-973E-14DE-22E9-FC2AD8DA0148}"/>
              </a:ext>
            </a:extLst>
          </p:cNvPr>
          <p:cNvPicPr>
            <a:picLocks noChangeAspect="1"/>
          </p:cNvPicPr>
          <p:nvPr/>
        </p:nvPicPr>
        <p:blipFill>
          <a:blip r:embed="rId2"/>
          <a:stretch>
            <a:fillRect/>
          </a:stretch>
        </p:blipFill>
        <p:spPr>
          <a:xfrm>
            <a:off x="520703" y="1657733"/>
            <a:ext cx="7010400" cy="422910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30</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rPr>
              <a:t>M</a:t>
            </a:r>
            <a:r>
              <a:rPr lang="ja-JP" altLang="en-US" sz="2400" dirty="0">
                <a:solidFill>
                  <a:schemeClr val="tx1"/>
                </a:solidFill>
              </a:rPr>
              <a:t>②</a:t>
            </a:r>
            <a:r>
              <a:rPr lang="ja-JP" altLang="en-US" sz="2400" dirty="0">
                <a:solidFill>
                  <a:schemeClr val="tx1"/>
                </a:solidFill>
                <a:latin typeface="メイリオ" panose="020B0604030504040204" pitchFamily="50" charset="-128"/>
                <a:ea typeface="メイリオ" panose="020B0604030504040204" pitchFamily="50" charset="-128"/>
              </a:rPr>
              <a:t>　農業をしよう</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種をまく</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sp>
        <p:nvSpPr>
          <p:cNvPr id="12" name="正方形/長方形 11">
            <a:extLst>
              <a:ext uri="{FF2B5EF4-FFF2-40B4-BE49-F238E27FC236}">
                <a16:creationId xmlns:a16="http://schemas.microsoft.com/office/drawing/2014/main" id="{DE79929F-D90A-AA7E-6127-05275B337C5A}"/>
              </a:ext>
            </a:extLst>
          </p:cNvPr>
          <p:cNvSpPr/>
          <p:nvPr/>
        </p:nvSpPr>
        <p:spPr>
          <a:xfrm>
            <a:off x="7633804" y="4308106"/>
            <a:ext cx="1210612" cy="1340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AE849B7-67F7-8486-2C6C-75615112AB54}"/>
              </a:ext>
            </a:extLst>
          </p:cNvPr>
          <p:cNvSpPr txBox="1"/>
          <p:nvPr/>
        </p:nvSpPr>
        <p:spPr>
          <a:xfrm>
            <a:off x="520703" y="838525"/>
            <a:ext cx="3116542" cy="707886"/>
          </a:xfrm>
          <a:prstGeom prst="rect">
            <a:avLst/>
          </a:prstGeom>
          <a:noFill/>
        </p:spPr>
        <p:txBody>
          <a:bodyPr wrap="square" rtlCol="0">
            <a:spAutoFit/>
          </a:bodyPr>
          <a:lstStyle/>
          <a:p>
            <a:r>
              <a:rPr kumimoji="1" lang="en-US" altLang="ja-JP" sz="2000" dirty="0"/>
              <a:t>ID</a:t>
            </a:r>
            <a:r>
              <a:rPr kumimoji="1" lang="ja-JP" altLang="en-US" sz="2000" dirty="0"/>
              <a:t>番号を使って種を指定しています。</a:t>
            </a:r>
          </a:p>
        </p:txBody>
      </p:sp>
      <p:graphicFrame>
        <p:nvGraphicFramePr>
          <p:cNvPr id="2" name="表 2">
            <a:extLst>
              <a:ext uri="{FF2B5EF4-FFF2-40B4-BE49-F238E27FC236}">
                <a16:creationId xmlns:a16="http://schemas.microsoft.com/office/drawing/2014/main" id="{846C0926-0E22-0551-2120-51AE67768ACF}"/>
              </a:ext>
            </a:extLst>
          </p:cNvPr>
          <p:cNvGraphicFramePr>
            <a:graphicFrameLocks noGrp="1"/>
          </p:cNvGraphicFramePr>
          <p:nvPr>
            <p:extLst>
              <p:ext uri="{D42A27DB-BD31-4B8C-83A1-F6EECF244321}">
                <p14:modId xmlns:p14="http://schemas.microsoft.com/office/powerpoint/2010/main" val="2141886435"/>
              </p:ext>
            </p:extLst>
          </p:nvPr>
        </p:nvGraphicFramePr>
        <p:xfrm>
          <a:off x="4106007" y="909387"/>
          <a:ext cx="3309890" cy="1341120"/>
        </p:xfrm>
        <a:graphic>
          <a:graphicData uri="http://schemas.openxmlformats.org/drawingml/2006/table">
            <a:tbl>
              <a:tblPr firstRow="1" bandRow="1">
                <a:tableStyleId>{5C22544A-7EE6-4342-B048-85BDC9FD1C3A}</a:tableStyleId>
              </a:tblPr>
              <a:tblGrid>
                <a:gridCol w="1993687">
                  <a:extLst>
                    <a:ext uri="{9D8B030D-6E8A-4147-A177-3AD203B41FA5}">
                      <a16:colId xmlns:a16="http://schemas.microsoft.com/office/drawing/2014/main" val="3211424139"/>
                    </a:ext>
                  </a:extLst>
                </a:gridCol>
                <a:gridCol w="1316203">
                  <a:extLst>
                    <a:ext uri="{9D8B030D-6E8A-4147-A177-3AD203B41FA5}">
                      <a16:colId xmlns:a16="http://schemas.microsoft.com/office/drawing/2014/main" val="1548983039"/>
                    </a:ext>
                  </a:extLst>
                </a:gridCol>
              </a:tblGrid>
              <a:tr h="176972">
                <a:tc>
                  <a:txBody>
                    <a:bodyPr/>
                    <a:lstStyle/>
                    <a:p>
                      <a:pPr algn="ctr"/>
                      <a:r>
                        <a:rPr kumimoji="1" lang="ja-JP" altLang="en-US" sz="1600" dirty="0">
                          <a:solidFill>
                            <a:schemeClr val="tx1"/>
                          </a:solidFill>
                        </a:rPr>
                        <a:t>アイテム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ID</a:t>
                      </a:r>
                      <a:r>
                        <a:rPr kumimoji="1" lang="ja-JP" altLang="en-US" sz="1600" dirty="0">
                          <a:solidFill>
                            <a:schemeClr val="tx1"/>
                          </a:solidFill>
                        </a:rPr>
                        <a:t>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7767592"/>
                  </a:ext>
                </a:extLst>
              </a:tr>
              <a:tr h="176972">
                <a:tc>
                  <a:txBody>
                    <a:bodyPr/>
                    <a:lstStyle/>
                    <a:p>
                      <a:pPr algn="ctr"/>
                      <a:r>
                        <a:rPr kumimoji="1" lang="ja-JP" altLang="en-US" sz="1600" dirty="0">
                          <a:solidFill>
                            <a:schemeClr val="tx1"/>
                          </a:solidFill>
                        </a:rPr>
                        <a:t>こむぎの種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295</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796550"/>
                  </a:ext>
                </a:extLst>
              </a:tr>
              <a:tr h="176972">
                <a:tc>
                  <a:txBody>
                    <a:bodyPr/>
                    <a:lstStyle/>
                    <a:p>
                      <a:pPr algn="ctr"/>
                      <a:r>
                        <a:rPr kumimoji="1" lang="ja-JP" altLang="en-US" sz="1600" dirty="0">
                          <a:solidFill>
                            <a:schemeClr val="tx1"/>
                          </a:solidFill>
                        </a:rPr>
                        <a:t>カボチャの種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361</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3533070"/>
                  </a:ext>
                </a:extLst>
              </a:tr>
              <a:tr h="176972">
                <a:tc>
                  <a:txBody>
                    <a:bodyPr/>
                    <a:lstStyle/>
                    <a:p>
                      <a:pPr algn="ctr"/>
                      <a:r>
                        <a:rPr kumimoji="1" lang="ja-JP" altLang="en-US" sz="1600" dirty="0">
                          <a:solidFill>
                            <a:schemeClr val="tx1"/>
                          </a:solidFill>
                        </a:rPr>
                        <a:t>スイカの種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362</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6333476"/>
                  </a:ext>
                </a:extLst>
              </a:tr>
            </a:tbl>
          </a:graphicData>
        </a:graphic>
      </p:graphicFrame>
      <p:pic>
        <p:nvPicPr>
          <p:cNvPr id="9" name="図 8">
            <a:extLst>
              <a:ext uri="{FF2B5EF4-FFF2-40B4-BE49-F238E27FC236}">
                <a16:creationId xmlns:a16="http://schemas.microsoft.com/office/drawing/2014/main" id="{89806AFE-9C65-337A-0B18-032F0318DE48}"/>
              </a:ext>
            </a:extLst>
          </p:cNvPr>
          <p:cNvPicPr>
            <a:picLocks noChangeAspect="1"/>
          </p:cNvPicPr>
          <p:nvPr/>
        </p:nvPicPr>
        <p:blipFill>
          <a:blip r:embed="rId3"/>
          <a:stretch>
            <a:fillRect/>
          </a:stretch>
        </p:blipFill>
        <p:spPr>
          <a:xfrm>
            <a:off x="4781265" y="4308106"/>
            <a:ext cx="3043888" cy="2078136"/>
          </a:xfrm>
          <a:prstGeom prst="rect">
            <a:avLst/>
          </a:prstGeom>
        </p:spPr>
      </p:pic>
      <p:sp>
        <p:nvSpPr>
          <p:cNvPr id="15" name="テキスト ボックス 14">
            <a:extLst>
              <a:ext uri="{FF2B5EF4-FFF2-40B4-BE49-F238E27FC236}">
                <a16:creationId xmlns:a16="http://schemas.microsoft.com/office/drawing/2014/main" id="{7216D5CD-35DF-B090-3E18-48D6A08B1099}"/>
              </a:ext>
            </a:extLst>
          </p:cNvPr>
          <p:cNvSpPr txBox="1"/>
          <p:nvPr/>
        </p:nvSpPr>
        <p:spPr>
          <a:xfrm>
            <a:off x="534398" y="6041063"/>
            <a:ext cx="3862669" cy="400110"/>
          </a:xfrm>
          <a:prstGeom prst="rect">
            <a:avLst/>
          </a:prstGeom>
          <a:noFill/>
        </p:spPr>
        <p:txBody>
          <a:bodyPr wrap="square" rtlCol="0">
            <a:spAutoFit/>
          </a:bodyPr>
          <a:lstStyle/>
          <a:p>
            <a:r>
              <a:rPr lang="ja-JP" altLang="en-US" sz="2000" dirty="0">
                <a:solidFill>
                  <a:schemeClr val="accent5">
                    <a:lumMod val="50000"/>
                  </a:schemeClr>
                </a:solidFill>
              </a:rPr>
              <a:t>作物ができたら収穫してみよう。</a:t>
            </a:r>
            <a:endParaRPr kumimoji="1" lang="ja-JP" altLang="en-US" sz="2000" dirty="0">
              <a:solidFill>
                <a:schemeClr val="accent5">
                  <a:lumMod val="50000"/>
                </a:schemeClr>
              </a:solidFill>
            </a:endParaRPr>
          </a:p>
        </p:txBody>
      </p:sp>
    </p:spTree>
    <p:extLst>
      <p:ext uri="{BB962C8B-B14F-4D97-AF65-F5344CB8AC3E}">
        <p14:creationId xmlns:p14="http://schemas.microsoft.com/office/powerpoint/2010/main" val="389098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8423031"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②ジャンプ</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コマンドで高さ指定</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pic>
        <p:nvPicPr>
          <p:cNvPr id="4" name="図 3">
            <a:extLst>
              <a:ext uri="{FF2B5EF4-FFF2-40B4-BE49-F238E27FC236}">
                <a16:creationId xmlns:a16="http://schemas.microsoft.com/office/drawing/2014/main" id="{46123A1A-F167-61EE-601F-21B4581A8279}"/>
              </a:ext>
            </a:extLst>
          </p:cNvPr>
          <p:cNvPicPr>
            <a:picLocks noChangeAspect="1"/>
          </p:cNvPicPr>
          <p:nvPr/>
        </p:nvPicPr>
        <p:blipFill>
          <a:blip r:embed="rId2"/>
          <a:stretch>
            <a:fillRect/>
          </a:stretch>
        </p:blipFill>
        <p:spPr>
          <a:xfrm>
            <a:off x="5411398" y="1950004"/>
            <a:ext cx="2772162" cy="400106"/>
          </a:xfrm>
          <a:prstGeom prst="rect">
            <a:avLst/>
          </a:prstGeom>
        </p:spPr>
      </p:pic>
      <p:pic>
        <p:nvPicPr>
          <p:cNvPr id="7" name="図 6">
            <a:extLst>
              <a:ext uri="{FF2B5EF4-FFF2-40B4-BE49-F238E27FC236}">
                <a16:creationId xmlns:a16="http://schemas.microsoft.com/office/drawing/2014/main" id="{7BD47D7F-D9A2-6297-86B6-B373A41A5799}"/>
              </a:ext>
            </a:extLst>
          </p:cNvPr>
          <p:cNvPicPr>
            <a:picLocks noChangeAspect="1"/>
          </p:cNvPicPr>
          <p:nvPr/>
        </p:nvPicPr>
        <p:blipFill>
          <a:blip r:embed="rId3"/>
          <a:stretch>
            <a:fillRect/>
          </a:stretch>
        </p:blipFill>
        <p:spPr>
          <a:xfrm>
            <a:off x="5411398" y="2947013"/>
            <a:ext cx="3419952" cy="400106"/>
          </a:xfrm>
          <a:prstGeom prst="rect">
            <a:avLst/>
          </a:prstGeom>
        </p:spPr>
      </p:pic>
      <p:pic>
        <p:nvPicPr>
          <p:cNvPr id="21" name="図 20">
            <a:extLst>
              <a:ext uri="{FF2B5EF4-FFF2-40B4-BE49-F238E27FC236}">
                <a16:creationId xmlns:a16="http://schemas.microsoft.com/office/drawing/2014/main" id="{687A3BCF-532B-3C17-1E04-E969028194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189" b="94340" l="1220" r="97358">
                        <a14:foregroundMark x1="2033" y1="8962" x2="3659" y2="69811"/>
                        <a14:foregroundMark x1="3659" y1="69811" x2="8537" y2="95755"/>
                        <a14:foregroundMark x1="8537" y1="95755" x2="21748" y2="95755"/>
                        <a14:foregroundMark x1="21748" y1="95755" x2="37805" y2="95283"/>
                        <a14:foregroundMark x1="37805" y1="95283" x2="50000" y2="95283"/>
                        <a14:foregroundMark x1="50000" y1="95283" x2="63821" y2="94340"/>
                        <a14:foregroundMark x1="63821" y1="94340" x2="72154" y2="72642"/>
                        <a14:foregroundMark x1="72154" y1="72642" x2="96748" y2="59906"/>
                        <a14:foregroundMark x1="96748" y1="59906" x2="79675" y2="51887"/>
                        <a14:foregroundMark x1="79675" y1="51887" x2="70325" y2="34434"/>
                        <a14:foregroundMark x1="70325" y1="34434" x2="66667" y2="5189"/>
                        <a14:foregroundMark x1="66667" y1="5189" x2="2033" y2="8491"/>
                        <a14:foregroundMark x1="3659" y1="20283" x2="24390" y2="16509"/>
                        <a14:foregroundMark x1="24390" y1="16509" x2="54065" y2="16981"/>
                        <a14:foregroundMark x1="54065" y1="16981" x2="61585" y2="41981"/>
                        <a14:foregroundMark x1="61585" y1="41981" x2="72358" y2="61321"/>
                        <a14:foregroundMark x1="72358" y1="61321" x2="19309" y2="54717"/>
                        <a14:foregroundMark x1="19309" y1="54717" x2="12195" y2="79717"/>
                        <a14:foregroundMark x1="12195" y1="79717" x2="67886" y2="96226"/>
                        <a14:foregroundMark x1="67886" y1="96226" x2="14634" y2="82547"/>
                        <a14:foregroundMark x1="14634" y1="82547" x2="3252" y2="95283"/>
                        <a14:foregroundMark x1="3252" y1="95283" x2="1220" y2="60377"/>
                        <a14:foregroundMark x1="69715" y1="90094" x2="71341" y2="92925"/>
                        <a14:foregroundMark x1="71545" y1="85377" x2="71545" y2="93868"/>
                        <a14:foregroundMark x1="78862" y1="48585" x2="92683" y2="49057"/>
                        <a14:foregroundMark x1="92683" y1="49057" x2="89837" y2="65566"/>
                        <a14:foregroundMark x1="7317" y1="50000" x2="40041" y2="50943"/>
                        <a14:foregroundMark x1="40041" y1="50943" x2="21341" y2="65094"/>
                        <a14:foregroundMark x1="21341" y1="65094" x2="10163" y2="48585"/>
                        <a14:foregroundMark x1="10163" y1="48585" x2="36179" y2="45755"/>
                        <a14:foregroundMark x1="36179" y1="45755" x2="62398" y2="67453"/>
                        <a14:foregroundMark x1="39634" y1="68396" x2="54472" y2="66038"/>
                        <a14:foregroundMark x1="54472" y1="66038" x2="54878" y2="66038"/>
                        <a14:foregroundMark x1="9350" y1="57075" x2="9350" y2="56132"/>
                        <a14:foregroundMark x1="11179" y1="11792" x2="7927" y2="11321"/>
                        <a14:foregroundMark x1="22967" y1="5189" x2="35772" y2="5660"/>
                        <a14:foregroundMark x1="51016" y1="11321" x2="62398" y2="12736"/>
                        <a14:foregroundMark x1="69715" y1="8962" x2="70935" y2="16981"/>
                        <a14:foregroundMark x1="96138" y1="47170" x2="93699" y2="48585"/>
                        <a14:foregroundMark x1="7927" y1="58491" x2="28659" y2="66038"/>
                        <a14:foregroundMark x1="28659" y1="66038" x2="50407" y2="64623"/>
                        <a14:foregroundMark x1="50407" y1="64623" x2="65854" y2="66981"/>
                        <a14:foregroundMark x1="65854" y1="66981" x2="82114" y2="65566"/>
                        <a14:foregroundMark x1="82114" y1="65566" x2="96341" y2="66038"/>
                        <a14:foregroundMark x1="96341" y1="66038" x2="97358" y2="48585"/>
                        <a14:foregroundMark x1="12195" y1="57075" x2="12195" y2="59906"/>
                        <a14:foregroundMark x1="71951" y1="9906" x2="71951" y2="17453"/>
                        <a14:foregroundMark x1="31301" y1="8962" x2="30285" y2="14151"/>
                      </a14:backgroundRemoval>
                    </a14:imgEffect>
                  </a14:imgLayer>
                </a14:imgProps>
              </a:ext>
            </a:extLst>
          </a:blip>
          <a:stretch>
            <a:fillRect/>
          </a:stretch>
        </p:blipFill>
        <p:spPr>
          <a:xfrm>
            <a:off x="604260" y="1437389"/>
            <a:ext cx="3967740" cy="1709677"/>
          </a:xfrm>
          <a:prstGeom prst="rect">
            <a:avLst/>
          </a:prstGeom>
        </p:spPr>
      </p:pic>
      <p:pic>
        <p:nvPicPr>
          <p:cNvPr id="5" name="図 4">
            <a:extLst>
              <a:ext uri="{FF2B5EF4-FFF2-40B4-BE49-F238E27FC236}">
                <a16:creationId xmlns:a16="http://schemas.microsoft.com/office/drawing/2014/main" id="{CDB82FC7-7A02-6279-4275-08C832D10756}"/>
              </a:ext>
            </a:extLst>
          </p:cNvPr>
          <p:cNvPicPr>
            <a:picLocks noChangeAspect="1"/>
          </p:cNvPicPr>
          <p:nvPr/>
        </p:nvPicPr>
        <p:blipFill>
          <a:blip r:embed="rId6"/>
          <a:stretch>
            <a:fillRect/>
          </a:stretch>
        </p:blipFill>
        <p:spPr>
          <a:xfrm>
            <a:off x="604260" y="3429000"/>
            <a:ext cx="3967740" cy="1037437"/>
          </a:xfrm>
          <a:prstGeom prst="rect">
            <a:avLst/>
          </a:prstGeom>
        </p:spPr>
      </p:pic>
      <p:sp>
        <p:nvSpPr>
          <p:cNvPr id="6" name="矢印: 上 5">
            <a:extLst>
              <a:ext uri="{FF2B5EF4-FFF2-40B4-BE49-F238E27FC236}">
                <a16:creationId xmlns:a16="http://schemas.microsoft.com/office/drawing/2014/main" id="{95E942C2-A4C3-4E17-26EF-B347B75C3108}"/>
              </a:ext>
            </a:extLst>
          </p:cNvPr>
          <p:cNvSpPr/>
          <p:nvPr/>
        </p:nvSpPr>
        <p:spPr>
          <a:xfrm>
            <a:off x="2338754" y="4151019"/>
            <a:ext cx="316523" cy="633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40F6C1D-D280-7FE5-1443-3A7570D3419A}"/>
              </a:ext>
            </a:extLst>
          </p:cNvPr>
          <p:cNvSpPr txBox="1"/>
          <p:nvPr/>
        </p:nvSpPr>
        <p:spPr>
          <a:xfrm>
            <a:off x="370909" y="4748371"/>
            <a:ext cx="4104375" cy="646331"/>
          </a:xfrm>
          <a:prstGeom prst="rect">
            <a:avLst/>
          </a:prstGeom>
          <a:noFill/>
        </p:spPr>
        <p:txBody>
          <a:bodyPr wrap="square" rtlCol="0">
            <a:spAutoFit/>
          </a:bodyPr>
          <a:lstStyle/>
          <a:p>
            <a:r>
              <a:rPr kumimoji="1" lang="ja-JP" altLang="en-US" dirty="0"/>
              <a:t>チャットコマンドの</a:t>
            </a:r>
            <a:r>
              <a:rPr lang="en-US" altLang="ja-JP" dirty="0" err="1"/>
              <a:t>tobuB</a:t>
            </a:r>
            <a:r>
              <a:rPr lang="ja-JP" altLang="en-US" dirty="0"/>
              <a:t>の後に指定した</a:t>
            </a:r>
            <a:r>
              <a:rPr lang="en-US" altLang="ja-JP" dirty="0"/>
              <a:t>20</a:t>
            </a:r>
            <a:r>
              <a:rPr lang="ja-JP" altLang="en-US" dirty="0"/>
              <a:t>がプログラムで使われる</a:t>
            </a:r>
            <a:endParaRPr kumimoji="1" lang="ja-JP" altLang="en-US" dirty="0"/>
          </a:p>
        </p:txBody>
      </p:sp>
      <p:sp>
        <p:nvSpPr>
          <p:cNvPr id="23" name="テキスト ボックス 22">
            <a:extLst>
              <a:ext uri="{FF2B5EF4-FFF2-40B4-BE49-F238E27FC236}">
                <a16:creationId xmlns:a16="http://schemas.microsoft.com/office/drawing/2014/main" id="{225E01BE-61E8-2F49-E222-398FC5D12D72}"/>
              </a:ext>
            </a:extLst>
          </p:cNvPr>
          <p:cNvSpPr txBox="1"/>
          <p:nvPr/>
        </p:nvSpPr>
        <p:spPr>
          <a:xfrm>
            <a:off x="5349151" y="1437389"/>
            <a:ext cx="3098178" cy="369332"/>
          </a:xfrm>
          <a:prstGeom prst="rect">
            <a:avLst/>
          </a:prstGeom>
          <a:noFill/>
        </p:spPr>
        <p:txBody>
          <a:bodyPr wrap="square" rtlCol="0">
            <a:spAutoFit/>
          </a:bodyPr>
          <a:lstStyle/>
          <a:p>
            <a:r>
              <a:rPr lang="ja-JP" altLang="en-US" dirty="0"/>
              <a:t>プログラム作成のヒント</a:t>
            </a:r>
            <a:endParaRPr kumimoji="1" lang="ja-JP" altLang="en-US" dirty="0"/>
          </a:p>
        </p:txBody>
      </p:sp>
      <p:sp>
        <p:nvSpPr>
          <p:cNvPr id="9" name="円: 塗りつぶしなし 8">
            <a:extLst>
              <a:ext uri="{FF2B5EF4-FFF2-40B4-BE49-F238E27FC236}">
                <a16:creationId xmlns:a16="http://schemas.microsoft.com/office/drawing/2014/main" id="{9420B6C8-F616-F217-3447-408024D04A19}"/>
              </a:ext>
            </a:extLst>
          </p:cNvPr>
          <p:cNvSpPr/>
          <p:nvPr/>
        </p:nvSpPr>
        <p:spPr>
          <a:xfrm>
            <a:off x="7665839" y="1838442"/>
            <a:ext cx="623229" cy="623229"/>
          </a:xfrm>
          <a:prstGeom prst="donut">
            <a:avLst>
              <a:gd name="adj" fmla="val 79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2" name="直線矢印コネクタ 11">
            <a:extLst>
              <a:ext uri="{FF2B5EF4-FFF2-40B4-BE49-F238E27FC236}">
                <a16:creationId xmlns:a16="http://schemas.microsoft.com/office/drawing/2014/main" id="{D96E680B-C826-1492-EBBE-FEE79F7F077C}"/>
              </a:ext>
            </a:extLst>
          </p:cNvPr>
          <p:cNvCxnSpPr>
            <a:cxnSpLocks/>
          </p:cNvCxnSpPr>
          <p:nvPr/>
        </p:nvCxnSpPr>
        <p:spPr>
          <a:xfrm flipH="1">
            <a:off x="7977453" y="2437458"/>
            <a:ext cx="1" cy="4222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図 25">
            <a:extLst>
              <a:ext uri="{FF2B5EF4-FFF2-40B4-BE49-F238E27FC236}">
                <a16:creationId xmlns:a16="http://schemas.microsoft.com/office/drawing/2014/main" id="{2E0F95AA-3B61-0855-2DC6-33619533381F}"/>
              </a:ext>
            </a:extLst>
          </p:cNvPr>
          <p:cNvPicPr>
            <a:picLocks noChangeAspect="1"/>
          </p:cNvPicPr>
          <p:nvPr/>
        </p:nvPicPr>
        <p:blipFill>
          <a:blip r:embed="rId6"/>
          <a:stretch>
            <a:fillRect/>
          </a:stretch>
        </p:blipFill>
        <p:spPr>
          <a:xfrm>
            <a:off x="5349151" y="4065439"/>
            <a:ext cx="3098178" cy="810074"/>
          </a:xfrm>
          <a:prstGeom prst="rect">
            <a:avLst/>
          </a:prstGeom>
        </p:spPr>
      </p:pic>
      <p:cxnSp>
        <p:nvCxnSpPr>
          <p:cNvPr id="27" name="直線矢印コネクタ 26">
            <a:extLst>
              <a:ext uri="{FF2B5EF4-FFF2-40B4-BE49-F238E27FC236}">
                <a16:creationId xmlns:a16="http://schemas.microsoft.com/office/drawing/2014/main" id="{40631969-8339-D37E-052C-787E83AE9ADE}"/>
              </a:ext>
            </a:extLst>
          </p:cNvPr>
          <p:cNvCxnSpPr>
            <a:cxnSpLocks/>
          </p:cNvCxnSpPr>
          <p:nvPr/>
        </p:nvCxnSpPr>
        <p:spPr>
          <a:xfrm flipV="1">
            <a:off x="6797479" y="3234004"/>
            <a:ext cx="1386081" cy="11496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E3379102-E07E-A2D1-1A04-E9873A0E9910}"/>
              </a:ext>
            </a:extLst>
          </p:cNvPr>
          <p:cNvSpPr txBox="1"/>
          <p:nvPr/>
        </p:nvSpPr>
        <p:spPr>
          <a:xfrm>
            <a:off x="5418112" y="5211481"/>
            <a:ext cx="3098178" cy="646331"/>
          </a:xfrm>
          <a:prstGeom prst="rect">
            <a:avLst/>
          </a:prstGeom>
          <a:noFill/>
        </p:spPr>
        <p:txBody>
          <a:bodyPr wrap="square" rtlCol="0">
            <a:spAutoFit/>
          </a:bodyPr>
          <a:lstStyle/>
          <a:p>
            <a:r>
              <a:rPr lang="ja-JP" altLang="en-US" dirty="0"/>
              <a:t>コマンドに指定した</a:t>
            </a:r>
            <a:r>
              <a:rPr lang="en-US" altLang="ja-JP" dirty="0"/>
              <a:t>20</a:t>
            </a:r>
            <a:r>
              <a:rPr lang="ja-JP" altLang="en-US" dirty="0"/>
              <a:t>が</a:t>
            </a:r>
            <a:r>
              <a:rPr lang="en-US" altLang="ja-JP" dirty="0"/>
              <a:t>num1</a:t>
            </a:r>
            <a:r>
              <a:rPr lang="ja-JP" altLang="en-US" dirty="0"/>
              <a:t>という変数に入る</a:t>
            </a:r>
            <a:endParaRPr kumimoji="1" lang="ja-JP" altLang="en-US" dirty="0"/>
          </a:p>
        </p:txBody>
      </p:sp>
    </p:spTree>
    <p:extLst>
      <p:ext uri="{BB962C8B-B14F-4D97-AF65-F5344CB8AC3E}">
        <p14:creationId xmlns:p14="http://schemas.microsoft.com/office/powerpoint/2010/main" val="106483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③ </a:t>
            </a:r>
            <a:r>
              <a:rPr lang="en-US" altLang="ja-JP" sz="2400" dirty="0">
                <a:solidFill>
                  <a:schemeClr val="tx1"/>
                </a:solidFill>
                <a:latin typeface="メイリオ" panose="020B0604030504040204" pitchFamily="50" charset="-128"/>
                <a:ea typeface="メイリオ" panose="020B0604030504040204" pitchFamily="50" charset="-128"/>
              </a:rPr>
              <a:t>1</a:t>
            </a:r>
            <a:r>
              <a:rPr lang="ja-JP" altLang="en-US" sz="2400" dirty="0">
                <a:solidFill>
                  <a:schemeClr val="tx1"/>
                </a:solidFill>
                <a:latin typeface="メイリオ" panose="020B0604030504040204" pitchFamily="50" charset="-128"/>
                <a:ea typeface="メイリオ" panose="020B0604030504040204" pitchFamily="50" charset="-128"/>
              </a:rPr>
              <a:t>ブロック整地 </a:t>
            </a:r>
            <a:r>
              <a:rPr lang="en-US" altLang="ja-JP" sz="2400" dirty="0">
                <a:solidFill>
                  <a:schemeClr val="tx1"/>
                </a:solidFill>
                <a:latin typeface="メイリオ" panose="020B0604030504040204" pitchFamily="50" charset="-128"/>
                <a:ea typeface="メイリオ" panose="020B0604030504040204" pitchFamily="50" charset="-128"/>
              </a:rPr>
              <a:t>- 1</a:t>
            </a:r>
            <a:endParaRPr kumimoji="1" lang="ja-JP" altLang="en-US" sz="2400" dirty="0"/>
          </a:p>
        </p:txBody>
      </p:sp>
      <p:pic>
        <p:nvPicPr>
          <p:cNvPr id="9" name="図 8">
            <a:extLst>
              <a:ext uri="{FF2B5EF4-FFF2-40B4-BE49-F238E27FC236}">
                <a16:creationId xmlns:a16="http://schemas.microsoft.com/office/drawing/2014/main" id="{109AEEB9-8125-2825-63E7-EFFB9C368234}"/>
              </a:ext>
            </a:extLst>
          </p:cNvPr>
          <p:cNvPicPr>
            <a:picLocks noChangeAspect="1"/>
          </p:cNvPicPr>
          <p:nvPr/>
        </p:nvPicPr>
        <p:blipFill>
          <a:blip r:embed="rId2"/>
          <a:stretch>
            <a:fillRect/>
          </a:stretch>
        </p:blipFill>
        <p:spPr>
          <a:xfrm>
            <a:off x="527420" y="1144814"/>
            <a:ext cx="4417738" cy="2822276"/>
          </a:xfrm>
          <a:prstGeom prst="rect">
            <a:avLst/>
          </a:prstGeom>
        </p:spPr>
      </p:pic>
      <p:sp>
        <p:nvSpPr>
          <p:cNvPr id="12" name="テキスト ボックス 11">
            <a:extLst>
              <a:ext uri="{FF2B5EF4-FFF2-40B4-BE49-F238E27FC236}">
                <a16:creationId xmlns:a16="http://schemas.microsoft.com/office/drawing/2014/main" id="{0F8B5C6E-9CEC-E65C-9CF7-8848C274A580}"/>
              </a:ext>
            </a:extLst>
          </p:cNvPr>
          <p:cNvSpPr txBox="1"/>
          <p:nvPr/>
        </p:nvSpPr>
        <p:spPr>
          <a:xfrm>
            <a:off x="527420" y="4484602"/>
            <a:ext cx="4104375" cy="1200329"/>
          </a:xfrm>
          <a:prstGeom prst="rect">
            <a:avLst/>
          </a:prstGeom>
          <a:noFill/>
        </p:spPr>
        <p:txBody>
          <a:bodyPr wrap="square" rtlCol="0">
            <a:spAutoFit/>
          </a:bodyPr>
          <a:lstStyle/>
          <a:p>
            <a:r>
              <a:rPr kumimoji="1" lang="ja-JP" altLang="en-US" dirty="0"/>
              <a:t>フィールドを操作していると穴があいていたり、よけいなブロックが地面の上に乗っていることがあります。これを平らな地面に整地します。</a:t>
            </a:r>
          </a:p>
        </p:txBody>
      </p:sp>
      <p:grpSp>
        <p:nvGrpSpPr>
          <p:cNvPr id="22" name="グループ化 21">
            <a:extLst>
              <a:ext uri="{FF2B5EF4-FFF2-40B4-BE49-F238E27FC236}">
                <a16:creationId xmlns:a16="http://schemas.microsoft.com/office/drawing/2014/main" id="{103FFA99-2680-5C73-1D96-573BEA5BED81}"/>
              </a:ext>
            </a:extLst>
          </p:cNvPr>
          <p:cNvGrpSpPr/>
          <p:nvPr/>
        </p:nvGrpSpPr>
        <p:grpSpPr>
          <a:xfrm>
            <a:off x="6535535" y="1637228"/>
            <a:ext cx="1008266" cy="3583543"/>
            <a:chOff x="6939981" y="1831427"/>
            <a:chExt cx="1008266" cy="3583543"/>
          </a:xfrm>
        </p:grpSpPr>
        <p:pic>
          <p:nvPicPr>
            <p:cNvPr id="1026" name="Picture 2" descr="草ブロック - Minecraft Wiki">
              <a:extLst>
                <a:ext uri="{FF2B5EF4-FFF2-40B4-BE49-F238E27FC236}">
                  <a16:creationId xmlns:a16="http://schemas.microsoft.com/office/drawing/2014/main" id="{8BC932A2-F355-55EE-8A0A-9E9C94202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981" y="4406704"/>
              <a:ext cx="1008266" cy="100826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a:extLst>
                <a:ext uri="{FF2B5EF4-FFF2-40B4-BE49-F238E27FC236}">
                  <a16:creationId xmlns:a16="http://schemas.microsoft.com/office/drawing/2014/main" id="{61C5ED16-3654-4349-3F6A-6D460D9EC3CA}"/>
                </a:ext>
              </a:extLst>
            </p:cNvPr>
            <p:cNvGrpSpPr/>
            <p:nvPr/>
          </p:nvGrpSpPr>
          <p:grpSpPr>
            <a:xfrm>
              <a:off x="7022083" y="3883701"/>
              <a:ext cx="844061" cy="979111"/>
              <a:chOff x="7022083" y="3883701"/>
              <a:chExt cx="844061" cy="979111"/>
            </a:xfrm>
          </p:grpSpPr>
          <p:sp>
            <p:nvSpPr>
              <p:cNvPr id="4" name="六角形 3">
                <a:extLst>
                  <a:ext uri="{FF2B5EF4-FFF2-40B4-BE49-F238E27FC236}">
                    <a16:creationId xmlns:a16="http://schemas.microsoft.com/office/drawing/2014/main" id="{1E9ADEF5-A333-5825-D9B2-0F38A8A5C3A8}"/>
                  </a:ext>
                </a:extLst>
              </p:cNvPr>
              <p:cNvSpPr/>
              <p:nvPr/>
            </p:nvSpPr>
            <p:spPr>
              <a:xfrm rot="5400000">
                <a:off x="6954558" y="3951226"/>
                <a:ext cx="979111" cy="844061"/>
              </a:xfrm>
              <a:prstGeom prst="hexagon">
                <a:avLst/>
              </a:prstGeom>
              <a:solidFill>
                <a:srgbClr val="B3D0EB">
                  <a:alpha val="34000"/>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29B2244-B4EC-7280-7720-A1A14DF29EDF}"/>
                  </a:ext>
                </a:extLst>
              </p:cNvPr>
              <p:cNvCxnSpPr>
                <a:cxnSpLocks/>
              </p:cNvCxnSpPr>
              <p:nvPr/>
            </p:nvCxnSpPr>
            <p:spPr>
              <a:xfrm>
                <a:off x="7063073" y="4162241"/>
                <a:ext cx="422031" cy="2110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AAA8FAD-911A-DC91-15F4-0947D1A7651E}"/>
                  </a:ext>
                </a:extLst>
              </p:cNvPr>
              <p:cNvCxnSpPr>
                <a:cxnSpLocks/>
                <a:endCxn id="4" idx="0"/>
              </p:cNvCxnSpPr>
              <p:nvPr/>
            </p:nvCxnSpPr>
            <p:spPr>
              <a:xfrm>
                <a:off x="7444113" y="4373256"/>
                <a:ext cx="0" cy="48955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F3C394F-1F41-2FC2-C5E0-00861158E8A1}"/>
                  </a:ext>
                </a:extLst>
              </p:cNvPr>
              <p:cNvCxnSpPr>
                <a:cxnSpLocks/>
                <a:endCxn id="4" idx="4"/>
              </p:cNvCxnSpPr>
              <p:nvPr/>
            </p:nvCxnSpPr>
            <p:spPr>
              <a:xfrm flipV="1">
                <a:off x="7444113" y="4094716"/>
                <a:ext cx="422031" cy="23078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65934311-6329-2D82-7312-9D8C4CED9947}"/>
                </a:ext>
              </a:extLst>
            </p:cNvPr>
            <p:cNvGrpSpPr/>
            <p:nvPr/>
          </p:nvGrpSpPr>
          <p:grpSpPr>
            <a:xfrm>
              <a:off x="7022082" y="3366712"/>
              <a:ext cx="844061" cy="979111"/>
              <a:chOff x="7022083" y="3883701"/>
              <a:chExt cx="844061" cy="979111"/>
            </a:xfrm>
          </p:grpSpPr>
          <p:sp>
            <p:nvSpPr>
              <p:cNvPr id="25" name="六角形 24">
                <a:extLst>
                  <a:ext uri="{FF2B5EF4-FFF2-40B4-BE49-F238E27FC236}">
                    <a16:creationId xmlns:a16="http://schemas.microsoft.com/office/drawing/2014/main" id="{D2C643DB-3C53-DE27-F595-C2898A551E6E}"/>
                  </a:ext>
                </a:extLst>
              </p:cNvPr>
              <p:cNvSpPr/>
              <p:nvPr/>
            </p:nvSpPr>
            <p:spPr>
              <a:xfrm rot="5400000">
                <a:off x="6954558" y="3951226"/>
                <a:ext cx="979111" cy="844061"/>
              </a:xfrm>
              <a:prstGeom prst="hexagon">
                <a:avLst/>
              </a:prstGeom>
              <a:solidFill>
                <a:srgbClr val="B3D0EB">
                  <a:alpha val="34000"/>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1C37C896-8998-D783-1E84-FA10A8B99E17}"/>
                  </a:ext>
                </a:extLst>
              </p:cNvPr>
              <p:cNvCxnSpPr>
                <a:cxnSpLocks/>
              </p:cNvCxnSpPr>
              <p:nvPr/>
            </p:nvCxnSpPr>
            <p:spPr>
              <a:xfrm>
                <a:off x="7063073" y="4162241"/>
                <a:ext cx="422031" cy="2110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F03412E-71E8-EB59-1530-0E5C1D8C7936}"/>
                  </a:ext>
                </a:extLst>
              </p:cNvPr>
              <p:cNvCxnSpPr>
                <a:cxnSpLocks/>
                <a:endCxn id="25" idx="0"/>
              </p:cNvCxnSpPr>
              <p:nvPr/>
            </p:nvCxnSpPr>
            <p:spPr>
              <a:xfrm>
                <a:off x="7444113" y="4373256"/>
                <a:ext cx="0" cy="48955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28618A6A-BBE0-AA4A-E141-6DED1FE0B93C}"/>
                  </a:ext>
                </a:extLst>
              </p:cNvPr>
              <p:cNvCxnSpPr>
                <a:cxnSpLocks/>
                <a:endCxn id="25" idx="4"/>
              </p:cNvCxnSpPr>
              <p:nvPr/>
            </p:nvCxnSpPr>
            <p:spPr>
              <a:xfrm flipV="1">
                <a:off x="7444113" y="4094716"/>
                <a:ext cx="422031" cy="23078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88FC3D8F-E08A-73FC-0219-49C01B29AE2F}"/>
                </a:ext>
              </a:extLst>
            </p:cNvPr>
            <p:cNvGrpSpPr/>
            <p:nvPr/>
          </p:nvGrpSpPr>
          <p:grpSpPr>
            <a:xfrm>
              <a:off x="7019171" y="2858018"/>
              <a:ext cx="844061" cy="979111"/>
              <a:chOff x="7022083" y="3883701"/>
              <a:chExt cx="844061" cy="979111"/>
            </a:xfrm>
          </p:grpSpPr>
          <p:sp>
            <p:nvSpPr>
              <p:cNvPr id="30" name="六角形 29">
                <a:extLst>
                  <a:ext uri="{FF2B5EF4-FFF2-40B4-BE49-F238E27FC236}">
                    <a16:creationId xmlns:a16="http://schemas.microsoft.com/office/drawing/2014/main" id="{57D1A65C-0194-F373-DD09-D1DB8CD7CA83}"/>
                  </a:ext>
                </a:extLst>
              </p:cNvPr>
              <p:cNvSpPr/>
              <p:nvPr/>
            </p:nvSpPr>
            <p:spPr>
              <a:xfrm rot="5400000">
                <a:off x="6954558" y="3951226"/>
                <a:ext cx="979111" cy="844061"/>
              </a:xfrm>
              <a:prstGeom prst="hexagon">
                <a:avLst/>
              </a:prstGeom>
              <a:solidFill>
                <a:srgbClr val="B3D0EB">
                  <a:alpha val="34000"/>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7B55C9DB-D1E1-CD26-9C05-92F9F1519C25}"/>
                  </a:ext>
                </a:extLst>
              </p:cNvPr>
              <p:cNvCxnSpPr>
                <a:cxnSpLocks/>
              </p:cNvCxnSpPr>
              <p:nvPr/>
            </p:nvCxnSpPr>
            <p:spPr>
              <a:xfrm>
                <a:off x="7063073" y="4162241"/>
                <a:ext cx="422031" cy="2110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53430E7F-CC36-2E61-854A-ABF7707B658E}"/>
                  </a:ext>
                </a:extLst>
              </p:cNvPr>
              <p:cNvCxnSpPr>
                <a:cxnSpLocks/>
                <a:endCxn id="30" idx="0"/>
              </p:cNvCxnSpPr>
              <p:nvPr/>
            </p:nvCxnSpPr>
            <p:spPr>
              <a:xfrm>
                <a:off x="7444113" y="4373256"/>
                <a:ext cx="0" cy="48955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F2478CC-5538-4B8F-1ACB-82BA5851A065}"/>
                  </a:ext>
                </a:extLst>
              </p:cNvPr>
              <p:cNvCxnSpPr>
                <a:cxnSpLocks/>
                <a:endCxn id="30" idx="4"/>
              </p:cNvCxnSpPr>
              <p:nvPr/>
            </p:nvCxnSpPr>
            <p:spPr>
              <a:xfrm flipV="1">
                <a:off x="7444113" y="4094716"/>
                <a:ext cx="422031" cy="23078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84A2063E-F1C5-8EB4-1B22-81BAC4FE7FFA}"/>
                </a:ext>
              </a:extLst>
            </p:cNvPr>
            <p:cNvGrpSpPr/>
            <p:nvPr/>
          </p:nvGrpSpPr>
          <p:grpSpPr>
            <a:xfrm>
              <a:off x="7016260" y="2360167"/>
              <a:ext cx="844061" cy="979111"/>
              <a:chOff x="7022083" y="3883701"/>
              <a:chExt cx="844061" cy="979111"/>
            </a:xfrm>
          </p:grpSpPr>
          <p:sp>
            <p:nvSpPr>
              <p:cNvPr id="35" name="六角形 34">
                <a:extLst>
                  <a:ext uri="{FF2B5EF4-FFF2-40B4-BE49-F238E27FC236}">
                    <a16:creationId xmlns:a16="http://schemas.microsoft.com/office/drawing/2014/main" id="{B5B738EB-A43C-4AD8-3E33-7741489DB6F1}"/>
                  </a:ext>
                </a:extLst>
              </p:cNvPr>
              <p:cNvSpPr/>
              <p:nvPr/>
            </p:nvSpPr>
            <p:spPr>
              <a:xfrm rot="5400000">
                <a:off x="6954558" y="3951226"/>
                <a:ext cx="979111" cy="844061"/>
              </a:xfrm>
              <a:prstGeom prst="hexagon">
                <a:avLst/>
              </a:prstGeom>
              <a:solidFill>
                <a:srgbClr val="B3D0EB">
                  <a:alpha val="34000"/>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EDC94E20-88A3-0BDE-6F9B-FC67CFA0082A}"/>
                  </a:ext>
                </a:extLst>
              </p:cNvPr>
              <p:cNvCxnSpPr>
                <a:cxnSpLocks/>
              </p:cNvCxnSpPr>
              <p:nvPr/>
            </p:nvCxnSpPr>
            <p:spPr>
              <a:xfrm>
                <a:off x="7063073" y="4162241"/>
                <a:ext cx="422031" cy="2110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6754176-6B14-50A7-6742-B36C83446513}"/>
                  </a:ext>
                </a:extLst>
              </p:cNvPr>
              <p:cNvCxnSpPr>
                <a:cxnSpLocks/>
                <a:endCxn id="35" idx="0"/>
              </p:cNvCxnSpPr>
              <p:nvPr/>
            </p:nvCxnSpPr>
            <p:spPr>
              <a:xfrm>
                <a:off x="7444113" y="4373256"/>
                <a:ext cx="0" cy="48955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C950028-CB34-7994-F286-E80609254719}"/>
                  </a:ext>
                </a:extLst>
              </p:cNvPr>
              <p:cNvCxnSpPr>
                <a:cxnSpLocks/>
                <a:endCxn id="35" idx="4"/>
              </p:cNvCxnSpPr>
              <p:nvPr/>
            </p:nvCxnSpPr>
            <p:spPr>
              <a:xfrm flipV="1">
                <a:off x="7444113" y="4094716"/>
                <a:ext cx="422031" cy="23078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87E14E85-BDDF-4259-CBDB-08EBFFF08363}"/>
                </a:ext>
              </a:extLst>
            </p:cNvPr>
            <p:cNvGrpSpPr/>
            <p:nvPr/>
          </p:nvGrpSpPr>
          <p:grpSpPr>
            <a:xfrm>
              <a:off x="7013349" y="1831427"/>
              <a:ext cx="844061" cy="979111"/>
              <a:chOff x="7022083" y="3883701"/>
              <a:chExt cx="844061" cy="979111"/>
            </a:xfrm>
          </p:grpSpPr>
          <p:sp>
            <p:nvSpPr>
              <p:cNvPr id="40" name="六角形 39">
                <a:extLst>
                  <a:ext uri="{FF2B5EF4-FFF2-40B4-BE49-F238E27FC236}">
                    <a16:creationId xmlns:a16="http://schemas.microsoft.com/office/drawing/2014/main" id="{86B5CE86-3DF6-DE4B-2C47-5F0D6EAED910}"/>
                  </a:ext>
                </a:extLst>
              </p:cNvPr>
              <p:cNvSpPr/>
              <p:nvPr/>
            </p:nvSpPr>
            <p:spPr>
              <a:xfrm rot="5400000">
                <a:off x="6954558" y="3951226"/>
                <a:ext cx="979111" cy="844061"/>
              </a:xfrm>
              <a:prstGeom prst="hexagon">
                <a:avLst/>
              </a:prstGeom>
              <a:solidFill>
                <a:srgbClr val="B3D0EB">
                  <a:alpha val="34000"/>
                </a:srgb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E72AA265-0EB2-4E8B-A660-7A35D4C4F2B2}"/>
                  </a:ext>
                </a:extLst>
              </p:cNvPr>
              <p:cNvCxnSpPr>
                <a:cxnSpLocks/>
              </p:cNvCxnSpPr>
              <p:nvPr/>
            </p:nvCxnSpPr>
            <p:spPr>
              <a:xfrm>
                <a:off x="7063073" y="4162241"/>
                <a:ext cx="422031" cy="2110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6A8BEE3-F20E-1941-6C1D-CF449C967152}"/>
                  </a:ext>
                </a:extLst>
              </p:cNvPr>
              <p:cNvCxnSpPr>
                <a:cxnSpLocks/>
                <a:endCxn id="40" idx="0"/>
              </p:cNvCxnSpPr>
              <p:nvPr/>
            </p:nvCxnSpPr>
            <p:spPr>
              <a:xfrm>
                <a:off x="7444113" y="4373256"/>
                <a:ext cx="0" cy="48955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051C074-4636-52F8-C08F-0725E42E0C6A}"/>
                  </a:ext>
                </a:extLst>
              </p:cNvPr>
              <p:cNvCxnSpPr>
                <a:cxnSpLocks/>
                <a:endCxn id="40" idx="4"/>
              </p:cNvCxnSpPr>
              <p:nvPr/>
            </p:nvCxnSpPr>
            <p:spPr>
              <a:xfrm flipV="1">
                <a:off x="7444113" y="4094716"/>
                <a:ext cx="422031" cy="230789"/>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pic>
        <p:nvPicPr>
          <p:cNvPr id="1028" name="Picture 4">
            <a:extLst>
              <a:ext uri="{FF2B5EF4-FFF2-40B4-BE49-F238E27FC236}">
                <a16:creationId xmlns:a16="http://schemas.microsoft.com/office/drawing/2014/main" id="{58F5A826-4EA0-4B3D-C333-9FDDDB1778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737" y="3105623"/>
            <a:ext cx="615908" cy="1387846"/>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EBF1CA83-BBCD-18CA-77A4-A718361B37B0}"/>
              </a:ext>
            </a:extLst>
          </p:cNvPr>
          <p:cNvSpPr txBox="1"/>
          <p:nvPr/>
        </p:nvSpPr>
        <p:spPr>
          <a:xfrm>
            <a:off x="5844428" y="1137852"/>
            <a:ext cx="1186505" cy="369332"/>
          </a:xfrm>
          <a:prstGeom prst="rect">
            <a:avLst/>
          </a:prstGeom>
          <a:noFill/>
        </p:spPr>
        <p:txBody>
          <a:bodyPr wrap="square" rtlCol="0">
            <a:spAutoFit/>
          </a:bodyPr>
          <a:lstStyle/>
          <a:p>
            <a:r>
              <a:rPr kumimoji="1" lang="ja-JP" altLang="en-US" dirty="0">
                <a:solidFill>
                  <a:srgbClr val="FF0000"/>
                </a:solidFill>
              </a:rPr>
              <a:t>考え方</a:t>
            </a:r>
          </a:p>
        </p:txBody>
      </p:sp>
      <p:sp>
        <p:nvSpPr>
          <p:cNvPr id="47" name="テキスト ボックス 46">
            <a:extLst>
              <a:ext uri="{FF2B5EF4-FFF2-40B4-BE49-F238E27FC236}">
                <a16:creationId xmlns:a16="http://schemas.microsoft.com/office/drawing/2014/main" id="{7E37E8C7-AE27-9766-8C3F-11FBBE4C4F8A}"/>
              </a:ext>
            </a:extLst>
          </p:cNvPr>
          <p:cNvSpPr txBox="1"/>
          <p:nvPr/>
        </p:nvSpPr>
        <p:spPr>
          <a:xfrm>
            <a:off x="5009021" y="5233354"/>
            <a:ext cx="3721240" cy="1477328"/>
          </a:xfrm>
          <a:prstGeom prst="rect">
            <a:avLst/>
          </a:prstGeom>
          <a:noFill/>
        </p:spPr>
        <p:txBody>
          <a:bodyPr wrap="square" rtlCol="0">
            <a:spAutoFit/>
          </a:bodyPr>
          <a:lstStyle/>
          <a:p>
            <a:r>
              <a:rPr kumimoji="1" lang="ja-JP" altLang="en-US" dirty="0"/>
              <a:t>草フィールドでは、プレーヤーは高さ</a:t>
            </a:r>
            <a:r>
              <a:rPr kumimoji="1" lang="en-US" altLang="ja-JP" dirty="0"/>
              <a:t>3</a:t>
            </a:r>
            <a:r>
              <a:rPr kumimoji="1" lang="ja-JP" altLang="en-US" dirty="0"/>
              <a:t>の位置にいます。</a:t>
            </a:r>
          </a:p>
          <a:p>
            <a:r>
              <a:rPr lang="ja-JP" altLang="en-US" dirty="0"/>
              <a:t>一つ下に草ブロック、現在の位置から</a:t>
            </a:r>
            <a:r>
              <a:rPr lang="en-US" altLang="ja-JP" dirty="0"/>
              <a:t>5</a:t>
            </a:r>
            <a:r>
              <a:rPr lang="ja-JP" altLang="en-US" dirty="0"/>
              <a:t>ブロックの空気ブロックを置きます。</a:t>
            </a:r>
            <a:endParaRPr kumimoji="1" lang="ja-JP" altLang="en-US" dirty="0"/>
          </a:p>
        </p:txBody>
      </p:sp>
    </p:spTree>
    <p:extLst>
      <p:ext uri="{BB962C8B-B14F-4D97-AF65-F5344CB8AC3E}">
        <p14:creationId xmlns:p14="http://schemas.microsoft.com/office/powerpoint/2010/main" val="354428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6</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p</a:t>
            </a:r>
            <a:r>
              <a:rPr lang="ja-JP" altLang="en-US" sz="2400" dirty="0">
                <a:solidFill>
                  <a:schemeClr val="tx1"/>
                </a:solidFill>
                <a:latin typeface="メイリオ" panose="020B0604030504040204" pitchFamily="50" charset="-128"/>
                <a:ea typeface="メイリオ" panose="020B0604030504040204" pitchFamily="50" charset="-128"/>
              </a:rPr>
              <a:t>③ </a:t>
            </a:r>
            <a:r>
              <a:rPr lang="en-US" altLang="ja-JP" sz="2400" dirty="0">
                <a:solidFill>
                  <a:schemeClr val="tx1"/>
                </a:solidFill>
                <a:latin typeface="メイリオ" panose="020B0604030504040204" pitchFamily="50" charset="-128"/>
                <a:ea typeface="メイリオ" panose="020B0604030504040204" pitchFamily="50" charset="-128"/>
              </a:rPr>
              <a:t>1</a:t>
            </a:r>
            <a:r>
              <a:rPr lang="ja-JP" altLang="en-US" sz="2400" dirty="0">
                <a:solidFill>
                  <a:schemeClr val="tx1"/>
                </a:solidFill>
                <a:latin typeface="メイリオ" panose="020B0604030504040204" pitchFamily="50" charset="-128"/>
                <a:ea typeface="メイリオ" panose="020B0604030504040204" pitchFamily="50" charset="-128"/>
              </a:rPr>
              <a:t>ブロック整地 </a:t>
            </a:r>
            <a:r>
              <a:rPr lang="en-US" altLang="ja-JP" sz="2400" dirty="0">
                <a:solidFill>
                  <a:schemeClr val="tx1"/>
                </a:solidFill>
                <a:latin typeface="メイリオ" panose="020B0604030504040204" pitchFamily="50" charset="-128"/>
                <a:ea typeface="メイリオ" panose="020B0604030504040204" pitchFamily="50" charset="-128"/>
              </a:rPr>
              <a:t>- 2</a:t>
            </a:r>
            <a:endParaRPr kumimoji="1" lang="ja-JP" altLang="en-US" sz="2400" dirty="0"/>
          </a:p>
        </p:txBody>
      </p:sp>
      <p:pic>
        <p:nvPicPr>
          <p:cNvPr id="3" name="図 2">
            <a:extLst>
              <a:ext uri="{FF2B5EF4-FFF2-40B4-BE49-F238E27FC236}">
                <a16:creationId xmlns:a16="http://schemas.microsoft.com/office/drawing/2014/main" id="{FC37326F-CC27-342E-90D5-979D5EF75468}"/>
              </a:ext>
            </a:extLst>
          </p:cNvPr>
          <p:cNvPicPr>
            <a:picLocks noChangeAspect="1"/>
          </p:cNvPicPr>
          <p:nvPr/>
        </p:nvPicPr>
        <p:blipFill>
          <a:blip r:embed="rId2"/>
          <a:stretch>
            <a:fillRect/>
          </a:stretch>
        </p:blipFill>
        <p:spPr>
          <a:xfrm>
            <a:off x="567837" y="1087952"/>
            <a:ext cx="5334272" cy="4145402"/>
          </a:xfrm>
          <a:prstGeom prst="rect">
            <a:avLst/>
          </a:prstGeom>
        </p:spPr>
      </p:pic>
      <p:sp>
        <p:nvSpPr>
          <p:cNvPr id="47" name="テキスト ボックス 46">
            <a:extLst>
              <a:ext uri="{FF2B5EF4-FFF2-40B4-BE49-F238E27FC236}">
                <a16:creationId xmlns:a16="http://schemas.microsoft.com/office/drawing/2014/main" id="{7E37E8C7-AE27-9766-8C3F-11FBBE4C4F8A}"/>
              </a:ext>
            </a:extLst>
          </p:cNvPr>
          <p:cNvSpPr txBox="1"/>
          <p:nvPr/>
        </p:nvSpPr>
        <p:spPr>
          <a:xfrm>
            <a:off x="4978015" y="1923475"/>
            <a:ext cx="3721240" cy="646331"/>
          </a:xfrm>
          <a:prstGeom prst="rect">
            <a:avLst/>
          </a:prstGeom>
          <a:noFill/>
        </p:spPr>
        <p:txBody>
          <a:bodyPr wrap="square" rtlCol="0">
            <a:spAutoFit/>
          </a:bodyPr>
          <a:lstStyle/>
          <a:p>
            <a:r>
              <a:rPr lang="ja-JP" altLang="en-US" dirty="0"/>
              <a:t>現在のプレーヤー東西、南北の位置を取り出しています。</a:t>
            </a:r>
            <a:endParaRPr kumimoji="1" lang="ja-JP" altLang="en-US" dirty="0"/>
          </a:p>
        </p:txBody>
      </p:sp>
    </p:spTree>
    <p:extLst>
      <p:ext uri="{BB962C8B-B14F-4D97-AF65-F5344CB8AC3E}">
        <p14:creationId xmlns:p14="http://schemas.microsoft.com/office/powerpoint/2010/main" val="361870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7</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latin typeface="メイリオ" panose="020B0604030504040204" pitchFamily="50" charset="-128"/>
                <a:ea typeface="メイリオ" panose="020B0604030504040204" pitchFamily="50" charset="-128"/>
              </a:rPr>
              <a:t>p</a:t>
            </a:r>
            <a:r>
              <a:rPr lang="ja-JP" altLang="en-US" sz="2400" dirty="0">
                <a:solidFill>
                  <a:schemeClr val="tx1"/>
                </a:solidFill>
                <a:latin typeface="メイリオ" panose="020B0604030504040204" pitchFamily="50" charset="-128"/>
                <a:ea typeface="メイリオ" panose="020B0604030504040204" pitchFamily="50" charset="-128"/>
              </a:rPr>
              <a:t>④ 整地</a:t>
            </a:r>
            <a:endParaRPr kumimoji="1" lang="ja-JP" altLang="en-US" sz="2400" dirty="0"/>
          </a:p>
        </p:txBody>
      </p:sp>
      <p:sp>
        <p:nvSpPr>
          <p:cNvPr id="47" name="テキスト ボックス 46">
            <a:extLst>
              <a:ext uri="{FF2B5EF4-FFF2-40B4-BE49-F238E27FC236}">
                <a16:creationId xmlns:a16="http://schemas.microsoft.com/office/drawing/2014/main" id="{7E37E8C7-AE27-9766-8C3F-11FBBE4C4F8A}"/>
              </a:ext>
            </a:extLst>
          </p:cNvPr>
          <p:cNvSpPr txBox="1"/>
          <p:nvPr/>
        </p:nvSpPr>
        <p:spPr>
          <a:xfrm>
            <a:off x="5422760" y="3429000"/>
            <a:ext cx="3580563" cy="1477328"/>
          </a:xfrm>
          <a:prstGeom prst="rect">
            <a:avLst/>
          </a:prstGeom>
          <a:noFill/>
        </p:spPr>
        <p:txBody>
          <a:bodyPr wrap="square" rtlCol="0">
            <a:spAutoFit/>
          </a:bodyPr>
          <a:lstStyle/>
          <a:p>
            <a:r>
              <a:rPr lang="ja-JP" altLang="en-US" dirty="0"/>
              <a:t>現在のプレーヤー東西、南北のぞぞれ</a:t>
            </a:r>
            <a:r>
              <a:rPr lang="en-US" altLang="ja-JP" dirty="0"/>
              <a:t>5</a:t>
            </a:r>
            <a:r>
              <a:rPr lang="ja-JP" altLang="en-US" dirty="0"/>
              <a:t>ブロックの</a:t>
            </a:r>
            <a:r>
              <a:rPr lang="en-US" altLang="ja-JP" dirty="0"/>
              <a:t>(11</a:t>
            </a:r>
            <a:r>
              <a:rPr lang="ja-JP" altLang="en-US" dirty="0"/>
              <a:t>ブロック</a:t>
            </a:r>
            <a:r>
              <a:rPr lang="en-US" altLang="ja-JP" dirty="0"/>
              <a:t>x 11</a:t>
            </a:r>
            <a:r>
              <a:rPr lang="ja-JP" altLang="en-US" dirty="0"/>
              <a:t>ブロック</a:t>
            </a:r>
            <a:r>
              <a:rPr lang="en-US" altLang="ja-JP" dirty="0"/>
              <a:t>)</a:t>
            </a:r>
            <a:r>
              <a:rPr lang="ja-JP" altLang="en-US" dirty="0"/>
              <a:t>の整地をします。</a:t>
            </a:r>
          </a:p>
          <a:p>
            <a:endParaRPr kumimoji="1" lang="ja-JP" altLang="en-US" dirty="0"/>
          </a:p>
          <a:p>
            <a:r>
              <a:rPr kumimoji="1" lang="ja-JP" altLang="en-US" dirty="0"/>
              <a:t>上方向は</a:t>
            </a:r>
            <a:r>
              <a:rPr kumimoji="1" lang="en-US" altLang="ja-JP" dirty="0"/>
              <a:t>5</a:t>
            </a:r>
            <a:r>
              <a:rPr kumimoji="1" lang="ja-JP" altLang="en-US" dirty="0"/>
              <a:t>ブロック整地します。</a:t>
            </a:r>
          </a:p>
        </p:txBody>
      </p:sp>
      <p:pic>
        <p:nvPicPr>
          <p:cNvPr id="4" name="図 3">
            <a:extLst>
              <a:ext uri="{FF2B5EF4-FFF2-40B4-BE49-F238E27FC236}">
                <a16:creationId xmlns:a16="http://schemas.microsoft.com/office/drawing/2014/main" id="{84E76792-DFC9-8A13-AAB6-2C63772C2E84}"/>
              </a:ext>
            </a:extLst>
          </p:cNvPr>
          <p:cNvPicPr>
            <a:picLocks noChangeAspect="1"/>
          </p:cNvPicPr>
          <p:nvPr/>
        </p:nvPicPr>
        <p:blipFill>
          <a:blip r:embed="rId2"/>
          <a:stretch>
            <a:fillRect/>
          </a:stretch>
        </p:blipFill>
        <p:spPr>
          <a:xfrm>
            <a:off x="384035" y="1081403"/>
            <a:ext cx="5038725" cy="4810125"/>
          </a:xfrm>
          <a:prstGeom prst="rect">
            <a:avLst/>
          </a:prstGeom>
        </p:spPr>
      </p:pic>
    </p:spTree>
    <p:extLst>
      <p:ext uri="{BB962C8B-B14F-4D97-AF65-F5344CB8AC3E}">
        <p14:creationId xmlns:p14="http://schemas.microsoft.com/office/powerpoint/2010/main" val="355409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8</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p</a:t>
            </a:r>
            <a:r>
              <a:rPr kumimoji="1" lang="ja-JP" altLang="en-US" dirty="0">
                <a:solidFill>
                  <a:schemeClr val="tx1"/>
                </a:solidFill>
              </a:rPr>
              <a:t>⑤　雨を降らせない</a:t>
            </a:r>
            <a:r>
              <a:rPr kumimoji="1" lang="en-US" altLang="ja-JP" dirty="0">
                <a:solidFill>
                  <a:schemeClr val="tx1"/>
                </a:solidFill>
              </a:rPr>
              <a:t>([</a:t>
            </a:r>
            <a:r>
              <a:rPr kumimoji="1" lang="ja-JP" altLang="en-US" dirty="0">
                <a:solidFill>
                  <a:schemeClr val="tx1"/>
                </a:solidFill>
              </a:rPr>
              <a:t>設定の変更</a:t>
            </a:r>
            <a:r>
              <a:rPr kumimoji="1" lang="en-US" altLang="ja-JP" dirty="0">
                <a:solidFill>
                  <a:schemeClr val="tx1"/>
                </a:solidFill>
              </a:rPr>
              <a:t>])</a:t>
            </a:r>
            <a:endParaRPr kumimoji="1" lang="ja-JP" altLang="en-US" sz="2400" dirty="0"/>
          </a:p>
        </p:txBody>
      </p:sp>
      <p:sp>
        <p:nvSpPr>
          <p:cNvPr id="6" name="テキスト ボックス 5">
            <a:extLst>
              <a:ext uri="{FF2B5EF4-FFF2-40B4-BE49-F238E27FC236}">
                <a16:creationId xmlns:a16="http://schemas.microsoft.com/office/drawing/2014/main" id="{5247EC50-8450-FB32-62A8-E754A5581276}"/>
              </a:ext>
            </a:extLst>
          </p:cNvPr>
          <p:cNvSpPr txBox="1"/>
          <p:nvPr/>
        </p:nvSpPr>
        <p:spPr>
          <a:xfrm>
            <a:off x="403114" y="3006612"/>
            <a:ext cx="3696216" cy="646331"/>
          </a:xfrm>
          <a:prstGeom prst="rect">
            <a:avLst/>
          </a:prstGeom>
          <a:noFill/>
        </p:spPr>
        <p:txBody>
          <a:bodyPr wrap="square" rtlCol="0">
            <a:spAutoFit/>
          </a:bodyPr>
          <a:lstStyle/>
          <a:p>
            <a:r>
              <a:rPr kumimoji="1" lang="en-US" altLang="ja-JP" dirty="0"/>
              <a:t>[</a:t>
            </a:r>
            <a:r>
              <a:rPr kumimoji="1" lang="ja-JP" altLang="en-US" dirty="0"/>
              <a:t>設定</a:t>
            </a:r>
            <a:r>
              <a:rPr kumimoji="1" lang="en-US" altLang="ja-JP" dirty="0"/>
              <a:t>]</a:t>
            </a:r>
            <a:r>
              <a:rPr kumimoji="1" lang="ja-JP" altLang="en-US" dirty="0"/>
              <a:t>で天候の変化を</a:t>
            </a:r>
            <a:r>
              <a:rPr lang="ja-JP" altLang="en-US" dirty="0"/>
              <a:t>オフにすると天気が変わりません。</a:t>
            </a:r>
            <a:endParaRPr kumimoji="1" lang="ja-JP" altLang="en-US" dirty="0"/>
          </a:p>
        </p:txBody>
      </p:sp>
      <p:pic>
        <p:nvPicPr>
          <p:cNvPr id="7" name="図 6">
            <a:extLst>
              <a:ext uri="{FF2B5EF4-FFF2-40B4-BE49-F238E27FC236}">
                <a16:creationId xmlns:a16="http://schemas.microsoft.com/office/drawing/2014/main" id="{60B3462F-24F9-8AA5-5CE1-B89D3AAEBCEE}"/>
              </a:ext>
            </a:extLst>
          </p:cNvPr>
          <p:cNvPicPr>
            <a:picLocks noChangeAspect="1"/>
          </p:cNvPicPr>
          <p:nvPr/>
        </p:nvPicPr>
        <p:blipFill>
          <a:blip r:embed="rId2"/>
          <a:stretch>
            <a:fillRect/>
          </a:stretch>
        </p:blipFill>
        <p:spPr>
          <a:xfrm>
            <a:off x="403114" y="985095"/>
            <a:ext cx="2779702" cy="1670989"/>
          </a:xfrm>
          <a:prstGeom prst="rect">
            <a:avLst/>
          </a:prstGeom>
        </p:spPr>
      </p:pic>
      <p:sp>
        <p:nvSpPr>
          <p:cNvPr id="9" name="正方形/長方形 8">
            <a:extLst>
              <a:ext uri="{FF2B5EF4-FFF2-40B4-BE49-F238E27FC236}">
                <a16:creationId xmlns:a16="http://schemas.microsoft.com/office/drawing/2014/main" id="{2168FB7D-E102-5F4A-AFFC-7AEC67DCE13C}"/>
              </a:ext>
            </a:extLst>
          </p:cNvPr>
          <p:cNvSpPr/>
          <p:nvPr/>
        </p:nvSpPr>
        <p:spPr>
          <a:xfrm>
            <a:off x="562708" y="1811215"/>
            <a:ext cx="2444261" cy="3692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73ED072E-8BE9-E814-D7F9-4B760BD98981}"/>
              </a:ext>
            </a:extLst>
          </p:cNvPr>
          <p:cNvSpPr/>
          <p:nvPr/>
        </p:nvSpPr>
        <p:spPr>
          <a:xfrm>
            <a:off x="3342410" y="1811215"/>
            <a:ext cx="334107"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B9B4E258-C9C9-CFD4-D070-3459540FA1FD}"/>
              </a:ext>
            </a:extLst>
          </p:cNvPr>
          <p:cNvPicPr>
            <a:picLocks noChangeAspect="1"/>
          </p:cNvPicPr>
          <p:nvPr/>
        </p:nvPicPr>
        <p:blipFill>
          <a:blip r:embed="rId3"/>
          <a:stretch>
            <a:fillRect/>
          </a:stretch>
        </p:blipFill>
        <p:spPr>
          <a:xfrm>
            <a:off x="4376846" y="887885"/>
            <a:ext cx="3448307" cy="3608280"/>
          </a:xfrm>
          <a:prstGeom prst="rect">
            <a:avLst/>
          </a:prstGeom>
        </p:spPr>
      </p:pic>
      <p:sp>
        <p:nvSpPr>
          <p:cNvPr id="14" name="楕円 13">
            <a:extLst>
              <a:ext uri="{FF2B5EF4-FFF2-40B4-BE49-F238E27FC236}">
                <a16:creationId xmlns:a16="http://schemas.microsoft.com/office/drawing/2014/main" id="{A253A671-F037-AA99-6F2F-88C064B4E522}"/>
              </a:ext>
            </a:extLst>
          </p:cNvPr>
          <p:cNvSpPr/>
          <p:nvPr/>
        </p:nvSpPr>
        <p:spPr>
          <a:xfrm>
            <a:off x="4274558" y="3622828"/>
            <a:ext cx="1793631" cy="534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76CE5AA-F0A9-B211-1FB7-BECE0D012AEB}"/>
              </a:ext>
            </a:extLst>
          </p:cNvPr>
          <p:cNvSpPr txBox="1"/>
          <p:nvPr/>
        </p:nvSpPr>
        <p:spPr>
          <a:xfrm>
            <a:off x="562708" y="4602639"/>
            <a:ext cx="8233047" cy="923330"/>
          </a:xfrm>
          <a:prstGeom prst="rect">
            <a:avLst/>
          </a:prstGeom>
          <a:noFill/>
        </p:spPr>
        <p:txBody>
          <a:bodyPr wrap="square" rtlCol="0">
            <a:spAutoFit/>
          </a:bodyPr>
          <a:lstStyle/>
          <a:p>
            <a:r>
              <a:rPr kumimoji="1" lang="ja-JP" altLang="en-US" dirty="0"/>
              <a:t>補足</a:t>
            </a:r>
            <a:r>
              <a:rPr lang="en-US" altLang="ja-JP" dirty="0"/>
              <a:t>:</a:t>
            </a:r>
            <a:r>
              <a:rPr lang="ja-JP" altLang="en-US" dirty="0"/>
              <a:t> 天気がかわらなくするだけで、現在雨が降っている場合は、そのままで変わりませんか。晴れにしたい場合は、チャットコマンドから下記のコマンドを入力してください。</a:t>
            </a:r>
            <a:endParaRPr kumimoji="1" lang="ja-JP" altLang="en-US" dirty="0"/>
          </a:p>
        </p:txBody>
      </p:sp>
      <p:pic>
        <p:nvPicPr>
          <p:cNvPr id="17" name="図 16">
            <a:extLst>
              <a:ext uri="{FF2B5EF4-FFF2-40B4-BE49-F238E27FC236}">
                <a16:creationId xmlns:a16="http://schemas.microsoft.com/office/drawing/2014/main" id="{CA7A0B2C-D75D-BC37-D7EE-ECA995612D1B}"/>
              </a:ext>
            </a:extLst>
          </p:cNvPr>
          <p:cNvPicPr>
            <a:picLocks noChangeAspect="1"/>
          </p:cNvPicPr>
          <p:nvPr/>
        </p:nvPicPr>
        <p:blipFill>
          <a:blip r:embed="rId4"/>
          <a:stretch>
            <a:fillRect/>
          </a:stretch>
        </p:blipFill>
        <p:spPr>
          <a:xfrm>
            <a:off x="3342410" y="5322285"/>
            <a:ext cx="3914936" cy="913485"/>
          </a:xfrm>
          <a:prstGeom prst="rect">
            <a:avLst/>
          </a:prstGeom>
        </p:spPr>
      </p:pic>
    </p:spTree>
    <p:extLst>
      <p:ext uri="{BB962C8B-B14F-4D97-AF65-F5344CB8AC3E}">
        <p14:creationId xmlns:p14="http://schemas.microsoft.com/office/powerpoint/2010/main" val="242945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9</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p</a:t>
            </a:r>
            <a:r>
              <a:rPr kumimoji="1" lang="ja-JP" altLang="en-US" dirty="0">
                <a:solidFill>
                  <a:schemeClr val="tx1"/>
                </a:solidFill>
              </a:rPr>
              <a:t>⑤　雨を降らせない</a:t>
            </a:r>
            <a:r>
              <a:rPr kumimoji="1" lang="en-US" altLang="ja-JP" dirty="0">
                <a:solidFill>
                  <a:schemeClr val="tx1"/>
                </a:solidFill>
              </a:rPr>
              <a:t>(</a:t>
            </a:r>
            <a:r>
              <a:rPr kumimoji="1" lang="ja-JP" altLang="en-US" dirty="0">
                <a:solidFill>
                  <a:schemeClr val="tx1"/>
                </a:solidFill>
              </a:rPr>
              <a:t>コマンド</a:t>
            </a:r>
            <a:r>
              <a:rPr kumimoji="1" lang="en-US" altLang="ja-JP" dirty="0">
                <a:solidFill>
                  <a:schemeClr val="tx1"/>
                </a:solidFill>
              </a:rPr>
              <a:t>)</a:t>
            </a:r>
            <a:endParaRPr kumimoji="1" lang="ja-JP" altLang="en-US" sz="2400" dirty="0"/>
          </a:p>
        </p:txBody>
      </p:sp>
      <p:pic>
        <p:nvPicPr>
          <p:cNvPr id="13" name="図 12">
            <a:extLst>
              <a:ext uri="{FF2B5EF4-FFF2-40B4-BE49-F238E27FC236}">
                <a16:creationId xmlns:a16="http://schemas.microsoft.com/office/drawing/2014/main" id="{B9B4E258-C9C9-CFD4-D070-3459540FA1FD}"/>
              </a:ext>
            </a:extLst>
          </p:cNvPr>
          <p:cNvPicPr>
            <a:picLocks noChangeAspect="1"/>
          </p:cNvPicPr>
          <p:nvPr/>
        </p:nvPicPr>
        <p:blipFill>
          <a:blip r:embed="rId2"/>
          <a:stretch>
            <a:fillRect/>
          </a:stretch>
        </p:blipFill>
        <p:spPr>
          <a:xfrm>
            <a:off x="875844" y="983700"/>
            <a:ext cx="2504302" cy="2620481"/>
          </a:xfrm>
          <a:prstGeom prst="rect">
            <a:avLst/>
          </a:prstGeom>
        </p:spPr>
      </p:pic>
      <p:sp>
        <p:nvSpPr>
          <p:cNvPr id="2" name="矢印: 上下 1">
            <a:extLst>
              <a:ext uri="{FF2B5EF4-FFF2-40B4-BE49-F238E27FC236}">
                <a16:creationId xmlns:a16="http://schemas.microsoft.com/office/drawing/2014/main" id="{479828B5-3E08-1F0C-4A49-7A04CC976A13}"/>
              </a:ext>
            </a:extLst>
          </p:cNvPr>
          <p:cNvSpPr/>
          <p:nvPr/>
        </p:nvSpPr>
        <p:spPr>
          <a:xfrm>
            <a:off x="3583336" y="3779380"/>
            <a:ext cx="465221" cy="8435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78D9FA00-6EEB-9EED-86E3-3803582FB463}"/>
              </a:ext>
            </a:extLst>
          </p:cNvPr>
          <p:cNvPicPr>
            <a:picLocks noChangeAspect="1"/>
          </p:cNvPicPr>
          <p:nvPr/>
        </p:nvPicPr>
        <p:blipFill>
          <a:blip r:embed="rId3"/>
          <a:stretch>
            <a:fillRect/>
          </a:stretch>
        </p:blipFill>
        <p:spPr>
          <a:xfrm>
            <a:off x="4251746" y="983700"/>
            <a:ext cx="4016410" cy="2682122"/>
          </a:xfrm>
          <a:prstGeom prst="rect">
            <a:avLst/>
          </a:prstGeom>
        </p:spPr>
      </p:pic>
      <p:pic>
        <p:nvPicPr>
          <p:cNvPr id="12" name="図 11">
            <a:extLst>
              <a:ext uri="{FF2B5EF4-FFF2-40B4-BE49-F238E27FC236}">
                <a16:creationId xmlns:a16="http://schemas.microsoft.com/office/drawing/2014/main" id="{4D7BF855-BD66-22BE-EC91-0F12B0A1260B}"/>
              </a:ext>
            </a:extLst>
          </p:cNvPr>
          <p:cNvPicPr>
            <a:picLocks noChangeAspect="1"/>
          </p:cNvPicPr>
          <p:nvPr/>
        </p:nvPicPr>
        <p:blipFill>
          <a:blip r:embed="rId4"/>
          <a:stretch>
            <a:fillRect/>
          </a:stretch>
        </p:blipFill>
        <p:spPr>
          <a:xfrm>
            <a:off x="2405265" y="4823624"/>
            <a:ext cx="3286584" cy="543001"/>
          </a:xfrm>
          <a:prstGeom prst="rect">
            <a:avLst/>
          </a:prstGeom>
        </p:spPr>
      </p:pic>
      <p:sp>
        <p:nvSpPr>
          <p:cNvPr id="18" name="テキスト ボックス 17">
            <a:extLst>
              <a:ext uri="{FF2B5EF4-FFF2-40B4-BE49-F238E27FC236}">
                <a16:creationId xmlns:a16="http://schemas.microsoft.com/office/drawing/2014/main" id="{133C5DA0-82E0-CEEE-5477-0B4384A292F0}"/>
              </a:ext>
            </a:extLst>
          </p:cNvPr>
          <p:cNvSpPr txBox="1"/>
          <p:nvPr/>
        </p:nvSpPr>
        <p:spPr>
          <a:xfrm>
            <a:off x="5864750" y="4823624"/>
            <a:ext cx="3696216" cy="923330"/>
          </a:xfrm>
          <a:prstGeom prst="rect">
            <a:avLst/>
          </a:prstGeom>
          <a:noFill/>
        </p:spPr>
        <p:txBody>
          <a:bodyPr wrap="square" rtlCol="0">
            <a:spAutoFit/>
          </a:bodyPr>
          <a:lstStyle/>
          <a:p>
            <a:r>
              <a:rPr kumimoji="1" lang="en-US" altLang="ja-JP" dirty="0"/>
              <a:t>[</a:t>
            </a:r>
            <a:r>
              <a:rPr kumimoji="1" lang="ja-JP" altLang="en-US" dirty="0"/>
              <a:t>設定</a:t>
            </a:r>
            <a:r>
              <a:rPr kumimoji="1" lang="en-US" altLang="ja-JP" dirty="0"/>
              <a:t>]</a:t>
            </a:r>
            <a:r>
              <a:rPr kumimoji="1" lang="ja-JP" altLang="en-US" dirty="0"/>
              <a:t>の画面での指定や、</a:t>
            </a:r>
          </a:p>
          <a:p>
            <a:r>
              <a:rPr kumimoji="1" lang="ja-JP" altLang="en-US" dirty="0"/>
              <a:t>ブロックでの動作をチャット</a:t>
            </a:r>
          </a:p>
          <a:p>
            <a:r>
              <a:rPr lang="ja-JP" altLang="en-US" dirty="0"/>
              <a:t>コマンドでできます。</a:t>
            </a:r>
            <a:endParaRPr kumimoji="1" lang="ja-JP" altLang="en-US" dirty="0"/>
          </a:p>
        </p:txBody>
      </p:sp>
    </p:spTree>
    <p:extLst>
      <p:ext uri="{BB962C8B-B14F-4D97-AF65-F5344CB8AC3E}">
        <p14:creationId xmlns:p14="http://schemas.microsoft.com/office/powerpoint/2010/main" val="649222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11548</TotalTime>
  <Words>1572</Words>
  <Application>Microsoft Office PowerPoint</Application>
  <PresentationFormat>画面に合わせる (4:3)</PresentationFormat>
  <Paragraphs>222</Paragraphs>
  <Slides>30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メイリオ</vt:lpstr>
      <vt:lpstr>游ゴシック</vt:lpstr>
      <vt:lpstr>游ゴシック Light</vt:lpstr>
      <vt:lpstr>Arial</vt:lpstr>
      <vt:lpstr>Office テーマ</vt:lpstr>
      <vt:lpstr>コード忍者の里/ CoderDojo市川真間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Go Ota</cp:lastModifiedBy>
  <cp:revision>285</cp:revision>
  <cp:lastPrinted>2022-07-02T08:31:31Z</cp:lastPrinted>
  <dcterms:created xsi:type="dcterms:W3CDTF">2017-03-15T01:59:13Z</dcterms:created>
  <dcterms:modified xsi:type="dcterms:W3CDTF">2022-07-13T21:36:13Z</dcterms:modified>
</cp:coreProperties>
</file>