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46" r:id="rId3"/>
    <p:sldId id="347" r:id="rId4"/>
    <p:sldId id="348" r:id="rId5"/>
    <p:sldId id="349" r:id="rId6"/>
    <p:sldId id="351" r:id="rId7"/>
    <p:sldId id="357" r:id="rId8"/>
    <p:sldId id="360" r:id="rId9"/>
    <p:sldId id="361" r:id="rId10"/>
    <p:sldId id="353" r:id="rId11"/>
    <p:sldId id="354" r:id="rId12"/>
    <p:sldId id="355" r:id="rId13"/>
    <p:sldId id="356" r:id="rId14"/>
    <p:sldId id="362" r:id="rId15"/>
    <p:sldId id="363" r:id="rId16"/>
    <p:sldId id="358" r:id="rId17"/>
    <p:sldId id="364" r:id="rId18"/>
  </p:sldIdLst>
  <p:sldSz cx="9144000" cy="6858000" type="screen4x3"/>
  <p:notesSz cx="4870450" cy="709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16D054"/>
    <a:srgbClr val="08C83A"/>
    <a:srgbClr val="66FF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0" autoAdjust="0"/>
    <p:restoredTop sz="94660"/>
  </p:normalViewPr>
  <p:slideViewPr>
    <p:cSldViewPr snapToGrid="0">
      <p:cViewPr varScale="1">
        <p:scale>
          <a:sx n="59" d="100"/>
          <a:sy n="59" d="100"/>
        </p:scale>
        <p:origin x="1020" y="78"/>
      </p:cViewPr>
      <p:guideLst>
        <p:guide orient="horz" pos="2160"/>
        <p:guide pos="2880"/>
      </p:guideLst>
    </p:cSldViewPr>
  </p:slideViewPr>
  <p:notesTextViewPr>
    <p:cViewPr>
      <p:scale>
        <a:sx n="1" d="1"/>
        <a:sy n="1" d="1"/>
      </p:scale>
      <p:origin x="0" y="0"/>
    </p:cViewPr>
  </p:notesTextViewPr>
  <p:notesViewPr>
    <p:cSldViewPr snapToGrid="0">
      <p:cViewPr varScale="1">
        <p:scale>
          <a:sx n="43" d="100"/>
          <a:sy n="43" d="100"/>
        </p:scale>
        <p:origin x="26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110528" cy="356199"/>
          </a:xfrm>
          <a:prstGeom prst="rect">
            <a:avLst/>
          </a:prstGeom>
        </p:spPr>
        <p:txBody>
          <a:bodyPr vert="horz" lIns="68367" tIns="34185" rIns="68367" bIns="34185" rtlCol="0"/>
          <a:lstStyle>
            <a:lvl1pPr algn="l">
              <a:defRPr sz="1000"/>
            </a:lvl1pPr>
          </a:lstStyle>
          <a:p>
            <a:endParaRPr kumimoji="1" lang="ja-JP" altLang="en-US"/>
          </a:p>
        </p:txBody>
      </p:sp>
      <p:sp>
        <p:nvSpPr>
          <p:cNvPr id="3" name="日付プレースホルダー 2"/>
          <p:cNvSpPr>
            <a:spLocks noGrp="1"/>
          </p:cNvSpPr>
          <p:nvPr>
            <p:ph type="dt" idx="1"/>
          </p:nvPr>
        </p:nvSpPr>
        <p:spPr>
          <a:xfrm>
            <a:off x="2758796" y="2"/>
            <a:ext cx="2110528" cy="356199"/>
          </a:xfrm>
          <a:prstGeom prst="rect">
            <a:avLst/>
          </a:prstGeom>
        </p:spPr>
        <p:txBody>
          <a:bodyPr vert="horz" lIns="68367" tIns="34185" rIns="68367" bIns="34185" rtlCol="0"/>
          <a:lstStyle>
            <a:lvl1pPr algn="r">
              <a:defRPr sz="1000"/>
            </a:lvl1pPr>
          </a:lstStyle>
          <a:p>
            <a:fld id="{A0E000F1-07FB-45D1-8775-C743EFC5783B}" type="datetimeFigureOut">
              <a:rPr kumimoji="1" lang="ja-JP" altLang="en-US" smtClean="0"/>
              <a:t>2019/1/27</a:t>
            </a:fld>
            <a:endParaRPr kumimoji="1" lang="ja-JP" altLang="en-US"/>
          </a:p>
        </p:txBody>
      </p:sp>
      <p:sp>
        <p:nvSpPr>
          <p:cNvPr id="4" name="スライド イメージ プレースホルダー 3"/>
          <p:cNvSpPr>
            <a:spLocks noGrp="1" noRot="1" noChangeAspect="1"/>
          </p:cNvSpPr>
          <p:nvPr>
            <p:ph type="sldImg" idx="2"/>
          </p:nvPr>
        </p:nvSpPr>
        <p:spPr>
          <a:xfrm>
            <a:off x="838200" y="887413"/>
            <a:ext cx="3194050" cy="2395537"/>
          </a:xfrm>
          <a:prstGeom prst="rect">
            <a:avLst/>
          </a:prstGeom>
          <a:noFill/>
          <a:ln w="12700">
            <a:solidFill>
              <a:prstClr val="black"/>
            </a:solidFill>
          </a:ln>
        </p:spPr>
        <p:txBody>
          <a:bodyPr vert="horz" lIns="68367" tIns="34185" rIns="68367" bIns="34185" rtlCol="0" anchor="ctr"/>
          <a:lstStyle/>
          <a:p>
            <a:endParaRPr lang="ja-JP" altLang="en-US"/>
          </a:p>
        </p:txBody>
      </p:sp>
      <p:sp>
        <p:nvSpPr>
          <p:cNvPr id="5" name="ノート プレースホルダー 4"/>
          <p:cNvSpPr>
            <a:spLocks noGrp="1"/>
          </p:cNvSpPr>
          <p:nvPr>
            <p:ph type="body" sz="quarter" idx="3"/>
          </p:nvPr>
        </p:nvSpPr>
        <p:spPr>
          <a:xfrm>
            <a:off x="487048" y="3416540"/>
            <a:ext cx="3896359" cy="2795349"/>
          </a:xfrm>
          <a:prstGeom prst="rect">
            <a:avLst/>
          </a:prstGeom>
        </p:spPr>
        <p:txBody>
          <a:bodyPr vert="horz" lIns="68367" tIns="34185" rIns="68367" bIns="3418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743106"/>
            <a:ext cx="2110528" cy="356197"/>
          </a:xfrm>
          <a:prstGeom prst="rect">
            <a:avLst/>
          </a:prstGeom>
        </p:spPr>
        <p:txBody>
          <a:bodyPr vert="horz" lIns="68367" tIns="34185" rIns="68367" bIns="34185" rtlCol="0" anchor="b"/>
          <a:lstStyle>
            <a:lvl1pPr algn="l">
              <a:defRPr sz="1000"/>
            </a:lvl1pPr>
          </a:lstStyle>
          <a:p>
            <a:endParaRPr kumimoji="1" lang="ja-JP" altLang="en-US"/>
          </a:p>
        </p:txBody>
      </p:sp>
      <p:sp>
        <p:nvSpPr>
          <p:cNvPr id="7" name="スライド番号プレースホルダー 6"/>
          <p:cNvSpPr>
            <a:spLocks noGrp="1"/>
          </p:cNvSpPr>
          <p:nvPr>
            <p:ph type="sldNum" sz="quarter" idx="5"/>
          </p:nvPr>
        </p:nvSpPr>
        <p:spPr>
          <a:xfrm>
            <a:off x="2758796" y="6743106"/>
            <a:ext cx="2110528" cy="356197"/>
          </a:xfrm>
          <a:prstGeom prst="rect">
            <a:avLst/>
          </a:prstGeom>
        </p:spPr>
        <p:txBody>
          <a:bodyPr vert="horz" lIns="68367" tIns="34185" rIns="68367" bIns="34185" rtlCol="0" anchor="b"/>
          <a:lstStyle>
            <a:lvl1pPr algn="r">
              <a:defRPr sz="1000"/>
            </a:lvl1pPr>
          </a:lstStyle>
          <a:p>
            <a:fld id="{636C090F-B3CB-45D8-8C9A-D69B9E5C115B}" type="slidenum">
              <a:rPr kumimoji="1" lang="ja-JP" altLang="en-US" smtClean="0"/>
              <a:t>‹#›</a:t>
            </a:fld>
            <a:endParaRPr kumimoji="1" lang="ja-JP" altLang="en-US"/>
          </a:p>
        </p:txBody>
      </p:sp>
    </p:spTree>
    <p:extLst>
      <p:ext uri="{BB962C8B-B14F-4D97-AF65-F5344CB8AC3E}">
        <p14:creationId xmlns:p14="http://schemas.microsoft.com/office/powerpoint/2010/main" val="542141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2017</a:t>
            </a:r>
            <a:r>
              <a:rPr kumimoji="1" lang="ja-JP" altLang="en-US" dirty="0" smtClean="0"/>
              <a:t>年</a:t>
            </a:r>
            <a:r>
              <a:rPr kumimoji="1" lang="en-US" altLang="ja-JP" dirty="0" smtClean="0"/>
              <a:t>8</a:t>
            </a:r>
            <a:r>
              <a:rPr kumimoji="1" lang="ja-JP" altLang="en-US" dirty="0" smtClean="0"/>
              <a:t>月</a:t>
            </a:r>
            <a:r>
              <a:rPr kumimoji="1" lang="en-US" altLang="ja-JP" dirty="0" smtClean="0"/>
              <a:t>13</a:t>
            </a:r>
            <a:r>
              <a:rPr kumimoji="1" lang="ja-JP" altLang="en-US" dirty="0" smtClean="0"/>
              <a:t>日</a:t>
            </a:r>
            <a:r>
              <a:rPr kumimoji="1" lang="en-US" altLang="ja-JP" dirty="0" smtClean="0"/>
              <a:t>/20</a:t>
            </a:r>
            <a:r>
              <a:rPr kumimoji="1" lang="ja-JP" altLang="en-US" dirty="0" smtClean="0"/>
              <a:t>日</a:t>
            </a:r>
            <a:r>
              <a:rPr lang="ja-JP" altLang="en-US" dirty="0"/>
              <a:t> </a:t>
            </a:r>
            <a:r>
              <a:rPr lang="en-US" altLang="ja-JP" dirty="0" smtClean="0"/>
              <a:t>(</a:t>
            </a:r>
            <a:r>
              <a:rPr lang="ja-JP" altLang="en-US" dirty="0" smtClean="0"/>
              <a:t>同一内容</a:t>
            </a:r>
            <a:r>
              <a:rPr lang="en-US" altLang="ja-JP" dirty="0" smtClean="0"/>
              <a:t>)</a:t>
            </a:r>
          </a:p>
          <a:p>
            <a:r>
              <a:rPr kumimoji="1" lang="en-US" altLang="ja-JP" dirty="0" smtClean="0"/>
              <a:t>13:00</a:t>
            </a:r>
            <a:r>
              <a:rPr kumimoji="1" lang="ja-JP" altLang="en-US" dirty="0" smtClean="0"/>
              <a:t>～</a:t>
            </a:r>
            <a:r>
              <a:rPr kumimoji="1" lang="en-US" altLang="ja-JP" dirty="0" smtClean="0"/>
              <a:t>16:30</a:t>
            </a:r>
            <a:endParaRPr kumimoji="1" lang="ja-JP" altLang="en-US" dirty="0" smtClean="0"/>
          </a:p>
          <a:p>
            <a:r>
              <a:rPr kumimoji="1" lang="en-US" altLang="ja-JP" dirty="0" err="1" smtClean="0"/>
              <a:t>CoderDojo</a:t>
            </a:r>
            <a:r>
              <a:rPr kumimoji="1" lang="ja-JP" altLang="en-US" dirty="0" smtClean="0"/>
              <a:t>市川真間用資料</a:t>
            </a:r>
          </a:p>
          <a:p>
            <a:endParaRPr kumimoji="1" lang="ja-JP" altLang="en-US" dirty="0"/>
          </a:p>
        </p:txBody>
      </p:sp>
      <p:sp>
        <p:nvSpPr>
          <p:cNvPr id="4" name="スライド番号プレースホルダー 3"/>
          <p:cNvSpPr>
            <a:spLocks noGrp="1"/>
          </p:cNvSpPr>
          <p:nvPr>
            <p:ph type="sldNum" sz="quarter" idx="10"/>
          </p:nvPr>
        </p:nvSpPr>
        <p:spPr/>
        <p:txBody>
          <a:bodyPr/>
          <a:lstStyle/>
          <a:p>
            <a:fld id="{636C090F-B3CB-45D8-8C9A-D69B9E5C115B}" type="slidenum">
              <a:rPr kumimoji="1" lang="ja-JP" altLang="en-US" smtClean="0"/>
              <a:t>1</a:t>
            </a:fld>
            <a:endParaRPr kumimoji="1" lang="ja-JP" altLang="en-US"/>
          </a:p>
        </p:txBody>
      </p:sp>
    </p:spTree>
    <p:extLst>
      <p:ext uri="{BB962C8B-B14F-4D97-AF65-F5344CB8AC3E}">
        <p14:creationId xmlns:p14="http://schemas.microsoft.com/office/powerpoint/2010/main" val="381856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256CD75-E1C4-4229-9F3C-BFF3ED3771F5}"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11699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2309B9A-9665-4D2C-88B2-D962ED7931E6}"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0954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2E0C9DA-65D8-4EE7-8A90-F2DB8556E084}"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19012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48E178-1E39-4AC6-A9DF-39499B6E81EB}"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400">
                <a:latin typeface="メイリオ" panose="020B0604030504040204" pitchFamily="50" charset="-128"/>
                <a:ea typeface="メイリオ" panose="020B0604030504040204" pitchFamily="50" charset="-128"/>
              </a:defRPr>
            </a:lvl1pPr>
          </a:lstStyle>
          <a:p>
            <a:fld id="{B030202A-DB85-4EFC-835A-755258E4A586}" type="slidenum">
              <a:rPr lang="ja-JP" altLang="en-US" smtClean="0"/>
              <a:pPr/>
              <a:t>‹#›</a:t>
            </a:fld>
            <a:r>
              <a:rPr lang="ja-JP" altLang="en-US" dirty="0" smtClean="0"/>
              <a:t>ページ</a:t>
            </a:r>
            <a:endParaRPr lang="ja-JP" altLang="en-US" dirty="0"/>
          </a:p>
        </p:txBody>
      </p:sp>
    </p:spTree>
    <p:extLst>
      <p:ext uri="{BB962C8B-B14F-4D97-AF65-F5344CB8AC3E}">
        <p14:creationId xmlns:p14="http://schemas.microsoft.com/office/powerpoint/2010/main" val="392790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046658A-943E-4A4C-A578-9457B04B6B3F}" type="datetime1">
              <a:rPr kumimoji="1" lang="ja-JP" altLang="en-US" smtClean="0"/>
              <a:t>2019/1/27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37694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38EECD6-6898-45C2-B289-FA3E618A8D6C}" type="datetime1">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59308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F8835D-507D-4732-8D6D-54A90BB4A907}" type="datetime1">
              <a:rPr kumimoji="1" lang="ja-JP" altLang="en-US" smtClean="0"/>
              <a:t>2019/1/27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20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FCAA40-88D8-4A90-A3C0-292DEC4B77CC}" type="datetime1">
              <a:rPr kumimoji="1" lang="ja-JP" altLang="en-US" smtClean="0"/>
              <a:t>2019/1/27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98621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4EB007-7949-410F-B9E5-817FB161014C}" type="datetime1">
              <a:rPr kumimoji="1" lang="ja-JP" altLang="en-US" smtClean="0"/>
              <a:t>2019/1/27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sz="1400">
                <a:latin typeface="メイリオ" panose="020B0604030504040204" pitchFamily="50" charset="-128"/>
                <a:ea typeface="メイリオ" panose="020B0604030504040204" pitchFamily="50" charset="-128"/>
              </a:defRPr>
            </a:lvl1pPr>
          </a:lstStyle>
          <a:p>
            <a:fld id="{B030202A-DB85-4EFC-835A-755258E4A586}" type="slidenum">
              <a:rPr lang="ja-JP" altLang="en-US" smtClean="0"/>
              <a:pPr/>
              <a:t>‹#›</a:t>
            </a:fld>
            <a:r>
              <a:rPr lang="ja-JP" altLang="en-US" dirty="0" smtClean="0"/>
              <a:t>ページ</a:t>
            </a:r>
            <a:endParaRPr lang="ja-JP" altLang="en-US" dirty="0"/>
          </a:p>
        </p:txBody>
      </p:sp>
    </p:spTree>
    <p:extLst>
      <p:ext uri="{BB962C8B-B14F-4D97-AF65-F5344CB8AC3E}">
        <p14:creationId xmlns:p14="http://schemas.microsoft.com/office/powerpoint/2010/main" val="416102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F216602-2C62-4BE2-AD87-3F837FA78C02}" type="datetime1">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6932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1C1F6-4491-4B4B-861C-486B64074206}" type="datetime1">
              <a:rPr kumimoji="1" lang="ja-JP" altLang="en-US" smtClean="0"/>
              <a:t>2019/1/27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2060342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1788E2-135D-4C4A-B18F-DF008DE14520}" type="datetime1">
              <a:rPr kumimoji="1" lang="ja-JP" altLang="en-US" smtClean="0"/>
              <a:t>2019/1/27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30202A-DB85-4EFC-835A-755258E4A586}" type="slidenum">
              <a:rPr kumimoji="1" lang="ja-JP" altLang="en-US" smtClean="0"/>
              <a:t>‹#›</a:t>
            </a:fld>
            <a:endParaRPr kumimoji="1" lang="ja-JP" altLang="en-US"/>
          </a:p>
        </p:txBody>
      </p:sp>
    </p:spTree>
    <p:extLst>
      <p:ext uri="{BB962C8B-B14F-4D97-AF65-F5344CB8AC3E}">
        <p14:creationId xmlns:p14="http://schemas.microsoft.com/office/powerpoint/2010/main" val="414610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07998" y="1844259"/>
            <a:ext cx="8213967" cy="3416320"/>
          </a:xfrm>
          <a:prstGeom prst="rect">
            <a:avLst/>
          </a:prstGeom>
          <a:noFill/>
        </p:spPr>
        <p:txBody>
          <a:bodyPr wrap="square" rtlCol="0">
            <a:spAutoFit/>
          </a:bodyPr>
          <a:lstStyle/>
          <a:p>
            <a:r>
              <a:rPr kumimoji="1" lang="ja-JP" altLang="en-US" sz="1600" dirty="0" smtClean="0">
                <a:latin typeface="メイリオ" panose="020B0604030504040204" pitchFamily="50" charset="-128"/>
                <a:ea typeface="メイリオ" panose="020B0604030504040204" pitchFamily="50" charset="-128"/>
              </a:rPr>
              <a:t>　</a:t>
            </a:r>
            <a:r>
              <a:rPr kumimoji="1" lang="en-US" altLang="ja-JP" sz="1600" dirty="0" smtClean="0">
                <a:latin typeface="メイリオ" panose="020B0604030504040204" pitchFamily="50" charset="-128"/>
                <a:ea typeface="メイリオ" panose="020B0604030504040204" pitchFamily="50" charset="-128"/>
              </a:rPr>
              <a:t>MESH</a:t>
            </a:r>
            <a:r>
              <a:rPr kumimoji="1" lang="ja-JP" altLang="en-US" sz="1600" dirty="0" smtClean="0">
                <a:latin typeface="メイリオ" panose="020B0604030504040204" pitchFamily="50" charset="-128"/>
                <a:ea typeface="メイリオ" panose="020B0604030504040204" pitchFamily="50" charset="-128"/>
              </a:rPr>
              <a:t>という</a:t>
            </a:r>
            <a:r>
              <a:rPr lang="ja-JP" altLang="en-US" sz="1600" dirty="0" smtClean="0">
                <a:latin typeface="メイリオ" panose="020B0604030504040204" pitchFamily="50" charset="-128"/>
                <a:ea typeface="メイリオ" panose="020B0604030504040204" pitchFamily="50" charset="-128"/>
              </a:rPr>
              <a:t>小型コンピュータセット</a:t>
            </a:r>
            <a:r>
              <a:rPr kumimoji="1" lang="ja-JP" altLang="en-US" dirty="0" smtClean="0">
                <a:latin typeface="メイリオ" panose="020B0604030504040204" pitchFamily="50" charset="-128"/>
                <a:ea typeface="メイリオ" panose="020B0604030504040204" pitchFamily="50" charset="-128"/>
              </a:rPr>
              <a:t>を使って、</a:t>
            </a:r>
            <a:r>
              <a:rPr kumimoji="1" lang="en-US" altLang="ja-JP" dirty="0" err="1" smtClean="0">
                <a:latin typeface="メイリオ" panose="020B0604030504040204" pitchFamily="50" charset="-128"/>
                <a:ea typeface="メイリオ" panose="020B0604030504040204" pitchFamily="50" charset="-128"/>
              </a:rPr>
              <a:t>IoT</a:t>
            </a:r>
            <a:r>
              <a:rPr kumimoji="1"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モノ</a:t>
            </a:r>
            <a:r>
              <a:rPr lang="ja-JP" altLang="en-US" dirty="0">
                <a:latin typeface="メイリオ" panose="020B0604030504040204" pitchFamily="50" charset="-128"/>
                <a:ea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rPr>
              <a:t>インターネット</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は何か考えながら、いろいろなものを作っていきましょう。</a:t>
            </a:r>
            <a:br>
              <a:rPr kumimoji="1" lang="ja-JP" altLang="en-US"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solidFill>
                  <a:srgbClr val="FF0000"/>
                </a:solidFill>
                <a:latin typeface="メイリオ" panose="020B0604030504040204" pitchFamily="50" charset="-128"/>
                <a:ea typeface="メイリオ" panose="020B0604030504040204" pitchFamily="50" charset="-128"/>
              </a:rPr>
              <a:t>MESH</a:t>
            </a:r>
            <a:r>
              <a:rPr kumimoji="1" lang="ja-JP" altLang="en-US" dirty="0" smtClean="0">
                <a:solidFill>
                  <a:srgbClr val="FF0000"/>
                </a:solidFill>
                <a:latin typeface="メイリオ" panose="020B0604030504040204" pitchFamily="50" charset="-128"/>
                <a:ea typeface="メイリオ" panose="020B0604030504040204" pitchFamily="50" charset="-128"/>
              </a:rPr>
              <a:t>のしくみや使い方を詳しく知りたい人は読んでね。</a:t>
            </a:r>
            <a:br>
              <a:rPr kumimoji="1" lang="ja-JP" altLang="en-US" dirty="0" smtClean="0">
                <a:solidFill>
                  <a:srgbClr val="FF0000"/>
                </a:solidFill>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
            </a:r>
            <a:br>
              <a:rPr kumimoji="1" lang="ja-JP" altLang="en-US"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内容</a:t>
            </a:r>
            <a:r>
              <a:rPr kumimoji="1" lang="en-US" altLang="ja-JP" dirty="0" smtClean="0">
                <a:latin typeface="メイリオ" panose="020B0604030504040204" pitchFamily="50" charset="-128"/>
                <a:ea typeface="メイリオ" panose="020B0604030504040204" pitchFamily="50" charset="-128"/>
              </a:rPr>
              <a:t>:</a:t>
            </a:r>
            <a:br>
              <a:rPr kumimoji="1" lang="en-US" altLang="ja-JP" dirty="0" smtClean="0">
                <a:latin typeface="メイリオ" panose="020B0604030504040204" pitchFamily="50" charset="-128"/>
                <a:ea typeface="メイリオ" panose="020B0604030504040204" pitchFamily="50" charset="-128"/>
              </a:rPr>
            </a:br>
            <a:r>
              <a:rPr kumimoji="1" lang="en-US" altLang="ja-JP" dirty="0" smtClean="0">
                <a:latin typeface="メイリオ" panose="020B0604030504040204" pitchFamily="50" charset="-128"/>
                <a:ea typeface="メイリオ" panose="020B0604030504040204" pitchFamily="50" charset="-128"/>
              </a:rPr>
              <a:t> 0. MESH</a:t>
            </a:r>
            <a:r>
              <a:rPr kumimoji="1" lang="ja-JP" altLang="en-US" dirty="0" smtClean="0">
                <a:latin typeface="メイリオ" panose="020B0604030504040204" pitchFamily="50" charset="-128"/>
                <a:ea typeface="メイリオ" panose="020B0604030504040204" pitchFamily="50" charset="-128"/>
              </a:rPr>
              <a:t>の前に、</a:t>
            </a:r>
            <a:r>
              <a:rPr kumimoji="1" lang="en-US" altLang="ja-JP" dirty="0" err="1" smtClean="0">
                <a:latin typeface="メイリオ" panose="020B0604030504040204" pitchFamily="50" charset="-128"/>
                <a:ea typeface="メイリオ" panose="020B0604030504040204" pitchFamily="50" charset="-128"/>
              </a:rPr>
              <a:t>IoT</a:t>
            </a:r>
            <a:r>
              <a:rPr kumimoji="1" lang="ja-JP" altLang="en-US" dirty="0" err="1" smtClean="0">
                <a:latin typeface="メイリオ" panose="020B0604030504040204" pitchFamily="50" charset="-128"/>
                <a:ea typeface="メイリオ" panose="020B0604030504040204" pitchFamily="50" charset="-128"/>
              </a:rPr>
              <a:t>って</a:t>
            </a:r>
            <a:r>
              <a:rPr kumimoji="1" lang="ja-JP" altLang="en-US" dirty="0" smtClean="0">
                <a:latin typeface="メイリオ" panose="020B0604030504040204" pitchFamily="50" charset="-128"/>
                <a:ea typeface="メイリオ" panose="020B0604030504040204" pitchFamily="50" charset="-128"/>
              </a:rPr>
              <a:t>何</a:t>
            </a: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
            </a:r>
            <a:br>
              <a:rPr kumimoji="1" lang="ja-JP" altLang="en-US" dirty="0" smtClean="0">
                <a:latin typeface="メイリオ" panose="020B0604030504040204" pitchFamily="50" charset="-128"/>
                <a:ea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rPr>
              <a:t> </a:t>
            </a:r>
            <a:r>
              <a:rPr kumimoji="1" lang="en-US" altLang="ja-JP" dirty="0" smtClean="0">
                <a:latin typeface="メイリオ" panose="020B0604030504040204" pitchFamily="50" charset="-128"/>
                <a:ea typeface="メイリオ" panose="020B0604030504040204" pitchFamily="50" charset="-128"/>
              </a:rPr>
              <a:t>1. MESH</a:t>
            </a:r>
            <a:r>
              <a:rPr lang="ja-JP" altLang="en-US" dirty="0" err="1" smtClean="0">
                <a:latin typeface="メイリオ" panose="020B0604030504040204" pitchFamily="50" charset="-128"/>
                <a:ea typeface="メイリオ" panose="020B0604030504040204" pitchFamily="50" charset="-128"/>
              </a:rPr>
              <a:t>って</a:t>
            </a:r>
            <a:r>
              <a:rPr lang="ja-JP" altLang="en-US" dirty="0" smtClean="0">
                <a:latin typeface="メイリオ" panose="020B0604030504040204" pitchFamily="50" charset="-128"/>
                <a:ea typeface="メイリオ" panose="020B0604030504040204" pitchFamily="50" charset="-128"/>
              </a:rPr>
              <a:t>何</a:t>
            </a:r>
            <a:r>
              <a:rPr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
            </a:r>
            <a:br>
              <a:rPr kumimoji="1" lang="ja-JP" altLang="en-US" dirty="0" smtClean="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2. MESH</a:t>
            </a:r>
            <a:r>
              <a:rPr lang="ja-JP" altLang="en-US" dirty="0" smtClean="0">
                <a:latin typeface="メイリオ" panose="020B0604030504040204" pitchFamily="50" charset="-128"/>
                <a:ea typeface="メイリオ" panose="020B0604030504040204" pitchFamily="50" charset="-128"/>
              </a:rPr>
              <a:t>のプログラミングの基礎</a:t>
            </a:r>
          </a:p>
          <a:p>
            <a:r>
              <a:rPr lang="en-US" altLang="ja-JP"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3. MESH</a:t>
            </a:r>
            <a:r>
              <a:rPr lang="ja-JP" altLang="en-US" dirty="0" smtClean="0">
                <a:latin typeface="メイリオ" panose="020B0604030504040204" pitchFamily="50" charset="-128"/>
                <a:ea typeface="メイリオ" panose="020B0604030504040204" pitchFamily="50" charset="-128"/>
              </a:rPr>
              <a:t>プログラミングのしくみ</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いろいろ</a:t>
            </a:r>
            <a:r>
              <a:rPr lang="en-US" altLang="ja-JP" dirty="0" smtClean="0">
                <a:latin typeface="メイリオ" panose="020B0604030504040204" pitchFamily="50" charset="-128"/>
                <a:ea typeface="メイリオ" panose="020B0604030504040204" pitchFamily="50" charset="-128"/>
              </a:rPr>
              <a:t>MESH</a:t>
            </a:r>
            <a:r>
              <a:rPr lang="ja-JP" altLang="en-US" dirty="0" smtClean="0">
                <a:latin typeface="メイリオ" panose="020B0604030504040204" pitchFamily="50" charset="-128"/>
                <a:ea typeface="メイリオ" panose="020B0604030504040204" pitchFamily="50" charset="-128"/>
              </a:rPr>
              <a:t>で作ってみよう</a:t>
            </a:r>
            <a:br>
              <a:rPr lang="ja-JP" altLang="en-US" dirty="0" smtClean="0">
                <a:latin typeface="メイリオ" panose="020B0604030504040204" pitchFamily="50" charset="-128"/>
                <a:ea typeface="メイリオ" panose="020B0604030504040204" pitchFamily="50" charset="-128"/>
              </a:rPr>
            </a:br>
            <a:endParaRPr lang="en-US" altLang="ja-JP" dirty="0" smtClean="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10" name="スライド番号プレースホルダー 9"/>
          <p:cNvSpPr>
            <a:spLocks noGrp="1"/>
          </p:cNvSpPr>
          <p:nvPr>
            <p:ph type="sldNum" sz="quarter" idx="12"/>
          </p:nvPr>
        </p:nvSpPr>
        <p:spPr>
          <a:xfrm>
            <a:off x="6664565" y="6461511"/>
            <a:ext cx="2057400" cy="365125"/>
          </a:xfrm>
        </p:spPr>
        <p:txBody>
          <a:bodyPr/>
          <a:lstStyle/>
          <a:p>
            <a:fld id="{B030202A-DB85-4EFC-835A-755258E4A586}" type="slidenum">
              <a:rPr kumimoji="1" lang="ja-JP" altLang="en-US" sz="1200" smtClean="0">
                <a:latin typeface="メイリオ" panose="020B0604030504040204" pitchFamily="50" charset="-128"/>
                <a:ea typeface="メイリオ" panose="020B0604030504040204" pitchFamily="50" charset="-128"/>
              </a:rPr>
              <a:t>1</a:t>
            </a:fld>
            <a:endParaRPr kumimoji="1" lang="ja-JP" altLang="en-US" sz="1200" dirty="0">
              <a:latin typeface="メイリオ" panose="020B0604030504040204" pitchFamily="50" charset="-128"/>
              <a:ea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905258728"/>
              </p:ext>
            </p:extLst>
          </p:nvPr>
        </p:nvGraphicFramePr>
        <p:xfrm>
          <a:off x="1652251" y="469340"/>
          <a:ext cx="5468260" cy="1202636"/>
        </p:xfrm>
        <a:graphic>
          <a:graphicData uri="http://schemas.openxmlformats.org/drawingml/2006/table">
            <a:tbl>
              <a:tblPr firstRow="1" firstCol="1" bandRow="1"/>
              <a:tblGrid>
                <a:gridCol w="5468260">
                  <a:extLst>
                    <a:ext uri="{9D8B030D-6E8A-4147-A177-3AD203B41FA5}">
                      <a16:colId xmlns:a16="http://schemas.microsoft.com/office/drawing/2014/main" val="1336334468"/>
                    </a:ext>
                  </a:extLst>
                </a:gridCol>
              </a:tblGrid>
              <a:tr h="1202636">
                <a:tc>
                  <a:txBody>
                    <a:bodyPr/>
                    <a:lstStyle/>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2200"/>
                        </a:lnSpc>
                        <a:spcAft>
                          <a:spcPts val="0"/>
                        </a:spcAft>
                      </a:pPr>
                      <a:r>
                        <a:rPr lang="en-US" sz="2000" kern="100" dirty="0" smtClean="0">
                          <a:effectLst/>
                          <a:latin typeface="メイリオ" panose="020B0604030504040204" pitchFamily="50" charset="-128"/>
                          <a:ea typeface="游明朝" panose="02020400000000000000" pitchFamily="18" charset="-128"/>
                          <a:cs typeface="Times New Roman" panose="02020603050405020304" pitchFamily="18" charset="0"/>
                        </a:rPr>
                        <a:t>MESH</a:t>
                      </a:r>
                      <a:r>
                        <a:rPr lang="ja-JP" sz="2000" kern="100" dirty="0" smtClean="0">
                          <a:effectLst/>
                          <a:latin typeface="游明朝" panose="02020400000000000000" pitchFamily="18" charset="-128"/>
                          <a:ea typeface="メイリオ" panose="020B0604030504040204" pitchFamily="50" charset="-128"/>
                          <a:cs typeface="Times New Roman" panose="02020603050405020304" pitchFamily="18" charset="0"/>
                        </a:rPr>
                        <a:t>プログラミング</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lnSpc>
                          <a:spcPts val="1800"/>
                        </a:lnSpc>
                        <a:spcAft>
                          <a:spcPts val="0"/>
                        </a:spcAft>
                      </a:pPr>
                      <a:r>
                        <a:rPr lang="en-US" sz="1800" kern="100" dirty="0">
                          <a:effectLst/>
                          <a:latin typeface="メイリオ" panose="020B0604030504040204" pitchFamily="50" charset="-128"/>
                          <a:ea typeface="游明朝" panose="02020400000000000000" pitchFamily="18" charset="-128"/>
                          <a:cs typeface="Times New Roman" panose="02020603050405020304" pitchFamily="18" charset="0"/>
                        </a:rPr>
                        <a:t>(Ver. </a:t>
                      </a:r>
                      <a:r>
                        <a:rPr lang="en-US" altLang="ja-JP"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1.0</a:t>
                      </a:r>
                      <a:r>
                        <a:rPr lang="en-US"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 2018/0</a:t>
                      </a:r>
                      <a:r>
                        <a:rPr lang="en-US" altLang="ja-JP"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9</a:t>
                      </a:r>
                      <a:r>
                        <a:rPr lang="en-US"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a:t>
                      </a:r>
                      <a:r>
                        <a:rPr lang="en-US" altLang="ja-JP"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14</a:t>
                      </a:r>
                      <a:r>
                        <a:rPr lang="en-US" sz="1800" kern="100" dirty="0" smtClean="0">
                          <a:effectLst/>
                          <a:latin typeface="メイリオ" panose="020B0604030504040204" pitchFamily="50" charset="-128"/>
                          <a:ea typeface="游明朝" panose="02020400000000000000" pitchFamily="18"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sz="105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135308"/>
                  </a:ext>
                </a:extLst>
              </a:tr>
            </a:tbl>
          </a:graphicData>
        </a:graphic>
      </p:graphicFrame>
      <p:pic>
        <p:nvPicPr>
          <p:cNvPr id="6" name="図 5"/>
          <p:cNvPicPr/>
          <p:nvPr/>
        </p:nvPicPr>
        <p:blipFill>
          <a:blip r:embed="rId3">
            <a:extLst>
              <a:ext uri="{28A0092B-C50C-407E-A947-70E740481C1C}">
                <a14:useLocalDpi xmlns:a14="http://schemas.microsoft.com/office/drawing/2010/main" val="0"/>
              </a:ext>
            </a:extLst>
          </a:blip>
          <a:srcRect/>
          <a:stretch>
            <a:fillRect/>
          </a:stretch>
        </p:blipFill>
        <p:spPr bwMode="auto">
          <a:xfrm>
            <a:off x="1652251" y="6087645"/>
            <a:ext cx="1450178" cy="525426"/>
          </a:xfrm>
          <a:prstGeom prst="rect">
            <a:avLst/>
          </a:prstGeom>
          <a:noFill/>
          <a:ln>
            <a:noFill/>
          </a:ln>
        </p:spPr>
      </p:pic>
      <p:sp>
        <p:nvSpPr>
          <p:cNvPr id="7" name="テキスト ボックス 6"/>
          <p:cNvSpPr txBox="1"/>
          <p:nvPr/>
        </p:nvSpPr>
        <p:spPr>
          <a:xfrm>
            <a:off x="4841210" y="6191841"/>
            <a:ext cx="3660319" cy="369332"/>
          </a:xfrm>
          <a:prstGeom prst="rect">
            <a:avLst/>
          </a:prstGeom>
          <a:noFill/>
        </p:spPr>
        <p:txBody>
          <a:bodyPr wrap="square" rtlCol="0">
            <a:spAutoFit/>
          </a:bodyPr>
          <a:lstStyle/>
          <a:p>
            <a:r>
              <a:rPr kumimoji="1" lang="en-US" altLang="ja-JP" dirty="0" err="1" smtClean="0">
                <a:latin typeface="メイリオ" panose="020B0604030504040204" pitchFamily="50" charset="-128"/>
                <a:ea typeface="メイリオ" panose="020B0604030504040204" pitchFamily="50" charset="-128"/>
              </a:rPr>
              <a:t>Go.Ota</a:t>
            </a:r>
            <a:r>
              <a:rPr kumimoji="1" lang="ja-JP" altLang="en-US" dirty="0" smtClean="0">
                <a:latin typeface="メイリオ" panose="020B0604030504040204" pitchFamily="50" charset="-128"/>
                <a:ea typeface="メイリオ" panose="020B0604030504040204" pitchFamily="50" charset="-128"/>
              </a:rPr>
              <a:t>　</a:t>
            </a:r>
            <a:r>
              <a:rPr kumimoji="1" lang="en-US" altLang="ja-JP" dirty="0" err="1" smtClean="0">
                <a:latin typeface="メイリオ" panose="020B0604030504040204" pitchFamily="50" charset="-128"/>
                <a:ea typeface="メイリオ" panose="020B0604030504040204" pitchFamily="50" charset="-128"/>
              </a:rPr>
              <a:t>CoderDojo</a:t>
            </a:r>
            <a:r>
              <a:rPr kumimoji="1" lang="ja-JP" altLang="en-US" dirty="0" smtClean="0">
                <a:latin typeface="メイリオ" panose="020B0604030504040204" pitchFamily="50" charset="-128"/>
                <a:ea typeface="メイリオ" panose="020B0604030504040204" pitchFamily="50" charset="-128"/>
              </a:rPr>
              <a:t>市川真間</a:t>
            </a:r>
            <a:endParaRPr kumimoji="1" lang="ja-JP" altLang="en-US"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342448" y="5226391"/>
            <a:ext cx="6172902" cy="646331"/>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一部の図は</a:t>
            </a:r>
            <a:r>
              <a:rPr kumimoji="1" lang="en-US" altLang="ja-JP" dirty="0" err="1" smtClean="0">
                <a:latin typeface="メイリオ" panose="020B0604030504040204" pitchFamily="50" charset="-128"/>
                <a:ea typeface="メイリオ" panose="020B0604030504040204" pitchFamily="50" charset="-128"/>
              </a:rPr>
              <a:t>MESHWeb</a:t>
            </a:r>
            <a:r>
              <a:rPr kumimoji="1" lang="ja-JP" altLang="en-US" dirty="0" smtClean="0">
                <a:latin typeface="メイリオ" panose="020B0604030504040204" pitchFamily="50" charset="-128"/>
                <a:ea typeface="メイリオ" panose="020B0604030504040204" pitchFamily="50" charset="-128"/>
              </a:rPr>
              <a:t>サイトより引用しています。</a:t>
            </a:r>
            <a:br>
              <a:rPr kumimoji="1" lang="ja-JP" altLang="en-US" dirty="0" smtClean="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http://meshprj.com/jp/</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24836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en-US" altLang="ja-JP" sz="2400" dirty="0">
                <a:solidFill>
                  <a:prstClr val="black"/>
                </a:solidFill>
                <a:latin typeface="メイリオ" panose="020B0604030504040204" pitchFamily="50" charset="-128"/>
                <a:ea typeface="メイリオ" panose="020B0604030504040204" pitchFamily="50" charset="-128"/>
              </a:rPr>
              <a:t>3. </a:t>
            </a:r>
            <a:r>
              <a:rPr lang="en-US" altLang="ja-JP" sz="2400" dirty="0" smtClean="0">
                <a:solidFill>
                  <a:prstClr val="black"/>
                </a:solidFill>
                <a:latin typeface="メイリオ" panose="020B0604030504040204" pitchFamily="50" charset="-128"/>
                <a:ea typeface="メイリオ" panose="020B0604030504040204" pitchFamily="50" charset="-128"/>
              </a:rPr>
              <a:t>MESH</a:t>
            </a:r>
            <a:r>
              <a:rPr lang="ja-JP" altLang="en-US" sz="2400" dirty="0" smtClean="0">
                <a:solidFill>
                  <a:prstClr val="black"/>
                </a:solidFill>
                <a:latin typeface="メイリオ" panose="020B0604030504040204" pitchFamily="50" charset="-128"/>
                <a:ea typeface="メイリオ" panose="020B0604030504040204" pitchFamily="50" charset="-128"/>
              </a:rPr>
              <a:t>プログラミングのしくみ</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6336851" y="2937098"/>
            <a:ext cx="1485900" cy="2733675"/>
          </a:xfrm>
          <a:prstGeom prst="rect">
            <a:avLst/>
          </a:prstGeom>
        </p:spPr>
      </p:pic>
      <p:pic>
        <p:nvPicPr>
          <p:cNvPr id="3" name="図 2"/>
          <p:cNvPicPr>
            <a:picLocks noChangeAspect="1"/>
          </p:cNvPicPr>
          <p:nvPr/>
        </p:nvPicPr>
        <p:blipFill>
          <a:blip r:embed="rId3"/>
          <a:stretch>
            <a:fillRect/>
          </a:stretch>
        </p:blipFill>
        <p:spPr>
          <a:xfrm>
            <a:off x="3497888" y="2900442"/>
            <a:ext cx="1562100" cy="3267075"/>
          </a:xfrm>
          <a:prstGeom prst="rect">
            <a:avLst/>
          </a:prstGeom>
        </p:spPr>
      </p:pic>
      <p:pic>
        <p:nvPicPr>
          <p:cNvPr id="4" name="図 3"/>
          <p:cNvPicPr>
            <a:picLocks noChangeAspect="1"/>
          </p:cNvPicPr>
          <p:nvPr/>
        </p:nvPicPr>
        <p:blipFill>
          <a:blip r:embed="rId4"/>
          <a:stretch>
            <a:fillRect/>
          </a:stretch>
        </p:blipFill>
        <p:spPr>
          <a:xfrm>
            <a:off x="1150483" y="2937098"/>
            <a:ext cx="1514475" cy="3324225"/>
          </a:xfrm>
          <a:prstGeom prst="rect">
            <a:avLst/>
          </a:prstGeom>
        </p:spPr>
      </p:pic>
      <p:sp>
        <p:nvSpPr>
          <p:cNvPr id="7" name="テキスト ボックス 6"/>
          <p:cNvSpPr txBox="1"/>
          <p:nvPr/>
        </p:nvSpPr>
        <p:spPr>
          <a:xfrm>
            <a:off x="394775" y="1053782"/>
            <a:ext cx="8341011" cy="646331"/>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lang="ja-JP" altLang="en-US" dirty="0">
                <a:solidFill>
                  <a:prstClr val="black"/>
                </a:solidFill>
                <a:latin typeface="メイリオ" panose="020B0604030504040204" pitchFamily="50" charset="-128"/>
                <a:ea typeface="メイリオ" panose="020B0604030504040204" pitchFamily="50" charset="-128"/>
              </a:rPr>
              <a:t>アプリ</a:t>
            </a:r>
            <a:r>
              <a:rPr lang="ja-JP" altLang="en-US" dirty="0" smtClean="0">
                <a:solidFill>
                  <a:prstClr val="black"/>
                </a:solidFill>
                <a:latin typeface="メイリオ" panose="020B0604030504040204" pitchFamily="50" charset="-128"/>
                <a:ea typeface="メイリオ" panose="020B0604030504040204" pitchFamily="50" charset="-128"/>
              </a:rPr>
              <a:t>の中でタグを設定したり、つないだりして、プログラム</a:t>
            </a: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レシピ</a:t>
            </a: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を作ります。タグには次のようなものがあります。</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 name="テキスト ボックス 7"/>
          <p:cNvSpPr txBox="1"/>
          <p:nvPr/>
        </p:nvSpPr>
        <p:spPr>
          <a:xfrm>
            <a:off x="254960" y="1700113"/>
            <a:ext cx="2704933" cy="1477328"/>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ブロックタグ</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ブロックのアプリ内の分身です。一つ一つのタグが別の意味を持ちます。</a:t>
            </a:r>
          </a:p>
        </p:txBody>
      </p:sp>
      <p:sp>
        <p:nvSpPr>
          <p:cNvPr id="11" name="テキスト ボックス 10"/>
          <p:cNvSpPr txBox="1"/>
          <p:nvPr/>
        </p:nvSpPr>
        <p:spPr>
          <a:xfrm>
            <a:off x="3061265" y="1700113"/>
            <a:ext cx="2704933"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メイリオ" panose="020B0604030504040204" pitchFamily="50" charset="-128"/>
                <a:ea typeface="メイリオ" panose="020B0604030504040204" pitchFamily="50" charset="-128"/>
              </a:rPr>
              <a:t>タブレット</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タグ</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タブレット</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スマホ</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/PC</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の動作を指定するタグです。</a:t>
            </a:r>
          </a:p>
        </p:txBody>
      </p:sp>
      <p:sp>
        <p:nvSpPr>
          <p:cNvPr id="12" name="テキスト ボックス 11"/>
          <p:cNvSpPr txBox="1"/>
          <p:nvPr/>
        </p:nvSpPr>
        <p:spPr>
          <a:xfrm>
            <a:off x="5898525" y="1651355"/>
            <a:ext cx="2704933" cy="92333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ロジック</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タグ</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各タグの動作を制御するためのタグです。</a:t>
            </a:r>
          </a:p>
        </p:txBody>
      </p:sp>
    </p:spTree>
    <p:extLst>
      <p:ext uri="{BB962C8B-B14F-4D97-AF65-F5344CB8AC3E}">
        <p14:creationId xmlns:p14="http://schemas.microsoft.com/office/powerpoint/2010/main" val="203678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446896"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dirty="0" smtClean="0">
                <a:solidFill>
                  <a:prstClr val="black"/>
                </a:solidFill>
                <a:latin typeface="メイリオ" panose="020B0604030504040204" pitchFamily="50" charset="-128"/>
                <a:ea typeface="メイリオ" panose="020B0604030504040204" pitchFamily="50" charset="-128"/>
              </a:rPr>
              <a:t>ブロックタグにいろいろな機能を定義する</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871538" y="2520228"/>
            <a:ext cx="1804087" cy="1571059"/>
          </a:xfrm>
          <a:prstGeom prst="rect">
            <a:avLst/>
          </a:prstGeom>
        </p:spPr>
      </p:pic>
      <p:pic>
        <p:nvPicPr>
          <p:cNvPr id="3" name="図 2"/>
          <p:cNvPicPr>
            <a:picLocks noChangeAspect="1"/>
          </p:cNvPicPr>
          <p:nvPr/>
        </p:nvPicPr>
        <p:blipFill>
          <a:blip r:embed="rId3"/>
          <a:stretch>
            <a:fillRect/>
          </a:stretch>
        </p:blipFill>
        <p:spPr>
          <a:xfrm>
            <a:off x="6008112" y="2574699"/>
            <a:ext cx="1904913" cy="1718016"/>
          </a:xfrm>
          <a:prstGeom prst="rect">
            <a:avLst/>
          </a:prstGeom>
        </p:spPr>
      </p:pic>
      <p:pic>
        <p:nvPicPr>
          <p:cNvPr id="4" name="図 3"/>
          <p:cNvPicPr>
            <a:picLocks noChangeAspect="1"/>
          </p:cNvPicPr>
          <p:nvPr/>
        </p:nvPicPr>
        <p:blipFill>
          <a:blip r:embed="rId4"/>
          <a:stretch>
            <a:fillRect/>
          </a:stretch>
        </p:blipFill>
        <p:spPr>
          <a:xfrm>
            <a:off x="3311638" y="2520228"/>
            <a:ext cx="2060461" cy="1681700"/>
          </a:xfrm>
          <a:prstGeom prst="rect">
            <a:avLst/>
          </a:prstGeom>
        </p:spPr>
      </p:pic>
      <p:sp>
        <p:nvSpPr>
          <p:cNvPr id="7" name="テキスト ボックス 6"/>
          <p:cNvSpPr txBox="1"/>
          <p:nvPr/>
        </p:nvSpPr>
        <p:spPr>
          <a:xfrm>
            <a:off x="394775" y="977696"/>
            <a:ext cx="8341011" cy="1477328"/>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一つの</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ブロックにはいろいろな機能がありますが、その分身である、</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アプリの中のブロックタグには、その中の一つの機能を割り当てることができ</a:t>
            </a:r>
            <a:r>
              <a:rPr lang="ja-JP" altLang="en-US" dirty="0" smtClean="0">
                <a:solidFill>
                  <a:prstClr val="black"/>
                </a:solidFill>
                <a:latin typeface="メイリオ" panose="020B0604030504040204" pitchFamily="50" charset="-128"/>
                <a:ea typeface="メイリオ" panose="020B0604030504040204" pitchFamily="50" charset="-128"/>
              </a:rPr>
              <a:t>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例えば、ボタンブロックがどのように押されたら、押されたと合図</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通信</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するか、次の</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8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つの</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機能から選びます。</a:t>
            </a:r>
          </a:p>
        </p:txBody>
      </p:sp>
      <p:sp>
        <p:nvSpPr>
          <p:cNvPr id="8" name="テキスト ボックス 7"/>
          <p:cNvSpPr txBox="1"/>
          <p:nvPr/>
        </p:nvSpPr>
        <p:spPr>
          <a:xfrm>
            <a:off x="394775" y="4195494"/>
            <a:ext cx="8341011"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lang="ja-JP" altLang="en-US" dirty="0">
                <a:solidFill>
                  <a:prstClr val="black"/>
                </a:solidFill>
                <a:latin typeface="メイリオ" panose="020B0604030504040204" pitchFamily="50" charset="-128"/>
                <a:ea typeface="メイリオ" panose="020B0604030504040204" pitchFamily="50" charset="-128"/>
              </a:rPr>
              <a:t>アプリ</a:t>
            </a:r>
            <a:r>
              <a:rPr lang="ja-JP" altLang="en-US" dirty="0" smtClean="0">
                <a:solidFill>
                  <a:prstClr val="black"/>
                </a:solidFill>
                <a:latin typeface="メイリオ" panose="020B0604030504040204" pitchFamily="50" charset="-128"/>
                <a:ea typeface="メイリオ" panose="020B0604030504040204" pitchFamily="50" charset="-128"/>
              </a:rPr>
              <a:t>の中でプログラムの中のタグをクリックすると、この機能の設定指定することができます。</a:t>
            </a:r>
            <a:br>
              <a:rPr lang="ja-JP" altLang="en-US" dirty="0" smtClean="0">
                <a:solidFill>
                  <a:prstClr val="black"/>
                </a:solidFill>
                <a:latin typeface="メイリオ" panose="020B0604030504040204" pitchFamily="50" charset="-128"/>
                <a:ea typeface="メイリオ" panose="020B0604030504040204" pitchFamily="50" charset="-128"/>
              </a:rPr>
            </a:br>
            <a:r>
              <a:rPr lang="ja-JP" altLang="en-US" dirty="0" smtClean="0">
                <a:solidFill>
                  <a:prstClr val="black"/>
                </a:solidFill>
                <a:latin typeface="メイリオ" panose="020B0604030504040204" pitchFamily="50" charset="-128"/>
                <a:ea typeface="メイリオ" panose="020B0604030504040204" pitchFamily="50" charset="-128"/>
              </a:rPr>
              <a:t/>
            </a:r>
            <a:br>
              <a:rPr lang="ja-JP" altLang="en-US" dirty="0" smtClean="0">
                <a:solidFill>
                  <a:prstClr val="black"/>
                </a:solidFill>
                <a:latin typeface="メイリオ" panose="020B0604030504040204" pitchFamily="50" charset="-128"/>
                <a:ea typeface="メイリオ" panose="020B0604030504040204" pitchFamily="50" charset="-128"/>
              </a:rPr>
            </a:br>
            <a:r>
              <a:rPr lang="ja-JP" altLang="en-US" dirty="0" smtClean="0">
                <a:solidFill>
                  <a:prstClr val="black"/>
                </a:solidFill>
                <a:latin typeface="メイリオ" panose="020B0604030504040204" pitchFamily="50" charset="-128"/>
                <a:ea typeface="メイリオ" panose="020B0604030504040204" pitchFamily="50" charset="-128"/>
              </a:rPr>
              <a:t>どのような機能があるかは、クリックした後の</a:t>
            </a:r>
            <a:r>
              <a:rPr lang="en-US" altLang="ja-JP" dirty="0" smtClean="0">
                <a:solidFill>
                  <a:prstClr val="black"/>
                </a:solidFill>
                <a:latin typeface="メイリオ" panose="020B0604030504040204" pitchFamily="50" charset="-128"/>
                <a:ea typeface="メイリオ" panose="020B0604030504040204" pitchFamily="50" charset="-128"/>
              </a:rPr>
              <a:t>HELP</a:t>
            </a:r>
            <a:r>
              <a:rPr lang="ja-JP" altLang="en-US" dirty="0" smtClean="0">
                <a:solidFill>
                  <a:prstClr val="black"/>
                </a:solidFill>
                <a:latin typeface="メイリオ" panose="020B0604030504040204" pitchFamily="50" charset="-128"/>
                <a:ea typeface="メイリオ" panose="020B0604030504040204" pitchFamily="50" charset="-128"/>
              </a:rPr>
              <a:t>で確認できます。</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152063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812057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ブロックの複数の分身</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複数のブロックタグを使う</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485900" y="1029533"/>
            <a:ext cx="5591855" cy="3455381"/>
          </a:xfrm>
          <a:prstGeom prst="rect">
            <a:avLst/>
          </a:prstGeom>
        </p:spPr>
      </p:pic>
      <p:sp>
        <p:nvSpPr>
          <p:cNvPr id="5" name="テキスト ボックス 4"/>
          <p:cNvSpPr txBox="1"/>
          <p:nvPr/>
        </p:nvSpPr>
        <p:spPr>
          <a:xfrm>
            <a:off x="441123" y="4820468"/>
            <a:ext cx="8341011"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一つの</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a:t>
            </a:r>
            <a:r>
              <a:rPr lang="ja-JP" altLang="en-US" dirty="0" smtClean="0">
                <a:solidFill>
                  <a:prstClr val="black"/>
                </a:solidFill>
                <a:latin typeface="メイリオ" panose="020B0604030504040204" pitchFamily="50" charset="-128"/>
                <a:ea typeface="メイリオ" panose="020B0604030504040204" pitchFamily="50" charset="-128"/>
              </a:rPr>
              <a:t>しかなくても、</a:t>
            </a:r>
            <a:r>
              <a:rPr lang="en-US" altLang="ja-JP" dirty="0" smtClean="0">
                <a:solidFill>
                  <a:prstClr val="black"/>
                </a:solidFill>
                <a:latin typeface="メイリオ" panose="020B0604030504040204" pitchFamily="50" charset="-128"/>
                <a:ea typeface="メイリオ" panose="020B0604030504040204" pitchFamily="50" charset="-128"/>
              </a:rPr>
              <a:t>MESH</a:t>
            </a:r>
            <a:r>
              <a:rPr lang="ja-JP" altLang="en-US" dirty="0" smtClean="0">
                <a:solidFill>
                  <a:prstClr val="black"/>
                </a:solidFill>
                <a:latin typeface="メイリオ" panose="020B0604030504040204" pitchFamily="50" charset="-128"/>
                <a:ea typeface="メイリオ" panose="020B0604030504040204" pitchFamily="50" charset="-128"/>
              </a:rPr>
              <a:t>アプリの中で、その分身のブロックタグを複数使うといろいろなことができます。</a:t>
            </a:r>
          </a:p>
          <a:p>
            <a:pPr lvl="0">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図のようにすると、ボタンブロックを</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回押すと</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LES</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ブロックが普通に白く点灯し</a:t>
            </a:r>
            <a:r>
              <a:rPr lang="ja-JP" altLang="en-US" dirty="0" err="1" smtClean="0">
                <a:solidFill>
                  <a:prstClr val="black"/>
                </a:solidFill>
                <a:latin typeface="メイリオ" panose="020B0604030504040204" pitchFamily="50" charset="-128"/>
                <a:ea typeface="メイリオ" panose="020B0604030504040204" pitchFamily="50" charset="-128"/>
              </a:rPr>
              <a:t>、</a:t>
            </a:r>
            <a:r>
              <a:rPr lang="ja-JP" altLang="en-US" dirty="0">
                <a:solidFill>
                  <a:prstClr val="black"/>
                </a:solidFill>
                <a:latin typeface="メイリオ" panose="020B0604030504040204" pitchFamily="50" charset="-128"/>
                <a:ea typeface="メイリオ" panose="020B0604030504040204" pitchFamily="50" charset="-128"/>
              </a:rPr>
              <a:t>ボタンブロック</a:t>
            </a:r>
            <a:r>
              <a:rPr lang="ja-JP" altLang="en-US" dirty="0" smtClean="0">
                <a:solidFill>
                  <a:prstClr val="black"/>
                </a:solidFill>
                <a:latin typeface="メイリオ" panose="020B0604030504040204" pitchFamily="50" charset="-128"/>
                <a:ea typeface="メイリオ" panose="020B0604030504040204" pitchFamily="50" charset="-128"/>
              </a:rPr>
              <a:t>を長押しと</a:t>
            </a:r>
            <a:r>
              <a:rPr lang="en-US" altLang="ja-JP" dirty="0">
                <a:solidFill>
                  <a:prstClr val="black"/>
                </a:solidFill>
                <a:latin typeface="メイリオ" panose="020B0604030504040204" pitchFamily="50" charset="-128"/>
                <a:ea typeface="メイリオ" panose="020B0604030504040204" pitchFamily="50" charset="-128"/>
              </a:rPr>
              <a:t>LES</a:t>
            </a:r>
            <a:r>
              <a:rPr lang="ja-JP" altLang="en-US" dirty="0">
                <a:solidFill>
                  <a:prstClr val="black"/>
                </a:solidFill>
                <a:latin typeface="メイリオ" panose="020B0604030504040204" pitchFamily="50" charset="-128"/>
                <a:ea typeface="メイリオ" panose="020B0604030504040204" pitchFamily="50" charset="-128"/>
              </a:rPr>
              <a:t>ブロック</a:t>
            </a:r>
            <a:r>
              <a:rPr lang="ja-JP" altLang="en-US" dirty="0" smtClean="0">
                <a:solidFill>
                  <a:prstClr val="black"/>
                </a:solidFill>
                <a:latin typeface="メイリオ" panose="020B0604030504040204" pitchFamily="50" charset="-128"/>
                <a:ea typeface="メイリオ" panose="020B0604030504040204" pitchFamily="50" charset="-128"/>
              </a:rPr>
              <a:t>が赤く点灯します。</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644372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06317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en-US" altLang="ja-JP" sz="2400" dirty="0" smtClean="0">
                <a:solidFill>
                  <a:prstClr val="black"/>
                </a:solidFill>
                <a:latin typeface="メイリオ" panose="020B0604030504040204" pitchFamily="50" charset="-128"/>
                <a:ea typeface="メイリオ" panose="020B0604030504040204" pitchFamily="50" charset="-128"/>
              </a:rPr>
              <a:t>ON/OFF</a:t>
            </a:r>
            <a:r>
              <a:rPr lang="ja-JP" altLang="en-US" sz="2400" dirty="0" smtClean="0">
                <a:solidFill>
                  <a:prstClr val="black"/>
                </a:solidFill>
                <a:latin typeface="メイリオ" panose="020B0604030504040204" pitchFamily="50" charset="-128"/>
                <a:ea typeface="メイリオ" panose="020B0604030504040204" pitchFamily="50" charset="-128"/>
              </a:rPr>
              <a:t>を切り替えるには</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632052" y="912492"/>
            <a:ext cx="6372905" cy="3165734"/>
          </a:xfrm>
          <a:prstGeom prst="rect">
            <a:avLst/>
          </a:prstGeom>
        </p:spPr>
      </p:pic>
      <p:sp>
        <p:nvSpPr>
          <p:cNvPr id="6" name="テキスト ボックス 5"/>
          <p:cNvSpPr txBox="1"/>
          <p:nvPr/>
        </p:nvSpPr>
        <p:spPr>
          <a:xfrm>
            <a:off x="394775" y="4478624"/>
            <a:ext cx="8178241" cy="1477328"/>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0000"/>
                </a:solidFill>
                <a:latin typeface="メイリオ" panose="020B0604030504040204" pitchFamily="50" charset="-128"/>
                <a:ea typeface="メイリオ" panose="020B0604030504040204" pitchFamily="50" charset="-128"/>
              </a:rPr>
              <a:t>大切なこと</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前にも説明しましたが、ボタンブロック</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タグ</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はボタンが押されたことしか通知</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通信</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することしかできません。そのためボタンを押して電気の</a:t>
            </a:r>
            <a:r>
              <a:rPr lang="en-US" altLang="ja-JP" dirty="0" smtClean="0">
                <a:latin typeface="メイリオ" panose="020B0604030504040204" pitchFamily="50" charset="-128"/>
                <a:ea typeface="メイリオ" panose="020B0604030504040204" pitchFamily="50" charset="-128"/>
              </a:rPr>
              <a:t>ON/OFF</a:t>
            </a:r>
            <a:r>
              <a:rPr lang="ja-JP" altLang="en-US" dirty="0" smtClean="0">
                <a:latin typeface="メイリオ" panose="020B0604030504040204" pitchFamily="50" charset="-128"/>
                <a:ea typeface="メイリオ" panose="020B0604030504040204" pitchFamily="50" charset="-128"/>
              </a:rPr>
              <a:t>をするような場合、間にスイッチタグを入れて、そこからでている出力</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出力</a:t>
            </a:r>
            <a:r>
              <a:rPr lang="en-US" altLang="ja-JP" dirty="0" smtClean="0">
                <a:latin typeface="メイリオ" panose="020B0604030504040204" pitchFamily="50" charset="-128"/>
                <a:ea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rPr>
              <a:t>に、</a:t>
            </a:r>
            <a:r>
              <a:rPr lang="ja-JP" altLang="en-US" dirty="0" err="1" smtClean="0">
                <a:latin typeface="メイリオ" panose="020B0604030504040204" pitchFamily="50" charset="-128"/>
                <a:ea typeface="メイリオ" panose="020B0604030504040204" pitchFamily="50" charset="-128"/>
              </a:rPr>
              <a:t>ぞれぞれ</a:t>
            </a:r>
            <a:r>
              <a:rPr lang="ja-JP" altLang="en-US" dirty="0" smtClean="0">
                <a:latin typeface="メイリオ" panose="020B0604030504040204" pitchFamily="50" charset="-128"/>
                <a:ea typeface="メイリオ" panose="020B0604030504040204" pitchFamily="50" charset="-128"/>
              </a:rPr>
              <a:t>電気を</a:t>
            </a:r>
            <a:r>
              <a:rPr lang="en-US" altLang="ja-JP" dirty="0" smtClean="0">
                <a:latin typeface="メイリオ" panose="020B0604030504040204" pitchFamily="50" charset="-128"/>
                <a:ea typeface="メイリオ" panose="020B0604030504040204" pitchFamily="50" charset="-128"/>
              </a:rPr>
              <a:t>ON/OFF</a:t>
            </a:r>
            <a:r>
              <a:rPr lang="ja-JP" altLang="en-US" dirty="0" smtClean="0">
                <a:latin typeface="メイリオ" panose="020B0604030504040204" pitchFamily="50" charset="-128"/>
                <a:ea typeface="メイリオ" panose="020B0604030504040204" pitchFamily="50" charset="-128"/>
              </a:rPr>
              <a:t>するようにプログラムする必要があります。</a:t>
            </a:r>
            <a:endParaRPr kumimoji="1" lang="ja-JP" altLang="en-US"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40143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lang="ja-JP" altLang="en-US" sz="2400" dirty="0">
                <a:solidFill>
                  <a:prstClr val="black"/>
                </a:solidFill>
                <a:latin typeface="メイリオ" panose="020B0604030504040204" pitchFamily="50" charset="-128"/>
                <a:ea typeface="メイリオ" panose="020B0604030504040204" pitchFamily="50" charset="-128"/>
              </a:rPr>
              <a:t>いろいろ</a:t>
            </a:r>
            <a:r>
              <a:rPr lang="en-US" altLang="ja-JP" sz="2400" dirty="0">
                <a:solidFill>
                  <a:prstClr val="black"/>
                </a:solidFill>
                <a:latin typeface="メイリオ" panose="020B0604030504040204" pitchFamily="50" charset="-128"/>
                <a:ea typeface="メイリオ" panose="020B0604030504040204" pitchFamily="50" charset="-128"/>
              </a:rPr>
              <a:t>MESH</a:t>
            </a:r>
            <a:r>
              <a:rPr lang="ja-JP" altLang="en-US" sz="2400" dirty="0">
                <a:solidFill>
                  <a:prstClr val="black"/>
                </a:solidFill>
                <a:latin typeface="メイリオ" panose="020B0604030504040204" pitchFamily="50" charset="-128"/>
                <a:ea typeface="メイリオ" panose="020B0604030504040204" pitchFamily="50" charset="-128"/>
              </a:rPr>
              <a:t>で作って</a:t>
            </a:r>
            <a:r>
              <a:rPr lang="ja-JP" altLang="en-US" sz="2400" dirty="0" smtClean="0">
                <a:solidFill>
                  <a:prstClr val="black"/>
                </a:solidFill>
                <a:latin typeface="メイリオ" panose="020B0604030504040204" pitchFamily="50" charset="-128"/>
                <a:ea typeface="メイリオ" panose="020B0604030504040204" pitchFamily="50" charset="-128"/>
              </a:rPr>
              <a:t>みよう</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p:cNvSpPr txBox="1"/>
          <p:nvPr/>
        </p:nvSpPr>
        <p:spPr>
          <a:xfrm>
            <a:off x="394775" y="1053782"/>
            <a:ext cx="8341011" cy="646331"/>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を使っていろいろなものをつくってみよう。つぎのサイトもヒントにしてね。</a:t>
            </a:r>
          </a:p>
        </p:txBody>
      </p:sp>
      <p:sp>
        <p:nvSpPr>
          <p:cNvPr id="8" name="テキスト ボックス 7"/>
          <p:cNvSpPr txBox="1"/>
          <p:nvPr/>
        </p:nvSpPr>
        <p:spPr>
          <a:xfrm>
            <a:off x="394775" y="1841403"/>
            <a:ext cx="3670957" cy="738664"/>
          </a:xfrm>
          <a:prstGeom prst="rect">
            <a:avLst/>
          </a:prstGeom>
          <a:noFill/>
          <a:ln w="15875">
            <a:noFill/>
          </a:ln>
        </p:spPr>
        <p:txBody>
          <a:bodyPr wrap="square" rtlCol="0">
            <a:spAutoFit/>
          </a:bodyPr>
          <a:lstStyle/>
          <a:p>
            <a:pPr lvl="0">
              <a:defRPr/>
            </a:pPr>
            <a:r>
              <a:rPr lang="en-US" altLang="ja-JP" sz="2400" dirty="0" smtClean="0">
                <a:solidFill>
                  <a:prstClr val="black"/>
                </a:solidFill>
                <a:latin typeface="メイリオ" panose="020B0604030504040204" pitchFamily="50" charset="-128"/>
                <a:ea typeface="メイリオ" panose="020B0604030504040204" pitchFamily="50" charset="-128"/>
              </a:rPr>
              <a:t>MESH</a:t>
            </a:r>
            <a:r>
              <a:rPr lang="ja-JP" altLang="en-US" sz="2400" dirty="0" smtClean="0">
                <a:solidFill>
                  <a:prstClr val="black"/>
                </a:solidFill>
                <a:latin typeface="メイリオ" panose="020B0604030504040204" pitchFamily="50" charset="-128"/>
                <a:ea typeface="メイリオ" panose="020B0604030504040204" pitchFamily="50" charset="-128"/>
              </a:rPr>
              <a:t>レシピ集</a:t>
            </a:r>
          </a:p>
          <a:p>
            <a:pPr lvl="0">
              <a:defRPr/>
            </a:pPr>
            <a:r>
              <a:rPr lang="en-US" altLang="ja-JP" dirty="0" smtClean="0">
                <a:solidFill>
                  <a:prstClr val="black"/>
                </a:solidFill>
                <a:latin typeface="メイリオ" panose="020B0604030504040204" pitchFamily="50" charset="-128"/>
                <a:ea typeface="メイリオ" panose="020B0604030504040204" pitchFamily="50" charset="-128"/>
              </a:rPr>
              <a:t>https</a:t>
            </a:r>
            <a:r>
              <a:rPr lang="en-US" altLang="ja-JP" dirty="0">
                <a:solidFill>
                  <a:prstClr val="black"/>
                </a:solidFill>
                <a:latin typeface="メイリオ" panose="020B0604030504040204" pitchFamily="50" charset="-128"/>
                <a:ea typeface="メイリオ" panose="020B0604030504040204" pitchFamily="50" charset="-128"/>
              </a:rPr>
              <a:t>://</a:t>
            </a:r>
            <a:r>
              <a:rPr lang="en-US" altLang="ja-JP" dirty="0" smtClean="0">
                <a:solidFill>
                  <a:prstClr val="black"/>
                </a:solidFill>
                <a:latin typeface="メイリオ" panose="020B0604030504040204" pitchFamily="50" charset="-128"/>
                <a:ea typeface="メイリオ" panose="020B0604030504040204" pitchFamily="50" charset="-128"/>
              </a:rPr>
              <a:t>recipe.meshprj.com/jp</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テキスト ボックス 10"/>
          <p:cNvSpPr txBox="1"/>
          <p:nvPr/>
        </p:nvSpPr>
        <p:spPr>
          <a:xfrm>
            <a:off x="4291860" y="1841403"/>
            <a:ext cx="4223490" cy="1015663"/>
          </a:xfrm>
          <a:prstGeom prst="rect">
            <a:avLst/>
          </a:prstGeom>
          <a:noFill/>
          <a:ln w="15875">
            <a:noFill/>
          </a:ln>
        </p:spPr>
        <p:txBody>
          <a:bodyPr wrap="square" rtlCol="0">
            <a:spAutoFit/>
          </a:bodyPr>
          <a:lstStyle/>
          <a:p>
            <a:pPr lvl="0">
              <a:defRPr/>
            </a:pPr>
            <a:r>
              <a:rPr lang="en-US" altLang="ja-JP" sz="2400" dirty="0" smtClean="0">
                <a:solidFill>
                  <a:prstClr val="black"/>
                </a:solidFill>
                <a:latin typeface="メイリオ" panose="020B0604030504040204" pitchFamily="50" charset="-128"/>
                <a:ea typeface="メイリオ" panose="020B0604030504040204" pitchFamily="50" charset="-128"/>
              </a:rPr>
              <a:t>MESH</a:t>
            </a:r>
            <a:r>
              <a:rPr lang="ja-JP" altLang="en-US" sz="2400" dirty="0" smtClean="0">
                <a:solidFill>
                  <a:prstClr val="black"/>
                </a:solidFill>
                <a:latin typeface="メイリオ" panose="020B0604030504040204" pitchFamily="50" charset="-128"/>
                <a:ea typeface="メイリオ" panose="020B0604030504040204" pitchFamily="50" charset="-128"/>
              </a:rPr>
              <a:t>でアイデア物作り</a:t>
            </a:r>
            <a:r>
              <a:rPr lang="en-US" altLang="ja-JP" dirty="0" smtClean="0">
                <a:solidFill>
                  <a:prstClr val="black"/>
                </a:solidFill>
                <a:latin typeface="メイリオ" panose="020B0604030504040204" pitchFamily="50" charset="-128"/>
                <a:ea typeface="メイリオ" panose="020B0604030504040204" pitchFamily="50" charset="-128"/>
              </a:rPr>
              <a:t>http</a:t>
            </a:r>
            <a:r>
              <a:rPr lang="en-US" altLang="ja-JP" dirty="0">
                <a:solidFill>
                  <a:prstClr val="black"/>
                </a:solidFill>
                <a:latin typeface="メイリオ" panose="020B0604030504040204" pitchFamily="50" charset="-128"/>
                <a:ea typeface="メイリオ" panose="020B0604030504040204" pitchFamily="50" charset="-128"/>
              </a:rPr>
              <a:t>://prog.kodomonokagaku.com/mesh/</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644710" y="3087903"/>
            <a:ext cx="3171086" cy="2627471"/>
          </a:xfrm>
          <a:prstGeom prst="rect">
            <a:avLst/>
          </a:prstGeom>
        </p:spPr>
      </p:pic>
      <p:pic>
        <p:nvPicPr>
          <p:cNvPr id="6" name="図 5"/>
          <p:cNvPicPr>
            <a:picLocks noChangeAspect="1"/>
          </p:cNvPicPr>
          <p:nvPr/>
        </p:nvPicPr>
        <p:blipFill>
          <a:blip r:embed="rId3"/>
          <a:stretch>
            <a:fillRect/>
          </a:stretch>
        </p:blipFill>
        <p:spPr>
          <a:xfrm>
            <a:off x="4740048" y="3087903"/>
            <a:ext cx="3435803" cy="2692710"/>
          </a:xfrm>
          <a:prstGeom prst="rect">
            <a:avLst/>
          </a:prstGeom>
        </p:spPr>
      </p:pic>
    </p:spTree>
    <p:extLst>
      <p:ext uri="{BB962C8B-B14F-4D97-AF65-F5344CB8AC3E}">
        <p14:creationId xmlns:p14="http://schemas.microsoft.com/office/powerpoint/2010/main" val="3276965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7911024"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smtClean="0">
                <a:solidFill>
                  <a:prstClr val="black"/>
                </a:solidFill>
                <a:latin typeface="メイリオ" panose="020B0604030504040204" pitchFamily="50" charset="-128"/>
                <a:ea typeface="メイリオ" panose="020B0604030504040204" pitchFamily="50" charset="-128"/>
              </a:rPr>
              <a:t>GPIO</a:t>
            </a:r>
            <a:r>
              <a:rPr lang="ja-JP" altLang="en-US" sz="2400" dirty="0" smtClean="0">
                <a:solidFill>
                  <a:prstClr val="black"/>
                </a:solidFill>
                <a:latin typeface="メイリオ" panose="020B0604030504040204" pitchFamily="50" charset="-128"/>
                <a:ea typeface="メイリオ" panose="020B0604030504040204" pitchFamily="50" charset="-128"/>
              </a:rPr>
              <a:t>を使おう</a:t>
            </a:r>
            <a:r>
              <a:rPr lang="en-US" altLang="ja-JP" sz="2400" dirty="0" smtClean="0">
                <a:solidFill>
                  <a:prstClr val="black"/>
                </a:solidFill>
                <a:latin typeface="メイリオ" panose="020B0604030504040204" pitchFamily="50" charset="-128"/>
                <a:ea typeface="メイリオ" panose="020B0604030504040204" pitchFamily="50" charset="-128"/>
              </a:rPr>
              <a:t>(1) </a:t>
            </a:r>
            <a:r>
              <a:rPr lang="ja-JP" altLang="en-US" sz="2400" dirty="0" smtClean="0">
                <a:solidFill>
                  <a:prstClr val="black"/>
                </a:solidFill>
                <a:latin typeface="メイリオ" panose="020B0604030504040204" pitchFamily="50" charset="-128"/>
                <a:ea typeface="メイリオ" panose="020B0604030504040204" pitchFamily="50" charset="-128"/>
              </a:rPr>
              <a:t>低</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電流のモーターを直接接続する</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26" name="Picture 2" descr="MESH GPIO P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18" y="1025759"/>
            <a:ext cx="2486025" cy="1333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ext uri="{D42A27DB-BD31-4B8C-83A1-F6EECF244321}">
                <p14:modId xmlns:p14="http://schemas.microsoft.com/office/powerpoint/2010/main" val="3958869107"/>
              </p:ext>
            </p:extLst>
          </p:nvPr>
        </p:nvGraphicFramePr>
        <p:xfrm>
          <a:off x="4933950" y="4353604"/>
          <a:ext cx="3048000" cy="2225040"/>
        </p:xfrm>
        <a:graphic>
          <a:graphicData uri="http://schemas.openxmlformats.org/drawingml/2006/table">
            <a:tbl>
              <a:tblPr firstRow="1" bandRow="1">
                <a:tableStyleId>{5C22544A-7EE6-4342-B048-85BDC9FD1C3A}</a:tableStyleId>
              </a:tblPr>
              <a:tblGrid>
                <a:gridCol w="713014">
                  <a:extLst>
                    <a:ext uri="{9D8B030D-6E8A-4147-A177-3AD203B41FA5}">
                      <a16:colId xmlns:a16="http://schemas.microsoft.com/office/drawing/2014/main" val="2567975572"/>
                    </a:ext>
                  </a:extLst>
                </a:gridCol>
                <a:gridCol w="2334986">
                  <a:extLst>
                    <a:ext uri="{9D8B030D-6E8A-4147-A177-3AD203B41FA5}">
                      <a16:colId xmlns:a16="http://schemas.microsoft.com/office/drawing/2014/main" val="3218134244"/>
                    </a:ext>
                  </a:extLst>
                </a:gridCol>
              </a:tblGrid>
              <a:tr h="370840">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ピン</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機能</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5260293"/>
                  </a:ext>
                </a:extLst>
              </a:tr>
              <a:tr h="370840">
                <a:tc>
                  <a:txBody>
                    <a:bodyPr/>
                    <a:lstStyle/>
                    <a:p>
                      <a:pPr algn="ctr"/>
                      <a:r>
                        <a:rPr kumimoji="1" lang="en-US" altLang="ja-JP" sz="1800" dirty="0" smtClean="0">
                          <a:solidFill>
                            <a:schemeClr val="tx1"/>
                          </a:solidFill>
                          <a:latin typeface="メイリオ" panose="020B0604030504040204" pitchFamily="50" charset="-128"/>
                          <a:ea typeface="メイリオ" panose="020B0604030504040204" pitchFamily="50" charset="-128"/>
                        </a:rPr>
                        <a:t>1</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r>
                        <a:rPr kumimoji="1" lang="ja-JP" altLang="en-US" sz="1800" dirty="0" smtClean="0">
                          <a:solidFill>
                            <a:schemeClr val="tx1"/>
                          </a:solidFill>
                          <a:latin typeface="メイリオ" panose="020B0604030504040204" pitchFamily="50" charset="-128"/>
                          <a:ea typeface="メイリオ" panose="020B0604030504040204" pitchFamily="50" charset="-128"/>
                        </a:rPr>
                        <a:t>電源供給</a:t>
                      </a:r>
                      <a:r>
                        <a:rPr kumimoji="1" lang="en-US" altLang="ja-JP" sz="1800" dirty="0" smtClean="0">
                          <a:solidFill>
                            <a:schemeClr val="tx1"/>
                          </a:solidFill>
                          <a:latin typeface="メイリオ" panose="020B0604030504040204" pitchFamily="50" charset="-128"/>
                          <a:ea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2062341552"/>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デジタル入力</a:t>
                      </a:r>
                      <a:r>
                        <a:rPr kumimoji="1" lang="en-US" altLang="ja-JP" sz="1800" dirty="0" smtClean="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825830"/>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デジタル入力</a:t>
                      </a:r>
                      <a:r>
                        <a:rPr kumimoji="1" lang="en-US" altLang="ja-JP" sz="1800" dirty="0" smtClean="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036419"/>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4</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デジタル入力</a:t>
                      </a:r>
                      <a:r>
                        <a:rPr kumimoji="1" lang="en-US" altLang="ja-JP" sz="1800" dirty="0" smtClean="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899513"/>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5</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tc>
                  <a:txBody>
                    <a:bodyPr/>
                    <a:lstStyle/>
                    <a:p>
                      <a:r>
                        <a:rPr kumimoji="1" lang="ja-JP" altLang="en-US" sz="1800" dirty="0" smtClean="0">
                          <a:latin typeface="メイリオ" panose="020B0604030504040204" pitchFamily="50" charset="-128"/>
                          <a:ea typeface="メイリオ" panose="020B0604030504040204" pitchFamily="50" charset="-128"/>
                        </a:rPr>
                        <a:t>電源</a:t>
                      </a:r>
                      <a:r>
                        <a:rPr kumimoji="1" lang="en-US" altLang="ja-JP" sz="1800" dirty="0" smtClean="0">
                          <a:latin typeface="メイリオ" panose="020B0604030504040204" pitchFamily="50" charset="-128"/>
                          <a:ea typeface="メイリオ" panose="020B0604030504040204" pitchFamily="50" charset="-128"/>
                        </a:rPr>
                        <a:t>(-)(</a:t>
                      </a:r>
                      <a:r>
                        <a:rPr kumimoji="1" lang="ja-JP" altLang="en-US" sz="1800" dirty="0" smtClean="0">
                          <a:latin typeface="メイリオ" panose="020B0604030504040204" pitchFamily="50" charset="-128"/>
                          <a:ea typeface="メイリオ" panose="020B0604030504040204" pitchFamily="50" charset="-128"/>
                        </a:rPr>
                        <a:t>グラウンド</a:t>
                      </a:r>
                      <a:r>
                        <a:rPr kumimoji="1" lang="en-US" altLang="ja-JP" sz="1800" dirty="0" smtClean="0">
                          <a:latin typeface="メイリオ" panose="020B0604030504040204" pitchFamily="50" charset="-128"/>
                          <a:ea typeface="メイリオ" panose="020B0604030504040204" pitchFamily="50" charset="-128"/>
                        </a:rPr>
                        <a:t>)</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CC"/>
                    </a:solidFill>
                  </a:tcPr>
                </a:tc>
                <a:extLst>
                  <a:ext uri="{0D108BD9-81ED-4DB2-BD59-A6C34878D82A}">
                    <a16:rowId xmlns:a16="http://schemas.microsoft.com/office/drawing/2014/main" val="4262705706"/>
                  </a:ext>
                </a:extLst>
              </a:tr>
            </a:tbl>
          </a:graphicData>
        </a:graphic>
      </p:graphicFrame>
      <p:sp>
        <p:nvSpPr>
          <p:cNvPr id="3" name="テキスト ボックス 2"/>
          <p:cNvSpPr txBox="1"/>
          <p:nvPr/>
        </p:nvSpPr>
        <p:spPr>
          <a:xfrm>
            <a:off x="3766457" y="1025759"/>
            <a:ext cx="4539343" cy="923330"/>
          </a:xfrm>
          <a:prstGeom prst="rect">
            <a:avLst/>
          </a:prstGeom>
          <a:noFill/>
          <a:ln w="15875">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タミヤのソーラーモーター等低電流で動作するものは直接</a:t>
            </a:r>
            <a:r>
              <a:rPr kumimoji="1" lang="en-US" altLang="ja-JP" dirty="0" smtClean="0">
                <a:latin typeface="メイリオ" panose="020B0604030504040204" pitchFamily="50" charset="-128"/>
                <a:ea typeface="メイリオ" panose="020B0604030504040204" pitchFamily="50" charset="-128"/>
              </a:rPr>
              <a:t>GPIO</a:t>
            </a:r>
            <a:r>
              <a:rPr kumimoji="1" lang="ja-JP" altLang="en-US" dirty="0" smtClean="0">
                <a:latin typeface="メイリオ" panose="020B0604030504040204" pitchFamily="50" charset="-128"/>
                <a:ea typeface="メイリオ" panose="020B0604030504040204" pitchFamily="50" charset="-128"/>
              </a:rPr>
              <a:t>タグに接続して制御することができます</a:t>
            </a:r>
            <a:r>
              <a:rPr lang="ja-JP" altLang="en-US" dirty="0" smtClean="0">
                <a:latin typeface="メイリオ" panose="020B0604030504040204" pitchFamily="50" charset="-128"/>
                <a:ea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766456" y="2171383"/>
            <a:ext cx="4539343" cy="923330"/>
          </a:xfrm>
          <a:prstGeom prst="rect">
            <a:avLst/>
          </a:prstGeom>
          <a:noFill/>
          <a:ln w="15875">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指定方法</a:t>
            </a:r>
            <a:r>
              <a:rPr kumimoji="1" lang="en-US" altLang="ja-JP" dirty="0" smtClean="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オン</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電源供給を開始します</a:t>
            </a:r>
          </a:p>
          <a:p>
            <a:r>
              <a:rPr lang="ja-JP" altLang="en-US" dirty="0">
                <a:latin typeface="メイリオ" panose="020B0604030504040204" pitchFamily="50" charset="-128"/>
                <a:ea typeface="メイリオ" panose="020B0604030504040204" pitchFamily="50" charset="-128"/>
              </a:rPr>
              <a:t>オフ</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電源供給を停止します</a:t>
            </a:r>
            <a:endParaRPr kumimoji="1"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66270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719801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GPIO</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を使おう</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外部のモーターなど制御する</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26" name="Picture 2" descr="MESH GPIO P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18" y="1467710"/>
            <a:ext cx="2486025" cy="1333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ext uri="{D42A27DB-BD31-4B8C-83A1-F6EECF244321}">
                <p14:modId xmlns:p14="http://schemas.microsoft.com/office/powerpoint/2010/main" val="4172957087"/>
              </p:ext>
            </p:extLst>
          </p:nvPr>
        </p:nvGraphicFramePr>
        <p:xfrm>
          <a:off x="2013857" y="3517132"/>
          <a:ext cx="6096000" cy="2225040"/>
        </p:xfrm>
        <a:graphic>
          <a:graphicData uri="http://schemas.openxmlformats.org/drawingml/2006/table">
            <a:tbl>
              <a:tblPr firstRow="1" bandRow="1">
                <a:tableStyleId>{5C22544A-7EE6-4342-B048-85BDC9FD1C3A}</a:tableStyleId>
              </a:tblPr>
              <a:tblGrid>
                <a:gridCol w="713014">
                  <a:extLst>
                    <a:ext uri="{9D8B030D-6E8A-4147-A177-3AD203B41FA5}">
                      <a16:colId xmlns:a16="http://schemas.microsoft.com/office/drawing/2014/main" val="2567975572"/>
                    </a:ext>
                  </a:extLst>
                </a:gridCol>
                <a:gridCol w="2334986">
                  <a:extLst>
                    <a:ext uri="{9D8B030D-6E8A-4147-A177-3AD203B41FA5}">
                      <a16:colId xmlns:a16="http://schemas.microsoft.com/office/drawing/2014/main" val="3218134244"/>
                    </a:ext>
                  </a:extLst>
                </a:gridCol>
                <a:gridCol w="669471">
                  <a:extLst>
                    <a:ext uri="{9D8B030D-6E8A-4147-A177-3AD203B41FA5}">
                      <a16:colId xmlns:a16="http://schemas.microsoft.com/office/drawing/2014/main" val="761835958"/>
                    </a:ext>
                  </a:extLst>
                </a:gridCol>
                <a:gridCol w="2378529">
                  <a:extLst>
                    <a:ext uri="{9D8B030D-6E8A-4147-A177-3AD203B41FA5}">
                      <a16:colId xmlns:a16="http://schemas.microsoft.com/office/drawing/2014/main" val="4256775671"/>
                    </a:ext>
                  </a:extLst>
                </a:gridCol>
              </a:tblGrid>
              <a:tr h="370840">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ピン</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機能</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ピン</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機能</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5260293"/>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電源供給</a:t>
                      </a:r>
                      <a:r>
                        <a:rPr kumimoji="1" lang="en-US" altLang="ja-JP" sz="1800" dirty="0" smtClean="0">
                          <a:latin typeface="メイリオ" panose="020B0604030504040204" pitchFamily="50" charset="-128"/>
                          <a:ea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6</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デジタル出力</a:t>
                      </a:r>
                      <a:r>
                        <a:rPr kumimoji="1" lang="en-US" altLang="ja-JP" sz="1800" dirty="0" smtClean="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341552"/>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デジタル入力</a:t>
                      </a:r>
                      <a:r>
                        <a:rPr kumimoji="1" lang="en-US" altLang="ja-JP" sz="1800" dirty="0" smtClean="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7</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デジタル出力</a:t>
                      </a:r>
                      <a:r>
                        <a:rPr kumimoji="1" lang="en-US" altLang="ja-JP" sz="1800" dirty="0" smtClean="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825830"/>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デジタル入力</a:t>
                      </a:r>
                      <a:r>
                        <a:rPr kumimoji="1" lang="en-US" altLang="ja-JP" sz="1800" dirty="0" smtClean="0">
                          <a:latin typeface="メイリオ" panose="020B0604030504040204" pitchFamily="50" charset="-128"/>
                          <a:ea typeface="メイリオ" panose="020B0604030504040204" pitchFamily="50" charset="-128"/>
                        </a:rPr>
                        <a:t>2</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8</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デジタル出力</a:t>
                      </a:r>
                      <a:r>
                        <a:rPr kumimoji="1" lang="en-US" altLang="ja-JP" sz="1800" dirty="0" smtClean="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036419"/>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4</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デジタル入力</a:t>
                      </a:r>
                      <a:r>
                        <a:rPr kumimoji="1" lang="en-US" altLang="ja-JP" sz="1800" dirty="0" smtClean="0">
                          <a:latin typeface="メイリオ" panose="020B0604030504040204" pitchFamily="50" charset="-128"/>
                          <a:ea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9</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アナログ入力</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899513"/>
                  </a:ext>
                </a:extLst>
              </a:tr>
              <a:tr h="370840">
                <a:tc>
                  <a:txBody>
                    <a:bodyPr/>
                    <a:lstStyle/>
                    <a:p>
                      <a:pPr algn="ctr"/>
                      <a:r>
                        <a:rPr kumimoji="1" lang="en-US" altLang="ja-JP" sz="1800" dirty="0" smtClean="0">
                          <a:latin typeface="メイリオ" panose="020B0604030504040204" pitchFamily="50" charset="-128"/>
                          <a:ea typeface="メイリオ" panose="020B0604030504040204" pitchFamily="50" charset="-128"/>
                        </a:rPr>
                        <a:t>5</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smtClean="0">
                          <a:latin typeface="メイリオ" panose="020B0604030504040204" pitchFamily="50" charset="-128"/>
                          <a:ea typeface="メイリオ" panose="020B0604030504040204" pitchFamily="50" charset="-128"/>
                        </a:rPr>
                        <a:t>電源</a:t>
                      </a:r>
                      <a:r>
                        <a:rPr kumimoji="1" lang="en-US" altLang="ja-JP" sz="1800" dirty="0" smtClean="0">
                          <a:latin typeface="メイリオ" panose="020B0604030504040204" pitchFamily="50" charset="-128"/>
                          <a:ea typeface="メイリオ" panose="020B0604030504040204" pitchFamily="50" charset="-128"/>
                        </a:rPr>
                        <a:t>(-)(</a:t>
                      </a:r>
                      <a:r>
                        <a:rPr kumimoji="1" lang="ja-JP" altLang="en-US" sz="1800" dirty="0" smtClean="0">
                          <a:latin typeface="メイリオ" panose="020B0604030504040204" pitchFamily="50" charset="-128"/>
                          <a:ea typeface="メイリオ" panose="020B0604030504040204" pitchFamily="50" charset="-128"/>
                        </a:rPr>
                        <a:t>グラウンド</a:t>
                      </a:r>
                      <a:r>
                        <a:rPr kumimoji="1" lang="en-US" altLang="ja-JP" sz="1800" dirty="0" smtClean="0">
                          <a:latin typeface="メイリオ" panose="020B0604030504040204" pitchFamily="50" charset="-128"/>
                          <a:ea typeface="メイリオ" panose="020B0604030504040204" pitchFamily="50" charset="-128"/>
                        </a:rPr>
                        <a:t>)</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10</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800" dirty="0" smtClean="0">
                          <a:latin typeface="メイリオ" panose="020B0604030504040204" pitchFamily="50" charset="-128"/>
                          <a:ea typeface="メイリオ" panose="020B0604030504040204" pitchFamily="50" charset="-128"/>
                        </a:rPr>
                        <a:t>PWM</a:t>
                      </a:r>
                      <a:r>
                        <a:rPr kumimoji="1" lang="ja-JP" altLang="en-US" sz="1800" dirty="0" smtClean="0">
                          <a:latin typeface="メイリオ" panose="020B0604030504040204" pitchFamily="50" charset="-128"/>
                          <a:ea typeface="メイリオ" panose="020B0604030504040204" pitchFamily="50" charset="-128"/>
                        </a:rPr>
                        <a:t>制御</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705706"/>
                  </a:ext>
                </a:extLst>
              </a:tr>
            </a:tbl>
          </a:graphicData>
        </a:graphic>
      </p:graphicFrame>
      <p:sp>
        <p:nvSpPr>
          <p:cNvPr id="3" name="テキスト ボックス 2"/>
          <p:cNvSpPr txBox="1"/>
          <p:nvPr/>
        </p:nvSpPr>
        <p:spPr>
          <a:xfrm>
            <a:off x="3733800" y="1467710"/>
            <a:ext cx="4539343" cy="923330"/>
          </a:xfrm>
          <a:prstGeom prst="rect">
            <a:avLst/>
          </a:prstGeom>
          <a:noFill/>
          <a:ln w="15875">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外部のモータを制御したり、</a:t>
            </a:r>
            <a:r>
              <a:rPr kumimoji="1" lang="en-US" altLang="ja-JP" dirty="0" smtClean="0">
                <a:latin typeface="メイリオ" panose="020B0604030504040204" pitchFamily="50" charset="-128"/>
                <a:ea typeface="メイリオ" panose="020B0604030504040204" pitchFamily="50" charset="-128"/>
              </a:rPr>
              <a:t>MESH</a:t>
            </a:r>
            <a:r>
              <a:rPr kumimoji="1" lang="ja-JP" altLang="en-US" dirty="0" err="1" smtClean="0">
                <a:latin typeface="メイリオ" panose="020B0604030504040204" pitchFamily="50" charset="-128"/>
                <a:ea typeface="メイリオ" panose="020B0604030504040204" pitchFamily="50" charset="-128"/>
              </a:rPr>
              <a:t>には</a:t>
            </a:r>
            <a:r>
              <a:rPr kumimoji="1" lang="ja-JP" altLang="en-US" dirty="0" smtClean="0">
                <a:latin typeface="メイリオ" panose="020B0604030504040204" pitchFamily="50" charset="-128"/>
                <a:ea typeface="メイリオ" panose="020B0604030504040204" pitchFamily="50" charset="-128"/>
              </a:rPr>
              <a:t>ないセンサー等を使用する場合は、</a:t>
            </a:r>
            <a:r>
              <a:rPr kumimoji="1" lang="en-US" altLang="ja-JP" dirty="0" smtClean="0">
                <a:latin typeface="メイリオ" panose="020B0604030504040204" pitchFamily="50" charset="-128"/>
                <a:ea typeface="メイリオ" panose="020B0604030504040204" pitchFamily="50" charset="-128"/>
              </a:rPr>
              <a:t>GPIO</a:t>
            </a:r>
            <a:r>
              <a:rPr lang="ja-JP" altLang="en-US" dirty="0" smtClean="0">
                <a:latin typeface="メイリオ" panose="020B0604030504040204" pitchFamily="50" charset="-128"/>
                <a:ea typeface="メイリオ" panose="020B0604030504040204" pitchFamily="50" charset="-128"/>
              </a:rPr>
              <a:t>ブロックを使用します。</a:t>
            </a:r>
            <a:endParaRPr kumimoji="1"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4379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7198011"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GPIO</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を使おう</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(2) </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デジタル出力の意味</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026" name="Picture 2" descr="MESH GPIO PI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89" y="1057539"/>
            <a:ext cx="2486025" cy="1333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 1"/>
          <p:cNvGraphicFramePr>
            <a:graphicFrameLocks noGrp="1"/>
          </p:cNvGraphicFramePr>
          <p:nvPr>
            <p:extLst>
              <p:ext uri="{D42A27DB-BD31-4B8C-83A1-F6EECF244321}">
                <p14:modId xmlns:p14="http://schemas.microsoft.com/office/powerpoint/2010/main" val="2283494772"/>
              </p:ext>
            </p:extLst>
          </p:nvPr>
        </p:nvGraphicFramePr>
        <p:xfrm>
          <a:off x="752390" y="3579863"/>
          <a:ext cx="5705560" cy="2595880"/>
        </p:xfrm>
        <a:graphic>
          <a:graphicData uri="http://schemas.openxmlformats.org/drawingml/2006/table">
            <a:tbl>
              <a:tblPr firstRow="1" bandRow="1">
                <a:tableStyleId>{5C22544A-7EE6-4342-B048-85BDC9FD1C3A}</a:tableStyleId>
              </a:tblPr>
              <a:tblGrid>
                <a:gridCol w="2474909">
                  <a:extLst>
                    <a:ext uri="{9D8B030D-6E8A-4147-A177-3AD203B41FA5}">
                      <a16:colId xmlns:a16="http://schemas.microsoft.com/office/drawing/2014/main" val="3218134244"/>
                    </a:ext>
                  </a:extLst>
                </a:gridCol>
                <a:gridCol w="1544566">
                  <a:extLst>
                    <a:ext uri="{9D8B030D-6E8A-4147-A177-3AD203B41FA5}">
                      <a16:colId xmlns:a16="http://schemas.microsoft.com/office/drawing/2014/main" val="761835958"/>
                    </a:ext>
                  </a:extLst>
                </a:gridCol>
                <a:gridCol w="1686085">
                  <a:extLst>
                    <a:ext uri="{9D8B030D-6E8A-4147-A177-3AD203B41FA5}">
                      <a16:colId xmlns:a16="http://schemas.microsoft.com/office/drawing/2014/main" val="4256775671"/>
                    </a:ext>
                  </a:extLst>
                </a:gridCol>
              </a:tblGrid>
              <a:tr h="370840">
                <a:tc>
                  <a:txBody>
                    <a:bodyPr/>
                    <a:lstStyle/>
                    <a:p>
                      <a:pPr algn="ctr"/>
                      <a:r>
                        <a:rPr kumimoji="1" lang="ja-JP" altLang="en-US" sz="1800" dirty="0" smtClean="0">
                          <a:solidFill>
                            <a:schemeClr val="tx1"/>
                          </a:solidFill>
                          <a:latin typeface="メイリオ" panose="020B0604030504040204" pitchFamily="50" charset="-128"/>
                          <a:ea typeface="メイリオ" panose="020B0604030504040204" pitchFamily="50" charset="-128"/>
                        </a:rPr>
                        <a:t>いろいろな場面</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800" dirty="0" smtClean="0">
                          <a:solidFill>
                            <a:schemeClr val="tx1"/>
                          </a:solidFill>
                          <a:latin typeface="メイリオ" panose="020B0604030504040204" pitchFamily="50" charset="-128"/>
                          <a:ea typeface="メイリオ" panose="020B0604030504040204" pitchFamily="50" charset="-128"/>
                        </a:rPr>
                        <a:t>On</a:t>
                      </a:r>
                      <a:r>
                        <a:rPr kumimoji="1" lang="ja-JP" altLang="en-US" sz="1800" dirty="0" smtClean="0">
                          <a:solidFill>
                            <a:schemeClr val="tx1"/>
                          </a:solidFill>
                          <a:latin typeface="メイリオ" panose="020B0604030504040204" pitchFamily="50" charset="-128"/>
                          <a:ea typeface="メイリオ" panose="020B0604030504040204" pitchFamily="50" charset="-128"/>
                        </a:rPr>
                        <a:t>状態</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800" dirty="0" smtClean="0">
                          <a:solidFill>
                            <a:schemeClr val="tx1"/>
                          </a:solidFill>
                          <a:latin typeface="メイリオ" panose="020B0604030504040204" pitchFamily="50" charset="-128"/>
                          <a:ea typeface="メイリオ" panose="020B0604030504040204" pitchFamily="50" charset="-128"/>
                        </a:rPr>
                        <a:t>Off</a:t>
                      </a:r>
                      <a:r>
                        <a:rPr kumimoji="1" lang="ja-JP" altLang="en-US" sz="1800" dirty="0" smtClean="0">
                          <a:solidFill>
                            <a:schemeClr val="tx1"/>
                          </a:solidFill>
                          <a:latin typeface="メイリオ" panose="020B0604030504040204" pitchFamily="50" charset="-128"/>
                          <a:ea typeface="メイリオ" panose="020B0604030504040204" pitchFamily="50" charset="-128"/>
                        </a:rPr>
                        <a:t>状態</a:t>
                      </a:r>
                      <a:endParaRPr kumimoji="1" lang="ja-JP" altLang="en-US" sz="180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5260293"/>
                  </a:ext>
                </a:extLst>
              </a:tr>
              <a:tr h="370840">
                <a:tc>
                  <a:txBody>
                    <a:bodyPr/>
                    <a:lstStyle/>
                    <a:p>
                      <a:r>
                        <a:rPr kumimoji="1" lang="en-US" altLang="ja-JP" sz="1800" dirty="0" smtClean="0">
                          <a:latin typeface="メイリオ" panose="020B0604030504040204" pitchFamily="50" charset="-128"/>
                          <a:ea typeface="メイリオ" panose="020B0604030504040204" pitchFamily="50" charset="-128"/>
                        </a:rPr>
                        <a:t>MESH</a:t>
                      </a:r>
                      <a:r>
                        <a:rPr kumimoji="1" lang="ja-JP" altLang="en-US" sz="1800" dirty="0" err="1" smtClean="0">
                          <a:latin typeface="メイリオ" panose="020B0604030504040204" pitchFamily="50" charset="-128"/>
                          <a:ea typeface="メイリオ" panose="020B0604030504040204" pitchFamily="50" charset="-128"/>
                        </a:rPr>
                        <a:t>での</a:t>
                      </a:r>
                      <a:r>
                        <a:rPr kumimoji="1" lang="ja-JP" altLang="en-US" sz="1800" dirty="0" smtClean="0">
                          <a:latin typeface="メイリオ" panose="020B0604030504040204" pitchFamily="50" charset="-128"/>
                          <a:ea typeface="メイリオ" panose="020B0604030504040204" pitchFamily="50" charset="-128"/>
                        </a:rPr>
                        <a:t>指定</a:t>
                      </a:r>
                      <a:endParaRPr kumimoji="1" lang="en-US" altLang="ja-JP" sz="180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High</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Low</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341552"/>
                  </a:ext>
                </a:extLst>
              </a:tr>
              <a:tr h="370840">
                <a:tc>
                  <a:txBody>
                    <a:bodyPr/>
                    <a:lstStyle/>
                    <a:p>
                      <a:r>
                        <a:rPr kumimoji="1" lang="ja-JP" altLang="en-US" sz="1800" dirty="0" smtClean="0">
                          <a:latin typeface="メイリオ" panose="020B0604030504040204" pitchFamily="50" charset="-128"/>
                          <a:ea typeface="メイリオ" panose="020B0604030504040204" pitchFamily="50" charset="-128"/>
                        </a:rPr>
                        <a:t>デジタル回路</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High</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Low</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0825830"/>
                  </a:ext>
                </a:extLst>
              </a:tr>
              <a:tr h="370840">
                <a:tc>
                  <a:txBody>
                    <a:bodyPr/>
                    <a:lstStyle/>
                    <a:p>
                      <a:r>
                        <a:rPr kumimoji="1" lang="ja-JP" altLang="en-US" sz="1800" dirty="0" smtClean="0">
                          <a:latin typeface="メイリオ" panose="020B0604030504040204" pitchFamily="50" charset="-128"/>
                          <a:ea typeface="メイリオ" panose="020B0604030504040204" pitchFamily="50" charset="-128"/>
                        </a:rPr>
                        <a:t>スイッチ状態</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メイリオ" panose="020B0604030504040204" pitchFamily="50" charset="-128"/>
                          <a:ea typeface="メイリオ" panose="020B0604030504040204" pitchFamily="50" charset="-128"/>
                        </a:rPr>
                        <a:t>オン</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メイリオ" panose="020B0604030504040204" pitchFamily="50" charset="-128"/>
                          <a:ea typeface="メイリオ" panose="020B0604030504040204" pitchFamily="50" charset="-128"/>
                        </a:rPr>
                        <a:t>オフ</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036419"/>
                  </a:ext>
                </a:extLst>
              </a:tr>
              <a:tr h="370840">
                <a:tc>
                  <a:txBody>
                    <a:bodyPr/>
                    <a:lstStyle/>
                    <a:p>
                      <a:r>
                        <a:rPr kumimoji="1" lang="ja-JP" altLang="en-US" sz="1800" dirty="0" smtClean="0">
                          <a:latin typeface="メイリオ" panose="020B0604030504040204" pitchFamily="50" charset="-128"/>
                          <a:ea typeface="メイリオ" panose="020B0604030504040204" pitchFamily="50" charset="-128"/>
                        </a:rPr>
                        <a:t>真偽表現</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メイリオ" panose="020B0604030504040204" pitchFamily="50" charset="-128"/>
                          <a:ea typeface="メイリオ" panose="020B0604030504040204" pitchFamily="50" charset="-128"/>
                        </a:rPr>
                        <a:t>真</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latin typeface="メイリオ" panose="020B0604030504040204" pitchFamily="50" charset="-128"/>
                          <a:ea typeface="メイリオ" panose="020B0604030504040204" pitchFamily="50" charset="-128"/>
                        </a:rPr>
                        <a:t>偽</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1899513"/>
                  </a:ext>
                </a:extLst>
              </a:tr>
              <a:tr h="370840">
                <a:tc>
                  <a:txBody>
                    <a:bodyPr/>
                    <a:lstStyle/>
                    <a:p>
                      <a:r>
                        <a:rPr kumimoji="1" lang="ja-JP" altLang="en-US" sz="1800" dirty="0" smtClean="0">
                          <a:latin typeface="メイリオ" panose="020B0604030504040204" pitchFamily="50" charset="-128"/>
                          <a:ea typeface="メイリオ" panose="020B0604030504040204" pitchFamily="50" charset="-128"/>
                        </a:rPr>
                        <a:t>コンピュータ内部表現</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1</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0</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705706"/>
                  </a:ext>
                </a:extLst>
              </a:tr>
              <a:tr h="370840">
                <a:tc>
                  <a:txBody>
                    <a:bodyPr/>
                    <a:lstStyle/>
                    <a:p>
                      <a:r>
                        <a:rPr kumimoji="1" lang="ja-JP" altLang="en-US" sz="1800" dirty="0" smtClean="0">
                          <a:latin typeface="メイリオ" panose="020B0604030504040204" pitchFamily="50" charset="-128"/>
                          <a:ea typeface="メイリオ" panose="020B0604030504040204" pitchFamily="50" charset="-128"/>
                        </a:rPr>
                        <a:t>電圧</a:t>
                      </a:r>
                      <a:r>
                        <a:rPr kumimoji="1" lang="en-US" altLang="ja-JP" sz="1800" dirty="0" smtClean="0">
                          <a:latin typeface="メイリオ" panose="020B0604030504040204" pitchFamily="50" charset="-128"/>
                          <a:ea typeface="メイリオ" panose="020B0604030504040204" pitchFamily="50" charset="-128"/>
                        </a:rPr>
                        <a:t>(</a:t>
                      </a:r>
                      <a:r>
                        <a:rPr kumimoji="1" lang="ja-JP" altLang="en-US" sz="1800" dirty="0" smtClean="0">
                          <a:latin typeface="メイリオ" panose="020B0604030504040204" pitchFamily="50" charset="-128"/>
                          <a:ea typeface="メイリオ" panose="020B0604030504040204" pitchFamily="50" charset="-128"/>
                        </a:rPr>
                        <a:t>電位</a:t>
                      </a:r>
                      <a:r>
                        <a:rPr kumimoji="1" lang="en-US" altLang="ja-JP" sz="1800" dirty="0" smtClean="0">
                          <a:latin typeface="メイリオ" panose="020B0604030504040204" pitchFamily="50" charset="-128"/>
                          <a:ea typeface="メイリオ" panose="020B0604030504040204" pitchFamily="50" charset="-128"/>
                        </a:rPr>
                        <a:t>)</a:t>
                      </a:r>
                      <a:r>
                        <a:rPr kumimoji="1" lang="ja-JP" altLang="en-US" sz="1800" dirty="0" smtClean="0">
                          <a:latin typeface="メイリオ" panose="020B0604030504040204" pitchFamily="50" charset="-128"/>
                          <a:ea typeface="メイリオ" panose="020B0604030504040204" pitchFamily="50" charset="-128"/>
                        </a:rPr>
                        <a:t>状態</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2.7V</a:t>
                      </a:r>
                      <a:r>
                        <a:rPr kumimoji="1" lang="ja-JP" altLang="en-US" sz="1800" dirty="0" smtClean="0">
                          <a:latin typeface="メイリオ" panose="020B0604030504040204" pitchFamily="50" charset="-128"/>
                          <a:ea typeface="メイリオ" panose="020B0604030504040204" pitchFamily="50" charset="-128"/>
                        </a:rPr>
                        <a:t>～</a:t>
                      </a:r>
                      <a:r>
                        <a:rPr kumimoji="1" lang="en-US" altLang="ja-JP" sz="1800" dirty="0" smtClean="0">
                          <a:latin typeface="メイリオ" panose="020B0604030504040204" pitchFamily="50" charset="-128"/>
                          <a:ea typeface="メイリオ" panose="020B0604030504040204" pitchFamily="50" charset="-128"/>
                        </a:rPr>
                        <a:t>3.0V</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0V</a:t>
                      </a:r>
                      <a:r>
                        <a:rPr kumimoji="1" lang="ja-JP" altLang="en-US" sz="1800" dirty="0" smtClean="0">
                          <a:latin typeface="メイリオ" panose="020B0604030504040204" pitchFamily="50" charset="-128"/>
                          <a:ea typeface="メイリオ" panose="020B0604030504040204" pitchFamily="50" charset="-128"/>
                        </a:rPr>
                        <a:t>～</a:t>
                      </a:r>
                      <a:r>
                        <a:rPr kumimoji="1" lang="en-US" altLang="ja-JP" sz="1800" dirty="0" smtClean="0">
                          <a:latin typeface="メイリオ" panose="020B0604030504040204" pitchFamily="50" charset="-128"/>
                          <a:ea typeface="メイリオ" panose="020B0604030504040204" pitchFamily="50" charset="-128"/>
                        </a:rPr>
                        <a:t>0.3V</a:t>
                      </a:r>
                      <a:endParaRPr kumimoji="1" lang="ja-JP" altLang="en-US" sz="1800" dirty="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8201264"/>
                  </a:ext>
                </a:extLst>
              </a:tr>
            </a:tbl>
          </a:graphicData>
        </a:graphic>
      </p:graphicFrame>
      <p:sp>
        <p:nvSpPr>
          <p:cNvPr id="3" name="テキスト ボックス 2"/>
          <p:cNvSpPr txBox="1"/>
          <p:nvPr/>
        </p:nvSpPr>
        <p:spPr>
          <a:xfrm>
            <a:off x="3605170" y="1262624"/>
            <a:ext cx="4539343" cy="923330"/>
          </a:xfrm>
          <a:prstGeom prst="rect">
            <a:avLst/>
          </a:prstGeom>
          <a:noFill/>
          <a:ln w="15875">
            <a:solidFill>
              <a:schemeClr val="tx1"/>
            </a:solid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外部のモータを制御したり、</a:t>
            </a:r>
            <a:r>
              <a:rPr kumimoji="1" lang="en-US" altLang="ja-JP" dirty="0" smtClean="0">
                <a:latin typeface="メイリオ" panose="020B0604030504040204" pitchFamily="50" charset="-128"/>
                <a:ea typeface="メイリオ" panose="020B0604030504040204" pitchFamily="50" charset="-128"/>
              </a:rPr>
              <a:t>MESH</a:t>
            </a:r>
            <a:r>
              <a:rPr kumimoji="1" lang="ja-JP" altLang="en-US" dirty="0" err="1" smtClean="0">
                <a:latin typeface="メイリオ" panose="020B0604030504040204" pitchFamily="50" charset="-128"/>
                <a:ea typeface="メイリオ" panose="020B0604030504040204" pitchFamily="50" charset="-128"/>
              </a:rPr>
              <a:t>には</a:t>
            </a:r>
            <a:r>
              <a:rPr kumimoji="1" lang="ja-JP" altLang="en-US" dirty="0" smtClean="0">
                <a:latin typeface="メイリオ" panose="020B0604030504040204" pitchFamily="50" charset="-128"/>
                <a:ea typeface="メイリオ" panose="020B0604030504040204" pitchFamily="50" charset="-128"/>
              </a:rPr>
              <a:t>ないセンサー等を使用する場合は、</a:t>
            </a:r>
            <a:r>
              <a:rPr kumimoji="1" lang="en-US" altLang="ja-JP" dirty="0" smtClean="0">
                <a:latin typeface="メイリオ" panose="020B0604030504040204" pitchFamily="50" charset="-128"/>
                <a:ea typeface="メイリオ" panose="020B0604030504040204" pitchFamily="50" charset="-128"/>
              </a:rPr>
              <a:t>GPIO</a:t>
            </a:r>
            <a:r>
              <a:rPr lang="ja-JP" altLang="en-US" dirty="0" smtClean="0">
                <a:latin typeface="メイリオ" panose="020B0604030504040204" pitchFamily="50" charset="-128"/>
                <a:ea typeface="メイリオ" panose="020B0604030504040204" pitchFamily="50" charset="-128"/>
              </a:rPr>
              <a:t>ブロックを使用します。</a:t>
            </a:r>
            <a:endParaRPr kumimoji="1" lang="en-US" altLang="ja-JP" dirty="0" smtClean="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52390" y="2698242"/>
            <a:ext cx="7392123" cy="646331"/>
          </a:xfrm>
          <a:prstGeom prst="rect">
            <a:avLst/>
          </a:prstGeom>
          <a:noFill/>
          <a:ln w="15875">
            <a:noFill/>
          </a:ln>
        </p:spPr>
        <p:txBody>
          <a:bodyPr wrap="square" rtlCol="0">
            <a:spAutoFit/>
          </a:bodyPr>
          <a:lstStyle/>
          <a:p>
            <a:r>
              <a:rPr lang="en-US" altLang="ja-JP" dirty="0" smtClean="0">
                <a:latin typeface="メイリオ" panose="020B0604030504040204" pitchFamily="50" charset="-128"/>
                <a:ea typeface="メイリオ" panose="020B0604030504040204" pitchFamily="50" charset="-128"/>
              </a:rPr>
              <a:t>GPIO</a:t>
            </a:r>
            <a:r>
              <a:rPr lang="ja-JP" altLang="en-US" dirty="0" err="1" smtClean="0">
                <a:latin typeface="メイリオ" panose="020B0604030504040204" pitchFamily="50" charset="-128"/>
                <a:ea typeface="メイリオ" panose="020B0604030504040204" pitchFamily="50" charset="-128"/>
              </a:rPr>
              <a:t>には</a:t>
            </a:r>
            <a:r>
              <a:rPr lang="ja-JP" altLang="en-US" dirty="0" smtClean="0">
                <a:latin typeface="メイリオ" panose="020B0604030504040204" pitchFamily="50" charset="-128"/>
                <a:ea typeface="メイリオ" panose="020B0604030504040204" pitchFamily="50" charset="-128"/>
              </a:rPr>
              <a:t>デジタル回路を持った装置を接続します。各ピンの状態は、次の表のように、いろいろな言い方で表すことがあります。</a:t>
            </a:r>
            <a:endParaRPr kumimoji="1" lang="en-US" altLang="ja-JP"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6622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a:xfrm>
            <a:off x="6457950" y="6290751"/>
            <a:ext cx="2057400" cy="365125"/>
          </a:xfrm>
        </p:spPr>
        <p:txBody>
          <a:bodyPr/>
          <a:lstStyle/>
          <a:p>
            <a:fld id="{CD2DBB0B-57E9-4A76-A64E-606D4E37B7F2}" type="slidenum">
              <a:rPr lang="en-US" altLang="ja-JP"/>
              <a:pPr/>
              <a:t>2</a:t>
            </a:fld>
            <a:endParaRPr lang="en-US" altLang="ja-JP"/>
          </a:p>
        </p:txBody>
      </p:sp>
      <p:pic>
        <p:nvPicPr>
          <p:cNvPr id="41147" name="Picture 187" descr="A28_Studen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694989"/>
            <a:ext cx="2279650" cy="3245717"/>
          </a:xfrm>
          <a:prstGeom prst="rect">
            <a:avLst/>
          </a:prstGeom>
          <a:noFill/>
          <a:extLst>
            <a:ext uri="{909E8E84-426E-40DD-AFC4-6F175D3DCCD1}">
              <a14:hiddenFill xmlns:a14="http://schemas.microsoft.com/office/drawing/2010/main">
                <a:solidFill>
                  <a:srgbClr val="FFFFFF"/>
                </a:solidFill>
              </a14:hiddenFill>
            </a:ext>
          </a:extLst>
        </p:spPr>
      </p:pic>
      <p:sp>
        <p:nvSpPr>
          <p:cNvPr id="41148" name="AutoShape 188"/>
          <p:cNvSpPr>
            <a:spLocks noChangeArrowheads="1"/>
          </p:cNvSpPr>
          <p:nvPr/>
        </p:nvSpPr>
        <p:spPr bwMode="auto">
          <a:xfrm rot="20120921" flipH="1">
            <a:off x="1103491" y="1769461"/>
            <a:ext cx="1493838" cy="439738"/>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1149" name="AutoShape 189"/>
          <p:cNvSpPr>
            <a:spLocks noChangeArrowheads="1"/>
          </p:cNvSpPr>
          <p:nvPr/>
        </p:nvSpPr>
        <p:spPr bwMode="auto">
          <a:xfrm>
            <a:off x="2968624" y="1989330"/>
            <a:ext cx="2000251" cy="2125470"/>
          </a:xfrm>
          <a:prstGeom prst="wedgeRectCallout">
            <a:avLst>
              <a:gd name="adj1" fmla="val -70262"/>
              <a:gd name="adj2" fmla="val 25783"/>
            </a:avLst>
          </a:prstGeom>
          <a:noFill/>
          <a:ln w="9525" algn="ctr">
            <a:solidFill>
              <a:schemeClr val="tx1"/>
            </a:solidFill>
            <a:miter lim="800000"/>
            <a:headEnd/>
            <a:tailEnd/>
          </a:ln>
          <a:effectLst/>
        </p:spPr>
        <p:txBody>
          <a:bodyPr/>
          <a:lstStyle/>
          <a:p>
            <a:r>
              <a:rPr lang="ja-JP" altLang="en-US" dirty="0">
                <a:latin typeface="メイリオ" panose="020B0604030504040204" pitchFamily="50" charset="-128"/>
                <a:ea typeface="メイリオ" panose="020B0604030504040204" pitchFamily="50" charset="-128"/>
              </a:rPr>
              <a:t>ねえ、知ってた</a:t>
            </a:r>
            <a:r>
              <a:rPr lang="en-US" altLang="ja-JP" dirty="0">
                <a:latin typeface="メイリオ" panose="020B0604030504040204" pitchFamily="50" charset="-128"/>
                <a:ea typeface="メイリオ" panose="020B0604030504040204" pitchFamily="50" charset="-128"/>
              </a:rPr>
              <a:t>?</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最近の自販機はネットワークにつながっていて、ますます</a:t>
            </a:r>
            <a:r>
              <a:rPr lang="ja-JP" altLang="en-US" dirty="0" smtClean="0">
                <a:latin typeface="メイリオ" panose="020B0604030504040204" pitchFamily="50" charset="-128"/>
                <a:ea typeface="メイリオ" panose="020B0604030504040204" pitchFamily="50" charset="-128"/>
              </a:rPr>
              <a:t>賢く</a:t>
            </a:r>
            <a:r>
              <a:rPr lang="ja-JP" altLang="en-US" dirty="0">
                <a:latin typeface="メイリオ" panose="020B0604030504040204" pitchFamily="50" charset="-128"/>
                <a:ea typeface="メイリオ" panose="020B0604030504040204" pitchFamily="50" charset="-128"/>
              </a:rPr>
              <a:t>な</a:t>
            </a:r>
            <a:r>
              <a:rPr lang="ja-JP" altLang="en-US" dirty="0" smtClean="0">
                <a:latin typeface="メイリオ" panose="020B0604030504040204" pitchFamily="50" charset="-128"/>
                <a:ea typeface="メイリオ" panose="020B0604030504040204" pitchFamily="50" charset="-128"/>
              </a:rPr>
              <a:t>って</a:t>
            </a:r>
            <a:r>
              <a:rPr lang="ja-JP" altLang="en-US" dirty="0">
                <a:latin typeface="メイリオ" panose="020B0604030504040204" pitchFamily="50" charset="-128"/>
                <a:ea typeface="メイリオ" panose="020B0604030504040204" pitchFamily="50" charset="-128"/>
              </a:rPr>
              <a:t>いるんだって</a:t>
            </a:r>
          </a:p>
        </p:txBody>
      </p:sp>
      <p:sp>
        <p:nvSpPr>
          <p:cNvPr id="10" name="角丸四角形 9"/>
          <p:cNvSpPr/>
          <p:nvPr/>
        </p:nvSpPr>
        <p:spPr>
          <a:xfrm>
            <a:off x="394775" y="377920"/>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r>
              <a:rPr kumimoji="1" lang="en-US" altLang="ja-JP" dirty="0" smtClean="0">
                <a:solidFill>
                  <a:schemeClr val="tx1"/>
                </a:solidFill>
              </a:rPr>
              <a:t> </a:t>
            </a:r>
            <a:r>
              <a:rPr lang="ja-JP" altLang="en-US" sz="2400" dirty="0">
                <a:solidFill>
                  <a:schemeClr val="tx1"/>
                </a:solidFill>
                <a:latin typeface="メイリオ" panose="020B0604030504040204" pitchFamily="50" charset="-128"/>
                <a:ea typeface="メイリオ" panose="020B0604030504040204" pitchFamily="50" charset="-128"/>
              </a:rPr>
              <a:t> </a:t>
            </a:r>
            <a:r>
              <a:rPr lang="en-US" altLang="ja-JP" sz="2400" dirty="0">
                <a:solidFill>
                  <a:schemeClr val="tx1"/>
                </a:solidFill>
                <a:latin typeface="メイリオ" panose="020B0604030504040204" pitchFamily="50" charset="-128"/>
                <a:ea typeface="メイリオ" panose="020B0604030504040204" pitchFamily="50" charset="-128"/>
              </a:rPr>
              <a:t>0. MESH</a:t>
            </a:r>
            <a:r>
              <a:rPr lang="ja-JP" altLang="en-US" sz="2400" dirty="0">
                <a:solidFill>
                  <a:schemeClr val="tx1"/>
                </a:solidFill>
                <a:latin typeface="メイリオ" panose="020B0604030504040204" pitchFamily="50" charset="-128"/>
                <a:ea typeface="メイリオ" panose="020B0604030504040204" pitchFamily="50" charset="-128"/>
              </a:rPr>
              <a:t>の前に、</a:t>
            </a:r>
            <a:r>
              <a:rPr lang="en-US" altLang="ja-JP" sz="2400" dirty="0" err="1">
                <a:solidFill>
                  <a:schemeClr val="tx1"/>
                </a:solidFill>
                <a:latin typeface="メイリオ" panose="020B0604030504040204" pitchFamily="50" charset="-128"/>
                <a:ea typeface="メイリオ" panose="020B0604030504040204" pitchFamily="50" charset="-128"/>
              </a:rPr>
              <a:t>IoT</a:t>
            </a:r>
            <a:r>
              <a:rPr lang="ja-JP" altLang="en-US" sz="2400" dirty="0" err="1">
                <a:solidFill>
                  <a:schemeClr val="tx1"/>
                </a:solidFill>
                <a:latin typeface="メイリオ" panose="020B0604030504040204" pitchFamily="50" charset="-128"/>
                <a:ea typeface="メイリオ" panose="020B0604030504040204" pitchFamily="50" charset="-128"/>
              </a:rPr>
              <a:t>って</a:t>
            </a:r>
            <a:r>
              <a:rPr lang="ja-JP" altLang="en-US" sz="2400" dirty="0">
                <a:solidFill>
                  <a:schemeClr val="tx1"/>
                </a:solidFill>
                <a:latin typeface="メイリオ" panose="020B0604030504040204" pitchFamily="50" charset="-128"/>
                <a:ea typeface="メイリオ" panose="020B0604030504040204" pitchFamily="50" charset="-128"/>
              </a:rPr>
              <a:t>何</a:t>
            </a:r>
            <a:r>
              <a:rPr lang="en-US" altLang="ja-JP" sz="2400" dirty="0">
                <a:solidFill>
                  <a:schemeClr val="tx1"/>
                </a:solidFill>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143501" y="1477963"/>
            <a:ext cx="3624943" cy="4247317"/>
          </a:xfrm>
          <a:prstGeom prst="rect">
            <a:avLst/>
          </a:prstGeom>
          <a:noFill/>
          <a:ln w="15875">
            <a:solidFill>
              <a:schemeClr val="tx1"/>
            </a:solidFill>
          </a:ln>
        </p:spPr>
        <p:txBody>
          <a:bodyPr wrap="square" rtlCol="0">
            <a:spAutoFit/>
          </a:bodyPr>
          <a:lstStyle/>
          <a:p>
            <a:r>
              <a:rPr lang="en-US" altLang="ja-JP" dirty="0" err="1">
                <a:latin typeface="メイリオ" panose="020B0604030504040204" pitchFamily="50" charset="-128"/>
                <a:ea typeface="メイリオ" panose="020B0604030504040204" pitchFamily="50" charset="-128"/>
              </a:rPr>
              <a:t>IoT</a:t>
            </a:r>
            <a:r>
              <a:rPr lang="ja-JP" altLang="en-US" dirty="0">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Internet of Things</a:t>
            </a:r>
            <a:r>
              <a:rPr lang="ja-JP" altLang="en-US" dirty="0">
                <a:latin typeface="メイリオ" panose="020B0604030504040204" pitchFamily="50" charset="-128"/>
                <a:ea typeface="メイリオ" panose="020B0604030504040204" pitchFamily="50" charset="-128"/>
              </a:rPr>
              <a:t>の略で、現在の日本語では「モノのインターネット」と訳されています。これはパソコンやスマホだけでなく、世の中ありとあらゆるものをネットワークに接続して活用するという考え方です</a:t>
            </a:r>
            <a:r>
              <a:rPr lang="ja-JP" altLang="en-US" dirty="0" smtClean="0">
                <a:latin typeface="メイリオ" panose="020B0604030504040204" pitchFamily="50" charset="-128"/>
                <a:ea typeface="メイリオ" panose="020B0604030504040204" pitchFamily="50" charset="-128"/>
              </a:rPr>
              <a:t>。</a:t>
            </a:r>
          </a:p>
          <a:p>
            <a:endParaRPr kumimoji="1"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社会や家庭にはいろいろな機械や装置がありますが、ほとんどのモノにはコンピュータ</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マイコン</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が現在組み込まれています。これらのモノがネットワークに接続されると、どんなことが便利になる</a:t>
            </a:r>
            <a:r>
              <a:rPr lang="ja-JP" altLang="en-US" dirty="0" smtClean="0">
                <a:latin typeface="メイリオ" panose="020B0604030504040204" pitchFamily="50" charset="-128"/>
                <a:ea typeface="メイリオ" panose="020B0604030504040204" pitchFamily="50" charset="-128"/>
              </a:rPr>
              <a:t>か考えて</a:t>
            </a:r>
            <a:r>
              <a:rPr lang="ja-JP" altLang="en-US" dirty="0">
                <a:latin typeface="メイリオ" panose="020B0604030504040204" pitchFamily="50" charset="-128"/>
                <a:ea typeface="メイリオ" panose="020B0604030504040204" pitchFamily="50" charset="-128"/>
              </a:rPr>
              <a:t>みましょう</a:t>
            </a:r>
            <a:r>
              <a:rPr lang="ja-JP" altLang="en-US" dirty="0" smtClean="0">
                <a:latin typeface="メイリオ" panose="020B0604030504040204" pitchFamily="50" charset="-128"/>
                <a:ea typeface="メイリオ" panose="020B0604030504040204" pitchFamily="50" charset="-128"/>
              </a:rPr>
              <a:t>。</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501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ー 3"/>
          <p:cNvSpPr>
            <a:spLocks noGrp="1"/>
          </p:cNvSpPr>
          <p:nvPr>
            <p:ph type="sldNum" sz="quarter" idx="12"/>
          </p:nvPr>
        </p:nvSpPr>
        <p:spPr/>
        <p:txBody>
          <a:bodyPr/>
          <a:lstStyle/>
          <a:p>
            <a:fld id="{BC530B99-A868-494C-ADBD-6BCFF3D5B5E1}" type="slidenum">
              <a:rPr lang="en-US" altLang="ja-JP"/>
              <a:pPr/>
              <a:t>3</a:t>
            </a:fld>
            <a:endParaRPr lang="en-US" altLang="ja-JP"/>
          </a:p>
        </p:txBody>
      </p:sp>
      <p:pic>
        <p:nvPicPr>
          <p:cNvPr id="72745" name="Picture 41" descr="A15P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8750" y="1028700"/>
            <a:ext cx="847725" cy="766763"/>
          </a:xfrm>
          <a:prstGeom prst="rect">
            <a:avLst/>
          </a:prstGeom>
          <a:noFill/>
          <a:extLst>
            <a:ext uri="{909E8E84-426E-40DD-AFC4-6F175D3DCCD1}">
              <a14:hiddenFill xmlns:a14="http://schemas.microsoft.com/office/drawing/2010/main">
                <a:solidFill>
                  <a:srgbClr val="FFFFFF"/>
                </a:solidFill>
              </a14:hiddenFill>
            </a:ext>
          </a:extLst>
        </p:spPr>
      </p:pic>
      <p:sp>
        <p:nvSpPr>
          <p:cNvPr id="72706" name="Text Box 2"/>
          <p:cNvSpPr txBox="1">
            <a:spLocks noChangeArrowheads="1"/>
          </p:cNvSpPr>
          <p:nvPr/>
        </p:nvSpPr>
        <p:spPr bwMode="auto">
          <a:xfrm>
            <a:off x="304800" y="304800"/>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dirty="0">
                <a:latin typeface="メイリオ" panose="020B0604030504040204" pitchFamily="50" charset="-128"/>
                <a:ea typeface="メイリオ" panose="020B0604030504040204" pitchFamily="50" charset="-128"/>
              </a:rPr>
              <a:t>マイコン</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コンピュータ</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内蔵から</a:t>
            </a:r>
            <a:r>
              <a:rPr lang="en-US" altLang="ja-JP" sz="2400" dirty="0" err="1">
                <a:latin typeface="メイリオ" panose="020B0604030504040204" pitchFamily="50" charset="-128"/>
                <a:ea typeface="メイリオ" panose="020B0604030504040204" pitchFamily="50" charset="-128"/>
              </a:rPr>
              <a:t>IoT</a:t>
            </a:r>
            <a:r>
              <a:rPr lang="ja-JP" altLang="en-US" sz="2400" dirty="0">
                <a:latin typeface="メイリオ" panose="020B0604030504040204" pitchFamily="50" charset="-128"/>
                <a:ea typeface="メイリオ" panose="020B0604030504040204" pitchFamily="50" charset="-128"/>
              </a:rPr>
              <a:t>へ</a:t>
            </a:r>
          </a:p>
        </p:txBody>
      </p:sp>
      <p:pic>
        <p:nvPicPr>
          <p:cNvPr id="7272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030288"/>
            <a:ext cx="6381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7272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25" y="936625"/>
            <a:ext cx="788988" cy="825500"/>
          </a:xfrm>
          <a:prstGeom prst="rect">
            <a:avLst/>
          </a:prstGeom>
          <a:noFill/>
          <a:extLst>
            <a:ext uri="{909E8E84-426E-40DD-AFC4-6F175D3DCCD1}">
              <a14:hiddenFill xmlns:a14="http://schemas.microsoft.com/office/drawing/2010/main">
                <a:solidFill>
                  <a:srgbClr val="FFFFFF"/>
                </a:solidFill>
              </a14:hiddenFill>
            </a:ext>
          </a:extLst>
        </p:spPr>
      </p:pic>
      <p:pic>
        <p:nvPicPr>
          <p:cNvPr id="7272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0" y="898525"/>
            <a:ext cx="7715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273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2275" y="936625"/>
            <a:ext cx="971550" cy="866775"/>
          </a:xfrm>
          <a:prstGeom prst="rect">
            <a:avLst/>
          </a:prstGeom>
          <a:noFill/>
          <a:extLst>
            <a:ext uri="{909E8E84-426E-40DD-AFC4-6F175D3DCCD1}">
              <a14:hiddenFill xmlns:a14="http://schemas.microsoft.com/office/drawing/2010/main">
                <a:solidFill>
                  <a:srgbClr val="FFFFFF"/>
                </a:solidFill>
              </a14:hiddenFill>
            </a:ext>
          </a:extLst>
        </p:spPr>
      </p:pic>
      <p:pic>
        <p:nvPicPr>
          <p:cNvPr id="72731"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1613" y="3263900"/>
            <a:ext cx="101917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72732"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838" y="4721225"/>
            <a:ext cx="6477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72733"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9125" y="1874838"/>
            <a:ext cx="676275" cy="593725"/>
          </a:xfrm>
          <a:prstGeom prst="rect">
            <a:avLst/>
          </a:prstGeom>
          <a:noFill/>
          <a:extLst>
            <a:ext uri="{909E8E84-426E-40DD-AFC4-6F175D3DCCD1}">
              <a14:hiddenFill xmlns:a14="http://schemas.microsoft.com/office/drawing/2010/main">
                <a:solidFill>
                  <a:srgbClr val="FFFFFF"/>
                </a:solidFill>
              </a14:hiddenFill>
            </a:ext>
          </a:extLst>
        </p:spPr>
      </p:pic>
      <p:pic>
        <p:nvPicPr>
          <p:cNvPr id="72734"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23200" y="1703388"/>
            <a:ext cx="8286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72735"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6575" y="2703513"/>
            <a:ext cx="819150" cy="776287"/>
          </a:xfrm>
          <a:prstGeom prst="rect">
            <a:avLst/>
          </a:prstGeom>
          <a:noFill/>
          <a:extLst>
            <a:ext uri="{909E8E84-426E-40DD-AFC4-6F175D3DCCD1}">
              <a14:hiddenFill xmlns:a14="http://schemas.microsoft.com/office/drawing/2010/main">
                <a:solidFill>
                  <a:srgbClr val="FFFFFF"/>
                </a:solidFill>
              </a14:hiddenFill>
            </a:ext>
          </a:extLst>
        </p:spPr>
      </p:pic>
      <p:pic>
        <p:nvPicPr>
          <p:cNvPr id="72736"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0675" y="1111250"/>
            <a:ext cx="7143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72737" name="Picture 33" descr="140124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3225" y="2211388"/>
            <a:ext cx="1035050" cy="1035050"/>
          </a:xfrm>
          <a:prstGeom prst="rect">
            <a:avLst/>
          </a:prstGeom>
          <a:noFill/>
          <a:extLst>
            <a:ext uri="{909E8E84-426E-40DD-AFC4-6F175D3DCCD1}">
              <a14:hiddenFill xmlns:a14="http://schemas.microsoft.com/office/drawing/2010/main">
                <a:solidFill>
                  <a:srgbClr val="FFFFFF"/>
                </a:solidFill>
              </a14:hiddenFill>
            </a:ext>
          </a:extLst>
        </p:spPr>
      </p:pic>
      <p:pic>
        <p:nvPicPr>
          <p:cNvPr id="72738" name="Picture 3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26250" y="1647825"/>
            <a:ext cx="588963" cy="1000125"/>
          </a:xfrm>
          <a:prstGeom prst="rect">
            <a:avLst/>
          </a:prstGeom>
          <a:noFill/>
          <a:extLst>
            <a:ext uri="{909E8E84-426E-40DD-AFC4-6F175D3DCCD1}">
              <a14:hiddenFill xmlns:a14="http://schemas.microsoft.com/office/drawing/2010/main">
                <a:solidFill>
                  <a:srgbClr val="FFFFFF"/>
                </a:solidFill>
              </a14:hiddenFill>
            </a:ext>
          </a:extLst>
        </p:spPr>
      </p:pic>
      <p:pic>
        <p:nvPicPr>
          <p:cNvPr id="72739" name="Picture 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45288" y="2925763"/>
            <a:ext cx="806450" cy="382587"/>
          </a:xfrm>
          <a:prstGeom prst="rect">
            <a:avLst/>
          </a:prstGeom>
          <a:noFill/>
          <a:extLst>
            <a:ext uri="{909E8E84-426E-40DD-AFC4-6F175D3DCCD1}">
              <a14:hiddenFill xmlns:a14="http://schemas.microsoft.com/office/drawing/2010/main">
                <a:solidFill>
                  <a:srgbClr val="FFFFFF"/>
                </a:solidFill>
              </a14:hiddenFill>
            </a:ext>
          </a:extLst>
        </p:spPr>
      </p:pic>
      <p:pic>
        <p:nvPicPr>
          <p:cNvPr id="72740" name="Picture 3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2100" y="1068388"/>
            <a:ext cx="10096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72741" name="Picture 37" descr="A28_Things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8600" y="2679700"/>
            <a:ext cx="635000" cy="814388"/>
          </a:xfrm>
          <a:prstGeom prst="rect">
            <a:avLst/>
          </a:prstGeom>
          <a:noFill/>
          <a:extLst>
            <a:ext uri="{909E8E84-426E-40DD-AFC4-6F175D3DCCD1}">
              <a14:hiddenFill xmlns:a14="http://schemas.microsoft.com/office/drawing/2010/main">
                <a:solidFill>
                  <a:srgbClr val="FFFFFF"/>
                </a:solidFill>
              </a14:hiddenFill>
            </a:ext>
          </a:extLst>
        </p:spPr>
      </p:pic>
      <p:pic>
        <p:nvPicPr>
          <p:cNvPr id="72742" name="Picture 3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3538" y="3470275"/>
            <a:ext cx="963612" cy="725488"/>
          </a:xfrm>
          <a:prstGeom prst="rect">
            <a:avLst/>
          </a:prstGeom>
          <a:noFill/>
          <a:extLst>
            <a:ext uri="{909E8E84-426E-40DD-AFC4-6F175D3DCCD1}">
              <a14:hiddenFill xmlns:a14="http://schemas.microsoft.com/office/drawing/2010/main">
                <a:solidFill>
                  <a:srgbClr val="FFFFFF"/>
                </a:solidFill>
              </a14:hiddenFill>
            </a:ext>
          </a:extLst>
        </p:spPr>
      </p:pic>
      <p:pic>
        <p:nvPicPr>
          <p:cNvPr id="72743" name="Picture 3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66863" y="2398713"/>
            <a:ext cx="795337" cy="696912"/>
          </a:xfrm>
          <a:prstGeom prst="rect">
            <a:avLst/>
          </a:prstGeom>
          <a:noFill/>
          <a:extLst>
            <a:ext uri="{909E8E84-426E-40DD-AFC4-6F175D3DCCD1}">
              <a14:hiddenFill xmlns:a14="http://schemas.microsoft.com/office/drawing/2010/main">
                <a:solidFill>
                  <a:srgbClr val="FFFFFF"/>
                </a:solidFill>
              </a14:hiddenFill>
            </a:ext>
          </a:extLst>
        </p:spPr>
      </p:pic>
      <p:pic>
        <p:nvPicPr>
          <p:cNvPr id="72744" name="Picture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70038" y="4687888"/>
            <a:ext cx="914400" cy="742950"/>
          </a:xfrm>
          <a:prstGeom prst="rect">
            <a:avLst/>
          </a:prstGeom>
          <a:noFill/>
          <a:extLst>
            <a:ext uri="{909E8E84-426E-40DD-AFC4-6F175D3DCCD1}">
              <a14:hiddenFill xmlns:a14="http://schemas.microsoft.com/office/drawing/2010/main">
                <a:solidFill>
                  <a:srgbClr val="FFFFFF"/>
                </a:solidFill>
              </a14:hiddenFill>
            </a:ext>
          </a:extLst>
        </p:spPr>
      </p:pic>
      <p:sp>
        <p:nvSpPr>
          <p:cNvPr id="72746" name="AutoShape 42"/>
          <p:cNvSpPr>
            <a:spLocks noChangeArrowheads="1"/>
          </p:cNvSpPr>
          <p:nvPr/>
        </p:nvSpPr>
        <p:spPr bwMode="auto">
          <a:xfrm>
            <a:off x="288925" y="838200"/>
            <a:ext cx="2438400" cy="5440363"/>
          </a:xfrm>
          <a:prstGeom prst="roundRect">
            <a:avLst>
              <a:gd name="adj" fmla="val 11653"/>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47" name="Text Box 43"/>
          <p:cNvSpPr txBox="1">
            <a:spLocks noChangeArrowheads="1"/>
          </p:cNvSpPr>
          <p:nvPr/>
        </p:nvSpPr>
        <p:spPr bwMode="auto">
          <a:xfrm>
            <a:off x="623888" y="5562600"/>
            <a:ext cx="18573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dirty="0">
                <a:latin typeface="メイリオ" panose="020B0604030504040204" pitchFamily="50" charset="-128"/>
                <a:ea typeface="メイリオ" panose="020B0604030504040204" pitchFamily="50" charset="-128"/>
              </a:rPr>
              <a:t>社会のいろいろな機械や装置</a:t>
            </a:r>
          </a:p>
        </p:txBody>
      </p:sp>
      <p:sp>
        <p:nvSpPr>
          <p:cNvPr id="72748" name="AutoShape 44"/>
          <p:cNvSpPr>
            <a:spLocks noChangeArrowheads="1"/>
          </p:cNvSpPr>
          <p:nvPr/>
        </p:nvSpPr>
        <p:spPr bwMode="auto">
          <a:xfrm>
            <a:off x="5378450" y="852488"/>
            <a:ext cx="3459163" cy="3138487"/>
          </a:xfrm>
          <a:prstGeom prst="roundRect">
            <a:avLst>
              <a:gd name="adj" fmla="val 11653"/>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49" name="Text Box 45"/>
          <p:cNvSpPr txBox="1">
            <a:spLocks noChangeArrowheads="1"/>
          </p:cNvSpPr>
          <p:nvPr/>
        </p:nvSpPr>
        <p:spPr bwMode="auto">
          <a:xfrm>
            <a:off x="6035675" y="3398838"/>
            <a:ext cx="2206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a:latin typeface="メイリオ" panose="020B0604030504040204" pitchFamily="50" charset="-128"/>
                <a:ea typeface="メイリオ" panose="020B0604030504040204" pitchFamily="50" charset="-128"/>
              </a:rPr>
              <a:t>家庭のいろいろな道具や機械</a:t>
            </a:r>
          </a:p>
        </p:txBody>
      </p:sp>
      <p:sp>
        <p:nvSpPr>
          <p:cNvPr id="72750" name="AutoShape 46"/>
          <p:cNvSpPr>
            <a:spLocks noChangeArrowheads="1"/>
          </p:cNvSpPr>
          <p:nvPr/>
        </p:nvSpPr>
        <p:spPr bwMode="auto">
          <a:xfrm>
            <a:off x="2954338" y="852488"/>
            <a:ext cx="2255837" cy="1628775"/>
          </a:xfrm>
          <a:prstGeom prst="roundRect">
            <a:avLst>
              <a:gd name="adj" fmla="val 11653"/>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2751" name="Text Box 47"/>
          <p:cNvSpPr txBox="1">
            <a:spLocks noChangeArrowheads="1"/>
          </p:cNvSpPr>
          <p:nvPr/>
        </p:nvSpPr>
        <p:spPr bwMode="auto">
          <a:xfrm>
            <a:off x="2976563" y="1858962"/>
            <a:ext cx="23129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ja-JP" altLang="en-US" dirty="0">
                <a:latin typeface="メイリオ" panose="020B0604030504040204" pitchFamily="50" charset="-128"/>
                <a:ea typeface="メイリオ" panose="020B0604030504040204" pitchFamily="50" charset="-128"/>
              </a:rPr>
              <a:t>ネット接続を前提としたパソコン・携帯</a:t>
            </a:r>
          </a:p>
        </p:txBody>
      </p:sp>
      <p:sp>
        <p:nvSpPr>
          <p:cNvPr id="72752" name="AutoShape 48"/>
          <p:cNvSpPr>
            <a:spLocks noChangeArrowheads="1"/>
          </p:cNvSpPr>
          <p:nvPr/>
        </p:nvSpPr>
        <p:spPr bwMode="auto">
          <a:xfrm>
            <a:off x="3170238" y="2895600"/>
            <a:ext cx="1766887" cy="920968"/>
          </a:xfrm>
          <a:prstGeom prst="cloudCallout">
            <a:avLst>
              <a:gd name="adj1" fmla="val -21350"/>
              <a:gd name="adj2" fmla="val 49290"/>
            </a:avLst>
          </a:prstGeom>
          <a:noFill/>
          <a:ln w="9525">
            <a:solidFill>
              <a:schemeClr val="tx1"/>
            </a:solidFill>
            <a:round/>
            <a:headEnd/>
            <a:tailEnd/>
          </a:ln>
          <a:effectLst/>
        </p:spPr>
        <p:txBody>
          <a:bodyPr/>
          <a:lstStyle/>
          <a:p>
            <a:pPr algn="ctr"/>
            <a:r>
              <a:rPr lang="en-US" altLang="ja-JP" sz="800" dirty="0"/>
              <a:t/>
            </a:r>
            <a:br>
              <a:rPr lang="en-US" altLang="ja-JP" sz="800" dirty="0"/>
            </a:br>
            <a:r>
              <a:rPr lang="ja-JP" altLang="en-US" dirty="0">
                <a:latin typeface="メイリオ" panose="020B0604030504040204" pitchFamily="50" charset="-128"/>
                <a:ea typeface="メイリオ" panose="020B0604030504040204" pitchFamily="50" charset="-128"/>
              </a:rPr>
              <a:t>ネットワーク</a:t>
            </a:r>
          </a:p>
        </p:txBody>
      </p:sp>
      <p:sp>
        <p:nvSpPr>
          <p:cNvPr id="72753" name="Line 49"/>
          <p:cNvSpPr>
            <a:spLocks noChangeShapeType="1"/>
          </p:cNvSpPr>
          <p:nvPr/>
        </p:nvSpPr>
        <p:spPr bwMode="auto">
          <a:xfrm>
            <a:off x="4008438" y="2498725"/>
            <a:ext cx="0" cy="427038"/>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54" name="Line 50"/>
          <p:cNvSpPr>
            <a:spLocks noChangeShapeType="1"/>
          </p:cNvSpPr>
          <p:nvPr/>
        </p:nvSpPr>
        <p:spPr bwMode="auto">
          <a:xfrm flipH="1">
            <a:off x="4892675" y="3138488"/>
            <a:ext cx="501650" cy="15875"/>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755" name="Line 51"/>
          <p:cNvSpPr>
            <a:spLocks noChangeShapeType="1"/>
          </p:cNvSpPr>
          <p:nvPr/>
        </p:nvSpPr>
        <p:spPr bwMode="auto">
          <a:xfrm flipH="1">
            <a:off x="2713038" y="3184525"/>
            <a:ext cx="501650" cy="15875"/>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p:cNvSpPr txBox="1"/>
          <p:nvPr/>
        </p:nvSpPr>
        <p:spPr>
          <a:xfrm>
            <a:off x="3170238" y="4178637"/>
            <a:ext cx="5481637" cy="2031325"/>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こんなことができます</a:t>
            </a:r>
            <a:r>
              <a:rPr kumimoji="1" lang="en-US" altLang="ja-JP" dirty="0" smtClean="0">
                <a:latin typeface="メイリオ" panose="020B0604030504040204" pitchFamily="50" charset="-128"/>
                <a:ea typeface="メイリオ" panose="020B0604030504040204" pitchFamily="50" charset="-128"/>
              </a:rPr>
              <a:t>!</a:t>
            </a:r>
          </a:p>
          <a:p>
            <a:r>
              <a:rPr lang="ja-JP" altLang="en-US" dirty="0" smtClean="0">
                <a:latin typeface="メイリオ" panose="020B0604030504040204" pitchFamily="50" charset="-128"/>
                <a:ea typeface="メイリオ" panose="020B0604030504040204" pitchFamily="50" charset="-128"/>
              </a:rPr>
              <a:t>・スマホで家庭の電化製品を操作したり、製品の状態</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例えば冷蔵庫の中身</a:t>
            </a:r>
            <a:r>
              <a:rPr lang="en-US" altLang="ja-JP" dirty="0" smtClean="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を確認できます。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・家に帰ったことを自動的におとうさん、おかあさんに通知します。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・トイレに入っておしっこをすると、その日の健康状態を判断します。</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2157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lang="en-US" altLang="ja-JP" sz="2400" dirty="0">
                <a:solidFill>
                  <a:prstClr val="black"/>
                </a:solidFill>
                <a:latin typeface="メイリオ" panose="020B0604030504040204" pitchFamily="50" charset="-128"/>
                <a:ea typeface="メイリオ" panose="020B0604030504040204" pitchFamily="50" charset="-128"/>
              </a:rPr>
              <a:t>1. MESH</a:t>
            </a:r>
            <a:r>
              <a:rPr lang="ja-JP" altLang="en-US" sz="2400" dirty="0" err="1">
                <a:solidFill>
                  <a:prstClr val="black"/>
                </a:solidFill>
                <a:latin typeface="メイリオ" panose="020B0604030504040204" pitchFamily="50" charset="-128"/>
                <a:ea typeface="メイリオ" panose="020B0604030504040204" pitchFamily="50" charset="-128"/>
              </a:rPr>
              <a:t>って</a:t>
            </a:r>
            <a:r>
              <a:rPr lang="ja-JP" altLang="en-US" sz="2400" dirty="0">
                <a:solidFill>
                  <a:prstClr val="black"/>
                </a:solidFill>
                <a:latin typeface="メイリオ" panose="020B0604030504040204" pitchFamily="50" charset="-128"/>
                <a:ea typeface="メイリオ" panose="020B0604030504040204" pitchFamily="50" charset="-128"/>
              </a:rPr>
              <a:t>何</a:t>
            </a:r>
            <a:r>
              <a:rPr lang="en-US" altLang="ja-JP" sz="2400" dirty="0">
                <a:solidFill>
                  <a:prstClr val="black"/>
                </a:solidFill>
                <a:latin typeface="メイリオ" panose="020B0604030504040204" pitchFamily="50" charset="-128"/>
                <a:ea typeface="メイリオ" panose="020B0604030504040204" pitchFamily="50" charset="-128"/>
              </a:rPr>
              <a:t>?</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146957" y="1195306"/>
            <a:ext cx="8686800" cy="2409825"/>
          </a:xfrm>
          <a:prstGeom prst="rect">
            <a:avLst/>
          </a:prstGeom>
        </p:spPr>
      </p:pic>
      <p:sp>
        <p:nvSpPr>
          <p:cNvPr id="11" name="テキスト ボックス 10"/>
          <p:cNvSpPr txBox="1"/>
          <p:nvPr/>
        </p:nvSpPr>
        <p:spPr>
          <a:xfrm>
            <a:off x="270866" y="3733194"/>
            <a:ext cx="8873134" cy="1754326"/>
          </a:xfrm>
          <a:prstGeom prst="rect">
            <a:avLst/>
          </a:prstGeom>
          <a:noFill/>
          <a:ln w="15875">
            <a:noFill/>
          </a:ln>
        </p:spPr>
        <p:txBody>
          <a:bodyPr wrap="square" rtlCol="0">
            <a:spAutoFit/>
          </a:bodyPr>
          <a:lstStyle/>
          <a:p>
            <a:r>
              <a:rPr kumimoji="1" lang="en-US" altLang="ja-JP" dirty="0" smtClean="0">
                <a:latin typeface="メイリオ" panose="020B0604030504040204" pitchFamily="50" charset="-128"/>
                <a:ea typeface="メイリオ" panose="020B0604030504040204" pitchFamily="50" charset="-128"/>
              </a:rPr>
              <a:t>MESH</a:t>
            </a:r>
            <a:r>
              <a:rPr kumimoji="1" lang="ja-JP" altLang="en-US" dirty="0" err="1" smtClean="0">
                <a:latin typeface="メイリオ" panose="020B0604030504040204" pitchFamily="50" charset="-128"/>
                <a:ea typeface="メイリオ" panose="020B0604030504040204" pitchFamily="50" charset="-128"/>
              </a:rPr>
              <a:t>には</a:t>
            </a:r>
            <a:r>
              <a:rPr kumimoji="1" lang="en-US" altLang="ja-JP" dirty="0" smtClean="0">
                <a:latin typeface="メイリオ" panose="020B0604030504040204" pitchFamily="50" charset="-128"/>
                <a:ea typeface="メイリオ" panose="020B0604030504040204" pitchFamily="50" charset="-128"/>
              </a:rPr>
              <a:t>7</a:t>
            </a:r>
            <a:r>
              <a:rPr kumimoji="1" lang="ja-JP" altLang="en-US" dirty="0" smtClean="0">
                <a:latin typeface="メイリオ" panose="020B0604030504040204" pitchFamily="50" charset="-128"/>
                <a:ea typeface="メイリオ" panose="020B0604030504040204" pitchFamily="50" charset="-128"/>
              </a:rPr>
              <a:t>種類の役割を持った</a:t>
            </a:r>
            <a:r>
              <a:rPr kumimoji="1" lang="en-US" altLang="ja-JP" dirty="0" smtClean="0">
                <a:latin typeface="メイリオ" panose="020B0604030504040204" pitchFamily="50" charset="-128"/>
                <a:ea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rPr>
              <a:t>個</a:t>
            </a:r>
            <a:r>
              <a:rPr lang="ja-JP" altLang="en-US" dirty="0" smtClean="0">
                <a:latin typeface="メイリオ" panose="020B0604030504040204" pitchFamily="50" charset="-128"/>
                <a:ea typeface="メイリオ" panose="020B0604030504040204" pitchFamily="50" charset="-128"/>
              </a:rPr>
              <a:t>の</a:t>
            </a:r>
            <a:r>
              <a:rPr lang="ja-JP" altLang="en-US" dirty="0">
                <a:latin typeface="メイリオ" panose="020B0604030504040204" pitchFamily="50" charset="-128"/>
                <a:ea typeface="メイリオ" panose="020B0604030504040204" pitchFamily="50" charset="-128"/>
              </a:rPr>
              <a:t>ブロック</a:t>
            </a:r>
            <a:r>
              <a:rPr kumimoji="1" lang="ja-JP" altLang="en-US" dirty="0" smtClean="0">
                <a:latin typeface="メイリオ" panose="020B0604030504040204" pitchFamily="50" charset="-128"/>
                <a:ea typeface="メイリオ" panose="020B0604030504040204" pitchFamily="50" charset="-128"/>
              </a:rPr>
              <a:t>とよばれる装置があります。</a:t>
            </a:r>
          </a:p>
          <a:p>
            <a:r>
              <a:rPr lang="ja-JP" altLang="en-US" dirty="0" smtClean="0">
                <a:latin typeface="メイリオ" panose="020B0604030504040204" pitchFamily="50" charset="-128"/>
                <a:ea typeface="メイリオ" panose="020B0604030504040204" pitchFamily="50" charset="-128"/>
              </a:rPr>
              <a:t>一つ一つの</a:t>
            </a:r>
            <a:r>
              <a:rPr lang="ja-JP" altLang="en-US" dirty="0">
                <a:latin typeface="メイリオ" panose="020B0604030504040204" pitchFamily="50" charset="-128"/>
                <a:ea typeface="メイリオ" panose="020B0604030504040204" pitchFamily="50" charset="-128"/>
              </a:rPr>
              <a:t>ブロック</a:t>
            </a:r>
            <a:r>
              <a:rPr lang="ja-JP" altLang="en-US" dirty="0" smtClean="0">
                <a:latin typeface="メイリオ" panose="020B0604030504040204" pitchFamily="50" charset="-128"/>
                <a:ea typeface="メイリオ" panose="020B0604030504040204" pitchFamily="50" charset="-128"/>
              </a:rPr>
              <a:t>は</a:t>
            </a:r>
            <a:r>
              <a:rPr lang="ja-JP" altLang="en-US" dirty="0">
                <a:latin typeface="メイリオ" panose="020B0604030504040204" pitchFamily="50" charset="-128"/>
                <a:ea typeface="メイリオ" panose="020B0604030504040204" pitchFamily="50" charset="-128"/>
              </a:rPr>
              <a:t>約</a:t>
            </a:r>
            <a:r>
              <a:rPr lang="en-US" altLang="ja-JP" dirty="0" smtClean="0">
                <a:latin typeface="メイリオ" panose="020B0604030504040204" pitchFamily="50" charset="-128"/>
                <a:ea typeface="メイリオ" panose="020B0604030504040204" pitchFamily="50" charset="-128"/>
              </a:rPr>
              <a:t>5cm(10</a:t>
            </a:r>
            <a:r>
              <a:rPr lang="ja-JP" altLang="en-US" dirty="0" smtClean="0">
                <a:latin typeface="メイリオ" panose="020B0604030504040204" pitchFamily="50" charset="-128"/>
                <a:ea typeface="メイリオ" panose="020B0604030504040204" pitchFamily="50" charset="-128"/>
              </a:rPr>
              <a:t>円玉二個分ぐらいの大きさ</a:t>
            </a:r>
            <a:r>
              <a:rPr lang="en-US" altLang="ja-JP" dirty="0" smtClean="0">
                <a:latin typeface="メイリオ" panose="020B0604030504040204" pitchFamily="50" charset="-128"/>
                <a:ea typeface="メイリオ" panose="020B0604030504040204" pitchFamily="50" charset="-128"/>
              </a:rPr>
              <a:t>)/13g</a:t>
            </a:r>
            <a:r>
              <a:rPr lang="ja-JP" altLang="en-US" dirty="0" smtClean="0">
                <a:latin typeface="メイリオ" panose="020B0604030504040204" pitchFamily="50" charset="-128"/>
                <a:ea typeface="メイリオ" panose="020B0604030504040204" pitchFamily="50" charset="-128"/>
              </a:rPr>
              <a:t>と非常に小さいものですが、それぞれが、ちゃんとしたコンピュータで、無線通信でやりとりします。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r>
            <a:br>
              <a:rPr lang="ja-JP" altLang="en-US" dirty="0" smtClean="0">
                <a:latin typeface="メイリオ" panose="020B0604030504040204" pitchFamily="50" charset="-128"/>
                <a:ea typeface="メイリオ" panose="020B0604030504040204" pitchFamily="50" charset="-128"/>
              </a:rPr>
            </a:br>
            <a:r>
              <a:rPr lang="en-US" altLang="ja-JP" dirty="0" smtClean="0">
                <a:latin typeface="メイリオ" panose="020B0604030504040204" pitchFamily="50" charset="-128"/>
                <a:ea typeface="メイリオ" panose="020B0604030504040204" pitchFamily="50" charset="-128"/>
              </a:rPr>
              <a:t>MESH</a:t>
            </a:r>
            <a:r>
              <a:rPr lang="ja-JP" altLang="en-US" dirty="0" smtClean="0">
                <a:latin typeface="メイリオ" panose="020B0604030504040204" pitchFamily="50" charset="-128"/>
                <a:ea typeface="メイリオ" panose="020B0604030504040204" pitchFamily="50" charset="-128"/>
              </a:rPr>
              <a:t>の一つ一つがセンサーや動作をする</a:t>
            </a:r>
            <a:r>
              <a:rPr lang="en-US" altLang="ja-JP" dirty="0" err="1" smtClean="0">
                <a:latin typeface="メイリオ" panose="020B0604030504040204" pitchFamily="50" charset="-128"/>
                <a:ea typeface="メイリオ" panose="020B0604030504040204" pitchFamily="50" charset="-128"/>
              </a:rPr>
              <a:t>IoT</a:t>
            </a:r>
            <a:r>
              <a:rPr lang="ja-JP" altLang="en-US" dirty="0" smtClean="0">
                <a:latin typeface="メイリオ" panose="020B0604030504040204" pitchFamily="50" charset="-128"/>
                <a:ea typeface="メイリオ" panose="020B0604030504040204" pitchFamily="50" charset="-128"/>
              </a:rPr>
              <a:t>の装置をイメージしていて、複数のブロックが無線通信で連携をとりながら、いろいろな仕事をすることができます。</a:t>
            </a:r>
            <a:endParaRPr kumimoji="1" lang="ja-JP" altLang="en-US" dirty="0" smtClean="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94775" y="5615583"/>
            <a:ext cx="8438982" cy="923330"/>
          </a:xfrm>
          <a:prstGeom prst="rect">
            <a:avLst/>
          </a:prstGeom>
          <a:noFill/>
          <a:ln w="15875">
            <a:noFill/>
          </a:ln>
        </p:spPr>
        <p:txBody>
          <a:bodyPr wrap="square" rtlCol="0">
            <a:spAutoFit/>
          </a:bodyPr>
          <a:lstStyle/>
          <a:p>
            <a:r>
              <a:rPr kumimoji="1" lang="ja-JP" altLang="en-US" dirty="0" smtClean="0">
                <a:latin typeface="メイリオ" panose="020B0604030504040204" pitchFamily="50" charset="-128"/>
                <a:ea typeface="メイリオ" panose="020B0604030504040204" pitchFamily="50" charset="-128"/>
              </a:rPr>
              <a:t>個々のブロックがどんなことが出来るか、もっと知りたい場合は、次のサイトで、上の図の</a:t>
            </a:r>
            <a:r>
              <a:rPr kumimoji="1" lang="en-US" altLang="ja-JP" dirty="0" smtClean="0">
                <a:latin typeface="メイリオ" panose="020B0604030504040204" pitchFamily="50" charset="-128"/>
                <a:ea typeface="メイリオ" panose="020B0604030504040204" pitchFamily="50" charset="-128"/>
              </a:rPr>
              <a:t>[LED]</a:t>
            </a:r>
            <a:r>
              <a:rPr kumimoji="1" lang="ja-JP" altLang="en-US" dirty="0" smtClean="0">
                <a:latin typeface="メイリオ" panose="020B0604030504040204" pitchFamily="50" charset="-128"/>
                <a:ea typeface="メイリオ" panose="020B0604030504040204" pitchFamily="50" charset="-128"/>
              </a:rPr>
              <a:t>等のボタンを押して見てね。</a:t>
            </a:r>
            <a:br>
              <a:rPr kumimoji="1" lang="ja-JP" altLang="en-US" dirty="0" smtClean="0">
                <a:latin typeface="メイリオ" panose="020B0604030504040204" pitchFamily="50" charset="-128"/>
                <a:ea typeface="メイリオ" panose="020B0604030504040204" pitchFamily="50" charset="-128"/>
              </a:rPr>
            </a:br>
            <a:r>
              <a:rPr lang="en-US" altLang="ja-JP" dirty="0">
                <a:latin typeface="メイリオ" panose="020B0604030504040204" pitchFamily="50" charset="-128"/>
                <a:ea typeface="メイリオ" panose="020B0604030504040204" pitchFamily="50" charset="-128"/>
              </a:rPr>
              <a:t>http://meshprj.com/jp/</a:t>
            </a:r>
            <a:endParaRPr kumimoji="1"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19752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724588" y="3646404"/>
            <a:ext cx="1211916" cy="1378635"/>
          </a:xfrm>
          <a:prstGeom prst="rect">
            <a:avLst/>
          </a:prstGeom>
        </p:spPr>
      </p:pic>
      <p:sp>
        <p:nvSpPr>
          <p:cNvPr id="3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30B99-A868-494C-ADBD-6BCFF3D5B5E1}"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72706" name="Text Box 2"/>
          <p:cNvSpPr txBox="1">
            <a:spLocks noChangeArrowheads="1"/>
          </p:cNvSpPr>
          <p:nvPr/>
        </p:nvSpPr>
        <p:spPr bwMode="auto">
          <a:xfrm>
            <a:off x="304800" y="304800"/>
            <a:ext cx="762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で何かできるの</a:t>
            </a:r>
            <a:r>
              <a:rPr kumimoji="1" lang="en-US" altLang="ja-JP" sz="2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p:cNvSpPr txBox="1"/>
          <p:nvPr/>
        </p:nvSpPr>
        <p:spPr>
          <a:xfrm>
            <a:off x="4718958" y="1079312"/>
            <a:ext cx="3852180" cy="646331"/>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一番簡単な動き</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ボタンを押すと、</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が光ります。</a:t>
            </a:r>
          </a:p>
        </p:txBody>
      </p:sp>
      <p:pic>
        <p:nvPicPr>
          <p:cNvPr id="3" name="図 2"/>
          <p:cNvPicPr>
            <a:picLocks noChangeAspect="1"/>
          </p:cNvPicPr>
          <p:nvPr/>
        </p:nvPicPr>
        <p:blipFill>
          <a:blip r:embed="rId3"/>
          <a:stretch>
            <a:fillRect/>
          </a:stretch>
        </p:blipFill>
        <p:spPr>
          <a:xfrm>
            <a:off x="736826" y="1086663"/>
            <a:ext cx="485775" cy="923925"/>
          </a:xfrm>
          <a:prstGeom prst="rect">
            <a:avLst/>
          </a:prstGeom>
        </p:spPr>
      </p:pic>
      <p:pic>
        <p:nvPicPr>
          <p:cNvPr id="4" name="図 3"/>
          <p:cNvPicPr>
            <a:picLocks noChangeAspect="1"/>
          </p:cNvPicPr>
          <p:nvPr/>
        </p:nvPicPr>
        <p:blipFill>
          <a:blip r:embed="rId4"/>
          <a:stretch>
            <a:fillRect/>
          </a:stretch>
        </p:blipFill>
        <p:spPr>
          <a:xfrm>
            <a:off x="2655888" y="1086663"/>
            <a:ext cx="514350" cy="962025"/>
          </a:xfrm>
          <a:prstGeom prst="rect">
            <a:avLst/>
          </a:prstGeom>
        </p:spPr>
      </p:pic>
      <p:sp>
        <p:nvSpPr>
          <p:cNvPr id="36" name="AutoShape 188"/>
          <p:cNvSpPr>
            <a:spLocks noChangeArrowheads="1"/>
          </p:cNvSpPr>
          <p:nvPr/>
        </p:nvSpPr>
        <p:spPr bwMode="auto">
          <a:xfrm rot="728143" flipH="1">
            <a:off x="1332553" y="1388261"/>
            <a:ext cx="1141721" cy="320727"/>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5" name="図 4"/>
          <p:cNvPicPr>
            <a:picLocks noChangeAspect="1"/>
          </p:cNvPicPr>
          <p:nvPr/>
        </p:nvPicPr>
        <p:blipFill>
          <a:blip r:embed="rId5"/>
          <a:stretch>
            <a:fillRect/>
          </a:stretch>
        </p:blipFill>
        <p:spPr>
          <a:xfrm>
            <a:off x="736826" y="2330786"/>
            <a:ext cx="485775" cy="933450"/>
          </a:xfrm>
          <a:prstGeom prst="rect">
            <a:avLst/>
          </a:prstGeom>
        </p:spPr>
      </p:pic>
      <p:pic>
        <p:nvPicPr>
          <p:cNvPr id="38"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5230" y="2231395"/>
            <a:ext cx="873436" cy="1132232"/>
          </a:xfrm>
          <a:prstGeom prst="rect">
            <a:avLst/>
          </a:prstGeom>
          <a:noFill/>
          <a:extLst>
            <a:ext uri="{909E8E84-426E-40DD-AFC4-6F175D3DCCD1}">
              <a14:hiddenFill xmlns:a14="http://schemas.microsoft.com/office/drawing/2010/main">
                <a:solidFill>
                  <a:srgbClr val="FFFFFF"/>
                </a:solidFill>
              </a14:hiddenFill>
            </a:ext>
          </a:extLst>
        </p:spPr>
      </p:pic>
      <p:sp>
        <p:nvSpPr>
          <p:cNvPr id="39" name="AutoShape 188"/>
          <p:cNvSpPr>
            <a:spLocks noChangeArrowheads="1"/>
          </p:cNvSpPr>
          <p:nvPr/>
        </p:nvSpPr>
        <p:spPr bwMode="auto">
          <a:xfrm rot="728143" flipH="1">
            <a:off x="1340540" y="2637147"/>
            <a:ext cx="1141721" cy="320727"/>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0" name="テキスト ボックス 39"/>
          <p:cNvSpPr txBox="1"/>
          <p:nvPr/>
        </p:nvSpPr>
        <p:spPr>
          <a:xfrm>
            <a:off x="4641295" y="2330786"/>
            <a:ext cx="4192461" cy="92333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スマホとの連携</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人感</a:t>
            </a:r>
            <a:r>
              <a:rPr lang="ja-JP" altLang="en-US" dirty="0">
                <a:solidFill>
                  <a:prstClr val="black"/>
                </a:solidFill>
                <a:latin typeface="メイリオ" panose="020B0604030504040204" pitchFamily="50" charset="-128"/>
                <a:ea typeface="メイリオ" panose="020B0604030504040204" pitchFamily="50" charset="-128"/>
              </a:rPr>
              <a:t>ブロック</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を使うと、人が近づいたら</a:t>
            </a:r>
            <a:r>
              <a:rPr lang="ja-JP" altLang="en-US" dirty="0" smtClean="0">
                <a:solidFill>
                  <a:prstClr val="black"/>
                </a:solidFill>
                <a:latin typeface="メイリオ" panose="020B0604030504040204" pitchFamily="50" charset="-128"/>
                <a:ea typeface="メイリオ" panose="020B0604030504040204" pitchFamily="50" charset="-128"/>
              </a:rPr>
              <a:t>スマホから音を出すことができます。</a:t>
            </a:r>
          </a:p>
        </p:txBody>
      </p:sp>
      <p:pic>
        <p:nvPicPr>
          <p:cNvPr id="12" name="図 11"/>
          <p:cNvPicPr>
            <a:picLocks noChangeAspect="1"/>
          </p:cNvPicPr>
          <p:nvPr/>
        </p:nvPicPr>
        <p:blipFill>
          <a:blip r:embed="rId3"/>
          <a:stretch>
            <a:fillRect/>
          </a:stretch>
        </p:blipFill>
        <p:spPr>
          <a:xfrm>
            <a:off x="736826" y="3769991"/>
            <a:ext cx="485775" cy="923925"/>
          </a:xfrm>
          <a:prstGeom prst="rect">
            <a:avLst/>
          </a:prstGeom>
        </p:spPr>
      </p:pic>
      <p:sp>
        <p:nvSpPr>
          <p:cNvPr id="13" name="AutoShape 188"/>
          <p:cNvSpPr>
            <a:spLocks noChangeArrowheads="1"/>
          </p:cNvSpPr>
          <p:nvPr/>
        </p:nvSpPr>
        <p:spPr bwMode="auto">
          <a:xfrm rot="728143" flipH="1">
            <a:off x="1340540" y="3898567"/>
            <a:ext cx="1141721" cy="320727"/>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6" name="図 5"/>
          <p:cNvPicPr>
            <a:picLocks noChangeAspect="1"/>
          </p:cNvPicPr>
          <p:nvPr/>
        </p:nvPicPr>
        <p:blipFill>
          <a:blip r:embed="rId7"/>
          <a:stretch>
            <a:fillRect/>
          </a:stretch>
        </p:blipFill>
        <p:spPr>
          <a:xfrm>
            <a:off x="2655888" y="3597025"/>
            <a:ext cx="485714" cy="923810"/>
          </a:xfrm>
          <a:prstGeom prst="rect">
            <a:avLst/>
          </a:prstGeom>
        </p:spPr>
      </p:pic>
      <p:sp>
        <p:nvSpPr>
          <p:cNvPr id="16" name="テキスト ボックス 15"/>
          <p:cNvSpPr txBox="1"/>
          <p:nvPr/>
        </p:nvSpPr>
        <p:spPr>
          <a:xfrm>
            <a:off x="4574889" y="3646404"/>
            <a:ext cx="4405825"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外部</a:t>
            </a:r>
            <a:r>
              <a:rPr lang="ja-JP" altLang="en-US" dirty="0">
                <a:solidFill>
                  <a:prstClr val="black"/>
                </a:solidFill>
                <a:latin typeface="メイリオ" panose="020B0604030504040204" pitchFamily="50" charset="-128"/>
                <a:ea typeface="メイリオ" panose="020B0604030504040204" pitchFamily="50" charset="-128"/>
              </a:rPr>
              <a:t>入出力</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solidFill>
                  <a:prstClr val="black"/>
                </a:solidFill>
                <a:latin typeface="メイリオ" panose="020B0604030504040204" pitchFamily="50" charset="-128"/>
                <a:ea typeface="メイリオ" panose="020B0604030504040204" pitchFamily="50" charset="-128"/>
              </a:rPr>
              <a:t>GPIO</a:t>
            </a:r>
            <a:r>
              <a:rPr lang="ja-JP" altLang="en-US" dirty="0">
                <a:solidFill>
                  <a:prstClr val="black"/>
                </a:solidFill>
                <a:latin typeface="メイリオ" panose="020B0604030504040204" pitchFamily="50" charset="-128"/>
                <a:ea typeface="メイリオ" panose="020B0604030504040204" pitchFamily="50" charset="-128"/>
              </a:rPr>
              <a:t>ブロック</a:t>
            </a:r>
            <a:r>
              <a:rPr lang="ja-JP" altLang="en-US" dirty="0" smtClean="0">
                <a:solidFill>
                  <a:prstClr val="black"/>
                </a:solidFill>
                <a:latin typeface="メイリオ" panose="020B0604030504040204" pitchFamily="50" charset="-128"/>
                <a:ea typeface="メイリオ" panose="020B0604030504040204" pitchFamily="50" charset="-128"/>
              </a:rPr>
              <a:t>を使うと、外部のモーターを制御したり、</a:t>
            </a:r>
            <a:r>
              <a:rPr lang="en-US" altLang="ja-JP" dirty="0" smtClean="0">
                <a:solidFill>
                  <a:prstClr val="black"/>
                </a:solidFill>
                <a:latin typeface="メイリオ" panose="020B0604030504040204" pitchFamily="50" charset="-128"/>
                <a:ea typeface="メイリオ" panose="020B0604030504040204" pitchFamily="50" charset="-128"/>
              </a:rPr>
              <a:t>MESH</a:t>
            </a:r>
            <a:r>
              <a:rPr lang="ja-JP" altLang="en-US" dirty="0" smtClean="0">
                <a:solidFill>
                  <a:prstClr val="black"/>
                </a:solidFill>
                <a:latin typeface="メイリオ" panose="020B0604030504040204" pitchFamily="50" charset="-128"/>
                <a:ea typeface="メイリオ" panose="020B0604030504040204" pitchFamily="50" charset="-128"/>
              </a:rPr>
              <a:t>に無い他のセンサーの値を取り出すことができます。</a:t>
            </a:r>
          </a:p>
        </p:txBody>
      </p:sp>
      <p:pic>
        <p:nvPicPr>
          <p:cNvPr id="8" name="図 7"/>
          <p:cNvPicPr>
            <a:picLocks noChangeAspect="1"/>
          </p:cNvPicPr>
          <p:nvPr/>
        </p:nvPicPr>
        <p:blipFill>
          <a:blip r:embed="rId8"/>
          <a:stretch>
            <a:fillRect/>
          </a:stretch>
        </p:blipFill>
        <p:spPr>
          <a:xfrm>
            <a:off x="2674805" y="5384922"/>
            <a:ext cx="514286" cy="971429"/>
          </a:xfrm>
          <a:prstGeom prst="rect">
            <a:avLst/>
          </a:prstGeom>
        </p:spPr>
      </p:pic>
      <p:sp>
        <p:nvSpPr>
          <p:cNvPr id="18" name="AutoShape 188"/>
          <p:cNvSpPr>
            <a:spLocks noChangeArrowheads="1"/>
          </p:cNvSpPr>
          <p:nvPr/>
        </p:nvSpPr>
        <p:spPr bwMode="auto">
          <a:xfrm rot="728143" flipH="1">
            <a:off x="1483405" y="5524936"/>
            <a:ext cx="1141721" cy="320727"/>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テキスト ボックス 18"/>
          <p:cNvSpPr txBox="1"/>
          <p:nvPr/>
        </p:nvSpPr>
        <p:spPr>
          <a:xfrm>
            <a:off x="4718957" y="5239021"/>
            <a:ext cx="4261757" cy="1477328"/>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他のサービスとの連携</a:t>
            </a:r>
            <a:r>
              <a:rPr lang="en-US" altLang="ja-JP" dirty="0" smtClean="0">
                <a:solidFill>
                  <a:prstClr val="black"/>
                </a:solidFill>
                <a:latin typeface="メイリオ" panose="020B0604030504040204" pitchFamily="50" charset="-128"/>
                <a:ea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rPr>
              <a:t/>
            </a:r>
            <a:br>
              <a:rPr lang="ja-JP" altLang="en-US" dirty="0" smtClean="0">
                <a:solidFill>
                  <a:prstClr val="black"/>
                </a:solidFill>
                <a:latin typeface="メイリオ" panose="020B0604030504040204" pitchFamily="50" charset="-128"/>
                <a:ea typeface="メイリオ" panose="020B0604030504040204" pitchFamily="50" charset="-128"/>
              </a:rPr>
            </a:br>
            <a:r>
              <a:rPr lang="en-US" altLang="ja-JP" dirty="0" smtClean="0">
                <a:solidFill>
                  <a:prstClr val="black"/>
                </a:solidFill>
                <a:latin typeface="メイリオ" panose="020B0604030504040204" pitchFamily="50" charset="-128"/>
                <a:ea typeface="メイリオ" panose="020B0604030504040204" pitchFamily="50" charset="-128"/>
              </a:rPr>
              <a:t>G-mail</a:t>
            </a:r>
            <a:r>
              <a:rPr lang="ja-JP" altLang="en-US" dirty="0" smtClean="0">
                <a:solidFill>
                  <a:prstClr val="black"/>
                </a:solidFill>
                <a:latin typeface="メイリオ" panose="020B0604030504040204" pitchFamily="50" charset="-128"/>
                <a:ea typeface="メイリオ" panose="020B0604030504040204" pitchFamily="50" charset="-128"/>
              </a:rPr>
              <a:t>が来たら、</a:t>
            </a:r>
            <a:r>
              <a:rPr lang="en-US" altLang="ja-JP" dirty="0" smtClean="0">
                <a:solidFill>
                  <a:prstClr val="black"/>
                </a:solidFill>
                <a:latin typeface="メイリオ" panose="020B0604030504040204" pitchFamily="50" charset="-128"/>
                <a:ea typeface="メイリオ" panose="020B0604030504040204" pitchFamily="50" charset="-128"/>
              </a:rPr>
              <a:t>LED</a:t>
            </a:r>
            <a:r>
              <a:rPr lang="ja-JP" altLang="en-US" dirty="0" smtClean="0">
                <a:solidFill>
                  <a:prstClr val="black"/>
                </a:solidFill>
                <a:latin typeface="メイリオ" panose="020B0604030504040204" pitchFamily="50" charset="-128"/>
                <a:ea typeface="メイリオ" panose="020B0604030504040204" pitchFamily="50" charset="-128"/>
              </a:rPr>
              <a:t>が光るように、インターネット上等の他のサービスと連携することができます。</a:t>
            </a:r>
            <a:endParaRPr lang="en-US" altLang="ja-JP" dirty="0" smtClean="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smtClean="0">
              <a:solidFill>
                <a:prstClr val="black"/>
              </a:solidFill>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9"/>
          <a:stretch>
            <a:fillRect/>
          </a:stretch>
        </p:blipFill>
        <p:spPr>
          <a:xfrm>
            <a:off x="626170" y="5436715"/>
            <a:ext cx="707085" cy="525376"/>
          </a:xfrm>
          <a:prstGeom prst="rect">
            <a:avLst/>
          </a:prstGeom>
        </p:spPr>
      </p:pic>
    </p:spTree>
    <p:extLst>
      <p:ext uri="{BB962C8B-B14F-4D97-AF65-F5344CB8AC3E}">
        <p14:creationId xmlns:p14="http://schemas.microsoft.com/office/powerpoint/2010/main" val="2533600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152495" y="3149327"/>
            <a:ext cx="1971675" cy="1362075"/>
          </a:xfrm>
          <a:prstGeom prst="rect">
            <a:avLst/>
          </a:prstGeom>
        </p:spPr>
      </p:pic>
      <p:sp>
        <p:nvSpPr>
          <p:cNvPr id="3" name="正方形/長方形 2"/>
          <p:cNvSpPr/>
          <p:nvPr/>
        </p:nvSpPr>
        <p:spPr>
          <a:xfrm>
            <a:off x="2138333" y="4183517"/>
            <a:ext cx="2087186" cy="1240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063175" cy="534572"/>
          </a:xfrm>
          <a:prstGeom prst="roundRect">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en-US" altLang="ja-JP" sz="2400" dirty="0" smtClean="0">
                <a:solidFill>
                  <a:prstClr val="black"/>
                </a:solidFill>
                <a:latin typeface="メイリオ" panose="020B0604030504040204" pitchFamily="50" charset="-128"/>
                <a:ea typeface="メイリオ" panose="020B0604030504040204" pitchFamily="50" charset="-128"/>
              </a:rPr>
              <a:t>2.MESH</a:t>
            </a:r>
            <a:r>
              <a:rPr lang="ja-JP" altLang="en-US" sz="2400" dirty="0">
                <a:solidFill>
                  <a:prstClr val="black"/>
                </a:solidFill>
                <a:latin typeface="メイリオ" panose="020B0604030504040204" pitchFamily="50" charset="-128"/>
                <a:ea typeface="メイリオ" panose="020B0604030504040204" pitchFamily="50" charset="-128"/>
              </a:rPr>
              <a:t>のプログラミングの基礎</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3"/>
          <a:stretch>
            <a:fillRect/>
          </a:stretch>
        </p:blipFill>
        <p:spPr>
          <a:xfrm>
            <a:off x="2204966" y="4296380"/>
            <a:ext cx="1953920" cy="1015244"/>
          </a:xfrm>
          <a:prstGeom prst="rect">
            <a:avLst/>
          </a:prstGeom>
        </p:spPr>
      </p:pic>
      <p:pic>
        <p:nvPicPr>
          <p:cNvPr id="4" name="図 3"/>
          <p:cNvPicPr>
            <a:picLocks noChangeAspect="1"/>
          </p:cNvPicPr>
          <p:nvPr/>
        </p:nvPicPr>
        <p:blipFill>
          <a:blip r:embed="rId4"/>
          <a:stretch>
            <a:fillRect/>
          </a:stretch>
        </p:blipFill>
        <p:spPr>
          <a:xfrm>
            <a:off x="394775" y="1617176"/>
            <a:ext cx="392786" cy="746295"/>
          </a:xfrm>
          <a:prstGeom prst="rect">
            <a:avLst/>
          </a:prstGeom>
        </p:spPr>
      </p:pic>
      <p:pic>
        <p:nvPicPr>
          <p:cNvPr id="6" name="図 5"/>
          <p:cNvPicPr>
            <a:picLocks noChangeAspect="1"/>
          </p:cNvPicPr>
          <p:nvPr/>
        </p:nvPicPr>
        <p:blipFill>
          <a:blip r:embed="rId5"/>
          <a:stretch>
            <a:fillRect/>
          </a:stretch>
        </p:blipFill>
        <p:spPr>
          <a:xfrm>
            <a:off x="1947413" y="1617176"/>
            <a:ext cx="381838" cy="786881"/>
          </a:xfrm>
          <a:prstGeom prst="rect">
            <a:avLst/>
          </a:prstGeom>
        </p:spPr>
      </p:pic>
      <p:pic>
        <p:nvPicPr>
          <p:cNvPr id="7" name="図 6"/>
          <p:cNvPicPr>
            <a:picLocks noChangeAspect="1"/>
          </p:cNvPicPr>
          <p:nvPr/>
        </p:nvPicPr>
        <p:blipFill>
          <a:blip r:embed="rId6"/>
          <a:stretch>
            <a:fillRect/>
          </a:stretch>
        </p:blipFill>
        <p:spPr>
          <a:xfrm>
            <a:off x="3412478" y="1617176"/>
            <a:ext cx="392079" cy="801397"/>
          </a:xfrm>
          <a:prstGeom prst="rect">
            <a:avLst/>
          </a:prstGeom>
        </p:spPr>
      </p:pic>
      <p:sp>
        <p:nvSpPr>
          <p:cNvPr id="11" name="AutoShape 188"/>
          <p:cNvSpPr>
            <a:spLocks noChangeArrowheads="1"/>
          </p:cNvSpPr>
          <p:nvPr/>
        </p:nvSpPr>
        <p:spPr bwMode="auto">
          <a:xfrm rot="728143" flipH="1" flipV="1">
            <a:off x="635528" y="2732257"/>
            <a:ext cx="758433" cy="502636"/>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AutoShape 188"/>
          <p:cNvSpPr>
            <a:spLocks noChangeArrowheads="1"/>
          </p:cNvSpPr>
          <p:nvPr/>
        </p:nvSpPr>
        <p:spPr bwMode="auto">
          <a:xfrm rot="5400000" flipH="1" flipV="1">
            <a:off x="2744954" y="2813781"/>
            <a:ext cx="758433" cy="502636"/>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AutoShape 188"/>
          <p:cNvSpPr>
            <a:spLocks noChangeArrowheads="1"/>
          </p:cNvSpPr>
          <p:nvPr/>
        </p:nvSpPr>
        <p:spPr bwMode="auto">
          <a:xfrm rot="2919263" flipH="1" flipV="1">
            <a:off x="1903668" y="2858320"/>
            <a:ext cx="469328" cy="330612"/>
          </a:xfrm>
          <a:prstGeom prst="lightningBol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テキスト ボックス 13"/>
          <p:cNvSpPr txBox="1"/>
          <p:nvPr/>
        </p:nvSpPr>
        <p:spPr>
          <a:xfrm>
            <a:off x="4663170" y="1294010"/>
            <a:ext cx="3852180" cy="4247317"/>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ブロックは小さいながらも、通信機能を持つコンピュータです。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ブロックが動くときは、ブロック間で通信するのではなく、</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アプリというソフトを使って通信します。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のプログラミング</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レシピ</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アプリの中で、</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ブロックがどのように動作するか指定します。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アプリは、</a:t>
            </a:r>
            <a:r>
              <a:rPr lang="ja-JP" altLang="en-US" noProof="0" dirty="0" smtClean="0">
                <a:solidFill>
                  <a:prstClr val="black"/>
                </a:solidFill>
                <a:latin typeface="メイリオ" panose="020B0604030504040204" pitchFamily="50" charset="-128"/>
                <a:ea typeface="メイリオ" panose="020B0604030504040204" pitchFamily="50" charset="-128"/>
              </a:rPr>
              <a:t>タブレット</a:t>
            </a:r>
            <a:r>
              <a:rPr lang="en-US" altLang="ja-JP" noProof="0" dirty="0" smtClean="0">
                <a:solidFill>
                  <a:prstClr val="black"/>
                </a:solidFill>
                <a:latin typeface="メイリオ" panose="020B0604030504040204" pitchFamily="50" charset="-128"/>
                <a:ea typeface="メイリオ" panose="020B0604030504040204" pitchFamily="50" charset="-128"/>
              </a:rPr>
              <a:t>/</a:t>
            </a:r>
            <a:r>
              <a:rPr lang="ja-JP" altLang="en-US" noProof="0" dirty="0" smtClean="0">
                <a:solidFill>
                  <a:prstClr val="black"/>
                </a:solidFill>
                <a:latin typeface="メイリオ" panose="020B0604030504040204" pitchFamily="50" charset="-128"/>
                <a:ea typeface="メイリオ" panose="020B0604030504040204" pitchFamily="50" charset="-128"/>
              </a:rPr>
              <a:t>スマホ</a:t>
            </a:r>
            <a:r>
              <a:rPr lang="en-US" altLang="ja-JP" noProof="0" dirty="0" smtClean="0">
                <a:solidFill>
                  <a:prstClr val="black"/>
                </a:solidFill>
                <a:latin typeface="メイリオ" panose="020B0604030504040204" pitchFamily="50" charset="-128"/>
                <a:ea typeface="メイリオ" panose="020B0604030504040204" pitchFamily="50" charset="-128"/>
              </a:rPr>
              <a:t>/PC</a:t>
            </a:r>
            <a:r>
              <a:rPr lang="ja-JP" altLang="en-US" noProof="0" dirty="0" smtClean="0">
                <a:solidFill>
                  <a:prstClr val="black"/>
                </a:solidFill>
                <a:latin typeface="メイリオ" panose="020B0604030504040204" pitchFamily="50" charset="-128"/>
                <a:ea typeface="メイリオ" panose="020B0604030504040204" pitchFamily="50" charset="-128"/>
              </a:rPr>
              <a:t>で動作します</a:t>
            </a:r>
            <a:r>
              <a:rPr lang="en-US" altLang="ja-JP" noProof="0" dirty="0" smtClean="0">
                <a:solidFill>
                  <a:prstClr val="black"/>
                </a:solidFill>
                <a:latin typeface="メイリオ" panose="020B0604030504040204" pitchFamily="50" charset="-128"/>
                <a:ea typeface="メイリオ" panose="020B0604030504040204" pitchFamily="50" charset="-128"/>
              </a:rPr>
              <a:t>)</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1014744" y="5537351"/>
            <a:ext cx="3852180"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アプリ</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・各</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ブロック間の通信の中心</a:t>
            </a:r>
            <a:b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lang="ja-JP" altLang="en-US" dirty="0" smtClean="0">
                <a:solidFill>
                  <a:prstClr val="black"/>
                </a:solidFill>
                <a:latin typeface="メイリオ" panose="020B0604030504040204" pitchFamily="50" charset="-128"/>
                <a:ea typeface="メイリオ" panose="020B0604030504040204" pitchFamily="50" charset="-128"/>
              </a:rPr>
              <a:t>各</a:t>
            </a:r>
            <a:r>
              <a:rPr lang="en-US" altLang="ja-JP" dirty="0" smtClean="0">
                <a:solidFill>
                  <a:prstClr val="black"/>
                </a:solidFill>
                <a:latin typeface="メイリオ" panose="020B0604030504040204" pitchFamily="50" charset="-128"/>
                <a:ea typeface="メイリオ" panose="020B0604030504040204" pitchFamily="50" charset="-128"/>
              </a:rPr>
              <a:t>MESH</a:t>
            </a:r>
            <a:r>
              <a:rPr lang="ja-JP" altLang="en-US" dirty="0" smtClean="0">
                <a:solidFill>
                  <a:prstClr val="black"/>
                </a:solidFill>
                <a:latin typeface="メイリオ" panose="020B0604030504040204" pitchFamily="50" charset="-128"/>
                <a:ea typeface="メイリオ" panose="020B0604030504040204" pitchFamily="50" charset="-128"/>
              </a:rPr>
              <a:t>ブロックがどのように動作するかプログラムする。</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3374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606317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lvl="0"/>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noProof="0" dirty="0">
                <a:solidFill>
                  <a:prstClr val="black"/>
                </a:solidFill>
                <a:latin typeface="メイリオ" panose="020B0604030504040204" pitchFamily="50" charset="-128"/>
                <a:ea typeface="メイリオ" panose="020B0604030504040204" pitchFamily="50" charset="-128"/>
              </a:rPr>
              <a:t>簡単</a:t>
            </a:r>
            <a:r>
              <a:rPr lang="ja-JP" altLang="en-US" sz="2400" noProof="0" dirty="0" smtClean="0">
                <a:solidFill>
                  <a:prstClr val="black"/>
                </a:solidFill>
                <a:latin typeface="メイリオ" panose="020B0604030504040204" pitchFamily="50" charset="-128"/>
                <a:ea typeface="メイリオ" panose="020B0604030504040204" pitchFamily="50" charset="-128"/>
              </a:rPr>
              <a:t>なプログラム</a:t>
            </a:r>
            <a:r>
              <a:rPr lang="en-US" altLang="ja-JP" sz="2400" noProof="0" dirty="0" smtClean="0">
                <a:solidFill>
                  <a:prstClr val="black"/>
                </a:solidFill>
                <a:latin typeface="メイリオ" panose="020B0604030504040204" pitchFamily="50" charset="-128"/>
                <a:ea typeface="メイリオ" panose="020B0604030504040204" pitchFamily="50" charset="-128"/>
              </a:rPr>
              <a:t>(</a:t>
            </a:r>
            <a:r>
              <a:rPr lang="ja-JP" altLang="en-US" sz="2400" noProof="0" dirty="0" smtClean="0">
                <a:solidFill>
                  <a:prstClr val="black"/>
                </a:solidFill>
                <a:latin typeface="メイリオ" panose="020B0604030504040204" pitchFamily="50" charset="-128"/>
                <a:ea typeface="メイリオ" panose="020B0604030504040204" pitchFamily="50" charset="-128"/>
              </a:rPr>
              <a:t>レシピ</a:t>
            </a:r>
            <a:r>
              <a:rPr lang="en-US" altLang="ja-JP" sz="2400" noProof="0" dirty="0" smtClean="0">
                <a:solidFill>
                  <a:prstClr val="black"/>
                </a:solidFill>
                <a:latin typeface="メイリオ" panose="020B0604030504040204" pitchFamily="50" charset="-128"/>
                <a:ea typeface="メイリオ" panose="020B0604030504040204" pitchFamily="50" charset="-128"/>
              </a:rPr>
              <a:t>)</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4" name="図 3"/>
          <p:cNvPicPr>
            <a:picLocks noChangeAspect="1"/>
          </p:cNvPicPr>
          <p:nvPr/>
        </p:nvPicPr>
        <p:blipFill>
          <a:blip r:embed="rId2"/>
          <a:stretch>
            <a:fillRect/>
          </a:stretch>
        </p:blipFill>
        <p:spPr>
          <a:xfrm>
            <a:off x="1045028" y="912492"/>
            <a:ext cx="5731329" cy="2977961"/>
          </a:xfrm>
          <a:prstGeom prst="rect">
            <a:avLst/>
          </a:prstGeom>
        </p:spPr>
      </p:pic>
      <p:sp>
        <p:nvSpPr>
          <p:cNvPr id="5" name="テキスト ボックス 4"/>
          <p:cNvSpPr txBox="1"/>
          <p:nvPr/>
        </p:nvSpPr>
        <p:spPr>
          <a:xfrm>
            <a:off x="337109" y="4014600"/>
            <a:ext cx="8178241" cy="2585323"/>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アプリを起動すると、</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ブロックを表す、アイコンが表示されます。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このアイコンを左側のプログラミングエリアにドラックしたり、プログラミングエリアのアイコンをつないだりすることでプログラムを作ります。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図</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の例では、ボタンブロックのボタンを押すと</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ブロックの</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LED</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が点灯します。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FF0000"/>
                </a:solidFill>
                <a:latin typeface="メイリオ" panose="020B0604030504040204" pitchFamily="50" charset="-128"/>
                <a:ea typeface="メイリオ" panose="020B0604030504040204" pitchFamily="50" charset="-128"/>
              </a:rPr>
              <a:t>大切</a:t>
            </a:r>
            <a:r>
              <a:rPr lang="ja-JP" altLang="en-US" dirty="0" smtClean="0">
                <a:solidFill>
                  <a:srgbClr val="FF0000"/>
                </a:solidFill>
                <a:latin typeface="メイリオ" panose="020B0604030504040204" pitchFamily="50" charset="-128"/>
                <a:ea typeface="メイリオ" panose="020B0604030504040204" pitchFamily="50" charset="-128"/>
              </a:rPr>
              <a:t>なこと</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プログラム上では、二つのブロックが線でつながっているように見えますが、実際は通信で、ボタンが押されたことが通知されます。ちょうど、</a:t>
            </a:r>
            <a:r>
              <a:rPr lang="en-US" altLang="ja-JP" dirty="0" smtClean="0">
                <a:latin typeface="メイリオ" panose="020B0604030504040204" pitchFamily="50" charset="-128"/>
                <a:ea typeface="メイリオ" panose="020B0604030504040204" pitchFamily="50" charset="-128"/>
              </a:rPr>
              <a:t>LINE</a:t>
            </a:r>
            <a:r>
              <a:rPr lang="ja-JP" altLang="en-US" dirty="0" smtClean="0">
                <a:latin typeface="メイリオ" panose="020B0604030504040204" pitchFamily="50" charset="-128"/>
                <a:ea typeface="メイリオ" panose="020B0604030504040204" pitchFamily="50" charset="-128"/>
              </a:rPr>
              <a:t>なんかで「ボタンが押された」というメッセージが来るイメージです。</a:t>
            </a:r>
            <a:endParaRPr kumimoji="1" lang="ja-JP" altLang="en-US"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60073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DBB0B-57E9-4A76-A64E-606D4E37B7F2}" type="slidenum">
              <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9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10" name="角丸四角形 9"/>
          <p:cNvSpPr/>
          <p:nvPr/>
        </p:nvSpPr>
        <p:spPr>
          <a:xfrm>
            <a:off x="394775" y="377920"/>
            <a:ext cx="749192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dirty="0" smtClean="0">
                <a:solidFill>
                  <a:prstClr val="black"/>
                </a:solidFill>
                <a:latin typeface="メイリオ" panose="020B0604030504040204" pitchFamily="50" charset="-128"/>
                <a:ea typeface="メイリオ" panose="020B0604030504040204" pitchFamily="50" charset="-128"/>
              </a:rPr>
              <a:t>始める前に</a:t>
            </a:r>
            <a:r>
              <a:rPr lang="en-US" altLang="ja-JP" sz="2400" dirty="0" smtClean="0">
                <a:solidFill>
                  <a:prstClr val="black"/>
                </a:solidFill>
                <a:latin typeface="メイリオ" panose="020B0604030504040204" pitchFamily="50" charset="-128"/>
                <a:ea typeface="メイリオ" panose="020B0604030504040204" pitchFamily="50" charset="-128"/>
              </a:rPr>
              <a:t>: MESH</a:t>
            </a:r>
            <a:r>
              <a:rPr lang="ja-JP" altLang="en-US" sz="2400" dirty="0" smtClean="0">
                <a:solidFill>
                  <a:prstClr val="black"/>
                </a:solidFill>
                <a:latin typeface="メイリオ" panose="020B0604030504040204" pitchFamily="50" charset="-128"/>
                <a:ea typeface="メイリオ" panose="020B0604030504040204" pitchFamily="50" charset="-128"/>
              </a:rPr>
              <a:t>ブロックの電源</a:t>
            </a:r>
            <a:r>
              <a:rPr lang="en-US" altLang="ja-JP" sz="2400" dirty="0" smtClean="0">
                <a:solidFill>
                  <a:prstClr val="black"/>
                </a:solidFill>
                <a:latin typeface="メイリオ" panose="020B0604030504040204" pitchFamily="50" charset="-128"/>
                <a:ea typeface="メイリオ" panose="020B0604030504040204" pitchFamily="50" charset="-128"/>
              </a:rPr>
              <a:t>ON/OFF</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p:cNvSpPr txBox="1"/>
          <p:nvPr/>
        </p:nvSpPr>
        <p:spPr>
          <a:xfrm>
            <a:off x="337109" y="2918235"/>
            <a:ext cx="2961261" cy="92333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アンコンをちょっと押して緑に光れば電源</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ON</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の状態</a:t>
            </a:r>
          </a:p>
        </p:txBody>
      </p:sp>
      <p:sp>
        <p:nvSpPr>
          <p:cNvPr id="6" name="テキスト ボックス 5"/>
          <p:cNvSpPr txBox="1"/>
          <p:nvPr/>
        </p:nvSpPr>
        <p:spPr>
          <a:xfrm>
            <a:off x="337109" y="982188"/>
            <a:ext cx="2210148" cy="369332"/>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電源</a:t>
            </a:r>
            <a:r>
              <a:rPr lang="en-US" altLang="ja-JP" dirty="0" smtClean="0">
                <a:solidFill>
                  <a:prstClr val="black"/>
                </a:solidFill>
                <a:latin typeface="メイリオ" panose="020B0604030504040204" pitchFamily="50" charset="-128"/>
                <a:ea typeface="メイリオ" panose="020B0604030504040204" pitchFamily="50" charset="-128"/>
              </a:rPr>
              <a:t>ON/OFF</a:t>
            </a:r>
            <a:r>
              <a:rPr lang="ja-JP" altLang="en-US" dirty="0" smtClean="0">
                <a:solidFill>
                  <a:prstClr val="black"/>
                </a:solidFill>
                <a:latin typeface="メイリオ" panose="020B0604030504040204" pitchFamily="50" charset="-128"/>
                <a:ea typeface="メイリオ" panose="020B0604030504040204" pitchFamily="50" charset="-128"/>
              </a:rPr>
              <a:t>の確認</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 name="図 1"/>
          <p:cNvPicPr>
            <a:picLocks noChangeAspect="1"/>
          </p:cNvPicPr>
          <p:nvPr/>
        </p:nvPicPr>
        <p:blipFill>
          <a:blip r:embed="rId2"/>
          <a:stretch>
            <a:fillRect/>
          </a:stretch>
        </p:blipFill>
        <p:spPr>
          <a:xfrm>
            <a:off x="1178237" y="1354765"/>
            <a:ext cx="952721" cy="1795513"/>
          </a:xfrm>
          <a:prstGeom prst="rect">
            <a:avLst/>
          </a:prstGeom>
        </p:spPr>
      </p:pic>
      <p:sp>
        <p:nvSpPr>
          <p:cNvPr id="3" name="正方形/長方形 2"/>
          <p:cNvSpPr/>
          <p:nvPr/>
        </p:nvSpPr>
        <p:spPr>
          <a:xfrm>
            <a:off x="1194568" y="2135608"/>
            <a:ext cx="917090" cy="149258"/>
          </a:xfrm>
          <a:prstGeom prst="rect">
            <a:avLst/>
          </a:prstGeom>
          <a:gradFill flip="none" rotWithShape="1">
            <a:gsLst>
              <a:gs pos="0">
                <a:srgbClr val="16D054"/>
              </a:gs>
              <a:gs pos="67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15637" y="2497381"/>
            <a:ext cx="1036863" cy="461665"/>
          </a:xfrm>
          <a:prstGeom prst="rect">
            <a:avLst/>
          </a:prstGeom>
          <a:noFill/>
          <a:ln w="15875">
            <a:noFill/>
          </a:ln>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押す</a:t>
            </a:r>
            <a:endParaRPr kumimoji="1" lang="ja-JP" altLang="en-US" sz="2400" dirty="0" smtClean="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93779" y="5682034"/>
            <a:ext cx="3232266" cy="92333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アンコンをちょっと押して光らなければ電源</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OFF</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の状態</a:t>
            </a:r>
          </a:p>
        </p:txBody>
      </p:sp>
      <p:pic>
        <p:nvPicPr>
          <p:cNvPr id="12" name="図 11"/>
          <p:cNvPicPr>
            <a:picLocks noChangeAspect="1"/>
          </p:cNvPicPr>
          <p:nvPr/>
        </p:nvPicPr>
        <p:blipFill>
          <a:blip r:embed="rId2"/>
          <a:stretch>
            <a:fillRect/>
          </a:stretch>
        </p:blipFill>
        <p:spPr>
          <a:xfrm>
            <a:off x="1257191" y="4094201"/>
            <a:ext cx="952721" cy="1795513"/>
          </a:xfrm>
          <a:prstGeom prst="rect">
            <a:avLst/>
          </a:prstGeom>
        </p:spPr>
      </p:pic>
      <p:sp>
        <p:nvSpPr>
          <p:cNvPr id="14" name="テキスト ボックス 13"/>
          <p:cNvSpPr txBox="1"/>
          <p:nvPr/>
        </p:nvSpPr>
        <p:spPr>
          <a:xfrm>
            <a:off x="1394591" y="5236817"/>
            <a:ext cx="1036863" cy="461665"/>
          </a:xfrm>
          <a:prstGeom prst="rect">
            <a:avLst/>
          </a:prstGeom>
          <a:noFill/>
          <a:ln w="15875">
            <a:noFill/>
          </a:ln>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押す</a:t>
            </a:r>
            <a:endParaRPr kumimoji="1" lang="ja-JP" altLang="en-US" sz="2400" dirty="0" smtClean="0">
              <a:solidFill>
                <a:srgbClr val="FF0000"/>
              </a:solidFill>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2"/>
          <a:stretch>
            <a:fillRect/>
          </a:stretch>
        </p:blipFill>
        <p:spPr>
          <a:xfrm>
            <a:off x="4577334" y="4118564"/>
            <a:ext cx="952721" cy="1795513"/>
          </a:xfrm>
          <a:prstGeom prst="rect">
            <a:avLst/>
          </a:prstGeom>
        </p:spPr>
      </p:pic>
      <p:sp>
        <p:nvSpPr>
          <p:cNvPr id="16" name="テキスト ボックス 15"/>
          <p:cNvSpPr txBox="1"/>
          <p:nvPr/>
        </p:nvSpPr>
        <p:spPr>
          <a:xfrm>
            <a:off x="4425044" y="5236817"/>
            <a:ext cx="1489840" cy="461665"/>
          </a:xfrm>
          <a:prstGeom prst="rect">
            <a:avLst/>
          </a:prstGeom>
          <a:noFill/>
          <a:ln w="15875">
            <a:noFill/>
          </a:ln>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長</a:t>
            </a:r>
            <a:r>
              <a:rPr lang="ja-JP" altLang="en-US" sz="2400" dirty="0" smtClean="0">
                <a:solidFill>
                  <a:srgbClr val="FF0000"/>
                </a:solidFill>
                <a:latin typeface="メイリオ" panose="020B0604030504040204" pitchFamily="50" charset="-128"/>
                <a:ea typeface="メイリオ" panose="020B0604030504040204" pitchFamily="50" charset="-128"/>
              </a:rPr>
              <a:t>く押す</a:t>
            </a:r>
            <a:endParaRPr kumimoji="1" lang="ja-JP" altLang="en-US" sz="2400" dirty="0" smtClean="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5682345" y="4313487"/>
            <a:ext cx="2961261" cy="923330"/>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真ん中が、だんだん明るくなっていったら、電源</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ON</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18" name="図 17"/>
          <p:cNvPicPr>
            <a:picLocks noChangeAspect="1"/>
          </p:cNvPicPr>
          <p:nvPr/>
        </p:nvPicPr>
        <p:blipFill>
          <a:blip r:embed="rId2"/>
          <a:stretch>
            <a:fillRect/>
          </a:stretch>
        </p:blipFill>
        <p:spPr>
          <a:xfrm>
            <a:off x="4621164" y="1281253"/>
            <a:ext cx="952721" cy="1795513"/>
          </a:xfrm>
          <a:prstGeom prst="rect">
            <a:avLst/>
          </a:prstGeom>
        </p:spPr>
      </p:pic>
      <p:sp>
        <p:nvSpPr>
          <p:cNvPr id="19" name="テキスト ボックス 18"/>
          <p:cNvSpPr txBox="1"/>
          <p:nvPr/>
        </p:nvSpPr>
        <p:spPr>
          <a:xfrm>
            <a:off x="4468874" y="2399506"/>
            <a:ext cx="1489840" cy="461665"/>
          </a:xfrm>
          <a:prstGeom prst="rect">
            <a:avLst/>
          </a:prstGeom>
          <a:noFill/>
          <a:ln w="15875">
            <a:noFill/>
          </a:ln>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長</a:t>
            </a:r>
            <a:r>
              <a:rPr lang="ja-JP" altLang="en-US" sz="2400" dirty="0" smtClean="0">
                <a:solidFill>
                  <a:srgbClr val="FF0000"/>
                </a:solidFill>
                <a:latin typeface="メイリオ" panose="020B0604030504040204" pitchFamily="50" charset="-128"/>
                <a:ea typeface="メイリオ" panose="020B0604030504040204" pitchFamily="50" charset="-128"/>
              </a:rPr>
              <a:t>く押す</a:t>
            </a:r>
            <a:endParaRPr kumimoji="1" lang="ja-JP" altLang="en-US" sz="2400" dirty="0" smtClean="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5726175" y="1476176"/>
            <a:ext cx="2961261"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真ん中が、</a:t>
            </a:r>
            <a:r>
              <a:rPr lang="ja-JP" altLang="en-US" dirty="0" smtClean="0">
                <a:solidFill>
                  <a:prstClr val="black"/>
                </a:solidFill>
                <a:latin typeface="メイリオ" panose="020B0604030504040204" pitchFamily="50" charset="-128"/>
                <a:ea typeface="メイリオ" panose="020B0604030504040204" pitchFamily="50" charset="-128"/>
              </a:rPr>
              <a:t>初め明るくて、</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だんだん暗くなっていったら、電源</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OFF</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 name="右矢印 6"/>
          <p:cNvSpPr/>
          <p:nvPr/>
        </p:nvSpPr>
        <p:spPr>
          <a:xfrm>
            <a:off x="2824843" y="1992086"/>
            <a:ext cx="1322614" cy="40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2961201" y="4788247"/>
            <a:ext cx="1322614" cy="40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766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94775" y="377920"/>
            <a:ext cx="7491925" cy="534572"/>
          </a:xfrm>
          <a:prstGeom prst="round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8900" prst="relaxedInset"/>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lang="ja-JP" altLang="en-US" sz="2400" dirty="0" smtClean="0">
                <a:solidFill>
                  <a:prstClr val="black"/>
                </a:solidFill>
                <a:latin typeface="メイリオ" panose="020B0604030504040204" pitchFamily="50" charset="-128"/>
                <a:ea typeface="メイリオ" panose="020B0604030504040204" pitchFamily="50" charset="-128"/>
              </a:rPr>
              <a:t>始める前に</a:t>
            </a:r>
            <a:r>
              <a:rPr lang="en-US" altLang="ja-JP" sz="2400" dirty="0" smtClean="0">
                <a:solidFill>
                  <a:prstClr val="black"/>
                </a:solidFill>
                <a:latin typeface="メイリオ" panose="020B0604030504040204" pitchFamily="50" charset="-128"/>
                <a:ea typeface="メイリオ" panose="020B0604030504040204" pitchFamily="50" charset="-128"/>
              </a:rPr>
              <a:t>: MESH</a:t>
            </a:r>
            <a:r>
              <a:rPr lang="ja-JP" altLang="en-US" sz="2400" dirty="0" smtClean="0">
                <a:solidFill>
                  <a:prstClr val="black"/>
                </a:solidFill>
                <a:latin typeface="メイリオ" panose="020B0604030504040204" pitchFamily="50" charset="-128"/>
                <a:ea typeface="メイリオ" panose="020B0604030504040204" pitchFamily="50" charset="-128"/>
              </a:rPr>
              <a:t>ブロックのペアリング</a:t>
            </a:r>
            <a:endPar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1503674" y="912492"/>
            <a:ext cx="3427554" cy="646331"/>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prstClr val="black"/>
                </a:solidFill>
                <a:latin typeface="メイリオ" panose="020B0604030504040204" pitchFamily="50" charset="-128"/>
                <a:ea typeface="メイリオ" panose="020B0604030504040204" pitchFamily="50" charset="-128"/>
              </a:rPr>
              <a:t>新規や追加の</a:t>
            </a:r>
            <a:r>
              <a:rPr lang="en-US" altLang="ja-JP" dirty="0" smtClean="0">
                <a:solidFill>
                  <a:prstClr val="black"/>
                </a:solidFill>
                <a:latin typeface="メイリオ" panose="020B0604030504040204" pitchFamily="50" charset="-128"/>
                <a:ea typeface="メイリオ" panose="020B0604030504040204" pitchFamily="50" charset="-128"/>
              </a:rPr>
              <a:t>MESH</a:t>
            </a:r>
            <a:r>
              <a:rPr lang="ja-JP" altLang="en-US" dirty="0" smtClean="0">
                <a:solidFill>
                  <a:prstClr val="black"/>
                </a:solidFill>
                <a:latin typeface="メイリオ" panose="020B0604030504040204" pitchFamily="50" charset="-128"/>
                <a:ea typeface="メイリオ" panose="020B0604030504040204" pitchFamily="50" charset="-128"/>
              </a:rPr>
              <a:t>ブロックを使う場合は、追加をしよう</a:t>
            </a:r>
            <a:endPar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p:cNvSpPr txBox="1"/>
          <p:nvPr/>
        </p:nvSpPr>
        <p:spPr>
          <a:xfrm>
            <a:off x="4795800" y="3770776"/>
            <a:ext cx="3472727" cy="1200329"/>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すでに、タブレット</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スマホ</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/PC</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にタブレットがペアリングされている時は、</a:t>
            </a:r>
            <a:r>
              <a:rPr kumimoji="1" lang="en-US" altLang="ja-JP"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MESH</a:t>
            </a:r>
            <a:r>
              <a:rPr kumimoji="1" lang="ja-JP" altLang="en-US" sz="1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ブロックのアイコンが表示されます。</a:t>
            </a:r>
          </a:p>
        </p:txBody>
      </p:sp>
      <p:pic>
        <p:nvPicPr>
          <p:cNvPr id="22" name="図 21"/>
          <p:cNvPicPr>
            <a:picLocks noChangeAspect="1"/>
          </p:cNvPicPr>
          <p:nvPr/>
        </p:nvPicPr>
        <p:blipFill>
          <a:blip r:embed="rId2"/>
          <a:stretch>
            <a:fillRect/>
          </a:stretch>
        </p:blipFill>
        <p:spPr>
          <a:xfrm>
            <a:off x="1355981" y="1558823"/>
            <a:ext cx="3023249" cy="2563089"/>
          </a:xfrm>
          <a:prstGeom prst="rect">
            <a:avLst/>
          </a:prstGeom>
        </p:spPr>
      </p:pic>
      <p:pic>
        <p:nvPicPr>
          <p:cNvPr id="23" name="図 22"/>
          <p:cNvPicPr>
            <a:picLocks noChangeAspect="1"/>
          </p:cNvPicPr>
          <p:nvPr/>
        </p:nvPicPr>
        <p:blipFill>
          <a:blip r:embed="rId3"/>
          <a:stretch>
            <a:fillRect/>
          </a:stretch>
        </p:blipFill>
        <p:spPr>
          <a:xfrm>
            <a:off x="5246751" y="912492"/>
            <a:ext cx="1285413" cy="2821441"/>
          </a:xfrm>
          <a:prstGeom prst="rect">
            <a:avLst/>
          </a:prstGeom>
        </p:spPr>
      </p:pic>
      <p:sp>
        <p:nvSpPr>
          <p:cNvPr id="8" name="楕円 7"/>
          <p:cNvSpPr/>
          <p:nvPr/>
        </p:nvSpPr>
        <p:spPr>
          <a:xfrm>
            <a:off x="4931228" y="949335"/>
            <a:ext cx="1453243" cy="8590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06679" y="4957651"/>
            <a:ext cx="8178241" cy="1477328"/>
          </a:xfrm>
          <a:prstGeom prst="rect">
            <a:avLst/>
          </a:prstGeom>
          <a:noFill/>
          <a:ln w="158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solidFill>
                  <a:srgbClr val="FF0000"/>
                </a:solidFill>
                <a:latin typeface="メイリオ" panose="020B0604030504040204" pitchFamily="50" charset="-128"/>
                <a:ea typeface="メイリオ" panose="020B0604030504040204" pitchFamily="50" charset="-128"/>
              </a:rPr>
              <a:t>大切なこと</a:t>
            </a:r>
            <a:r>
              <a:rPr lang="en-US" altLang="ja-JP" dirty="0" smtClean="0">
                <a:solidFill>
                  <a:srgbClr val="FF0000"/>
                </a:solidFill>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例えば、同じボタンブロックでも別々の機械です。このため、違うボタンブロックを使う前には</a:t>
            </a:r>
            <a:r>
              <a:rPr lang="en-US" altLang="ja-JP" dirty="0" smtClean="0">
                <a:latin typeface="メイリオ" panose="020B0604030504040204" pitchFamily="50" charset="-128"/>
                <a:ea typeface="メイリオ" panose="020B0604030504040204" pitchFamily="50" charset="-128"/>
              </a:rPr>
              <a:t>MESH</a:t>
            </a:r>
            <a:r>
              <a:rPr lang="ja-JP" altLang="en-US" dirty="0" smtClean="0">
                <a:latin typeface="メイリオ" panose="020B0604030504040204" pitchFamily="50" charset="-128"/>
                <a:ea typeface="メイリオ" panose="020B0604030504040204" pitchFamily="50" charset="-128"/>
              </a:rPr>
              <a:t>アプリで表示されている、別のボタンを消した方がいいです。</a:t>
            </a:r>
            <a:br>
              <a:rPr lang="ja-JP" altLang="en-US"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別々の機械なので、</a:t>
            </a:r>
            <a:r>
              <a:rPr lang="en-US" altLang="ja-JP" dirty="0" smtClean="0">
                <a:latin typeface="メイリオ" panose="020B0604030504040204" pitchFamily="50" charset="-128"/>
                <a:ea typeface="メイリオ" panose="020B0604030504040204" pitchFamily="50" charset="-128"/>
              </a:rPr>
              <a:t>MESH</a:t>
            </a:r>
            <a:r>
              <a:rPr lang="ja-JP" altLang="en-US" dirty="0" smtClean="0">
                <a:latin typeface="メイリオ" panose="020B0604030504040204" pitchFamily="50" charset="-128"/>
                <a:ea typeface="メイリオ" panose="020B0604030504040204" pitchFamily="50" charset="-128"/>
              </a:rPr>
              <a:t>アプリの中で、違う複数のボタンブロックを使うことができます。</a:t>
            </a:r>
            <a:endParaRPr kumimoji="1" lang="ja-JP" altLang="en-US" sz="1800" b="0" i="0" u="none" strike="noStrike" kern="1200" cap="none" spc="0" normalizeH="0" baseline="0" noProof="0" dirty="0" smtClean="0">
              <a:ln>
                <a:noFill/>
              </a:ln>
              <a:solidFill>
                <a:srgbClr val="FF0000"/>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3959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15875">
          <a:solidFill>
            <a:schemeClr val="tx1"/>
          </a:solidFill>
        </a:ln>
      </a:spPr>
      <a:bodyPr wrap="square" rtlCol="0">
        <a:spAutoFit/>
      </a:bodyPr>
      <a:lstStyle>
        <a:defPPr>
          <a:defRPr kumimoji="1" dirty="0" smtClean="0">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9362</TotalTime>
  <Words>1329</Words>
  <Application>Microsoft Office PowerPoint</Application>
  <PresentationFormat>画面に合わせる (4:3)</PresentationFormat>
  <Paragraphs>170</Paragraphs>
  <Slides>17</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メイリオ</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コード忍者の里</dc:title>
  <dc:creator>gohome8</dc:creator>
  <cp:lastModifiedBy>gohome8</cp:lastModifiedBy>
  <cp:revision>340</cp:revision>
  <cp:lastPrinted>2019-01-27T02:58:44Z</cp:lastPrinted>
  <dcterms:created xsi:type="dcterms:W3CDTF">2017-03-15T01:59:13Z</dcterms:created>
  <dcterms:modified xsi:type="dcterms:W3CDTF">2019-01-27T02:59:08Z</dcterms:modified>
</cp:coreProperties>
</file>