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19" r:id="rId3"/>
    <p:sldId id="298" r:id="rId4"/>
    <p:sldId id="305" r:id="rId5"/>
    <p:sldId id="306" r:id="rId6"/>
    <p:sldId id="307" r:id="rId7"/>
    <p:sldId id="308" r:id="rId8"/>
    <p:sldId id="309" r:id="rId9"/>
    <p:sldId id="311" r:id="rId10"/>
    <p:sldId id="310" r:id="rId11"/>
    <p:sldId id="312" r:id="rId12"/>
    <p:sldId id="313" r:id="rId13"/>
    <p:sldId id="314" r:id="rId14"/>
    <p:sldId id="315" r:id="rId15"/>
    <p:sldId id="316" r:id="rId16"/>
    <p:sldId id="322" r:id="rId17"/>
    <p:sldId id="318" r:id="rId18"/>
    <p:sldId id="317" r:id="rId19"/>
    <p:sldId id="320" r:id="rId20"/>
    <p:sldId id="321" r:id="rId21"/>
    <p:sldId id="323" r:id="rId22"/>
    <p:sldId id="324" r:id="rId23"/>
    <p:sldId id="325" r:id="rId24"/>
    <p:sldId id="326" r:id="rId25"/>
    <p:sldId id="327" r:id="rId26"/>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030" autoAdjust="0"/>
    <p:restoredTop sz="94660"/>
  </p:normalViewPr>
  <p:slideViewPr>
    <p:cSldViewPr snapToGrid="0">
      <p:cViewPr varScale="1">
        <p:scale>
          <a:sx n="65" d="100"/>
          <a:sy n="65" d="100"/>
        </p:scale>
        <p:origin x="1116" y="48"/>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13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3508"/>
          </a:xfrm>
          <a:prstGeom prst="rect">
            <a:avLst/>
          </a:prstGeom>
        </p:spPr>
        <p:txBody>
          <a:bodyPr vert="horz" lIns="99031" tIns="49517" rIns="99031" bIns="49517"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1294" y="1"/>
            <a:ext cx="3076363" cy="513508"/>
          </a:xfrm>
          <a:prstGeom prst="rect">
            <a:avLst/>
          </a:prstGeom>
        </p:spPr>
        <p:txBody>
          <a:bodyPr vert="horz" lIns="99031" tIns="49517" rIns="99031" bIns="49517" rtlCol="0"/>
          <a:lstStyle>
            <a:lvl1pPr algn="r">
              <a:defRPr sz="1400"/>
            </a:lvl1pPr>
          </a:lstStyle>
          <a:p>
            <a:fld id="{A0E000F1-07FB-45D1-8775-C743EFC5783B}" type="datetimeFigureOut">
              <a:rPr kumimoji="1" lang="ja-JP" altLang="en-US" smtClean="0"/>
              <a:t>2017/8/25</a:t>
            </a:fld>
            <a:endParaRPr kumimoji="1" lang="ja-JP" altLang="en-US"/>
          </a:p>
        </p:txBody>
      </p:sp>
      <p:sp>
        <p:nvSpPr>
          <p:cNvPr id="4" name="スライド イメージ プレースホルダー 3"/>
          <p:cNvSpPr>
            <a:spLocks noGrp="1" noRot="1" noChangeAspect="1"/>
          </p:cNvSpPr>
          <p:nvPr>
            <p:ph type="sldImg" idx="2"/>
          </p:nvPr>
        </p:nvSpPr>
        <p:spPr>
          <a:xfrm>
            <a:off x="1249363" y="1281113"/>
            <a:ext cx="4600575" cy="3451225"/>
          </a:xfrm>
          <a:prstGeom prst="rect">
            <a:avLst/>
          </a:prstGeom>
          <a:noFill/>
          <a:ln w="12700">
            <a:solidFill>
              <a:prstClr val="black"/>
            </a:solidFill>
          </a:ln>
        </p:spPr>
        <p:txBody>
          <a:bodyPr vert="horz" lIns="99031" tIns="49517" rIns="99031" bIns="49517" rtlCol="0" anchor="ctr"/>
          <a:lstStyle/>
          <a:p>
            <a:endParaRPr lang="ja-JP" altLang="en-US"/>
          </a:p>
        </p:txBody>
      </p:sp>
      <p:sp>
        <p:nvSpPr>
          <p:cNvPr id="5" name="ノート プレースホルダー 4"/>
          <p:cNvSpPr>
            <a:spLocks noGrp="1"/>
          </p:cNvSpPr>
          <p:nvPr>
            <p:ph type="body" sz="quarter" idx="3"/>
          </p:nvPr>
        </p:nvSpPr>
        <p:spPr>
          <a:xfrm>
            <a:off x="709931" y="4925409"/>
            <a:ext cx="5679440" cy="4029879"/>
          </a:xfrm>
          <a:prstGeom prst="rect">
            <a:avLst/>
          </a:prstGeom>
        </p:spPr>
        <p:txBody>
          <a:bodyPr vert="horz" lIns="99031" tIns="49517" rIns="99031" bIns="495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7"/>
            <a:ext cx="3076363" cy="513507"/>
          </a:xfrm>
          <a:prstGeom prst="rect">
            <a:avLst/>
          </a:prstGeom>
        </p:spPr>
        <p:txBody>
          <a:bodyPr vert="horz" lIns="99031" tIns="49517" rIns="99031" bIns="49517"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31" tIns="49517" rIns="99031" bIns="49517" rtlCol="0" anchor="b"/>
          <a:lstStyle>
            <a:lvl1pPr algn="r">
              <a:defRPr sz="14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2017</a:t>
            </a:r>
            <a:r>
              <a:rPr kumimoji="1" lang="ja-JP" altLang="en-US" dirty="0" smtClean="0"/>
              <a:t>年</a:t>
            </a:r>
            <a:r>
              <a:rPr kumimoji="1" lang="en-US" altLang="ja-JP" dirty="0" smtClean="0"/>
              <a:t>8</a:t>
            </a:r>
            <a:r>
              <a:rPr kumimoji="1" lang="ja-JP" altLang="en-US" dirty="0" smtClean="0"/>
              <a:t>月</a:t>
            </a:r>
            <a:r>
              <a:rPr kumimoji="1" lang="en-US" altLang="ja-JP" dirty="0" smtClean="0"/>
              <a:t>13</a:t>
            </a:r>
            <a:r>
              <a:rPr kumimoji="1" lang="ja-JP" altLang="en-US" dirty="0" smtClean="0"/>
              <a:t>日</a:t>
            </a:r>
            <a:r>
              <a:rPr kumimoji="1" lang="en-US" altLang="ja-JP" dirty="0" smtClean="0"/>
              <a:t>/20</a:t>
            </a:r>
            <a:r>
              <a:rPr kumimoji="1" lang="ja-JP" altLang="en-US" dirty="0" smtClean="0"/>
              <a:t>日</a:t>
            </a:r>
            <a:r>
              <a:rPr lang="ja-JP" altLang="en-US" dirty="0"/>
              <a:t> </a:t>
            </a:r>
            <a:r>
              <a:rPr lang="en-US" altLang="ja-JP" dirty="0" smtClean="0"/>
              <a:t>(</a:t>
            </a:r>
            <a:r>
              <a:rPr lang="ja-JP" altLang="en-US" dirty="0" smtClean="0"/>
              <a:t>同一内容</a:t>
            </a:r>
            <a:r>
              <a:rPr lang="en-US" altLang="ja-JP" dirty="0" smtClean="0"/>
              <a:t>)</a:t>
            </a:r>
          </a:p>
          <a:p>
            <a:r>
              <a:rPr kumimoji="1" lang="en-US" altLang="ja-JP" dirty="0" smtClean="0"/>
              <a:t>13:00</a:t>
            </a:r>
            <a:r>
              <a:rPr kumimoji="1" lang="ja-JP" altLang="en-US" dirty="0" smtClean="0"/>
              <a:t>～</a:t>
            </a:r>
            <a:r>
              <a:rPr kumimoji="1" lang="en-US" altLang="ja-JP" dirty="0" smtClean="0"/>
              <a:t>16:30</a:t>
            </a:r>
            <a:endParaRPr kumimoji="1" lang="ja-JP" altLang="en-US" dirty="0" smtClean="0"/>
          </a:p>
          <a:p>
            <a:r>
              <a:rPr kumimoji="1" lang="en-US" altLang="ja-JP" dirty="0" err="1" smtClean="0"/>
              <a:t>CoderDojo</a:t>
            </a:r>
            <a:r>
              <a:rPr kumimoji="1" lang="ja-JP" altLang="en-US" dirty="0" smtClean="0"/>
              <a:t>市川真間用資料</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a:t>
            </a:fld>
            <a:endParaRPr kumimoji="1" lang="ja-JP" altLang="en-US"/>
          </a:p>
        </p:txBody>
      </p:sp>
    </p:spTree>
    <p:extLst>
      <p:ext uri="{BB962C8B-B14F-4D97-AF65-F5344CB8AC3E}">
        <p14:creationId xmlns:p14="http://schemas.microsoft.com/office/powerpoint/2010/main" val="381856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〇この、</a:t>
            </a:r>
            <a:r>
              <a:rPr kumimoji="1" lang="ja-JP" altLang="en-US" dirty="0" err="1" smtClean="0"/>
              <a:t>ゆさぶ</a:t>
            </a:r>
            <a:r>
              <a:rPr kumimoji="1" lang="ja-JP" altLang="en-US" dirty="0" smtClean="0"/>
              <a:t>せれた時に温度表示というのが非常に簡単でうけるプログラムかも。</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10</a:t>
            </a:fld>
            <a:endParaRPr kumimoji="1" lang="ja-JP" altLang="en-US"/>
          </a:p>
        </p:txBody>
      </p:sp>
    </p:spTree>
    <p:extLst>
      <p:ext uri="{BB962C8B-B14F-4D97-AF65-F5344CB8AC3E}">
        <p14:creationId xmlns:p14="http://schemas.microsoft.com/office/powerpoint/2010/main" val="384411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〇とりあえば、時間がある子供は打ち込んで、他の遊んでいて遅くなった子供はこのプログラムをロードしてロボットを動かした。</a:t>
            </a:r>
          </a:p>
          <a:p>
            <a:r>
              <a:rPr lang="ja-JP" altLang="en-US" dirty="0" smtClean="0"/>
              <a:t>〇このプログラムはテスト用につくったもので、左右の車輪を別々に前進・後進させるものだが、基本的に片側</a:t>
            </a:r>
            <a:r>
              <a:rPr lang="en-US" altLang="ja-JP" dirty="0" smtClean="0"/>
              <a:t>2</a:t>
            </a:r>
            <a:r>
              <a:rPr lang="ja-JP" altLang="en-US" dirty="0" smtClean="0"/>
              <a:t>ポートでこれを指定するが、非常に理解しにくかったみたい。このサンプルプログラムから前進させるプログラム自体に変更するのに非常に時間がかかった。</a:t>
            </a:r>
          </a:p>
          <a:p>
            <a:r>
              <a:rPr kumimoji="1" lang="ja-JP" altLang="en-US" dirty="0" smtClean="0"/>
              <a:t>〇あらかじめ、前進・後進・右回り・左回りのプログラムパターンを示した方がよかったか。もしくは資料として</a:t>
            </a:r>
            <a:r>
              <a:rPr kumimoji="1" lang="en-US" altLang="ja-JP" dirty="0" err="1" smtClean="0"/>
              <a:t>Px</a:t>
            </a:r>
            <a:r>
              <a:rPr lang="ja-JP" altLang="en-US" dirty="0" smtClean="0"/>
              <a:t>の状態表は必須と思われる。このスライドではハードの仕様つけていたが、子供は理解できず。</a:t>
            </a:r>
          </a:p>
          <a:p>
            <a:r>
              <a:rPr kumimoji="1" lang="ja-JP" altLang="en-US" dirty="0" smtClean="0"/>
              <a:t>〇外部機器を接続させる場合</a:t>
            </a:r>
            <a:r>
              <a:rPr kumimoji="1" lang="en-US" altLang="ja-JP" dirty="0" smtClean="0"/>
              <a:t>LED</a:t>
            </a:r>
            <a:r>
              <a:rPr lang="ja-JP" altLang="en-US" dirty="0" smtClean="0"/>
              <a:t>を</a:t>
            </a:r>
            <a:r>
              <a:rPr lang="en-US" altLang="ja-JP" dirty="0" smtClean="0"/>
              <a:t>off</a:t>
            </a:r>
            <a:r>
              <a:rPr lang="ja-JP" altLang="en-US" dirty="0" smtClean="0"/>
              <a:t>にする必要があるが</a:t>
            </a:r>
            <a:r>
              <a:rPr lang="en-US" altLang="ja-JP" dirty="0" smtClean="0"/>
              <a:t>(</a:t>
            </a:r>
            <a:r>
              <a:rPr lang="ja-JP" altLang="en-US" dirty="0" smtClean="0"/>
              <a:t>最後のページの「詳細ピンアサイン」参照</a:t>
            </a:r>
            <a:r>
              <a:rPr lang="en-US" altLang="ja-JP" dirty="0" smtClean="0"/>
              <a:t>)</a:t>
            </a:r>
            <a:r>
              <a:rPr lang="ja-JP" altLang="en-US" dirty="0" err="1" smtClean="0"/>
              <a:t>。</a:t>
            </a:r>
            <a:r>
              <a:rPr lang="ja-JP" altLang="en-US" dirty="0" smtClean="0"/>
              <a:t>ロボット上で</a:t>
            </a:r>
            <a:r>
              <a:rPr lang="en-US" altLang="ja-JP" dirty="0" err="1" smtClean="0"/>
              <a:t>micro:bit</a:t>
            </a:r>
            <a:r>
              <a:rPr lang="ja-JP" altLang="en-US" dirty="0" smtClean="0"/>
              <a:t>が生きているか確認するため、初めは</a:t>
            </a:r>
            <a:r>
              <a:rPr lang="en-US" altLang="ja-JP" dirty="0" smtClean="0"/>
              <a:t>LED</a:t>
            </a:r>
            <a:r>
              <a:rPr lang="ja-JP" altLang="en-US" dirty="0" smtClean="0"/>
              <a:t>で表示して、それから</a:t>
            </a:r>
            <a:r>
              <a:rPr lang="en-US" altLang="ja-JP" dirty="0" smtClean="0"/>
              <a:t>off</a:t>
            </a:r>
            <a:r>
              <a:rPr lang="ja-JP" altLang="en-US" dirty="0" smtClean="0"/>
              <a:t>にした方がいいかも。たまたま、このプログラムでは初めに距離センサーの値を表示することをしていたので、それがこの診断機能になった。</a:t>
            </a:r>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11</a:t>
            </a:fld>
            <a:endParaRPr kumimoji="1" lang="ja-JP" altLang="en-US"/>
          </a:p>
        </p:txBody>
      </p:sp>
    </p:spTree>
    <p:extLst>
      <p:ext uri="{BB962C8B-B14F-4D97-AF65-F5344CB8AC3E}">
        <p14:creationId xmlns:p14="http://schemas.microsoft.com/office/powerpoint/2010/main" val="81688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〇このあたり、資料が雑で、もっと今回つかったロボットの実態と合わせた図にしたらよかった</a:t>
            </a:r>
            <a:r>
              <a:rPr kumimoji="1" lang="en-US" altLang="ja-JP" dirty="0" smtClean="0"/>
              <a:t>(</a:t>
            </a:r>
            <a:r>
              <a:rPr kumimoji="1" lang="ja-JP" altLang="en-US" dirty="0" smtClean="0"/>
              <a:t>ロボットの量産作業のため、資料作る時間がなくなった</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12</a:t>
            </a:fld>
            <a:endParaRPr kumimoji="1" lang="ja-JP" altLang="en-US"/>
          </a:p>
        </p:txBody>
      </p:sp>
    </p:spTree>
    <p:extLst>
      <p:ext uri="{BB962C8B-B14F-4D97-AF65-F5344CB8AC3E}">
        <p14:creationId xmlns:p14="http://schemas.microsoft.com/office/powerpoint/2010/main" val="16814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時間があったら、このあたりも詳しく説明したかった。</a:t>
            </a:r>
            <a:r>
              <a:rPr lang="ja-JP" altLang="en-US" dirty="0" smtClean="0"/>
              <a:t>でも小学生にはこの図では難しいかも。</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13</a:t>
            </a:fld>
            <a:endParaRPr kumimoji="1" lang="ja-JP" altLang="en-US"/>
          </a:p>
        </p:txBody>
      </p:sp>
    </p:spTree>
    <p:extLst>
      <p:ext uri="{BB962C8B-B14F-4D97-AF65-F5344CB8AC3E}">
        <p14:creationId xmlns:p14="http://schemas.microsoft.com/office/powerpoint/2010/main" val="261044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〇この図は分かりやすいものと入れ替える。</a:t>
            </a:r>
          </a:p>
          <a:p>
            <a:r>
              <a:rPr kumimoji="1" lang="ja-JP" altLang="en-US" dirty="0" smtClean="0"/>
              <a:t>〇本物に触れるのもいいかなという気もしています</a:t>
            </a:r>
            <a:r>
              <a:rPr kumimoji="1" lang="ja-JP" altLang="en-US" dirty="0" smtClean="0"/>
              <a:t>。</a:t>
            </a:r>
          </a:p>
          <a:p>
            <a:r>
              <a:rPr kumimoji="1" lang="ja-JP" altLang="en-US" dirty="0" smtClean="0"/>
              <a:t>〇子供は、この</a:t>
            </a:r>
            <a:r>
              <a:rPr kumimoji="1" lang="en-US" altLang="ja-JP" dirty="0" smtClean="0"/>
              <a:t>IN1, IN2</a:t>
            </a:r>
            <a:r>
              <a:rPr kumimoji="1" lang="ja-JP" altLang="en-US" dirty="0" smtClean="0"/>
              <a:t>の操作と、前進、後進、右回転、左回転が論理的に結び付けることが困難みたい。</a:t>
            </a:r>
            <a:br>
              <a:rPr kumimoji="1" lang="ja-JP" altLang="en-US" dirty="0" smtClean="0"/>
            </a:br>
            <a:r>
              <a:rPr kumimoji="1" lang="ja-JP" altLang="en-US" dirty="0" smtClean="0"/>
              <a:t>〇</a:t>
            </a:r>
            <a:r>
              <a:rPr kumimoji="1" lang="en-US" altLang="ja-JP" dirty="0" smtClean="0"/>
              <a:t>IN1</a:t>
            </a:r>
            <a:r>
              <a:rPr kumimoji="1" lang="ja-JP" altLang="en-US" dirty="0" smtClean="0"/>
              <a:t>で正改訂、</a:t>
            </a:r>
            <a:r>
              <a:rPr kumimoji="1" lang="en-US" altLang="ja-JP" dirty="0" smtClean="0"/>
              <a:t>IN2</a:t>
            </a:r>
            <a:r>
              <a:rPr kumimoji="1" lang="ja-JP" altLang="en-US" dirty="0" smtClean="0"/>
              <a:t>で逆回転、両方</a:t>
            </a:r>
            <a:r>
              <a:rPr kumimoji="1" lang="en-US" altLang="ja-JP" dirty="0" smtClean="0"/>
              <a:t>Off</a:t>
            </a:r>
            <a:r>
              <a:rPr kumimoji="1" lang="ja-JP" altLang="en-US" dirty="0" smtClean="0"/>
              <a:t>だと動かいな。両方</a:t>
            </a:r>
            <a:r>
              <a:rPr kumimoji="1" lang="en-US" altLang="ja-JP" dirty="0" smtClean="0"/>
              <a:t>On</a:t>
            </a:r>
            <a:r>
              <a:rPr kumimoji="1" lang="ja-JP" altLang="en-US" dirty="0" smtClean="0"/>
              <a:t>だと、どっちに動いていいのかわからないので動かいなという説明が解りやすいみたい。</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14</a:t>
            </a:fld>
            <a:endParaRPr kumimoji="1" lang="ja-JP" altLang="en-US"/>
          </a:p>
        </p:txBody>
      </p:sp>
    </p:spTree>
    <p:extLst>
      <p:ext uri="{BB962C8B-B14F-4D97-AF65-F5344CB8AC3E}">
        <p14:creationId xmlns:p14="http://schemas.microsoft.com/office/powerpoint/2010/main" val="3598334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〇今回は</a:t>
            </a:r>
            <a:r>
              <a:rPr lang="en-US" altLang="ja-JP" dirty="0" smtClean="0"/>
              <a:t>3.5</a:t>
            </a:r>
            <a:r>
              <a:rPr lang="ja-JP" altLang="en-US" dirty="0" smtClean="0"/>
              <a:t>時間の</a:t>
            </a:r>
            <a:r>
              <a:rPr lang="en-US" altLang="ja-JP" dirty="0" err="1" smtClean="0"/>
              <a:t>CoderDojo</a:t>
            </a:r>
            <a:r>
              <a:rPr lang="ja-JP" altLang="en-US" dirty="0" smtClean="0"/>
              <a:t>だったが、機能</a:t>
            </a:r>
            <a:r>
              <a:rPr lang="en-US" altLang="ja-JP" dirty="0" smtClean="0"/>
              <a:t>2</a:t>
            </a:r>
            <a:r>
              <a:rPr lang="ja-JP" altLang="en-US" dirty="0" smtClean="0"/>
              <a:t>をやり始めたあたりで終了。</a:t>
            </a:r>
          </a:p>
          <a:p>
            <a:r>
              <a:rPr kumimoji="1" lang="ja-JP" altLang="en-US" dirty="0" smtClean="0"/>
              <a:t>〇とりあえず、ロボットが真っ直ぐ走るようになると、ロボット同士を衝突させるロボットバトル開始。これが普通の子供の行動か</a:t>
            </a:r>
            <a:r>
              <a:rPr kumimoji="1" lang="en-US" altLang="ja-JP" dirty="0" smtClean="0"/>
              <a:t>? </a:t>
            </a:r>
            <a:r>
              <a:rPr kumimoji="1" lang="ja-JP" altLang="en-US" dirty="0" smtClean="0"/>
              <a:t>ここで時間がとられ、飽きてくると、上位の課題をやる気になった。</a:t>
            </a:r>
          </a:p>
          <a:p>
            <a:r>
              <a:rPr lang="ja-JP" altLang="en-US" dirty="0" smtClean="0"/>
              <a:t>〇</a:t>
            </a:r>
            <a:r>
              <a:rPr lang="en-US" altLang="ja-JP" dirty="0" smtClean="0"/>
              <a:t>DC</a:t>
            </a:r>
            <a:r>
              <a:rPr lang="ja-JP" altLang="en-US" dirty="0" smtClean="0"/>
              <a:t>モータなので、四角走るのは非常に難しい、挑戦</a:t>
            </a:r>
            <a:r>
              <a:rPr lang="en-US" altLang="ja-JP" dirty="0" smtClean="0"/>
              <a:t>3,4</a:t>
            </a:r>
            <a:r>
              <a:rPr lang="ja-JP" altLang="en-US" dirty="0" smtClean="0"/>
              <a:t>の方が簡単</a:t>
            </a:r>
            <a:r>
              <a:rPr lang="ja-JP" altLang="en-US" dirty="0" smtClean="0"/>
              <a:t>。</a:t>
            </a:r>
          </a:p>
          <a:p>
            <a:r>
              <a:rPr kumimoji="1" lang="ja-JP" altLang="en-US" dirty="0" smtClean="0"/>
              <a:t>〇挑戦</a:t>
            </a:r>
            <a:r>
              <a:rPr kumimoji="1" lang="en-US" altLang="ja-JP" dirty="0" smtClean="0"/>
              <a:t>4</a:t>
            </a:r>
            <a:r>
              <a:rPr kumimoji="1" lang="ja-JP" altLang="en-US" dirty="0" smtClean="0"/>
              <a:t>の止まるだけだったら簡単だけど、障害物がなくなったら動き出すようなプログラムはタイミング</a:t>
            </a:r>
            <a:r>
              <a:rPr lang="ja-JP" altLang="en-US" dirty="0" smtClean="0"/>
              <a:t>の調整が結構難しい。</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15</a:t>
            </a:fld>
            <a:endParaRPr kumimoji="1" lang="ja-JP" altLang="en-US"/>
          </a:p>
        </p:txBody>
      </p:sp>
    </p:spTree>
    <p:extLst>
      <p:ext uri="{BB962C8B-B14F-4D97-AF65-F5344CB8AC3E}">
        <p14:creationId xmlns:p14="http://schemas.microsoft.com/office/powerpoint/2010/main" val="82186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〇保存とボードへの転送はしっかりやるべきだった。又は分かりやすい資料を作るべきだった。今後の課題</a:t>
            </a:r>
          </a:p>
          <a:p>
            <a:r>
              <a:rPr kumimoji="1" lang="ja-JP" altLang="en-US" dirty="0" smtClean="0"/>
              <a:t>〇自前のパソコンの場合は、既定のダウンロードフォルダーにプログラムを保存したままでもいいかも。</a:t>
            </a:r>
          </a:p>
          <a:p>
            <a:r>
              <a:rPr lang="ja-JP" altLang="en-US" dirty="0" smtClean="0"/>
              <a:t>〇基本的に転送と保存が同じ概念で操作のため混乱しやすいかも。事前に</a:t>
            </a:r>
            <a:r>
              <a:rPr lang="en-US" altLang="ja-JP" dirty="0" smtClean="0"/>
              <a:t>USB</a:t>
            </a:r>
            <a:r>
              <a:rPr lang="ja-JP" altLang="en-US" dirty="0" smtClean="0"/>
              <a:t>メモリなどを使ってあらかじめファイルコピーをするようなものと同じことであると見せた方がわかりやすかったかもしれない。</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16</a:t>
            </a:fld>
            <a:endParaRPr kumimoji="1" lang="ja-JP" altLang="en-US"/>
          </a:p>
        </p:txBody>
      </p:sp>
    </p:spTree>
    <p:extLst>
      <p:ext uri="{BB962C8B-B14F-4D97-AF65-F5344CB8AC3E}">
        <p14:creationId xmlns:p14="http://schemas.microsoft.com/office/powerpoint/2010/main" val="170471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〇学校あたりで実験してもいいかね</a:t>
            </a:r>
            <a:r>
              <a:rPr kumimoji="1" lang="en-US" altLang="ja-JP" dirty="0" smtClean="0"/>
              <a:t>(</a:t>
            </a:r>
            <a:r>
              <a:rPr kumimoji="1" lang="ja-JP" altLang="en-US" dirty="0" smtClean="0"/>
              <a:t>中学向けか</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17</a:t>
            </a:fld>
            <a:endParaRPr kumimoji="1" lang="ja-JP" altLang="en-US"/>
          </a:p>
        </p:txBody>
      </p:sp>
    </p:spTree>
    <p:extLst>
      <p:ext uri="{BB962C8B-B14F-4D97-AF65-F5344CB8AC3E}">
        <p14:creationId xmlns:p14="http://schemas.microsoft.com/office/powerpoint/2010/main" val="1949577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〇もっと、いろいろ考えたい。夏休みの自由研究をこのロボットでやる子供もいるのでその成果待ち。</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18</a:t>
            </a:fld>
            <a:endParaRPr kumimoji="1" lang="ja-JP" altLang="en-US"/>
          </a:p>
        </p:txBody>
      </p:sp>
    </p:spTree>
    <p:extLst>
      <p:ext uri="{BB962C8B-B14F-4D97-AF65-F5344CB8AC3E}">
        <p14:creationId xmlns:p14="http://schemas.microsoft.com/office/powerpoint/2010/main" val="183448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〇</a:t>
            </a:r>
            <a:r>
              <a:rPr lang="en-US" altLang="ja-JP" dirty="0" err="1" smtClean="0"/>
              <a:t>micro:bit</a:t>
            </a:r>
            <a:r>
              <a:rPr lang="ja-JP" altLang="en-US" dirty="0" smtClean="0"/>
              <a:t>本体を除いて秋月電子とツクモロボット館あたりで部品そろうと思います。</a:t>
            </a:r>
            <a:r>
              <a:rPr lang="en-US" altLang="ja-JP" dirty="0"/>
              <a:t> </a:t>
            </a:r>
            <a:r>
              <a:rPr lang="en-US" altLang="ja-JP" dirty="0" err="1"/>
              <a:t>micro:bit</a:t>
            </a:r>
            <a:r>
              <a:rPr lang="ja-JP" altLang="en-US" dirty="0" smtClean="0"/>
              <a:t>本体を入れて</a:t>
            </a:r>
            <a:r>
              <a:rPr lang="en-US" altLang="ja-JP" dirty="0" smtClean="0"/>
              <a:t>4500</a:t>
            </a:r>
            <a:r>
              <a:rPr lang="ja-JP" altLang="en-US" dirty="0" smtClean="0"/>
              <a:t>円ぐらいでできるか。</a:t>
            </a:r>
          </a:p>
          <a:p>
            <a:r>
              <a:rPr lang="ja-JP" altLang="en-US" dirty="0" smtClean="0"/>
              <a:t>〇一番問題になるのはソケットですが、古いマザーボードから外して使っています。私は料理で焼きめつけるバーナーであぶって外しました。急いでやるとピンがボードに残ります。</a:t>
            </a:r>
          </a:p>
          <a:p>
            <a:r>
              <a:rPr lang="ja-JP" altLang="en-US" dirty="0" smtClean="0"/>
              <a:t>〇ソケットはもともとの仕切りのところでカットして使用している。少し大きいので、余った部分にはプラスチックの板入れてきちんと入るようにしている。</a:t>
            </a:r>
          </a:p>
          <a:p>
            <a:r>
              <a:rPr lang="ja-JP" altLang="en-US" dirty="0" smtClean="0"/>
              <a:t>〇</a:t>
            </a:r>
            <a:r>
              <a:rPr lang="en-US" altLang="ja-JP" dirty="0" smtClean="0"/>
              <a:t>PCI</a:t>
            </a:r>
            <a:r>
              <a:rPr lang="ja-JP" altLang="en-US" dirty="0" smtClean="0"/>
              <a:t>ソケットで抜くとき、ピンを曲げたりすると</a:t>
            </a:r>
            <a:r>
              <a:rPr lang="en-US" altLang="ja-JP" dirty="0" smtClean="0"/>
              <a:t>1.27mm</a:t>
            </a:r>
            <a:r>
              <a:rPr lang="ja-JP" altLang="en-US" dirty="0" smtClean="0"/>
              <a:t>ピッチの基盤に差すのに非常に苦労します。</a:t>
            </a:r>
          </a:p>
          <a:p>
            <a:r>
              <a:rPr lang="ja-JP" altLang="en-US" dirty="0" smtClean="0"/>
              <a:t>〇ユニバーサル基盤は</a:t>
            </a:r>
            <a:r>
              <a:rPr lang="en-US" altLang="ja-JP" dirty="0" smtClean="0"/>
              <a:t>0.26mm</a:t>
            </a:r>
            <a:r>
              <a:rPr lang="ja-JP" altLang="en-US" dirty="0" smtClean="0"/>
              <a:t>のラッピングワイヤーで半田付け。ワイヤーストリッパーなどの工具ないと、少し大変かもしれない。</a:t>
            </a:r>
          </a:p>
          <a:p>
            <a:r>
              <a:rPr lang="ja-JP" altLang="en-US" dirty="0" smtClean="0"/>
              <a:t>〇この基盤とボディのピッチが合わないので、スペーサで止める四隅の穴をドリルで広げています</a:t>
            </a:r>
            <a:r>
              <a:rPr lang="en-US" altLang="ja-JP" dirty="0" smtClean="0"/>
              <a:t>(4.5mm)</a:t>
            </a:r>
          </a:p>
          <a:p>
            <a:r>
              <a:rPr lang="ja-JP" altLang="en-US" dirty="0" smtClean="0"/>
              <a:t>〇タミヤのギヤボックスでシャフトを固定するイモネジが緩みやすく、数回修理。かなり固く締めるか、何か塗って固定した方がいいかも。</a:t>
            </a:r>
          </a:p>
          <a:p>
            <a:r>
              <a:rPr kumimoji="1" lang="ja-JP" altLang="en-US" dirty="0" smtClean="0"/>
              <a:t>〇電池ボックス</a:t>
            </a:r>
            <a:r>
              <a:rPr kumimoji="1" lang="en-US" altLang="ja-JP" dirty="0" smtClean="0"/>
              <a:t>1 </a:t>
            </a:r>
            <a:r>
              <a:rPr kumimoji="1" lang="ja-JP" altLang="en-US" dirty="0" smtClean="0"/>
              <a:t>ソケットは</a:t>
            </a:r>
            <a:r>
              <a:rPr kumimoji="1" lang="en-US" altLang="ja-JP" dirty="0" err="1" smtClean="0"/>
              <a:t>micro:bit</a:t>
            </a:r>
            <a:r>
              <a:rPr kumimoji="1" lang="ja-JP" altLang="en-US" dirty="0" smtClean="0"/>
              <a:t>本体からロボットの基盤に供給できるので不要。</a:t>
            </a:r>
          </a:p>
          <a:p>
            <a:r>
              <a:rPr lang="ja-JP" altLang="en-US" dirty="0" smtClean="0"/>
              <a:t>〇あと、配線材料</a:t>
            </a:r>
            <a:r>
              <a:rPr lang="en-US" altLang="ja-JP" dirty="0" smtClean="0"/>
              <a:t>/</a:t>
            </a:r>
            <a:r>
              <a:rPr lang="ja-JP" altLang="en-US" dirty="0" smtClean="0"/>
              <a:t>ネジ類などいります。</a:t>
            </a:r>
            <a:endParaRPr lang="en-US" altLang="ja-JP" dirty="0" smtClean="0"/>
          </a:p>
          <a:p>
            <a:r>
              <a:rPr lang="ja-JP" altLang="en-US" dirty="0" smtClean="0"/>
              <a:t>◎</a:t>
            </a:r>
            <a:r>
              <a:rPr lang="en-US" altLang="ja-JP" dirty="0" smtClean="0"/>
              <a:t>8/16 </a:t>
            </a:r>
            <a:r>
              <a:rPr lang="ja-JP" altLang="en-US" dirty="0" smtClean="0"/>
              <a:t>モータードライバを動かすと電圧低下でボードにリセットが</a:t>
            </a:r>
            <a:r>
              <a:rPr lang="ja-JP" altLang="en-US" smtClean="0"/>
              <a:t>かかるようこともあるようで、</a:t>
            </a:r>
            <a:r>
              <a:rPr lang="ja-JP" altLang="en-US" dirty="0" smtClean="0"/>
              <a:t>電解コンデンサ追加しました。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19</a:t>
            </a:fld>
            <a:endParaRPr kumimoji="1" lang="ja-JP" altLang="en-US"/>
          </a:p>
        </p:txBody>
      </p:sp>
    </p:spTree>
    <p:extLst>
      <p:ext uri="{BB962C8B-B14F-4D97-AF65-F5344CB8AC3E}">
        <p14:creationId xmlns:p14="http://schemas.microsoft.com/office/powerpoint/2010/main" val="96081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a:t>
            </a:r>
            <a:r>
              <a:rPr lang="en-US" altLang="ja-JP" dirty="0" err="1" smtClean="0"/>
              <a:t>micro:bit</a:t>
            </a:r>
            <a:r>
              <a:rPr lang="ja-JP" altLang="en-US" dirty="0" smtClean="0"/>
              <a:t>自体は基盤ですが、かなり丈夫にできているみたいで、子供が普通に扱う分には平気な作りになっているみたいです。</a:t>
            </a:r>
          </a:p>
          <a:p>
            <a:r>
              <a:rPr kumimoji="1" lang="ja-JP" altLang="en-US" dirty="0" smtClean="0"/>
              <a:t>・ロボット本体に逆に差す場合も実際あり、なんか工夫が必要。</a:t>
            </a:r>
          </a:p>
          <a:p>
            <a:r>
              <a:rPr lang="ja-JP" altLang="en-US" dirty="0" smtClean="0"/>
              <a:t>・また、エディタや転送などの安定性も非常に良い</a:t>
            </a:r>
            <a:r>
              <a:rPr lang="en-US" altLang="ja-JP" dirty="0" smtClean="0"/>
              <a:t>(</a:t>
            </a:r>
            <a:r>
              <a:rPr lang="ja-JP" altLang="en-US" dirty="0" smtClean="0"/>
              <a:t>さすが</a:t>
            </a:r>
            <a:r>
              <a:rPr lang="en-US" altLang="ja-JP" dirty="0" smtClean="0"/>
              <a:t>100</a:t>
            </a:r>
            <a:r>
              <a:rPr lang="ja-JP" altLang="en-US" dirty="0" smtClean="0"/>
              <a:t>万人に配ったハードとソフトか</a:t>
            </a:r>
            <a:r>
              <a:rPr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a:t>
            </a:fld>
            <a:endParaRPr kumimoji="1" lang="ja-JP" altLang="en-US"/>
          </a:p>
        </p:txBody>
      </p:sp>
    </p:spTree>
    <p:extLst>
      <p:ext uri="{BB962C8B-B14F-4D97-AF65-F5344CB8AC3E}">
        <p14:creationId xmlns:p14="http://schemas.microsoft.com/office/powerpoint/2010/main" val="228664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a:t>
            </a:r>
            <a:r>
              <a:rPr kumimoji="1" lang="en-US" altLang="ja-JP" dirty="0" err="1" smtClean="0"/>
              <a:t>micro:bit</a:t>
            </a:r>
            <a:r>
              <a:rPr kumimoji="1" lang="ja-JP" altLang="en-US" dirty="0" smtClean="0"/>
              <a:t>の基盤は、スルーホールではなく、前面のみ動いています。</a:t>
            </a:r>
          </a:p>
          <a:p>
            <a:r>
              <a:rPr lang="ja-JP" altLang="en-US" dirty="0" smtClean="0"/>
              <a:t>〇</a:t>
            </a:r>
            <a:r>
              <a:rPr lang="en-US" altLang="ja-JP" dirty="0" smtClean="0"/>
              <a:t>PCI</a:t>
            </a:r>
            <a:r>
              <a:rPr lang="ja-JP" altLang="en-US" dirty="0" smtClean="0"/>
              <a:t>ピン</a:t>
            </a:r>
            <a:r>
              <a:rPr lang="en-US" altLang="ja-JP" dirty="0" smtClean="0"/>
              <a:t>no</a:t>
            </a:r>
            <a:r>
              <a:rPr lang="ja-JP" altLang="en-US" dirty="0" smtClean="0"/>
              <a:t>は正式なものでなく、</a:t>
            </a:r>
            <a:r>
              <a:rPr lang="en-US" altLang="ja-JP" dirty="0" err="1" smtClean="0"/>
              <a:t>micro:bit</a:t>
            </a:r>
            <a:r>
              <a:rPr lang="ja-JP" altLang="en-US" dirty="0" smtClean="0"/>
              <a:t>の前面に接続するピンを端から番号つけています。</a:t>
            </a:r>
          </a:p>
          <a:p>
            <a:r>
              <a:rPr lang="ja-JP" altLang="en-US" dirty="0" smtClean="0"/>
              <a:t>〇とりあえず、こんな感じかなということでロボットの</a:t>
            </a:r>
            <a:r>
              <a:rPr lang="en-US" altLang="ja-JP" dirty="0" smtClean="0"/>
              <a:t>PIN</a:t>
            </a:r>
            <a:r>
              <a:rPr lang="ja-JP" altLang="en-US" dirty="0" smtClean="0"/>
              <a:t>アサインしています。</a:t>
            </a:r>
          </a:p>
          <a:p>
            <a:r>
              <a:rPr lang="ja-JP" altLang="en-US" dirty="0" smtClean="0"/>
              <a:t>〇</a:t>
            </a:r>
            <a:r>
              <a:rPr lang="en-US" altLang="ja-JP" dirty="0" smtClean="0"/>
              <a:t>PWM</a:t>
            </a:r>
            <a:r>
              <a:rPr lang="ja-JP" altLang="en-US" dirty="0" smtClean="0"/>
              <a:t>でスピード制御できるかもしれません。</a:t>
            </a:r>
            <a:r>
              <a:rPr lang="en-US" altLang="ja-JP" dirty="0" err="1" smtClean="0"/>
              <a:t>Micro:bit</a:t>
            </a:r>
            <a:r>
              <a:rPr lang="ja-JP" altLang="en-US" dirty="0" err="1" smtClean="0"/>
              <a:t>で</a:t>
            </a:r>
            <a:r>
              <a:rPr lang="ja-JP" altLang="en-US" dirty="0" smtClean="0"/>
              <a:t>できるか不明。</a:t>
            </a:r>
          </a:p>
          <a:p>
            <a:r>
              <a:rPr kumimoji="1" lang="ja-JP" altLang="en-US" dirty="0" smtClean="0"/>
              <a:t>〇</a:t>
            </a:r>
            <a:r>
              <a:rPr kumimoji="1" lang="en-US" altLang="ja-JP" dirty="0" smtClean="0"/>
              <a:t>PWM</a:t>
            </a:r>
            <a:r>
              <a:rPr kumimoji="1" lang="ja-JP" altLang="en-US" dirty="0" smtClean="0"/>
              <a:t>はプルアップ</a:t>
            </a:r>
            <a:r>
              <a:rPr lang="ja-JP" altLang="en-US" dirty="0" smtClean="0"/>
              <a:t>して、</a:t>
            </a:r>
            <a:r>
              <a:rPr lang="en-US" altLang="ja-JP" dirty="0" smtClean="0"/>
              <a:t>P0</a:t>
            </a:r>
            <a:r>
              <a:rPr lang="ja-JP" altLang="en-US" dirty="0" smtClean="0"/>
              <a:t>と</a:t>
            </a:r>
            <a:r>
              <a:rPr lang="en-US" altLang="ja-JP" dirty="0" smtClean="0"/>
              <a:t>P1</a:t>
            </a:r>
            <a:r>
              <a:rPr lang="ja-JP" altLang="en-US" dirty="0" smtClean="0"/>
              <a:t>に別のセンサーなどを接続するという手もあるかもしれません。</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20</a:t>
            </a:fld>
            <a:endParaRPr kumimoji="1" lang="ja-JP" altLang="en-US"/>
          </a:p>
        </p:txBody>
      </p:sp>
    </p:spTree>
    <p:extLst>
      <p:ext uri="{BB962C8B-B14F-4D97-AF65-F5344CB8AC3E}">
        <p14:creationId xmlns:p14="http://schemas.microsoft.com/office/powerpoint/2010/main" val="298222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21</a:t>
            </a:fld>
            <a:endParaRPr kumimoji="1" lang="ja-JP" altLang="en-US"/>
          </a:p>
        </p:txBody>
      </p:sp>
    </p:spTree>
    <p:extLst>
      <p:ext uri="{BB962C8B-B14F-4D97-AF65-F5344CB8AC3E}">
        <p14:creationId xmlns:p14="http://schemas.microsoft.com/office/powerpoint/2010/main" val="1525469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22</a:t>
            </a:fld>
            <a:endParaRPr kumimoji="1" lang="ja-JP" altLang="en-US"/>
          </a:p>
        </p:txBody>
      </p:sp>
    </p:spTree>
    <p:extLst>
      <p:ext uri="{BB962C8B-B14F-4D97-AF65-F5344CB8AC3E}">
        <p14:creationId xmlns:p14="http://schemas.microsoft.com/office/powerpoint/2010/main" val="226250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23</a:t>
            </a:fld>
            <a:endParaRPr kumimoji="1" lang="ja-JP" altLang="en-US"/>
          </a:p>
        </p:txBody>
      </p:sp>
    </p:spTree>
    <p:extLst>
      <p:ext uri="{BB962C8B-B14F-4D97-AF65-F5344CB8AC3E}">
        <p14:creationId xmlns:p14="http://schemas.microsoft.com/office/powerpoint/2010/main" val="2483682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24</a:t>
            </a:fld>
            <a:endParaRPr kumimoji="1" lang="ja-JP" altLang="en-US"/>
          </a:p>
        </p:txBody>
      </p:sp>
    </p:spTree>
    <p:extLst>
      <p:ext uri="{BB962C8B-B14F-4D97-AF65-F5344CB8AC3E}">
        <p14:creationId xmlns:p14="http://schemas.microsoft.com/office/powerpoint/2010/main" val="3791409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25</a:t>
            </a:fld>
            <a:endParaRPr kumimoji="1" lang="ja-JP" altLang="en-US"/>
          </a:p>
        </p:txBody>
      </p:sp>
    </p:spTree>
    <p:extLst>
      <p:ext uri="{BB962C8B-B14F-4D97-AF65-F5344CB8AC3E}">
        <p14:creationId xmlns:p14="http://schemas.microsoft.com/office/powerpoint/2010/main" val="50946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〇とりあえず初めに入っているプログラムで</a:t>
            </a:r>
            <a:r>
              <a:rPr kumimoji="1" lang="ja-JP" altLang="en-US" dirty="0" err="1" smtClean="0"/>
              <a:t>そこそこ</a:t>
            </a:r>
            <a:r>
              <a:rPr kumimoji="1" lang="ja-JP" altLang="en-US" dirty="0" smtClean="0"/>
              <a:t>遊べます。英語で指示がでるので、そこの説明は必要。</a:t>
            </a:r>
          </a:p>
          <a:p>
            <a:r>
              <a:rPr lang="ja-JP" altLang="en-US" dirty="0" smtClean="0"/>
              <a:t>〇</a:t>
            </a:r>
            <a:r>
              <a:rPr lang="en-US" altLang="ja-JP" dirty="0" err="1" smtClean="0"/>
              <a:t>micro:bit</a:t>
            </a:r>
            <a:r>
              <a:rPr lang="ja-JP" altLang="en-US" dirty="0" smtClean="0"/>
              <a:t>純正の電池ケースには</a:t>
            </a:r>
            <a:r>
              <a:rPr lang="en-US" altLang="ja-JP" dirty="0" smtClean="0"/>
              <a:t>on/off</a:t>
            </a:r>
            <a:r>
              <a:rPr lang="ja-JP" altLang="en-US" dirty="0" smtClean="0"/>
              <a:t>スイッチが無いので、スイッチのある単三用のケースにコネクター半田付けして使っています。</a:t>
            </a:r>
          </a:p>
          <a:p>
            <a:r>
              <a:rPr kumimoji="1" lang="ja-JP" altLang="en-US" dirty="0" smtClean="0"/>
              <a:t>〇子供</a:t>
            </a:r>
            <a:r>
              <a:rPr kumimoji="1" lang="ja-JP" altLang="en-US" dirty="0"/>
              <a:t>達</a:t>
            </a:r>
            <a:r>
              <a:rPr kumimoji="1" lang="ja-JP" altLang="en-US" dirty="0" smtClean="0"/>
              <a:t>にとって、電源入れると動きっぱなしになるというのは、プログラム的に新鮮な感覚みたいです。</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3</a:t>
            </a:fld>
            <a:endParaRPr kumimoji="1" lang="ja-JP" altLang="en-US"/>
          </a:p>
        </p:txBody>
      </p:sp>
    </p:spTree>
    <p:extLst>
      <p:ext uri="{BB962C8B-B14F-4D97-AF65-F5344CB8AC3E}">
        <p14:creationId xmlns:p14="http://schemas.microsoft.com/office/powerpoint/2010/main" val="206989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〇特に電源</a:t>
            </a:r>
            <a:r>
              <a:rPr kumimoji="1" lang="en-US" altLang="ja-JP" dirty="0" smtClean="0"/>
              <a:t>LED</a:t>
            </a:r>
            <a:r>
              <a:rPr kumimoji="1" lang="ja-JP" altLang="en-US" dirty="0" smtClean="0"/>
              <a:t>と転送中</a:t>
            </a:r>
            <a:r>
              <a:rPr kumimoji="1" lang="en-US" altLang="ja-JP" dirty="0" smtClean="0"/>
              <a:t>LED</a:t>
            </a:r>
            <a:r>
              <a:rPr kumimoji="1" lang="ja-JP" altLang="en-US" dirty="0" smtClean="0"/>
              <a:t>が重要で、ちゃんと転送処理が行われているかは、この</a:t>
            </a:r>
            <a:r>
              <a:rPr kumimoji="1" lang="en-US" altLang="ja-JP" dirty="0" smtClean="0"/>
              <a:t>LED</a:t>
            </a:r>
            <a:r>
              <a:rPr kumimoji="1" lang="ja-JP" altLang="en-US" dirty="0" smtClean="0"/>
              <a:t>が点滅するか確認してもらう必要があります。</a:t>
            </a:r>
          </a:p>
          <a:p>
            <a:r>
              <a:rPr kumimoji="1" lang="ja-JP" altLang="en-US" dirty="0" smtClean="0"/>
              <a:t>〇温度センサーが付いてるはずですが、場所がわからず。</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4</a:t>
            </a:fld>
            <a:endParaRPr kumimoji="1" lang="ja-JP" altLang="en-US"/>
          </a:p>
        </p:txBody>
      </p:sp>
    </p:spTree>
    <p:extLst>
      <p:ext uri="{BB962C8B-B14F-4D97-AF65-F5344CB8AC3E}">
        <p14:creationId xmlns:p14="http://schemas.microsoft.com/office/powerpoint/2010/main" val="411128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〇英語で</a:t>
            </a:r>
            <a:r>
              <a:rPr kumimoji="1" lang="en-US" altLang="ja-JP" dirty="0" smtClean="0"/>
              <a:t>Web</a:t>
            </a:r>
            <a:r>
              <a:rPr kumimoji="1" lang="ja-JP" altLang="en-US" dirty="0" smtClean="0"/>
              <a:t>が起動したときは、上部メニューの一番右が言語選択できます。</a:t>
            </a:r>
            <a:br>
              <a:rPr kumimoji="1" lang="ja-JP" altLang="en-US" dirty="0" smtClean="0"/>
            </a:br>
            <a:r>
              <a:rPr kumimoji="1" lang="ja-JP" altLang="en-US" dirty="0" smtClean="0"/>
              <a:t>〇エディターに行くまでもってスマートな方法があればいいんですが。</a:t>
            </a:r>
          </a:p>
          <a:p>
            <a:r>
              <a:rPr lang="ja-JP" altLang="en-US" dirty="0" smtClean="0"/>
              <a:t>〇レッスンに、初めに使えるプログラム幾つかあります</a:t>
            </a:r>
            <a:r>
              <a:rPr lang="ja-JP" altLang="en-US" dirty="0" smtClean="0"/>
              <a:t>。</a:t>
            </a:r>
          </a:p>
          <a:p>
            <a:r>
              <a:rPr kumimoji="1" lang="ja-JP" altLang="en-US" dirty="0" smtClean="0"/>
              <a:t>〇</a:t>
            </a:r>
            <a:r>
              <a:rPr kumimoji="1" lang="en-US" altLang="ja-JP" dirty="0" smtClean="0"/>
              <a:t>Microsoft</a:t>
            </a:r>
            <a:r>
              <a:rPr kumimoji="1" lang="ja-JP" altLang="en-US" dirty="0" smtClean="0"/>
              <a:t>系のブラウザを使うと、動作が遅かったり、ブロックの表示が重なった見にくいことがあるみたい、</a:t>
            </a:r>
            <a:r>
              <a:rPr kumimoji="1" lang="en-US" altLang="ja-JP" dirty="0" smtClean="0"/>
              <a:t>Chrome</a:t>
            </a:r>
            <a:r>
              <a:rPr kumimoji="1" lang="ja-JP" altLang="en-US" dirty="0" smtClean="0"/>
              <a:t>を使いました。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5</a:t>
            </a:fld>
            <a:endParaRPr kumimoji="1" lang="ja-JP" altLang="en-US"/>
          </a:p>
        </p:txBody>
      </p:sp>
    </p:spTree>
    <p:extLst>
      <p:ext uri="{BB962C8B-B14F-4D97-AF65-F5344CB8AC3E}">
        <p14:creationId xmlns:p14="http://schemas.microsoft.com/office/powerpoint/2010/main" val="398084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〇シミュレータが良く出来ています。</a:t>
            </a:r>
          </a:p>
          <a:p>
            <a:r>
              <a:rPr lang="ja-JP" altLang="en-US" dirty="0"/>
              <a:t>・</a:t>
            </a:r>
            <a:r>
              <a:rPr kumimoji="1" lang="ja-JP" altLang="en-US" dirty="0" smtClean="0"/>
              <a:t>温度センサーの場合は、温度計の絵がでてきて、温度を設定できます。</a:t>
            </a:r>
          </a:p>
          <a:p>
            <a:r>
              <a:rPr lang="ja-JP" altLang="en-US" dirty="0" smtClean="0"/>
              <a:t>・傾きの場合は、ボードの絵を傾かせることができます。</a:t>
            </a:r>
          </a:p>
          <a:p>
            <a:r>
              <a:rPr lang="ja-JP" altLang="en-US" dirty="0" smtClean="0"/>
              <a:t>など。</a:t>
            </a:r>
          </a:p>
          <a:p>
            <a:r>
              <a:rPr kumimoji="1" lang="ja-JP" altLang="en-US" dirty="0" smtClean="0"/>
              <a:t>〇基本的に</a:t>
            </a:r>
            <a:r>
              <a:rPr kumimoji="1" lang="en-US" altLang="ja-JP" dirty="0" smtClean="0"/>
              <a:t>Scratch</a:t>
            </a:r>
            <a:r>
              <a:rPr kumimoji="1" lang="ja-JP" altLang="en-US" dirty="0" smtClean="0"/>
              <a:t>使える子供ならすぐ使えますが。</a:t>
            </a:r>
          </a:p>
          <a:p>
            <a:r>
              <a:rPr lang="ja-JP" altLang="en-US" dirty="0" smtClean="0"/>
              <a:t>・</a:t>
            </a:r>
            <a:r>
              <a:rPr lang="en-US" altLang="ja-JP" dirty="0" smtClean="0"/>
              <a:t>Scratch</a:t>
            </a:r>
            <a:r>
              <a:rPr lang="ja-JP" altLang="en-US" dirty="0" smtClean="0"/>
              <a:t>の「ハタがクリックされた時」がなく、基本的に電源投入時の「最初だけ」と「ずっと」で組んでいくのが少し感覚が違うみたい</a:t>
            </a:r>
          </a:p>
          <a:p>
            <a:r>
              <a:rPr kumimoji="1" lang="ja-JP" altLang="en-US" dirty="0" smtClean="0"/>
              <a:t>・あと、ハードのイベントドリブンであることも説明が必要「ボタン</a:t>
            </a:r>
            <a:r>
              <a:rPr lang="en-US" altLang="ja-JP" dirty="0" smtClean="0"/>
              <a:t>x</a:t>
            </a:r>
            <a:r>
              <a:rPr lang="ja-JP" altLang="en-US" dirty="0" smtClean="0"/>
              <a:t>が押された時</a:t>
            </a:r>
            <a:r>
              <a:rPr kumimoji="1" lang="ja-JP" altLang="en-US" dirty="0" smtClean="0"/>
              <a:t>」「ゆさぶられた時</a:t>
            </a:r>
            <a:r>
              <a:rPr kumimoji="1" lang="en-US" altLang="ja-JP" dirty="0" smtClean="0"/>
              <a:t>(</a:t>
            </a:r>
            <a:r>
              <a:rPr kumimoji="1" lang="ja-JP" altLang="en-US" dirty="0" smtClean="0"/>
              <a:t>加速度センサー系</a:t>
            </a:r>
            <a:r>
              <a:rPr kumimoji="1" lang="en-US" altLang="ja-JP" dirty="0" smtClean="0"/>
              <a:t>)</a:t>
            </a:r>
            <a:r>
              <a:rPr kumimoji="1" lang="ja-JP" altLang="en-US" dirty="0" smtClean="0"/>
              <a:t>」このトリガーで始まるブロックが入力にはいっているのも見つけにくい。</a:t>
            </a:r>
          </a:p>
          <a:p>
            <a:r>
              <a:rPr lang="ja-JP" altLang="en-US" dirty="0" smtClean="0"/>
              <a:t>・</a:t>
            </a:r>
            <a:r>
              <a:rPr lang="en-US" altLang="ja-JP" dirty="0" smtClean="0"/>
              <a:t>if</a:t>
            </a:r>
            <a:r>
              <a:rPr lang="ja-JP" altLang="en-US" dirty="0" smtClean="0"/>
              <a:t>文が「論理」に入っているが「論理」が別の表示になって探すのに苦労したこともあった</a:t>
            </a:r>
            <a:r>
              <a:rPr lang="en-US" altLang="ja-JP" dirty="0" smtClean="0"/>
              <a:t>(</a:t>
            </a:r>
            <a:r>
              <a:rPr lang="ja-JP" altLang="en-US" dirty="0" smtClean="0"/>
              <a:t>どうして別の表示になったかは不明</a:t>
            </a:r>
            <a:r>
              <a:rPr lang="en-US" altLang="ja-JP" dirty="0" smtClean="0"/>
              <a:t>)</a:t>
            </a:r>
            <a:endParaRPr kumimoji="1" lang="ja-JP" altLang="en-US" dirty="0" smtClean="0"/>
          </a:p>
          <a:p>
            <a:r>
              <a:rPr lang="ja-JP" altLang="en-US" dirty="0" smtClean="0"/>
              <a:t>〇文字で日本で入れようとするが、</a:t>
            </a:r>
            <a:r>
              <a:rPr lang="en-US" altLang="ja-JP" dirty="0" smtClean="0"/>
              <a:t>LED</a:t>
            </a:r>
            <a:r>
              <a:rPr lang="ja-JP" altLang="en-US" dirty="0" err="1" smtClean="0"/>
              <a:t>にはアルファ</a:t>
            </a:r>
            <a:r>
              <a:rPr lang="ja-JP" altLang="en-US" dirty="0" smtClean="0"/>
              <a:t>ベットしか表示されないことの意識が必要</a:t>
            </a:r>
          </a:p>
          <a:p>
            <a:r>
              <a:rPr kumimoji="1" lang="ja-JP" altLang="en-US" dirty="0" smtClean="0"/>
              <a:t>〇</a:t>
            </a:r>
            <a:r>
              <a:rPr kumimoji="1" lang="en-US" altLang="ja-JP" dirty="0" smtClean="0"/>
              <a:t>Scratch</a:t>
            </a:r>
            <a:r>
              <a:rPr kumimoji="1" lang="ja-JP" altLang="en-US" dirty="0" smtClean="0"/>
              <a:t>の場合、パラメータにあたる部分は空白だが、</a:t>
            </a:r>
            <a:r>
              <a:rPr kumimoji="1" lang="en-US" altLang="ja-JP" dirty="0" err="1" smtClean="0"/>
              <a:t>micro:bit</a:t>
            </a:r>
            <a:r>
              <a:rPr kumimoji="1" lang="ja-JP" altLang="en-US" dirty="0" smtClean="0"/>
              <a:t>の場合はあらかじめ既定のブロックが入っていて違和感があるみたい。その既定のブロックを外すことはできないので、新しいブロックを上書きする感じになる。</a:t>
            </a:r>
          </a:p>
          <a:p>
            <a:r>
              <a:rPr lang="ja-JP" altLang="en-US" dirty="0" smtClean="0"/>
              <a:t>〇真偽がプログラム中にでてくるが、ピンとこないみたい。</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6</a:t>
            </a:fld>
            <a:endParaRPr kumimoji="1" lang="ja-JP" altLang="en-US"/>
          </a:p>
        </p:txBody>
      </p:sp>
    </p:spTree>
    <p:extLst>
      <p:ext uri="{BB962C8B-B14F-4D97-AF65-F5344CB8AC3E}">
        <p14:creationId xmlns:p14="http://schemas.microsoft.com/office/powerpoint/2010/main" val="89527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a:t>
            </a:r>
            <a:r>
              <a:rPr kumimoji="1" lang="en-US" altLang="ja-JP" dirty="0" smtClean="0"/>
              <a:t>Scratch</a:t>
            </a:r>
            <a:r>
              <a:rPr kumimoji="1" lang="ja-JP" altLang="en-US" dirty="0" smtClean="0"/>
              <a:t>やっている人ほど、ゲームなど複雑なプログラムをすぐ作りたがるが、</a:t>
            </a:r>
            <a:r>
              <a:rPr kumimoji="1" lang="en-US" altLang="ja-JP" dirty="0" smtClean="0"/>
              <a:t>(</a:t>
            </a:r>
            <a:r>
              <a:rPr kumimoji="1" lang="ja-JP" altLang="en-US" dirty="0" smtClean="0"/>
              <a:t>ドットを動かそうとして苦労するなど</a:t>
            </a:r>
            <a:r>
              <a:rPr kumimoji="1" lang="en-US" altLang="ja-JP" dirty="0" smtClean="0"/>
              <a:t>)</a:t>
            </a:r>
            <a:r>
              <a:rPr kumimoji="1" lang="en-US" altLang="ja-JP" dirty="0" err="1" smtClean="0"/>
              <a:t>micor:bit</a:t>
            </a:r>
            <a:r>
              <a:rPr kumimoji="1" lang="ja-JP" altLang="en-US" dirty="0" smtClean="0"/>
              <a:t>などのフィジカルコンピューティングは、それらしいことを初めにやった方が興味がわくと思う。</a:t>
            </a:r>
            <a:r>
              <a:rPr lang="ja-JP" altLang="en-US" dirty="0" smtClean="0"/>
              <a:t>例えば</a:t>
            </a:r>
          </a:p>
          <a:p>
            <a:r>
              <a:rPr kumimoji="1" lang="ja-JP" altLang="en-US" dirty="0" smtClean="0"/>
              <a:t>・振ると温度を表示する。</a:t>
            </a:r>
          </a:p>
          <a:p>
            <a:r>
              <a:rPr lang="ja-JP" altLang="en-US" dirty="0" smtClean="0"/>
              <a:t>・傾き方によって表示する絵柄が変わるなど</a:t>
            </a:r>
          </a:p>
          <a:p>
            <a:r>
              <a:rPr lang="ja-JP" altLang="en-US" dirty="0" smtClean="0"/>
              <a:t>〇ロボットまでもっていくには、</a:t>
            </a:r>
            <a:r>
              <a:rPr lang="en-US" altLang="ja-JP" dirty="0" smtClean="0"/>
              <a:t>Scratch</a:t>
            </a:r>
            <a:r>
              <a:rPr lang="ja-JP" altLang="en-US" dirty="0" smtClean="0"/>
              <a:t>みたいに自由にやらせると収拾つかなくなるかも、ある程度フィジカルコンピュティングらしいもので興味を持たせながら共通的な操作をさせた方がいいかもしれない。</a:t>
            </a:r>
          </a:p>
          <a:p>
            <a:r>
              <a:rPr kumimoji="1" lang="ja-JP" altLang="en-US" dirty="0" smtClean="0"/>
              <a:t>〇あと、</a:t>
            </a:r>
            <a:r>
              <a:rPr kumimoji="1" lang="en-US" altLang="ja-JP" dirty="0" err="1" smtClean="0"/>
              <a:t>micro:bit</a:t>
            </a:r>
            <a:r>
              <a:rPr kumimoji="1" lang="ja-JP" altLang="en-US" dirty="0" smtClean="0"/>
              <a:t>自体が持つ無線機能を使って</a:t>
            </a:r>
            <a:r>
              <a:rPr kumimoji="1" lang="en-US" altLang="ja-JP" dirty="0" smtClean="0"/>
              <a:t>2</a:t>
            </a:r>
            <a:r>
              <a:rPr kumimoji="1" lang="ja-JP" altLang="en-US" dirty="0" smtClean="0"/>
              <a:t>台、複数台で動かすプログラム非常に興味を持つかと思われる。</a:t>
            </a:r>
          </a:p>
          <a:p>
            <a:r>
              <a:rPr lang="ja-JP" altLang="en-US" dirty="0" smtClean="0"/>
              <a:t>〇特に</a:t>
            </a:r>
            <a:r>
              <a:rPr lang="en-US" altLang="ja-JP" dirty="0" smtClean="0"/>
              <a:t>Dojo</a:t>
            </a:r>
            <a:r>
              <a:rPr lang="ja-JP" altLang="en-US" dirty="0" smtClean="0"/>
              <a:t>でやっている子供は自由にやることに慣れているが、フィジカルコンピューティングする場合は、ある程度基礎手的な知識を学習する説明や資料が必要だと考える。</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7</a:t>
            </a:fld>
            <a:endParaRPr kumimoji="1" lang="ja-JP" altLang="en-US"/>
          </a:p>
        </p:txBody>
      </p:sp>
    </p:spTree>
    <p:extLst>
      <p:ext uri="{BB962C8B-B14F-4D97-AF65-F5344CB8AC3E}">
        <p14:creationId xmlns:p14="http://schemas.microsoft.com/office/powerpoint/2010/main" val="243631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〇当日このあたりが一番混乱したところ。別途補足資料を作成</a:t>
            </a:r>
          </a:p>
          <a:p>
            <a:r>
              <a:rPr lang="ja-JP" altLang="en-US" dirty="0" smtClean="0"/>
              <a:t>本スライドには、その補足資料あり、</a:t>
            </a:r>
            <a:br>
              <a:rPr lang="ja-JP" altLang="en-US" dirty="0" smtClean="0"/>
            </a:br>
            <a:r>
              <a:rPr lang="ja-JP" altLang="en-US" dirty="0" smtClean="0"/>
              <a:t>スライド</a:t>
            </a:r>
            <a:r>
              <a:rPr lang="en-US" altLang="ja-JP" dirty="0" smtClean="0"/>
              <a:t>21</a:t>
            </a:r>
            <a:r>
              <a:rPr lang="ja-JP" altLang="en-US" dirty="0" smtClean="0"/>
              <a:t>～</a:t>
            </a:r>
            <a:r>
              <a:rPr lang="en-US" altLang="ja-JP" dirty="0" smtClean="0"/>
              <a:t>25</a:t>
            </a:r>
            <a:endParaRPr lang="ja-JP" altLang="en-US" dirty="0" smtClean="0"/>
          </a:p>
          <a:p>
            <a:r>
              <a:rPr kumimoji="1" lang="ja-JP" altLang="en-US" dirty="0" smtClean="0"/>
              <a:t>〇このダウンロードの操作を含めポートの真偽によるモータ制御は、小学校</a:t>
            </a:r>
            <a:r>
              <a:rPr kumimoji="1" lang="en-US" altLang="ja-JP" dirty="0" smtClean="0"/>
              <a:t>3</a:t>
            </a:r>
            <a:r>
              <a:rPr kumimoji="1" lang="ja-JP" altLang="en-US" dirty="0" smtClean="0"/>
              <a:t>年生の子供には難しかったようである。モーター制御を関数化しておけばよかったかも。</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8</a:t>
            </a:fld>
            <a:endParaRPr kumimoji="1" lang="ja-JP" altLang="en-US"/>
          </a:p>
        </p:txBody>
      </p:sp>
    </p:spTree>
    <p:extLst>
      <p:ext uri="{BB962C8B-B14F-4D97-AF65-F5344CB8AC3E}">
        <p14:creationId xmlns:p14="http://schemas.microsoft.com/office/powerpoint/2010/main" val="137517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〇詳しく説明しなくても、この程度の資料で子供は自分でどんどんプログラム試していきます。</a:t>
            </a:r>
          </a:p>
          <a:p>
            <a:r>
              <a:rPr lang="ja-JP" altLang="en-US" dirty="0" smtClean="0"/>
              <a:t>〇</a:t>
            </a:r>
            <a:r>
              <a:rPr lang="ja-JP" altLang="en-US" dirty="0" smtClean="0"/>
              <a:t>この資料だと、子供達がどんどんプログラムを継ぎ足していくので、一回一回新しいプログラムを作る操作でやらないと、後で動きがおかしくなる。</a:t>
            </a:r>
          </a:p>
          <a:p>
            <a:r>
              <a:rPr kumimoji="1" lang="ja-JP" altLang="en-US" dirty="0" smtClean="0"/>
              <a:t>〇子供</a:t>
            </a:r>
            <a:r>
              <a:rPr kumimoji="1" lang="en-US" altLang="ja-JP" dirty="0" smtClean="0"/>
              <a:t>/</a:t>
            </a:r>
            <a:r>
              <a:rPr kumimoji="1" lang="ja-JP" altLang="en-US" dirty="0" smtClean="0"/>
              <a:t>大人も一時停止が理解しにくい。これはプログラムがその間動かないということで、例えばスイッチを</a:t>
            </a:r>
            <a:r>
              <a:rPr kumimoji="1" lang="en-US" altLang="ja-JP" dirty="0" smtClean="0"/>
              <a:t>on</a:t>
            </a:r>
            <a:r>
              <a:rPr kumimoji="1" lang="ja-JP" altLang="en-US" dirty="0" smtClean="0"/>
              <a:t>にしていから</a:t>
            </a:r>
            <a:r>
              <a:rPr lang="en-US" altLang="ja-JP" dirty="0" smtClean="0"/>
              <a:t>0.5</a:t>
            </a:r>
            <a:r>
              <a:rPr lang="ja-JP" altLang="en-US" dirty="0" smtClean="0"/>
              <a:t>秒待ってから、</a:t>
            </a:r>
            <a:r>
              <a:rPr lang="en-US" altLang="ja-JP" dirty="0" smtClean="0"/>
              <a:t>off</a:t>
            </a:r>
            <a:r>
              <a:rPr lang="ja-JP" altLang="en-US" dirty="0" smtClean="0"/>
              <a:t>にする意味になるが、何で一時停止しているのに表示されていると勘違いしやすい。特にモーターを動作させる場合。</a:t>
            </a:r>
          </a:p>
          <a:p>
            <a:r>
              <a:rPr kumimoji="1" lang="ja-JP" altLang="en-US" dirty="0" smtClean="0"/>
              <a:t>〇四則演算のブロックが演算子自体をプルダウンで指定するので、割と見た目が複雑になっている。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9</a:t>
            </a:fld>
            <a:endParaRPr kumimoji="1" lang="ja-JP" altLang="en-US"/>
          </a:p>
        </p:txBody>
      </p:sp>
    </p:spTree>
    <p:extLst>
      <p:ext uri="{BB962C8B-B14F-4D97-AF65-F5344CB8AC3E}">
        <p14:creationId xmlns:p14="http://schemas.microsoft.com/office/powerpoint/2010/main" val="205690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6311E71-7363-4D8C-ACD7-EB4E062F204A}" type="datetime1">
              <a:rPr kumimoji="1" lang="ja-JP" altLang="en-US" smtClean="0"/>
              <a:t>2017/8/25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051633-48B4-4658-9C82-741D4710B976}" type="datetime1">
              <a:rPr kumimoji="1" lang="ja-JP" altLang="en-US" smtClean="0"/>
              <a:t>2017/8/25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77E7BC-AEFE-4316-8DE1-7CED89C22235}" type="datetime1">
              <a:rPr kumimoji="1" lang="ja-JP" altLang="en-US" smtClean="0"/>
              <a:t>2017/8/25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D85B4B-265E-418E-9296-93229C192487}" type="datetime1">
              <a:rPr kumimoji="1" lang="ja-JP" altLang="en-US" smtClean="0"/>
              <a:t>2017/8/25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40DB41-C51F-401E-943B-C5A38020559B}" type="datetime1">
              <a:rPr kumimoji="1" lang="ja-JP" altLang="en-US" smtClean="0"/>
              <a:t>2017/8/25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4E689CF-F46C-495C-9AB9-FD2ED5F7FD00}" type="datetime1">
              <a:rPr kumimoji="1" lang="ja-JP" altLang="en-US" smtClean="0"/>
              <a:t>2017/8/25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D3C325D-3733-412B-B5D9-9DBDA5CF2F3F}" type="datetime1">
              <a:rPr kumimoji="1" lang="ja-JP" altLang="en-US" smtClean="0"/>
              <a:t>2017/8/25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E38B1E9-9B58-40C4-85E0-9FD8E514E280}" type="datetime1">
              <a:rPr kumimoji="1" lang="ja-JP" altLang="en-US" smtClean="0"/>
              <a:t>2017/8/25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2A863A-F520-4340-A57B-E7E8A0F712E9}" type="datetime1">
              <a:rPr kumimoji="1" lang="ja-JP" altLang="en-US" smtClean="0"/>
              <a:t>2017/8/25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0890A8-93A8-4675-8080-828DF68B0C18}" type="datetime1">
              <a:rPr kumimoji="1" lang="ja-JP" altLang="en-US" smtClean="0"/>
              <a:t>2017/8/25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7DAAC1-E0BF-4C83-B17B-11CAF8C32797}" type="datetime1">
              <a:rPr kumimoji="1" lang="ja-JP" altLang="en-US" smtClean="0"/>
              <a:t>2017/8/25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9D858A-EE0F-479F-86FF-95BF55AAADF3}" type="datetime1">
              <a:rPr kumimoji="1" lang="ja-JP" altLang="en-US" smtClean="0"/>
              <a:t>2017/8/25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59398"/>
            <a:ext cx="4614982" cy="375446"/>
          </a:xfrm>
        </p:spPr>
        <p:txBody>
          <a:bodyPr>
            <a:normAutofit fontScale="90000"/>
          </a:bodyPr>
          <a:lstStyle/>
          <a:p>
            <a:pPr algn="l"/>
            <a:r>
              <a:rPr kumimoji="1" lang="en-US" altLang="ja-JP" sz="1600" dirty="0" err="1" smtClean="0">
                <a:latin typeface="メイリオ" panose="020B0604030504040204" pitchFamily="50" charset="-128"/>
                <a:ea typeface="メイリオ" panose="020B0604030504040204" pitchFamily="50" charset="-128"/>
              </a:rPr>
              <a:t>CoderDojo</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コーダー道場</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市川真間</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コード忍者の里</a:t>
            </a:r>
            <a:endParaRPr kumimoji="1" lang="ja-JP" altLang="en-US" sz="1600" dirty="0">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1617785" y="222702"/>
            <a:ext cx="6006904" cy="1621557"/>
            <a:chOff x="1638888" y="746529"/>
            <a:chExt cx="6006904" cy="1431927"/>
          </a:xfrm>
        </p:grpSpPr>
        <p:sp>
          <p:nvSpPr>
            <p:cNvPr id="4" name="横巻き 3"/>
            <p:cNvSpPr/>
            <p:nvPr/>
          </p:nvSpPr>
          <p:spPr>
            <a:xfrm>
              <a:off x="1638888" y="746529"/>
              <a:ext cx="6006904" cy="1431927"/>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994096" y="1121975"/>
              <a:ext cx="5444197" cy="707886"/>
            </a:xfrm>
            <a:prstGeom prst="rect">
              <a:avLst/>
            </a:prstGeom>
            <a:solidFill>
              <a:schemeClr val="bg1"/>
            </a:solidFill>
            <a:ln w="73025">
              <a:solidFill>
                <a:srgbClr val="006600"/>
              </a:solidFill>
            </a:ln>
          </p:spPr>
          <p:txBody>
            <a:bodyPr wrap="square" rtlCol="0">
              <a:spAutoFit/>
            </a:bodyPr>
            <a:lstStyle/>
            <a:p>
              <a:pPr algn="ctr"/>
              <a:r>
                <a:rPr kumimoji="1" lang="en-US" altLang="ja-JP" sz="2000" dirty="0" smtClean="0">
                  <a:latin typeface="メイリオ" panose="020B0604030504040204" pitchFamily="50" charset="-128"/>
                  <a:ea typeface="メイリオ" panose="020B0604030504040204" pitchFamily="50" charset="-128"/>
                </a:rPr>
                <a:t>2017</a:t>
              </a:r>
              <a:r>
                <a:rPr kumimoji="1" lang="ja-JP" altLang="en-US" sz="2000" dirty="0" smtClean="0">
                  <a:latin typeface="メイリオ" panose="020B0604030504040204" pitchFamily="50" charset="-128"/>
                  <a:ea typeface="メイリオ" panose="020B0604030504040204" pitchFamily="50" charset="-128"/>
                </a:rPr>
                <a:t>年</a:t>
              </a:r>
              <a:r>
                <a:rPr lang="ja-JP" altLang="en-US" sz="2000" dirty="0" smtClean="0">
                  <a:latin typeface="メイリオ" panose="020B0604030504040204" pitchFamily="50" charset="-128"/>
                  <a:ea typeface="メイリオ" panose="020B0604030504040204" pitchFamily="50" charset="-128"/>
                </a:rPr>
                <a:t> </a:t>
              </a:r>
              <a:r>
                <a:rPr kumimoji="1" lang="ja-JP" altLang="en-US" sz="2000" dirty="0" smtClean="0">
                  <a:latin typeface="メイリオ" panose="020B0604030504040204" pitchFamily="50" charset="-128"/>
                  <a:ea typeface="メイリオ" panose="020B0604030504040204" pitchFamily="50" charset="-128"/>
                </a:rPr>
                <a:t>夏休み特集</a:t>
              </a:r>
              <a:br>
                <a:rPr kumimoji="1" lang="ja-JP" altLang="en-US" sz="2000" dirty="0" smtClean="0">
                  <a:latin typeface="メイリオ" panose="020B0604030504040204" pitchFamily="50" charset="-128"/>
                  <a:ea typeface="メイリオ" panose="020B0604030504040204" pitchFamily="50" charset="-128"/>
                </a:rPr>
              </a:br>
              <a:r>
                <a:rPr kumimoji="1" lang="en-US" altLang="ja-JP" sz="2000" dirty="0" smtClean="0">
                  <a:latin typeface="メイリオ" panose="020B0604030504040204" pitchFamily="50" charset="-128"/>
                  <a:ea typeface="メイリオ" panose="020B0604030504040204" pitchFamily="50" charset="-128"/>
                </a:rPr>
                <a:t>- </a:t>
              </a:r>
              <a:r>
                <a:rPr kumimoji="1" lang="en-US" altLang="ja-JP" sz="2000" dirty="0" err="1" smtClean="0">
                  <a:latin typeface="メイリオ" panose="020B0604030504040204" pitchFamily="50" charset="-128"/>
                  <a:ea typeface="メイリオ" panose="020B0604030504040204" pitchFamily="50" charset="-128"/>
                </a:rPr>
                <a:t>micro:bit</a:t>
              </a:r>
              <a:r>
                <a:rPr kumimoji="1" lang="ja-JP" altLang="en-US" sz="2000" dirty="0" smtClean="0">
                  <a:latin typeface="メイリオ" panose="020B0604030504040204" pitchFamily="50" charset="-128"/>
                  <a:ea typeface="メイリオ" panose="020B0604030504040204" pitchFamily="50" charset="-128"/>
                </a:rPr>
                <a:t>ロボット操作</a:t>
              </a:r>
              <a:r>
                <a:rPr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grpSp>
      <p:graphicFrame>
        <p:nvGraphicFramePr>
          <p:cNvPr id="7" name="オブジェクト 6"/>
          <p:cNvGraphicFramePr>
            <a:graphicFrameLocks noChangeAspect="1"/>
          </p:cNvGraphicFramePr>
          <p:nvPr>
            <p:extLst>
              <p:ext uri="{D42A27DB-BD31-4B8C-83A1-F6EECF244321}">
                <p14:modId xmlns:p14="http://schemas.microsoft.com/office/powerpoint/2010/main" val="1692106247"/>
              </p:ext>
            </p:extLst>
          </p:nvPr>
        </p:nvGraphicFramePr>
        <p:xfrm>
          <a:off x="529213" y="4763762"/>
          <a:ext cx="2317751" cy="1160100"/>
        </p:xfrm>
        <a:graphic>
          <a:graphicData uri="http://schemas.openxmlformats.org/presentationml/2006/ole">
            <mc:AlternateContent xmlns:mc="http://schemas.openxmlformats.org/markup-compatibility/2006">
              <mc:Choice xmlns:v="urn:schemas-microsoft-com:vml" Requires="v">
                <p:oleObj spid="_x0000_s1189" name="ビットマップ イメージ" r:id="rId4" imgW="4600000" imgH="2295238" progId="Paint.Picture">
                  <p:embed/>
                </p:oleObj>
              </mc:Choice>
              <mc:Fallback>
                <p:oleObj name="ビットマップ イメージ" r:id="rId4" imgW="4600000" imgH="2295238"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13" y="4763762"/>
                        <a:ext cx="2317751" cy="1160100"/>
                      </a:xfrm>
                      <a:prstGeom prst="rect">
                        <a:avLst/>
                      </a:prstGeom>
                      <a:noFill/>
                    </p:spPr>
                  </p:pic>
                </p:oleObj>
              </mc:Fallback>
            </mc:AlternateContent>
          </a:graphicData>
        </a:graphic>
      </p:graphicFrame>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07998" y="1844259"/>
            <a:ext cx="8213967" cy="2862322"/>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マイコンボードを使って、コンピュータのハードウェアを操作するプログラムを作ります。</a:t>
            </a:r>
            <a:r>
              <a:rPr lang="ja-JP" altLang="en-US" dirty="0" smtClean="0">
                <a:latin typeface="メイリオ" panose="020B0604030504040204" pitchFamily="50" charset="-128"/>
                <a:ea typeface="メイリオ" panose="020B0604030504040204" pitchFamily="50" charset="-128"/>
              </a:rPr>
              <a:t>またマイコンボードを使って</a:t>
            </a:r>
            <a:r>
              <a:rPr lang="en-US" altLang="ja-JP" dirty="0" smtClean="0">
                <a:latin typeface="メイリオ" panose="020B0604030504040204" pitchFamily="50" charset="-128"/>
                <a:ea typeface="メイリオ" panose="020B0604030504040204" pitchFamily="50" charset="-128"/>
              </a:rPr>
              <a:t>AI</a:t>
            </a:r>
            <a:r>
              <a:rPr lang="ja-JP" altLang="en-US" dirty="0" smtClean="0">
                <a:latin typeface="メイリオ" panose="020B0604030504040204" pitchFamily="50" charset="-128"/>
                <a:ea typeface="メイリオ" panose="020B0604030504040204" pitchFamily="50" charset="-128"/>
              </a:rPr>
              <a:t>自動運転の自動車ロボットを作ってみましょう。</a:t>
            </a:r>
            <a:r>
              <a:rPr kumimoji="1" lang="ja-JP" altLang="en-US" dirty="0" smtClean="0">
                <a:latin typeface="メイリオ" panose="020B0604030504040204" pitchFamily="50" charset="-128"/>
                <a:ea typeface="メイリオ" panose="020B0604030504040204" pitchFamily="50" charset="-128"/>
              </a:rPr>
              <a:t/>
            </a:r>
            <a:br>
              <a:rPr kumimoji="1" lang="ja-JP" altLang="en-US"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内容</a:t>
            </a:r>
            <a:r>
              <a:rPr kumimoji="1" lang="en-US" altLang="ja-JP" dirty="0" smtClean="0">
                <a:latin typeface="メイリオ" panose="020B0604030504040204" pitchFamily="50" charset="-128"/>
                <a:ea typeface="メイリオ" panose="020B0604030504040204" pitchFamily="50" charset="-128"/>
              </a:rPr>
              <a:t>:</a:t>
            </a:r>
            <a:br>
              <a:rPr kumimoji="1" lang="en-US" altLang="ja-JP" dirty="0" smtClean="0">
                <a:latin typeface="メイリオ" panose="020B0604030504040204" pitchFamily="50" charset="-128"/>
                <a:ea typeface="メイリオ" panose="020B0604030504040204" pitchFamily="50" charset="-128"/>
              </a:rPr>
            </a:br>
            <a:r>
              <a:rPr kumimoji="1" lang="en-US" altLang="ja-JP" dirty="0" smtClean="0">
                <a:latin typeface="メイリオ" panose="020B0604030504040204" pitchFamily="50" charset="-128"/>
                <a:ea typeface="メイリオ" panose="020B0604030504040204" pitchFamily="50" charset="-128"/>
              </a:rPr>
              <a:t> 1. </a:t>
            </a:r>
            <a:r>
              <a:rPr kumimoji="1" lang="en-US" altLang="ja-JP" dirty="0" err="1" smtClean="0">
                <a:latin typeface="メイリオ" panose="020B0604030504040204" pitchFamily="50" charset="-128"/>
                <a:ea typeface="メイリオ" panose="020B0604030504040204" pitchFamily="50" charset="-128"/>
              </a:rPr>
              <a:t>micro:bit</a:t>
            </a:r>
            <a:r>
              <a:rPr kumimoji="1" lang="ja-JP" altLang="en-US" dirty="0" smtClean="0">
                <a:latin typeface="メイリオ" panose="020B0604030504040204" pitchFamily="50" charset="-128"/>
                <a:ea typeface="メイリオ" panose="020B0604030504040204" pitchFamily="50" charset="-128"/>
              </a:rPr>
              <a:t>で遊ぼう</a:t>
            </a:r>
            <a:br>
              <a:rPr kumimoji="1" lang="ja-JP" altLang="en-US" dirty="0" smtClean="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2. </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のプログラミング</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 </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ロボットの基本操作</a:t>
            </a:r>
            <a:endParaRPr lang="en-US" altLang="ja-JP" dirty="0" smtClean="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4. </a:t>
            </a:r>
            <a:r>
              <a:rPr lang="en-US" altLang="ja-JP" dirty="0" err="1">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ロボットのプログラムに挑戦</a:t>
            </a:r>
          </a:p>
          <a:p>
            <a:r>
              <a:rPr lang="ja-JP" altLang="en-US" dirty="0" smtClean="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5</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ロボットを楽しもう</a:t>
            </a:r>
            <a:br>
              <a:rPr lang="ja-JP" altLang="en-US" dirty="0" smtClean="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885048" y="6339761"/>
            <a:ext cx="4939545"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バージョン</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零号 </a:t>
            </a:r>
            <a:r>
              <a:rPr kumimoji="1" lang="en-US" altLang="ja-JP" dirty="0" smtClean="0">
                <a:latin typeface="メイリオ" panose="020B0604030504040204" pitchFamily="50" charset="-128"/>
                <a:ea typeface="メイリオ" panose="020B0604030504040204" pitchFamily="50" charset="-128"/>
              </a:rPr>
              <a:t>2017/08/16</a:t>
            </a:r>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(Ver0.9) </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462720680"/>
              </p:ext>
            </p:extLst>
          </p:nvPr>
        </p:nvGraphicFramePr>
        <p:xfrm>
          <a:off x="3844877" y="5343812"/>
          <a:ext cx="4670473" cy="762000"/>
        </p:xfrm>
        <a:graphic>
          <a:graphicData uri="http://schemas.openxmlformats.org/drawingml/2006/table">
            <a:tbl>
              <a:tblPr firstRow="1" bandRow="1">
                <a:tableStyleId>{5C22544A-7EE6-4342-B048-85BDC9FD1C3A}</a:tableStyleId>
              </a:tblPr>
              <a:tblGrid>
                <a:gridCol w="1181687">
                  <a:extLst>
                    <a:ext uri="{9D8B030D-6E8A-4147-A177-3AD203B41FA5}">
                      <a16:colId xmlns:a16="http://schemas.microsoft.com/office/drawing/2014/main" val="2886001555"/>
                    </a:ext>
                  </a:extLst>
                </a:gridCol>
                <a:gridCol w="3488786">
                  <a:extLst>
                    <a:ext uri="{9D8B030D-6E8A-4147-A177-3AD203B41FA5}">
                      <a16:colId xmlns:a16="http://schemas.microsoft.com/office/drawing/2014/main" val="1975501985"/>
                    </a:ext>
                  </a:extLst>
                </a:gridCol>
              </a:tblGrid>
              <a:tr h="492841">
                <a:tc>
                  <a:txBody>
                    <a:bodyPr/>
                    <a:lstStyle/>
                    <a:p>
                      <a:pPr>
                        <a:lnSpc>
                          <a:spcPct val="150000"/>
                        </a:lnSpc>
                        <a:spcBef>
                          <a:spcPts val="0"/>
                        </a:spcBef>
                      </a:pPr>
                      <a:r>
                        <a:rPr kumimoji="1" lang="ja-JP" altLang="en-US" sz="3200" dirty="0" smtClean="0">
                          <a:solidFill>
                            <a:schemeClr val="tx1"/>
                          </a:solidFill>
                          <a:latin typeface="メイリオ" panose="020B0604030504040204" pitchFamily="50" charset="-128"/>
                          <a:ea typeface="メイリオ" panose="020B0604030504040204" pitchFamily="50" charset="-128"/>
                        </a:rPr>
                        <a:t>名前</a:t>
                      </a: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200"/>
                        </a:spcBef>
                      </a:pPr>
                      <a:endParaRPr kumimoji="1" lang="ja-JP" altLang="en-US" sz="3200"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094751"/>
                  </a:ext>
                </a:extLst>
              </a:tr>
            </a:tbl>
          </a:graphicData>
        </a:graphic>
      </p:graphicFrame>
      <p:sp>
        <p:nvSpPr>
          <p:cNvPr id="3" name="テキスト ボックス 2"/>
          <p:cNvSpPr txBox="1"/>
          <p:nvPr/>
        </p:nvSpPr>
        <p:spPr>
          <a:xfrm>
            <a:off x="3638262" y="4389705"/>
            <a:ext cx="2962867" cy="954107"/>
          </a:xfrm>
          <a:prstGeom prst="rect">
            <a:avLst/>
          </a:prstGeom>
          <a:noFill/>
        </p:spPr>
        <p:txBody>
          <a:bodyPr wrap="square" rtlCol="0">
            <a:spAutoFit/>
          </a:bodyPr>
          <a:lstStyle/>
          <a:p>
            <a:r>
              <a:rPr lang="en-US" altLang="ja-JP" sz="2800" dirty="0" err="1" smtClean="0">
                <a:latin typeface="メイリオ" panose="020B0604030504040204" pitchFamily="50" charset="-128"/>
                <a:ea typeface="メイリオ" panose="020B0604030504040204" pitchFamily="50" charset="-128"/>
              </a:rPr>
              <a:t>micro:bit</a:t>
            </a:r>
            <a:r>
              <a:rPr lang="en-US" altLang="ja-JP" sz="2800" dirty="0" smtClean="0">
                <a:latin typeface="メイリオ" panose="020B0604030504040204" pitchFamily="50" charset="-128"/>
                <a:ea typeface="メイリオ" panose="020B0604030504040204" pitchFamily="50" charset="-128"/>
              </a:rPr>
              <a:t>/ </a:t>
            </a:r>
            <a:br>
              <a:rPr lang="en-US" altLang="ja-JP" sz="28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マイクロ</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ビット</a:t>
            </a:r>
            <a:endParaRPr kumimoji="1" lang="ja-JP" altLang="en-US" sz="2800" dirty="0"/>
          </a:p>
        </p:txBody>
      </p:sp>
      <p:sp>
        <p:nvSpPr>
          <p:cNvPr id="10" name="スライド番号プレースホルダー 9"/>
          <p:cNvSpPr>
            <a:spLocks noGrp="1"/>
          </p:cNvSpPr>
          <p:nvPr>
            <p:ph type="sldNum" sz="quarter" idx="12"/>
          </p:nvPr>
        </p:nvSpPr>
        <p:spPr/>
        <p:txBody>
          <a:bodyPr/>
          <a:lstStyle/>
          <a:p>
            <a:fld id="{B030202A-DB85-4EFC-835A-755258E4A586}" type="slidenum">
              <a:rPr kumimoji="1" lang="ja-JP" altLang="en-US" smtClean="0"/>
              <a:t>1</a:t>
            </a:fld>
            <a:endParaRPr kumimoji="1" lang="ja-JP" altLang="en-US" dirty="0"/>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3650" y="2975414"/>
            <a:ext cx="2171700" cy="2171700"/>
          </a:xfrm>
          <a:prstGeom prst="rect">
            <a:avLst/>
          </a:prstGeom>
        </p:spPr>
      </p:pic>
      <p:pic>
        <p:nvPicPr>
          <p:cNvPr id="1177" name="Picture 153" descr="クリエイティブ・コモンズ・ライセンス"/>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578" y="6151137"/>
            <a:ext cx="1362413" cy="47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のプログラム入門</a:t>
            </a:r>
            <a:r>
              <a:rPr lang="en-US" altLang="ja-JP" sz="2400" dirty="0" smtClean="0">
                <a:solidFill>
                  <a:schemeClr val="tx1"/>
                </a:solidFill>
                <a:latin typeface="メイリオ" panose="020B0604030504040204" pitchFamily="50" charset="-128"/>
                <a:ea typeface="メイリオ" panose="020B0604030504040204" pitchFamily="50" charset="-128"/>
              </a:rPr>
              <a:t>(3-4)</a:t>
            </a:r>
            <a:endParaRPr lang="ja-JP" altLang="en-US" sz="2400"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a:stretch>
            <a:fillRect/>
          </a:stretch>
        </p:blipFill>
        <p:spPr>
          <a:xfrm>
            <a:off x="647561" y="1142692"/>
            <a:ext cx="5796836" cy="4653423"/>
          </a:xfrm>
          <a:prstGeom prst="rect">
            <a:avLst/>
          </a:prstGeom>
        </p:spPr>
      </p:pic>
      <p:cxnSp>
        <p:nvCxnSpPr>
          <p:cNvPr id="11" name="直線コネクタ 10"/>
          <p:cNvCxnSpPr/>
          <p:nvPr/>
        </p:nvCxnSpPr>
        <p:spPr>
          <a:xfrm flipV="1">
            <a:off x="353961" y="3454655"/>
            <a:ext cx="7742904" cy="14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1"/>
          <p:cNvSpPr>
            <a:spLocks noGrp="1"/>
          </p:cNvSpPr>
          <p:nvPr>
            <p:ph type="sldNum" sz="quarter" idx="12"/>
          </p:nvPr>
        </p:nvSpPr>
        <p:spPr/>
        <p:txBody>
          <a:bodyPr/>
          <a:lstStyle/>
          <a:p>
            <a:fld id="{B030202A-DB85-4EFC-835A-755258E4A586}" type="slidenum">
              <a:rPr kumimoji="1" lang="ja-JP" altLang="en-US" smtClean="0"/>
              <a:t>10</a:t>
            </a:fld>
            <a:endParaRPr kumimoji="1" lang="ja-JP" altLang="en-US"/>
          </a:p>
        </p:txBody>
      </p:sp>
    </p:spTree>
    <p:extLst>
      <p:ext uri="{BB962C8B-B14F-4D97-AF65-F5344CB8AC3E}">
        <p14:creationId xmlns:p14="http://schemas.microsoft.com/office/powerpoint/2010/main" val="3202623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11</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latin typeface="メイリオ" panose="020B0604030504040204" pitchFamily="50" charset="-128"/>
                <a:ea typeface="メイリオ" panose="020B0604030504040204" pitchFamily="50" charset="-128"/>
              </a:rPr>
              <a:t>3. </a:t>
            </a:r>
            <a:r>
              <a:rPr lang="en-US" altLang="ja-JP" sz="2400" dirty="0" err="1">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ロボットの基本操作</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03385"/>
            <a:ext cx="4527013" cy="1200329"/>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サンプルプログラムを</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に転送してロボットの動作を見てみよう。</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何ができるかな</a:t>
            </a:r>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en-US" altLang="ja-JP" dirty="0" err="1" smtClean="0">
                <a:latin typeface="メイリオ" panose="020B0604030504040204" pitchFamily="50" charset="-128"/>
                <a:ea typeface="メイリオ" panose="020B0604030504040204" pitchFamily="50" charset="-128"/>
              </a:rPr>
              <a:t>microbit-TestRobot.hex</a:t>
            </a:r>
            <a:endParaRPr lang="en-US" altLang="ja-JP" dirty="0" smtClean="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a:xfrm>
            <a:off x="6457950" y="5541944"/>
            <a:ext cx="2057400" cy="365125"/>
          </a:xfrm>
        </p:spPr>
        <p:txBody>
          <a:bodyPr/>
          <a:lstStyle/>
          <a:p>
            <a:fld id="{B030202A-DB85-4EFC-835A-755258E4A586}" type="slidenum">
              <a:rPr kumimoji="1" lang="ja-JP" altLang="en-US" smtClean="0"/>
              <a:t>11</a:t>
            </a:fld>
            <a:endParaRPr kumimoji="1" lang="ja-JP" altLang="en-US"/>
          </a:p>
        </p:txBody>
      </p:sp>
      <p:pic>
        <p:nvPicPr>
          <p:cNvPr id="12" name="図 11"/>
          <p:cNvPicPr>
            <a:picLocks noChangeAspect="1"/>
          </p:cNvPicPr>
          <p:nvPr/>
        </p:nvPicPr>
        <p:blipFill>
          <a:blip r:embed="rId3"/>
          <a:stretch>
            <a:fillRect/>
          </a:stretch>
        </p:blipFill>
        <p:spPr>
          <a:xfrm>
            <a:off x="4527013" y="703385"/>
            <a:ext cx="4448175" cy="2657475"/>
          </a:xfrm>
          <a:prstGeom prst="rect">
            <a:avLst/>
          </a:prstGeom>
        </p:spPr>
      </p:pic>
      <p:pic>
        <p:nvPicPr>
          <p:cNvPr id="13" name="図 12"/>
          <p:cNvPicPr>
            <a:picLocks noChangeAspect="1"/>
          </p:cNvPicPr>
          <p:nvPr/>
        </p:nvPicPr>
        <p:blipFill>
          <a:blip r:embed="rId4"/>
          <a:stretch>
            <a:fillRect/>
          </a:stretch>
        </p:blipFill>
        <p:spPr>
          <a:xfrm>
            <a:off x="4527013" y="3222657"/>
            <a:ext cx="3895725" cy="3562350"/>
          </a:xfrm>
          <a:prstGeom prst="rect">
            <a:avLst/>
          </a:prstGeom>
        </p:spPr>
      </p:pic>
      <p:pic>
        <p:nvPicPr>
          <p:cNvPr id="4" name="図 3"/>
          <p:cNvPicPr>
            <a:picLocks noChangeAspect="1"/>
          </p:cNvPicPr>
          <p:nvPr/>
        </p:nvPicPr>
        <p:blipFill>
          <a:blip r:embed="rId5"/>
          <a:stretch>
            <a:fillRect/>
          </a:stretch>
        </p:blipFill>
        <p:spPr>
          <a:xfrm>
            <a:off x="221226" y="2072527"/>
            <a:ext cx="4065691" cy="3620734"/>
          </a:xfrm>
          <a:prstGeom prst="rect">
            <a:avLst/>
          </a:prstGeom>
        </p:spPr>
      </p:pic>
    </p:spTree>
    <p:extLst>
      <p:ext uri="{BB962C8B-B14F-4D97-AF65-F5344CB8AC3E}">
        <p14:creationId xmlns:p14="http://schemas.microsoft.com/office/powerpoint/2010/main" val="929899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コンピュータの機器操作</a:t>
            </a:r>
            <a:endParaRPr lang="ja-JP" altLang="en-US" sz="2400" dirty="0">
              <a:latin typeface="メイリオ" panose="020B0604030504040204" pitchFamily="50" charset="-128"/>
              <a:ea typeface="メイリオ" panose="020B0604030504040204" pitchFamily="50" charset="-128"/>
            </a:endParaRPr>
          </a:p>
        </p:txBody>
      </p:sp>
      <p:sp>
        <p:nvSpPr>
          <p:cNvPr id="12" name="スライド番号プレースホルダー 11"/>
          <p:cNvSpPr>
            <a:spLocks noGrp="1"/>
          </p:cNvSpPr>
          <p:nvPr>
            <p:ph type="sldNum" sz="quarter" idx="12"/>
          </p:nvPr>
        </p:nvSpPr>
        <p:spPr/>
        <p:txBody>
          <a:bodyPr/>
          <a:lstStyle/>
          <a:p>
            <a:fld id="{B030202A-DB85-4EFC-835A-755258E4A586}" type="slidenum">
              <a:rPr kumimoji="1" lang="ja-JP" altLang="en-US" smtClean="0"/>
              <a:t>12</a:t>
            </a:fld>
            <a:endParaRPr kumimoji="1" lang="ja-JP" altLang="en-US"/>
          </a:p>
        </p:txBody>
      </p:sp>
      <p:sp>
        <p:nvSpPr>
          <p:cNvPr id="2" name="テキスト ボックス 1"/>
          <p:cNvSpPr txBox="1"/>
          <p:nvPr/>
        </p:nvSpPr>
        <p:spPr>
          <a:xfrm>
            <a:off x="958645" y="1533832"/>
            <a:ext cx="1637071" cy="646331"/>
          </a:xfrm>
          <a:prstGeom prst="rect">
            <a:avLst/>
          </a:prstGeom>
          <a:noFill/>
          <a:ln w="38100">
            <a:solidFill>
              <a:schemeClr val="tx1"/>
            </a:solidFill>
          </a:ln>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CPU</a:t>
            </a:r>
            <a:br>
              <a:rPr kumimoji="1" lang="en-US" altLang="ja-JP"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中央処理装置</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958645" y="2748115"/>
            <a:ext cx="1637071" cy="646331"/>
          </a:xfrm>
          <a:prstGeom prst="rect">
            <a:avLst/>
          </a:prstGeom>
          <a:noFill/>
          <a:ln w="38100">
            <a:solidFill>
              <a:schemeClr val="tx1"/>
            </a:solid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メモリ</a:t>
            </a:r>
            <a:r>
              <a:rPr kumimoji="1" lang="en-US" altLang="ja-JP" dirty="0" smtClean="0">
                <a:latin typeface="メイリオ" panose="020B0604030504040204" pitchFamily="50" charset="-128"/>
                <a:ea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記憶装置</a:t>
            </a:r>
            <a:endParaRPr kumimoji="1" lang="ja-JP" altLang="en-US" dirty="0">
              <a:latin typeface="メイリオ" panose="020B0604030504040204" pitchFamily="50" charset="-128"/>
              <a:ea typeface="メイリオ" panose="020B0604030504040204" pitchFamily="50" charset="-128"/>
            </a:endParaRPr>
          </a:p>
        </p:txBody>
      </p:sp>
      <p:cxnSp>
        <p:nvCxnSpPr>
          <p:cNvPr id="6" name="直線コネクタ 5"/>
          <p:cNvCxnSpPr>
            <a:stCxn id="2" idx="2"/>
            <a:endCxn id="7" idx="0"/>
          </p:cNvCxnSpPr>
          <p:nvPr/>
        </p:nvCxnSpPr>
        <p:spPr>
          <a:xfrm>
            <a:off x="1777181" y="2180163"/>
            <a:ext cx="0" cy="5679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615381" y="1856997"/>
            <a:ext cx="5309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755922" y="1032387"/>
            <a:ext cx="0" cy="5102942"/>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2026542336"/>
              </p:ext>
            </p:extLst>
          </p:nvPr>
        </p:nvGraphicFramePr>
        <p:xfrm>
          <a:off x="3146322" y="1450175"/>
          <a:ext cx="1219200" cy="25958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828423610"/>
                    </a:ext>
                  </a:extLst>
                </a:gridCol>
              </a:tblGrid>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ポート</a:t>
                      </a:r>
                      <a:r>
                        <a:rPr kumimoji="1" lang="en-US" altLang="ja-JP" sz="1800" b="0" dirty="0" smtClean="0">
                          <a:solidFill>
                            <a:schemeClr val="tx1"/>
                          </a:solidFill>
                          <a:latin typeface="メイリオ" panose="020B0604030504040204" pitchFamily="50" charset="-128"/>
                          <a:ea typeface="メイリオ" panose="020B0604030504040204" pitchFamily="50" charset="-128"/>
                        </a:rPr>
                        <a:t>01</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292294"/>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ポート</a:t>
                      </a:r>
                      <a:r>
                        <a:rPr kumimoji="1" lang="en-US" altLang="ja-JP" sz="1800" b="0" dirty="0" smtClean="0">
                          <a:solidFill>
                            <a:schemeClr val="tx1"/>
                          </a:solidFill>
                          <a:latin typeface="メイリオ" panose="020B0604030504040204" pitchFamily="50" charset="-128"/>
                          <a:ea typeface="メイリオ" panose="020B0604030504040204" pitchFamily="50" charset="-128"/>
                        </a:rPr>
                        <a:t>02</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227878"/>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ポート</a:t>
                      </a:r>
                      <a:r>
                        <a:rPr kumimoji="1" lang="en-US" altLang="ja-JP" sz="1800" b="0" dirty="0" smtClean="0">
                          <a:solidFill>
                            <a:schemeClr val="tx1"/>
                          </a:solidFill>
                          <a:latin typeface="メイリオ" panose="020B0604030504040204" pitchFamily="50" charset="-128"/>
                          <a:ea typeface="メイリオ" panose="020B0604030504040204" pitchFamily="50" charset="-128"/>
                        </a:rPr>
                        <a:t>03</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581075"/>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ポート</a:t>
                      </a:r>
                      <a:r>
                        <a:rPr kumimoji="1" lang="en-US" altLang="ja-JP" sz="1800" b="0" dirty="0" smtClean="0">
                          <a:solidFill>
                            <a:schemeClr val="tx1"/>
                          </a:solidFill>
                          <a:latin typeface="メイリオ" panose="020B0604030504040204" pitchFamily="50" charset="-128"/>
                          <a:ea typeface="メイリオ" panose="020B0604030504040204" pitchFamily="50" charset="-128"/>
                        </a:rPr>
                        <a:t>04</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8171637"/>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246863"/>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4728625"/>
                  </a:ext>
                </a:extLst>
              </a:tr>
              <a:tr h="370840">
                <a:tc>
                  <a:txBody>
                    <a:bodyPr/>
                    <a:lstStyle/>
                    <a:p>
                      <a:r>
                        <a:rPr kumimoji="1" lang="ja-JP" altLang="en-US" sz="1800" b="0" dirty="0" smtClean="0">
                          <a:solidFill>
                            <a:schemeClr val="tx1"/>
                          </a:solidFill>
                          <a:latin typeface="メイリオ" panose="020B0604030504040204" pitchFamily="50" charset="-128"/>
                          <a:ea typeface="メイリオ" panose="020B0604030504040204" pitchFamily="50" charset="-128"/>
                        </a:rPr>
                        <a:t>・・・</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850535"/>
                  </a:ext>
                </a:extLst>
              </a:tr>
            </a:tbl>
          </a:graphicData>
        </a:graphic>
      </p:graphicFrame>
      <p:sp>
        <p:nvSpPr>
          <p:cNvPr id="16" name="テキスト ボックス 15"/>
          <p:cNvSpPr txBox="1"/>
          <p:nvPr/>
        </p:nvSpPr>
        <p:spPr>
          <a:xfrm>
            <a:off x="987527" y="4621161"/>
            <a:ext cx="1917290"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コンピュータの頭脳</a:t>
            </a:r>
            <a:endParaRPr kumimoji="1" lang="ja-JP" altLang="en-US"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390842" y="4655574"/>
            <a:ext cx="2134215"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コンピュータの目・耳・口・手足</a:t>
            </a: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5849561" y="663055"/>
            <a:ext cx="2484797"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何があるかな</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730543" y="2444612"/>
            <a:ext cx="1769808" cy="646331"/>
          </a:xfrm>
          <a:prstGeom prst="rect">
            <a:avLst/>
          </a:prstGeom>
          <a:noFill/>
          <a:ln w="15875">
            <a:solidFill>
              <a:schemeClr val="tx1"/>
            </a:solid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アナログ</a:t>
            </a:r>
            <a:r>
              <a:rPr kumimoji="1" lang="en-US" altLang="ja-JP" dirty="0" smtClean="0">
                <a:latin typeface="メイリオ" panose="020B0604030504040204" pitchFamily="50" charset="-128"/>
                <a:ea typeface="メイリオ" panose="020B0604030504040204" pitchFamily="50" charset="-128"/>
                <a:sym typeface="Wingdings" panose="05000000000000000000" pitchFamily="2" charset="2"/>
              </a:rPr>
              <a:t></a:t>
            </a:r>
            <a:r>
              <a:rPr kumimoji="1" lang="ja-JP" altLang="en-US" dirty="0" smtClean="0">
                <a:latin typeface="メイリオ" panose="020B0604030504040204" pitchFamily="50" charset="-128"/>
                <a:ea typeface="メイリオ" panose="020B0604030504040204" pitchFamily="50" charset="-128"/>
                <a:sym typeface="Wingdings" panose="05000000000000000000" pitchFamily="2" charset="2"/>
              </a:rPr>
              <a:t/>
            </a:r>
            <a:br>
              <a:rPr kumimoji="1" lang="ja-JP" altLang="en-US" dirty="0" smtClean="0">
                <a:latin typeface="メイリオ" panose="020B0604030504040204" pitchFamily="50" charset="-128"/>
                <a:ea typeface="メイリオ" panose="020B0604030504040204" pitchFamily="50" charset="-128"/>
                <a:sym typeface="Wingdings" panose="05000000000000000000" pitchFamily="2" charset="2"/>
              </a:rPr>
            </a:br>
            <a:r>
              <a:rPr kumimoji="1" lang="ja-JP" altLang="en-US" dirty="0" smtClean="0">
                <a:latin typeface="メイリオ" panose="020B0604030504040204" pitchFamily="50" charset="-128"/>
                <a:ea typeface="メイリオ" panose="020B0604030504040204" pitchFamily="50" charset="-128"/>
                <a:sym typeface="Wingdings" panose="05000000000000000000" pitchFamily="2" charset="2"/>
              </a:rPr>
              <a:t>デジタル変換</a:t>
            </a:r>
            <a:endParaRPr kumimoji="1" lang="ja-JP" altLang="en-US" dirty="0">
              <a:latin typeface="メイリオ" panose="020B0604030504040204" pitchFamily="50" charset="-128"/>
              <a:ea typeface="メイリオ" panose="020B0604030504040204" pitchFamily="50" charset="-128"/>
            </a:endParaRPr>
          </a:p>
        </p:txBody>
      </p:sp>
      <p:cxnSp>
        <p:nvCxnSpPr>
          <p:cNvPr id="21" name="直線コネクタ 20"/>
          <p:cNvCxnSpPr>
            <a:endCxn id="19" idx="1"/>
          </p:cNvCxnSpPr>
          <p:nvPr/>
        </p:nvCxnSpPr>
        <p:spPr>
          <a:xfrm>
            <a:off x="4365522" y="2767777"/>
            <a:ext cx="365021"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4365522" y="1304559"/>
            <a:ext cx="2024523" cy="406822"/>
            <a:chOff x="4365522" y="1304559"/>
            <a:chExt cx="2024523" cy="406822"/>
          </a:xfrm>
        </p:grpSpPr>
        <p:cxnSp>
          <p:nvCxnSpPr>
            <p:cNvPr id="8" name="直線コネクタ 7"/>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直方体 8"/>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4378580" y="1830680"/>
            <a:ext cx="2024523" cy="406822"/>
            <a:chOff x="4365522" y="1304559"/>
            <a:chExt cx="2024523" cy="406822"/>
          </a:xfrm>
        </p:grpSpPr>
        <p:cxnSp>
          <p:nvCxnSpPr>
            <p:cNvPr id="22" name="直線コネクタ 21"/>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直方体 22"/>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a:off x="6512795" y="2464139"/>
            <a:ext cx="2024523" cy="406822"/>
            <a:chOff x="4365522" y="1304559"/>
            <a:chExt cx="2024523" cy="406822"/>
          </a:xfrm>
        </p:grpSpPr>
        <p:cxnSp>
          <p:nvCxnSpPr>
            <p:cNvPr id="25" name="直線コネクタ 24"/>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直方体 25"/>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4365522" y="3164783"/>
            <a:ext cx="2024523" cy="406822"/>
            <a:chOff x="4365522" y="1304559"/>
            <a:chExt cx="2024523" cy="406822"/>
          </a:xfrm>
        </p:grpSpPr>
        <p:cxnSp>
          <p:nvCxnSpPr>
            <p:cNvPr id="28" name="直線コネクタ 27"/>
            <p:cNvCxnSpPr/>
            <p:nvPr/>
          </p:nvCxnSpPr>
          <p:spPr>
            <a:xfrm>
              <a:off x="4365522" y="1600151"/>
              <a:ext cx="1025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直方体 28"/>
            <p:cNvSpPr/>
            <p:nvPr/>
          </p:nvSpPr>
          <p:spPr>
            <a:xfrm>
              <a:off x="5390842" y="1304559"/>
              <a:ext cx="999203" cy="406822"/>
            </a:xfrm>
            <a:prstGeom prst="cub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6137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micro:bit</a:t>
            </a:r>
            <a:r>
              <a:rPr lang="ja-JP" altLang="en-US" sz="2400" dirty="0" smtClean="0">
                <a:solidFill>
                  <a:schemeClr val="tx1"/>
                </a:solidFill>
                <a:latin typeface="メイリオ" panose="020B0604030504040204" pitchFamily="50" charset="-128"/>
                <a:ea typeface="メイリオ" panose="020B0604030504040204" pitchFamily="50" charset="-128"/>
              </a:rPr>
              <a:t>とロボットの接続</a:t>
            </a:r>
            <a:endParaRPr lang="ja-JP" altLang="en-US" sz="2400" dirty="0">
              <a:latin typeface="メイリオ" panose="020B0604030504040204" pitchFamily="50" charset="-128"/>
              <a:ea typeface="メイリオ" panose="020B0604030504040204" pitchFamily="50" charset="-128"/>
            </a:endParaRPr>
          </a:p>
        </p:txBody>
      </p:sp>
      <p:sp>
        <p:nvSpPr>
          <p:cNvPr id="12" name="スライド番号プレースホルダー 11"/>
          <p:cNvSpPr>
            <a:spLocks noGrp="1"/>
          </p:cNvSpPr>
          <p:nvPr>
            <p:ph type="sldNum" sz="quarter" idx="12"/>
          </p:nvPr>
        </p:nvSpPr>
        <p:spPr/>
        <p:txBody>
          <a:bodyPr/>
          <a:lstStyle/>
          <a:p>
            <a:fld id="{B030202A-DB85-4EFC-835A-755258E4A586}" type="slidenum">
              <a:rPr kumimoji="1" lang="ja-JP" altLang="en-US" smtClean="0"/>
              <a:t>13</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570103518"/>
              </p:ext>
            </p:extLst>
          </p:nvPr>
        </p:nvGraphicFramePr>
        <p:xfrm>
          <a:off x="412952" y="909638"/>
          <a:ext cx="7610170" cy="4531995"/>
        </p:xfrm>
        <a:graphic>
          <a:graphicData uri="http://schemas.openxmlformats.org/drawingml/2006/table">
            <a:tbl>
              <a:tblPr/>
              <a:tblGrid>
                <a:gridCol w="1271346">
                  <a:extLst>
                    <a:ext uri="{9D8B030D-6E8A-4147-A177-3AD203B41FA5}">
                      <a16:colId xmlns:a16="http://schemas.microsoft.com/office/drawing/2014/main" val="1263208164"/>
                    </a:ext>
                  </a:extLst>
                </a:gridCol>
                <a:gridCol w="1262393">
                  <a:extLst>
                    <a:ext uri="{9D8B030D-6E8A-4147-A177-3AD203B41FA5}">
                      <a16:colId xmlns:a16="http://schemas.microsoft.com/office/drawing/2014/main" val="3946301425"/>
                    </a:ext>
                  </a:extLst>
                </a:gridCol>
                <a:gridCol w="1262393">
                  <a:extLst>
                    <a:ext uri="{9D8B030D-6E8A-4147-A177-3AD203B41FA5}">
                      <a16:colId xmlns:a16="http://schemas.microsoft.com/office/drawing/2014/main" val="2910503597"/>
                    </a:ext>
                  </a:extLst>
                </a:gridCol>
                <a:gridCol w="1271346">
                  <a:extLst>
                    <a:ext uri="{9D8B030D-6E8A-4147-A177-3AD203B41FA5}">
                      <a16:colId xmlns:a16="http://schemas.microsoft.com/office/drawing/2014/main" val="3928543638"/>
                    </a:ext>
                  </a:extLst>
                </a:gridCol>
                <a:gridCol w="1271346">
                  <a:extLst>
                    <a:ext uri="{9D8B030D-6E8A-4147-A177-3AD203B41FA5}">
                      <a16:colId xmlns:a16="http://schemas.microsoft.com/office/drawing/2014/main" val="2480530313"/>
                    </a:ext>
                  </a:extLst>
                </a:gridCol>
                <a:gridCol w="1271346">
                  <a:extLst>
                    <a:ext uri="{9D8B030D-6E8A-4147-A177-3AD203B41FA5}">
                      <a16:colId xmlns:a16="http://schemas.microsoft.com/office/drawing/2014/main" val="3243095810"/>
                    </a:ext>
                  </a:extLst>
                </a:gridCol>
              </a:tblGrid>
              <a:tr h="238125">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ピアイン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モード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アナログ</a:t>
                      </a:r>
                      <a:br>
                        <a:rPr lang="ja-JP" altLang="en-US" sz="18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外部接続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924826678"/>
                  </a:ext>
                </a:extLst>
              </a:tr>
              <a:tr h="238125">
                <a:tc>
                  <a:txBody>
                    <a:bodyPr/>
                    <a:lstStyle/>
                    <a:p>
                      <a:pPr algn="ctr" fontAlgn="ctr"/>
                      <a:r>
                        <a:rPr lang="en-US" sz="1800" b="0" i="0" u="none" strike="noStrike" dirty="0" err="1">
                          <a:solidFill>
                            <a:srgbClr val="000000"/>
                          </a:solidFill>
                          <a:effectLst/>
                          <a:latin typeface="メイリオ" panose="020B0604030504040204" pitchFamily="50" charset="-128"/>
                          <a:ea typeface="メイリオ" panose="020B0604030504040204" pitchFamily="50" charset="-128"/>
                        </a:rPr>
                        <a:t>micro:bit</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規定値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モーター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距離計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13924"/>
                  </a:ext>
                </a:extLst>
              </a:tr>
              <a:tr h="238125">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P3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8417438"/>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メイリオ" panose="020B0604030504040204" pitchFamily="50" charset="-128"/>
                          <a:ea typeface="メイリオ" panose="020B0604030504040204" pitchFamily="50" charset="-128"/>
                        </a:rPr>
                        <a:t>PWMA</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757256"/>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452324"/>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dirty="0">
                          <a:solidFill>
                            <a:srgbClr val="000000"/>
                          </a:solidFill>
                          <a:effectLst/>
                          <a:latin typeface="メイリオ" panose="020B0604030504040204" pitchFamily="50" charset="-128"/>
                          <a:ea typeface="メイリオ"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20661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AIN2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497313"/>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AIN1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694254"/>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smtClean="0">
                          <a:solidFill>
                            <a:srgbClr val="000000"/>
                          </a:solidFill>
                          <a:effectLst/>
                          <a:latin typeface="メイリオ" panose="020B0604030504040204" pitchFamily="50" charset="-128"/>
                          <a:ea typeface="メイリオ" panose="020B0604030504040204" pitchFamily="50" charset="-128"/>
                        </a:rPr>
                        <a:t>PWMB</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500848"/>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44927"/>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BIN1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70589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LED</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列</a:t>
                      </a: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メイリオ" panose="020B0604030504040204" pitchFamily="50" charset="-128"/>
                          <a:ea typeface="メイリオ" panose="020B0604030504040204" pitchFamily="50" charset="-128"/>
                        </a:rPr>
                        <a:t>BIN2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568906"/>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ボタン</a:t>
                      </a:r>
                      <a:r>
                        <a:rPr lang="en-US" sz="1800" b="0" i="0" u="none" strike="noStrike">
                          <a:solidFill>
                            <a:srgbClr val="000000"/>
                          </a:solidFill>
                          <a:effectLst/>
                          <a:latin typeface="メイリオ" panose="020B0604030504040204" pitchFamily="50" charset="-128"/>
                          <a:ea typeface="メイリオ"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843627"/>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08169"/>
                  </a:ext>
                </a:extLst>
              </a:tr>
              <a:tr h="238125">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P2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メイリオ" panose="020B0604030504040204" pitchFamily="50" charset="-128"/>
                          <a:ea typeface="メイリオ" panose="020B0604030504040204" pitchFamily="50" charset="-128"/>
                        </a:rPr>
                        <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アナログ</a:t>
                      </a:r>
                      <a:b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b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出力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351210"/>
                  </a:ext>
                </a:extLst>
              </a:tr>
            </a:tbl>
          </a:graphicData>
        </a:graphic>
      </p:graphicFrame>
      <p:pic>
        <p:nvPicPr>
          <p:cNvPr id="3" name="図 2"/>
          <p:cNvPicPr>
            <a:picLocks noChangeAspect="1"/>
          </p:cNvPicPr>
          <p:nvPr/>
        </p:nvPicPr>
        <p:blipFill>
          <a:blip r:embed="rId3"/>
          <a:stretch>
            <a:fillRect/>
          </a:stretch>
        </p:blipFill>
        <p:spPr>
          <a:xfrm>
            <a:off x="617587" y="5832476"/>
            <a:ext cx="3600450" cy="523875"/>
          </a:xfrm>
          <a:prstGeom prst="rect">
            <a:avLst/>
          </a:prstGeom>
        </p:spPr>
      </p:pic>
      <p:sp>
        <p:nvSpPr>
          <p:cNvPr id="5" name="テキスト ボックス 4"/>
          <p:cNvSpPr txBox="1"/>
          <p:nvPr/>
        </p:nvSpPr>
        <p:spPr>
          <a:xfrm>
            <a:off x="4380271" y="5722374"/>
            <a:ext cx="3480619" cy="646331"/>
          </a:xfrm>
          <a:prstGeom prst="rect">
            <a:avLst/>
          </a:prstGeom>
          <a:noFill/>
          <a:ln w="15875">
            <a:no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ロボットを使う場合は、</a:t>
            </a:r>
            <a:r>
              <a:rPr kumimoji="1" lang="en-US" altLang="ja-JP" dirty="0" smtClean="0">
                <a:latin typeface="メイリオ" panose="020B0604030504040204" pitchFamily="50" charset="-128"/>
                <a:ea typeface="メイリオ" panose="020B0604030504040204" pitchFamily="50" charset="-128"/>
              </a:rPr>
              <a:t>LED(</a:t>
            </a:r>
            <a:r>
              <a:rPr kumimoji="1" lang="ja-JP" altLang="en-US" dirty="0" smtClean="0">
                <a:latin typeface="メイリオ" panose="020B0604030504040204" pitchFamily="50" charset="-128"/>
                <a:ea typeface="メイリオ" panose="020B0604030504040204" pitchFamily="50" charset="-128"/>
              </a:rPr>
              <a:t>表示</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をオフにして</a:t>
            </a:r>
          </a:p>
        </p:txBody>
      </p:sp>
    </p:spTree>
    <p:extLst>
      <p:ext uri="{BB962C8B-B14F-4D97-AF65-F5344CB8AC3E}">
        <p14:creationId xmlns:p14="http://schemas.microsoft.com/office/powerpoint/2010/main" val="379291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6980" y="296783"/>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モーター制御</a:t>
            </a:r>
            <a:endParaRPr lang="ja-JP" altLang="en-US" sz="2400" dirty="0">
              <a:latin typeface="メイリオ" panose="020B0604030504040204" pitchFamily="50" charset="-128"/>
              <a:ea typeface="メイリオ" panose="020B0604030504040204" pitchFamily="50" charset="-128"/>
            </a:endParaRPr>
          </a:p>
        </p:txBody>
      </p:sp>
      <p:sp>
        <p:nvSpPr>
          <p:cNvPr id="12" name="スライド番号プレースホルダー 11"/>
          <p:cNvSpPr>
            <a:spLocks noGrp="1"/>
          </p:cNvSpPr>
          <p:nvPr>
            <p:ph type="sldNum" sz="quarter" idx="12"/>
          </p:nvPr>
        </p:nvSpPr>
        <p:spPr/>
        <p:txBody>
          <a:bodyPr/>
          <a:lstStyle/>
          <a:p>
            <a:fld id="{B030202A-DB85-4EFC-835A-755258E4A586}" type="slidenum">
              <a:rPr kumimoji="1" lang="ja-JP" altLang="en-US" smtClean="0"/>
              <a:t>14</a:t>
            </a:fld>
            <a:endParaRPr kumimoji="1" lang="ja-JP" altLang="en-US"/>
          </a:p>
        </p:txBody>
      </p:sp>
      <p:pic>
        <p:nvPicPr>
          <p:cNvPr id="3" name="図 2"/>
          <p:cNvPicPr>
            <a:picLocks noChangeAspect="1"/>
          </p:cNvPicPr>
          <p:nvPr/>
        </p:nvPicPr>
        <p:blipFill>
          <a:blip r:embed="rId3"/>
          <a:stretch>
            <a:fillRect/>
          </a:stretch>
        </p:blipFill>
        <p:spPr>
          <a:xfrm>
            <a:off x="1220566" y="982313"/>
            <a:ext cx="6048375" cy="4810125"/>
          </a:xfrm>
          <a:prstGeom prst="rect">
            <a:avLst/>
          </a:prstGeom>
        </p:spPr>
      </p:pic>
      <p:sp>
        <p:nvSpPr>
          <p:cNvPr id="5" name="テキスト ボックス 4"/>
          <p:cNvSpPr txBox="1"/>
          <p:nvPr/>
        </p:nvSpPr>
        <p:spPr>
          <a:xfrm>
            <a:off x="1413062" y="5910221"/>
            <a:ext cx="5663381" cy="369332"/>
          </a:xfrm>
          <a:prstGeom prst="rect">
            <a:avLst/>
          </a:prstGeom>
          <a:noFill/>
          <a:ln w="15875">
            <a:noFill/>
          </a:ln>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High: </a:t>
            </a:r>
            <a:r>
              <a:rPr kumimoji="1" lang="ja-JP" altLang="en-US" dirty="0" smtClean="0">
                <a:latin typeface="メイリオ" panose="020B0604030504040204" pitchFamily="50" charset="-128"/>
                <a:ea typeface="メイリオ" panose="020B0604030504040204" pitchFamily="50" charset="-128"/>
              </a:rPr>
              <a:t>真</a:t>
            </a:r>
            <a:r>
              <a:rPr kumimoji="1" lang="en-US" altLang="ja-JP" dirty="0" smtClean="0">
                <a:latin typeface="メイリオ" panose="020B0604030504040204" pitchFamily="50" charset="-128"/>
                <a:ea typeface="メイリオ" panose="020B0604030504040204" pitchFamily="50" charset="-128"/>
              </a:rPr>
              <a:t>/1   Low:</a:t>
            </a:r>
            <a:r>
              <a:rPr kumimoji="1" lang="ja-JP" altLang="en-US" dirty="0" smtClean="0">
                <a:latin typeface="メイリオ" panose="020B0604030504040204" pitchFamily="50" charset="-128"/>
                <a:ea typeface="メイリオ" panose="020B0604030504040204" pitchFamily="50" charset="-128"/>
              </a:rPr>
              <a:t>偽</a:t>
            </a:r>
            <a:r>
              <a:rPr kumimoji="1" lang="en-US" altLang="ja-JP" dirty="0" smtClean="0">
                <a:latin typeface="メイリオ" panose="020B0604030504040204" pitchFamily="50" charset="-128"/>
                <a:ea typeface="メイリオ" panose="020B0604030504040204" pitchFamily="50" charset="-128"/>
              </a:rPr>
              <a:t>/0</a:t>
            </a:r>
            <a:endParaRPr kumimoji="1"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3989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smtClean="0">
                <a:solidFill>
                  <a:schemeClr val="tx1"/>
                </a:solidFill>
                <a:latin typeface="メイリオ" panose="020B0604030504040204" pitchFamily="50" charset="-128"/>
                <a:ea typeface="メイリオ" panose="020B0604030504040204" pitchFamily="50" charset="-128"/>
              </a:rPr>
              <a:t>4 </a:t>
            </a:r>
            <a:r>
              <a:rPr lang="en-US" altLang="ja-JP" sz="2400" dirty="0" err="1" smtClean="0">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ロボットのプログラムに挑戦</a:t>
            </a:r>
          </a:p>
        </p:txBody>
      </p:sp>
      <p:sp>
        <p:nvSpPr>
          <p:cNvPr id="2" name="テキスト ボックス 1"/>
          <p:cNvSpPr txBox="1"/>
          <p:nvPr/>
        </p:nvSpPr>
        <p:spPr>
          <a:xfrm>
            <a:off x="339213" y="836121"/>
            <a:ext cx="8288593" cy="4401205"/>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ja-JP" altLang="en-US" sz="2000" dirty="0" smtClean="0">
                <a:latin typeface="メイリオ" panose="020B0604030504040204" pitchFamily="50" charset="-128"/>
                <a:ea typeface="メイリオ" panose="020B0604030504040204" pitchFamily="50" charset="-128"/>
              </a:rPr>
              <a:t>挑戦</a:t>
            </a:r>
            <a:r>
              <a:rPr kumimoji="1" lang="en-US" altLang="ja-JP" sz="2000" dirty="0" smtClean="0">
                <a:latin typeface="メイリオ" panose="020B0604030504040204" pitchFamily="50" charset="-128"/>
                <a:ea typeface="メイリオ" panose="020B0604030504040204" pitchFamily="50" charset="-128"/>
              </a:rPr>
              <a:t>1:</a:t>
            </a:r>
          </a:p>
          <a:p>
            <a:r>
              <a:rPr lang="en-US" altLang="ja-JP"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ロボットを真っ直ぐ走らせよう。</a:t>
            </a:r>
          </a:p>
          <a:p>
            <a:endParaRPr lang="ja-JP" altLang="en-US" sz="2000" dirty="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　挑戦</a:t>
            </a:r>
            <a:r>
              <a:rPr lang="en-US" altLang="ja-JP" sz="2000" dirty="0" smtClean="0">
                <a:latin typeface="メイリオ" panose="020B0604030504040204" pitchFamily="50" charset="-128"/>
                <a:ea typeface="メイリオ" panose="020B0604030504040204" pitchFamily="50" charset="-128"/>
              </a:rPr>
              <a:t>2:</a:t>
            </a:r>
          </a:p>
          <a:p>
            <a:r>
              <a:rPr lang="en-US" altLang="ja-JP"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ロボットを四角に走らせよう。</a:t>
            </a:r>
            <a:endParaRPr lang="en-US" altLang="ja-JP" sz="2000" dirty="0" smtClean="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挑戦</a:t>
            </a:r>
            <a:r>
              <a:rPr lang="en-US" altLang="ja-JP" sz="2000" dirty="0" smtClean="0">
                <a:latin typeface="メイリオ" panose="020B0604030504040204" pitchFamily="50" charset="-128"/>
                <a:ea typeface="メイリオ" panose="020B0604030504040204" pitchFamily="50" charset="-128"/>
              </a:rPr>
              <a:t>3:</a:t>
            </a:r>
          </a:p>
          <a:p>
            <a:r>
              <a:rPr lang="en-US" altLang="ja-JP" sz="2000" dirty="0" smtClean="0">
                <a:latin typeface="メイリオ" panose="020B0604030504040204" pitchFamily="50" charset="-128"/>
                <a:ea typeface="メイリオ" panose="020B0604030504040204" pitchFamily="50" charset="-128"/>
              </a:rPr>
              <a:t>      1.5m</a:t>
            </a:r>
            <a:r>
              <a:rPr lang="ja-JP" altLang="en-US" sz="2000" dirty="0" smtClean="0">
                <a:latin typeface="メイリオ" panose="020B0604030504040204" pitchFamily="50" charset="-128"/>
                <a:ea typeface="メイリオ" panose="020B0604030504040204" pitchFamily="50" charset="-128"/>
              </a:rPr>
              <a:t>先の目印を回って帰ってこよう。</a:t>
            </a:r>
            <a:r>
              <a:rPr lang="ja-JP" altLang="en-US" sz="2000" dirty="0">
                <a:latin typeface="メイリオ" panose="020B0604030504040204" pitchFamily="50" charset="-128"/>
                <a:ea typeface="メイリオ" panose="020B0604030504040204" pitchFamily="50" charset="-128"/>
              </a:rPr>
              <a:t>誰</a:t>
            </a:r>
            <a:r>
              <a:rPr lang="ja-JP" altLang="en-US" sz="2000" dirty="0" smtClean="0">
                <a:latin typeface="メイリオ" panose="020B0604030504040204" pitchFamily="50" charset="-128"/>
                <a:ea typeface="メイリオ" panose="020B0604030504040204" pitchFamily="50" charset="-128"/>
              </a:rPr>
              <a:t>が速く回れるかな</a:t>
            </a:r>
            <a:r>
              <a:rPr lang="en-US" altLang="ja-JP" sz="2000" dirty="0" smtClean="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endParaRPr>
          </a:p>
          <a:p>
            <a:endParaRPr lang="ja-JP" altLang="en-US" sz="2000" dirty="0" smtClean="0">
              <a:latin typeface="メイリオ" panose="020B0604030504040204" pitchFamily="50" charset="-128"/>
              <a:ea typeface="メイリオ" panose="020B0604030504040204" pitchFamily="50" charset="-128"/>
            </a:endParaRPr>
          </a:p>
          <a:p>
            <a:endParaRPr lang="ja-JP" altLang="en-US" sz="2000" dirty="0" smtClean="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　挑戦</a:t>
            </a:r>
            <a:r>
              <a:rPr lang="en-US" altLang="ja-JP" sz="2000" dirty="0" smtClean="0">
                <a:latin typeface="メイリオ" panose="020B0604030504040204" pitchFamily="50" charset="-128"/>
                <a:ea typeface="メイリオ" panose="020B0604030504040204" pitchFamily="50" charset="-128"/>
              </a:rPr>
              <a:t>4:</a:t>
            </a:r>
          </a:p>
          <a:p>
            <a:r>
              <a:rPr lang="en-US" altLang="ja-JP"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自動ブレーキシステムを作ってみよう。</a:t>
            </a:r>
            <a:r>
              <a:rPr lang="ja-JP" altLang="en-US" sz="2000" dirty="0">
                <a:latin typeface="メイリオ" panose="020B0604030504040204" pitchFamily="50" charset="-128"/>
                <a:ea typeface="メイリオ" panose="020B0604030504040204" pitchFamily="50" charset="-128"/>
              </a:rPr>
              <a:t>誰</a:t>
            </a:r>
            <a:r>
              <a:rPr lang="ja-JP" altLang="en-US" sz="2000" dirty="0" smtClean="0">
                <a:latin typeface="メイリオ" panose="020B0604030504040204" pitchFamily="50" charset="-128"/>
                <a:ea typeface="メイリオ" panose="020B0604030504040204" pitchFamily="50" charset="-128"/>
              </a:rPr>
              <a:t>が直前で止まれるかな</a:t>
            </a:r>
            <a:r>
              <a:rPr lang="en-US" altLang="ja-JP" sz="2000" dirty="0" smtClean="0">
                <a:latin typeface="メイリオ" panose="020B0604030504040204" pitchFamily="50" charset="-128"/>
                <a:ea typeface="メイリオ" panose="020B0604030504040204" pitchFamily="50" charset="-128"/>
              </a:rPr>
              <a:t>?</a:t>
            </a:r>
          </a:p>
        </p:txBody>
      </p:sp>
      <p:sp>
        <p:nvSpPr>
          <p:cNvPr id="15" name="スライド番号プレースホルダー 14"/>
          <p:cNvSpPr>
            <a:spLocks noGrp="1"/>
          </p:cNvSpPr>
          <p:nvPr>
            <p:ph type="sldNum" sz="quarter" idx="12"/>
          </p:nvPr>
        </p:nvSpPr>
        <p:spPr>
          <a:xfrm>
            <a:off x="6443202" y="6545350"/>
            <a:ext cx="2057400" cy="365125"/>
          </a:xfrm>
        </p:spPr>
        <p:txBody>
          <a:bodyPr/>
          <a:lstStyle/>
          <a:p>
            <a:fld id="{B030202A-DB85-4EFC-835A-755258E4A586}" type="slidenum">
              <a:rPr kumimoji="1" lang="ja-JP" altLang="en-US" smtClean="0"/>
              <a:t>15</a:t>
            </a:fld>
            <a:endParaRPr kumimoji="1" lang="ja-JP" altLang="en-US"/>
          </a:p>
        </p:txBody>
      </p:sp>
      <p:cxnSp>
        <p:nvCxnSpPr>
          <p:cNvPr id="5" name="直線コネクタ 4"/>
          <p:cNvCxnSpPr/>
          <p:nvPr/>
        </p:nvCxnSpPr>
        <p:spPr>
          <a:xfrm>
            <a:off x="648929" y="6545350"/>
            <a:ext cx="735944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312607" y="5221445"/>
            <a:ext cx="206477" cy="1323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5943600" y="5811653"/>
            <a:ext cx="1342103" cy="742198"/>
            <a:chOff x="5958348" y="4808247"/>
            <a:chExt cx="1342103" cy="742198"/>
          </a:xfrm>
        </p:grpSpPr>
        <p:sp>
          <p:nvSpPr>
            <p:cNvPr id="7" name="正方形/長方形 6"/>
            <p:cNvSpPr/>
            <p:nvPr/>
          </p:nvSpPr>
          <p:spPr>
            <a:xfrm>
              <a:off x="5958348" y="5058833"/>
              <a:ext cx="1342103" cy="11798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6769510" y="4999840"/>
              <a:ext cx="530941" cy="530941"/>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6143318" y="5235813"/>
              <a:ext cx="314632" cy="314632"/>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143318" y="4808247"/>
              <a:ext cx="820994" cy="23597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8" name="直線矢印コネクタ 17"/>
          <p:cNvCxnSpPr/>
          <p:nvPr/>
        </p:nvCxnSpPr>
        <p:spPr>
          <a:xfrm flipH="1">
            <a:off x="1755058" y="6047627"/>
            <a:ext cx="3937820" cy="14612"/>
          </a:xfrm>
          <a:prstGeom prst="straightConnector1">
            <a:avLst/>
          </a:prstGeom>
          <a:ln w="41275">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755058" y="5533311"/>
            <a:ext cx="1120877" cy="369332"/>
          </a:xfrm>
          <a:prstGeom prst="rect">
            <a:avLst/>
          </a:prstGeom>
          <a:noFill/>
          <a:ln w="15875">
            <a:no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止まる</a:t>
            </a:r>
          </a:p>
        </p:txBody>
      </p:sp>
      <p:sp>
        <p:nvSpPr>
          <p:cNvPr id="3" name="楕円 2"/>
          <p:cNvSpPr/>
          <p:nvPr/>
        </p:nvSpPr>
        <p:spPr>
          <a:xfrm>
            <a:off x="1755058" y="3701845"/>
            <a:ext cx="294968" cy="280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6636774" y="3259394"/>
            <a:ext cx="0" cy="1017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754762" y="3392129"/>
            <a:ext cx="634180" cy="30971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flipH="1">
            <a:off x="1519084" y="3539613"/>
            <a:ext cx="4924118" cy="1474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1519084" y="4197068"/>
            <a:ext cx="5311263" cy="19178"/>
          </a:xfrm>
          <a:prstGeom prst="straightConnector1">
            <a:avLst/>
          </a:prstGeom>
          <a:ln>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519084" y="3554361"/>
            <a:ext cx="0" cy="64270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153265" y="3841955"/>
            <a:ext cx="438580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377381" y="3701845"/>
            <a:ext cx="1165122" cy="369332"/>
          </a:xfrm>
          <a:prstGeom prst="rect">
            <a:avLst/>
          </a:prstGeom>
          <a:solidFill>
            <a:schemeClr val="bg1"/>
          </a:solidFill>
          <a:ln w="15875">
            <a:noFill/>
          </a:ln>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1.5m</a:t>
            </a:r>
            <a:endParaRPr kumimoji="1"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256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kumimoji="1" lang="ja-JP" altLang="en-US" sz="2400" dirty="0" smtClean="0">
                <a:solidFill>
                  <a:schemeClr val="tx1"/>
                </a:solidFill>
                <a:latin typeface="メイリオ" panose="020B0604030504040204" pitchFamily="50" charset="-128"/>
                <a:ea typeface="メイリオ" panose="020B0604030504040204" pitchFamily="50" charset="-128"/>
              </a:rPr>
              <a:t>のプログラムの保存</a:t>
            </a:r>
            <a:endParaRPr kumimoji="1" lang="ja-JP" altLang="en-US" sz="2400" dirty="0">
              <a:latin typeface="メイリオ" panose="020B0604030504040204" pitchFamily="50" charset="-128"/>
              <a:ea typeface="メイリオ" panose="020B0604030504040204" pitchFamily="50" charset="-128"/>
            </a:endParaRPr>
          </a:p>
        </p:txBody>
      </p:sp>
      <p:sp>
        <p:nvSpPr>
          <p:cNvPr id="9" name="対角する 2 つの角を丸めた四角形 8"/>
          <p:cNvSpPr/>
          <p:nvPr/>
        </p:nvSpPr>
        <p:spPr>
          <a:xfrm>
            <a:off x="265472" y="997863"/>
            <a:ext cx="8672052" cy="1081660"/>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a:t>
            </a:r>
            <a:r>
              <a:rPr kumimoji="1" lang="en-US" altLang="ja-JP" sz="2400" dirty="0" err="1" smtClean="0">
                <a:solidFill>
                  <a:schemeClr val="tx1"/>
                </a:solidFill>
                <a:latin typeface="メイリオ" panose="020B0604030504040204" pitchFamily="50" charset="-128"/>
                <a:ea typeface="メイリオ" panose="020B0604030504040204" pitchFamily="50" charset="-128"/>
              </a:rPr>
              <a:t>micro:bit</a:t>
            </a:r>
            <a:r>
              <a:rPr kumimoji="1" lang="ja-JP" altLang="en-US" sz="2400" dirty="0" smtClean="0">
                <a:solidFill>
                  <a:schemeClr val="tx1"/>
                </a:solidFill>
                <a:latin typeface="メイリオ" panose="020B0604030504040204" pitchFamily="50" charset="-128"/>
                <a:ea typeface="メイリオ" panose="020B0604030504040204" pitchFamily="50" charset="-128"/>
              </a:rPr>
              <a:t>に</a:t>
            </a:r>
            <a:r>
              <a:rPr lang="ja-JP" altLang="en-US" sz="2400" dirty="0" smtClean="0">
                <a:solidFill>
                  <a:schemeClr val="tx1"/>
                </a:solidFill>
                <a:latin typeface="メイリオ" panose="020B0604030504040204" pitchFamily="50" charset="-128"/>
                <a:ea typeface="メイリオ" panose="020B0604030504040204" pitchFamily="50" charset="-128"/>
              </a:rPr>
              <a:t>プログラムを保存するだけでなく、自分のパソコンにもプログラムを保存しておこう</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B030202A-DB85-4EFC-835A-755258E4A586}" type="slidenum">
              <a:rPr kumimoji="1" lang="ja-JP" altLang="en-US" smtClean="0"/>
              <a:t>16</a:t>
            </a:fld>
            <a:endParaRPr kumimoji="1" lang="ja-JP" altLang="en-US"/>
          </a:p>
        </p:txBody>
      </p:sp>
    </p:spTree>
    <p:extLst>
      <p:ext uri="{BB962C8B-B14F-4D97-AF65-F5344CB8AC3E}">
        <p14:creationId xmlns:p14="http://schemas.microsoft.com/office/powerpoint/2010/main" val="101270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17</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90527" y="398208"/>
            <a:ext cx="7860890" cy="1015663"/>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調べてみよう</a:t>
            </a:r>
            <a:r>
              <a:rPr kumimoji="1" lang="en-US" altLang="ja-JP" sz="2000" dirty="0" smtClean="0">
                <a:latin typeface="メイリオ" panose="020B0604030504040204" pitchFamily="50" charset="-128"/>
                <a:ea typeface="メイリオ" panose="020B0604030504040204" pitchFamily="50" charset="-128"/>
              </a:rPr>
              <a:t>:</a:t>
            </a:r>
          </a:p>
          <a:p>
            <a:r>
              <a:rPr lang="ja-JP" altLang="en-US" sz="2000" dirty="0" smtClean="0">
                <a:latin typeface="メイリオ" panose="020B0604030504040204" pitchFamily="50" charset="-128"/>
                <a:ea typeface="メイリオ" panose="020B0604030504040204" pitchFamily="50" charset="-128"/>
              </a:rPr>
              <a:t>　自動ブレーキシステムを</a:t>
            </a:r>
            <a:r>
              <a:rPr lang="ja-JP" altLang="en-US" sz="2000" dirty="0">
                <a:latin typeface="メイリオ" panose="020B0604030504040204" pitchFamily="50" charset="-128"/>
                <a:ea typeface="メイリオ" panose="020B0604030504040204" pitchFamily="50" charset="-128"/>
              </a:rPr>
              <a:t>正確</a:t>
            </a:r>
            <a:r>
              <a:rPr lang="ja-JP" altLang="en-US" sz="2000" dirty="0" smtClean="0">
                <a:latin typeface="メイリオ" panose="020B0604030504040204" pitchFamily="50" charset="-128"/>
                <a:ea typeface="メイリオ" panose="020B0604030504040204" pitchFamily="50" charset="-128"/>
              </a:rPr>
              <a:t>に作りたい場合は、距離センサーの値を詳しく調べた方がいいよ</a:t>
            </a:r>
            <a:endParaRPr lang="en-US" altLang="ja-JP" sz="2000" dirty="0" smtClean="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a:xfrm>
            <a:off x="6443202" y="6545350"/>
            <a:ext cx="2057400" cy="365125"/>
          </a:xfrm>
        </p:spPr>
        <p:txBody>
          <a:bodyPr/>
          <a:lstStyle/>
          <a:p>
            <a:fld id="{B030202A-DB85-4EFC-835A-755258E4A586}" type="slidenum">
              <a:rPr kumimoji="1" lang="ja-JP" altLang="en-US" smtClean="0"/>
              <a:t>17</a:t>
            </a:fld>
            <a:endParaRPr kumimoji="1" lang="ja-JP" altLang="en-US"/>
          </a:p>
        </p:txBody>
      </p:sp>
      <p:cxnSp>
        <p:nvCxnSpPr>
          <p:cNvPr id="5" name="直線コネクタ 4"/>
          <p:cNvCxnSpPr/>
          <p:nvPr/>
        </p:nvCxnSpPr>
        <p:spPr>
          <a:xfrm>
            <a:off x="648929" y="6545350"/>
            <a:ext cx="735944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079034" y="5221445"/>
            <a:ext cx="206477" cy="1323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5943600" y="5811653"/>
            <a:ext cx="1342103" cy="742198"/>
            <a:chOff x="5958348" y="4808247"/>
            <a:chExt cx="1342103" cy="742198"/>
          </a:xfrm>
        </p:grpSpPr>
        <p:sp>
          <p:nvSpPr>
            <p:cNvPr id="7" name="正方形/長方形 6"/>
            <p:cNvSpPr/>
            <p:nvPr/>
          </p:nvSpPr>
          <p:spPr>
            <a:xfrm>
              <a:off x="5958348" y="5058833"/>
              <a:ext cx="1342103" cy="11798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6769510" y="4999840"/>
              <a:ext cx="530941" cy="530941"/>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6143318" y="5235813"/>
              <a:ext cx="314632" cy="314632"/>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143318" y="4808247"/>
              <a:ext cx="820994" cy="23597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5" name="直線矢印コネクタ 24"/>
          <p:cNvCxnSpPr/>
          <p:nvPr/>
        </p:nvCxnSpPr>
        <p:spPr>
          <a:xfrm flipV="1">
            <a:off x="2437478" y="5471651"/>
            <a:ext cx="1489587" cy="1474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799302" y="4977216"/>
            <a:ext cx="1276351" cy="369332"/>
          </a:xfrm>
          <a:prstGeom prst="rect">
            <a:avLst/>
          </a:prstGeom>
          <a:noFill/>
          <a:ln w="15875">
            <a:no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動かす</a:t>
            </a:r>
          </a:p>
        </p:txBody>
      </p:sp>
      <p:cxnSp>
        <p:nvCxnSpPr>
          <p:cNvPr id="29" name="直線矢印コネクタ 28"/>
          <p:cNvCxnSpPr/>
          <p:nvPr/>
        </p:nvCxnSpPr>
        <p:spPr>
          <a:xfrm>
            <a:off x="3285511" y="5929641"/>
            <a:ext cx="2658089" cy="8934"/>
          </a:xfrm>
          <a:prstGeom prst="straightConnector1">
            <a:avLst/>
          </a:prstGeom>
          <a:ln w="22225">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434655" y="5808790"/>
            <a:ext cx="1276351" cy="369332"/>
          </a:xfrm>
          <a:prstGeom prst="rect">
            <a:avLst/>
          </a:prstGeom>
          <a:solidFill>
            <a:schemeClr val="bg1"/>
          </a:solidFill>
          <a:ln w="15875">
            <a:noFill/>
          </a:ln>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何</a:t>
            </a:r>
            <a:r>
              <a:rPr lang="en-US" altLang="ja-JP" dirty="0" smtClean="0">
                <a:latin typeface="メイリオ" panose="020B0604030504040204" pitchFamily="50" charset="-128"/>
                <a:ea typeface="メイリオ" panose="020B0604030504040204" pitchFamily="50" charset="-128"/>
              </a:rPr>
              <a:t>cm?</a:t>
            </a:r>
            <a:endParaRPr kumimoji="1" lang="ja-JP" altLang="en-US" dirty="0" smtClean="0">
              <a:latin typeface="メイリオ" panose="020B0604030504040204" pitchFamily="50" charset="-128"/>
              <a:ea typeface="メイリオ" panose="020B0604030504040204"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3825180407"/>
              </p:ext>
            </p:extLst>
          </p:nvPr>
        </p:nvGraphicFramePr>
        <p:xfrm>
          <a:off x="867696" y="1694156"/>
          <a:ext cx="3460956" cy="2966720"/>
        </p:xfrm>
        <a:graphic>
          <a:graphicData uri="http://schemas.openxmlformats.org/drawingml/2006/table">
            <a:tbl>
              <a:tblPr firstRow="1" bandRow="1">
                <a:tableStyleId>{5C22544A-7EE6-4342-B048-85BDC9FD1C3A}</a:tableStyleId>
              </a:tblPr>
              <a:tblGrid>
                <a:gridCol w="1730478">
                  <a:extLst>
                    <a:ext uri="{9D8B030D-6E8A-4147-A177-3AD203B41FA5}">
                      <a16:colId xmlns:a16="http://schemas.microsoft.com/office/drawing/2014/main" val="3371826206"/>
                    </a:ext>
                  </a:extLst>
                </a:gridCol>
                <a:gridCol w="1730478">
                  <a:extLst>
                    <a:ext uri="{9D8B030D-6E8A-4147-A177-3AD203B41FA5}">
                      <a16:colId xmlns:a16="http://schemas.microsoft.com/office/drawing/2014/main" val="509607303"/>
                    </a:ext>
                  </a:extLst>
                </a:gridCol>
              </a:tblGrid>
              <a:tr h="370840">
                <a:tc>
                  <a:txBody>
                    <a:bodyPr/>
                    <a:lstStyle/>
                    <a:p>
                      <a:r>
                        <a:rPr kumimoji="1" lang="ja-JP" altLang="en-US" sz="1600" b="0" dirty="0" smtClean="0">
                          <a:solidFill>
                            <a:schemeClr val="tx1"/>
                          </a:solidFill>
                          <a:latin typeface="メイリオ" panose="020B0604030504040204" pitchFamily="50" charset="-128"/>
                          <a:ea typeface="メイリオ" panose="020B0604030504040204" pitchFamily="50" charset="-128"/>
                        </a:rPr>
                        <a:t>距離</a:t>
                      </a:r>
                      <a:r>
                        <a:rPr kumimoji="1" lang="en-US" altLang="ja-JP" sz="1600" b="0" dirty="0" smtClean="0">
                          <a:solidFill>
                            <a:schemeClr val="tx1"/>
                          </a:solidFill>
                          <a:latin typeface="メイリオ" panose="020B0604030504040204" pitchFamily="50" charset="-128"/>
                          <a:ea typeface="メイリオ" panose="020B0604030504040204" pitchFamily="50" charset="-128"/>
                        </a:rPr>
                        <a:t>(cm)</a:t>
                      </a:r>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b="0" dirty="0" smtClean="0">
                          <a:solidFill>
                            <a:schemeClr val="tx1"/>
                          </a:solidFill>
                          <a:latin typeface="メイリオ" panose="020B0604030504040204" pitchFamily="50" charset="-128"/>
                          <a:ea typeface="メイリオ" panose="020B0604030504040204" pitchFamily="50" charset="-128"/>
                        </a:rPr>
                        <a:t>センサー値</a:t>
                      </a:r>
                      <a:r>
                        <a:rPr kumimoji="1" lang="en-US" altLang="ja-JP" sz="1600" b="0" dirty="0" smtClean="0">
                          <a:solidFill>
                            <a:schemeClr val="tx1"/>
                          </a:solidFill>
                          <a:latin typeface="メイリオ" panose="020B0604030504040204" pitchFamily="50" charset="-128"/>
                          <a:ea typeface="メイリオ" panose="020B0604030504040204" pitchFamily="50" charset="-128"/>
                        </a:rPr>
                        <a:t>(P2)</a:t>
                      </a:r>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914310"/>
                  </a:ext>
                </a:extLst>
              </a:tr>
              <a:tr h="370840">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020170"/>
                  </a:ext>
                </a:extLst>
              </a:tr>
              <a:tr h="370840">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916851"/>
                  </a:ext>
                </a:extLst>
              </a:tr>
              <a:tr h="370840">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148543"/>
                  </a:ext>
                </a:extLst>
              </a:tr>
              <a:tr h="370840">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3360500"/>
                  </a:ext>
                </a:extLst>
              </a:tr>
              <a:tr h="370840">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669951"/>
                  </a:ext>
                </a:extLst>
              </a:tr>
              <a:tr h="370840">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2436090"/>
                  </a:ext>
                </a:extLst>
              </a:tr>
              <a:tr h="370840">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126194"/>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763968700"/>
              </p:ext>
            </p:extLst>
          </p:nvPr>
        </p:nvGraphicFramePr>
        <p:xfrm>
          <a:off x="4808589" y="1694156"/>
          <a:ext cx="3460956" cy="2966720"/>
        </p:xfrm>
        <a:graphic>
          <a:graphicData uri="http://schemas.openxmlformats.org/drawingml/2006/table">
            <a:tbl>
              <a:tblPr firstRow="1" bandRow="1">
                <a:tableStyleId>{5C22544A-7EE6-4342-B048-85BDC9FD1C3A}</a:tableStyleId>
              </a:tblPr>
              <a:tblGrid>
                <a:gridCol w="1730478">
                  <a:extLst>
                    <a:ext uri="{9D8B030D-6E8A-4147-A177-3AD203B41FA5}">
                      <a16:colId xmlns:a16="http://schemas.microsoft.com/office/drawing/2014/main" val="3371826206"/>
                    </a:ext>
                  </a:extLst>
                </a:gridCol>
                <a:gridCol w="1730478">
                  <a:extLst>
                    <a:ext uri="{9D8B030D-6E8A-4147-A177-3AD203B41FA5}">
                      <a16:colId xmlns:a16="http://schemas.microsoft.com/office/drawing/2014/main" val="509607303"/>
                    </a:ext>
                  </a:extLst>
                </a:gridCol>
              </a:tblGrid>
              <a:tr h="370840">
                <a:tc>
                  <a:txBody>
                    <a:bodyPr/>
                    <a:lstStyle/>
                    <a:p>
                      <a:r>
                        <a:rPr kumimoji="1" lang="ja-JP" altLang="en-US" sz="1600" b="0" dirty="0" smtClean="0">
                          <a:solidFill>
                            <a:schemeClr val="tx1"/>
                          </a:solidFill>
                          <a:latin typeface="メイリオ" panose="020B0604030504040204" pitchFamily="50" charset="-128"/>
                          <a:ea typeface="メイリオ" panose="020B0604030504040204" pitchFamily="50" charset="-128"/>
                        </a:rPr>
                        <a:t>距離</a:t>
                      </a:r>
                      <a:r>
                        <a:rPr kumimoji="1" lang="en-US" altLang="ja-JP" sz="1600" b="0" dirty="0" smtClean="0">
                          <a:solidFill>
                            <a:schemeClr val="tx1"/>
                          </a:solidFill>
                          <a:latin typeface="メイリオ" panose="020B0604030504040204" pitchFamily="50" charset="-128"/>
                          <a:ea typeface="メイリオ" panose="020B0604030504040204" pitchFamily="50" charset="-128"/>
                        </a:rPr>
                        <a:t>(cm)</a:t>
                      </a:r>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b="0" dirty="0" smtClean="0">
                          <a:solidFill>
                            <a:schemeClr val="tx1"/>
                          </a:solidFill>
                          <a:latin typeface="メイリオ" panose="020B0604030504040204" pitchFamily="50" charset="-128"/>
                          <a:ea typeface="メイリオ" panose="020B0604030504040204" pitchFamily="50" charset="-128"/>
                        </a:rPr>
                        <a:t>センサー値</a:t>
                      </a:r>
                      <a:r>
                        <a:rPr kumimoji="1" lang="en-US" altLang="ja-JP" sz="1600" b="0" dirty="0" smtClean="0">
                          <a:solidFill>
                            <a:schemeClr val="tx1"/>
                          </a:solidFill>
                          <a:latin typeface="メイリオ" panose="020B0604030504040204" pitchFamily="50" charset="-128"/>
                          <a:ea typeface="メイリオ" panose="020B0604030504040204" pitchFamily="50" charset="-128"/>
                        </a:rPr>
                        <a:t>(P2)</a:t>
                      </a:r>
                      <a:endParaRPr kumimoji="1" lang="ja-JP" altLang="en-US" sz="16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914310"/>
                  </a:ext>
                </a:extLst>
              </a:tr>
              <a:tr h="370840">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4020170"/>
                  </a:ext>
                </a:extLst>
              </a:tr>
              <a:tr h="370840">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916851"/>
                  </a:ext>
                </a:extLst>
              </a:tr>
              <a:tr h="370840">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148543"/>
                  </a:ext>
                </a:extLst>
              </a:tr>
              <a:tr h="370840">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3360500"/>
                  </a:ext>
                </a:extLst>
              </a:tr>
              <a:tr h="370840">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669951"/>
                  </a:ext>
                </a:extLst>
              </a:tr>
              <a:tr h="370840">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2436090"/>
                  </a:ext>
                </a:extLst>
              </a:tr>
              <a:tr h="370840">
                <a:tc>
                  <a:txBody>
                    <a:bodyPr/>
                    <a:lstStyle/>
                    <a:p>
                      <a:endParaRPr kumimoji="1" lang="ja-JP" altLang="en-US" sz="160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126194"/>
                  </a:ext>
                </a:extLst>
              </a:tr>
            </a:tbl>
          </a:graphicData>
        </a:graphic>
      </p:graphicFrame>
    </p:spTree>
    <p:extLst>
      <p:ext uri="{BB962C8B-B14F-4D97-AF65-F5344CB8AC3E}">
        <p14:creationId xmlns:p14="http://schemas.microsoft.com/office/powerpoint/2010/main" val="265863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18</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lang="en-US" altLang="ja-JP" sz="2400" dirty="0">
                <a:solidFill>
                  <a:schemeClr val="tx1"/>
                </a:solidFill>
                <a:latin typeface="メイリオ" panose="020B0604030504040204" pitchFamily="50" charset="-128"/>
                <a:ea typeface="メイリオ" panose="020B0604030504040204" pitchFamily="50" charset="-128"/>
              </a:rPr>
              <a:t>5.</a:t>
            </a:r>
            <a:r>
              <a:rPr lang="ja-JP" altLang="en-US"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ロボットを楽しもう</a:t>
            </a:r>
          </a:p>
        </p:txBody>
      </p:sp>
      <p:sp>
        <p:nvSpPr>
          <p:cNvPr id="2" name="テキスト ボックス 1"/>
          <p:cNvSpPr txBox="1"/>
          <p:nvPr/>
        </p:nvSpPr>
        <p:spPr>
          <a:xfrm>
            <a:off x="324465" y="703385"/>
            <a:ext cx="6179574" cy="3477875"/>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いろいろなプログラムや工作を楽しもう</a:t>
            </a:r>
            <a:r>
              <a:rPr lang="ja-JP" altLang="en-US" dirty="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例えば</a:t>
            </a:r>
          </a:p>
          <a:p>
            <a:endParaRPr lang="ja-JP" altLang="en-US"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◎ルンバロボット</a:t>
            </a: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いろいろな障害物をよけて進むようにしよ</a:t>
            </a:r>
            <a:r>
              <a:rPr lang="ja-JP" altLang="en-US" sz="2000" dirty="0">
                <a:latin typeface="メイリオ" panose="020B0604030504040204" pitchFamily="50" charset="-128"/>
                <a:ea typeface="メイリオ" panose="020B0604030504040204" pitchFamily="50" charset="-128"/>
              </a:rPr>
              <a:t>う</a:t>
            </a:r>
            <a:endParaRPr lang="ja-JP" altLang="en-US" sz="2000" dirty="0" smtClean="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◎ダンスロボット</a:t>
            </a: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ロボットにダンスをさせてみよう。</a:t>
            </a:r>
          </a:p>
          <a:p>
            <a:endParaRPr lang="ja-JP" altLang="en-US" sz="2000" dirty="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コスチューム</a:t>
            </a:r>
            <a:r>
              <a:rPr lang="ja-JP" altLang="en-US" sz="2000" dirty="0" smtClean="0">
                <a:latin typeface="メイリオ" panose="020B0604030504040204" pitchFamily="50" charset="-128"/>
                <a:ea typeface="メイリオ" panose="020B0604030504040204" pitchFamily="50" charset="-128"/>
              </a:rPr>
              <a:t>を作ろう</a:t>
            </a:r>
            <a:br>
              <a:rPr lang="ja-JP" altLang="en-US"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　ロボットにいろいろなカバー作って、カッコよくしてみよう。</a:t>
            </a:r>
            <a:endParaRPr lang="en-US" altLang="ja-JP"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4095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19</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31534" y="294969"/>
            <a:ext cx="7860890" cy="707886"/>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大人用資料</a:t>
            </a:r>
            <a:endParaRPr kumimoji="1"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主要部品リスト</a:t>
            </a:r>
            <a:endParaRPr lang="en-US" altLang="ja-JP" sz="2000" dirty="0" smtClean="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a:xfrm>
            <a:off x="6443202" y="6545350"/>
            <a:ext cx="2057400" cy="365125"/>
          </a:xfrm>
        </p:spPr>
        <p:txBody>
          <a:bodyPr/>
          <a:lstStyle/>
          <a:p>
            <a:fld id="{B030202A-DB85-4EFC-835A-755258E4A586}" type="slidenum">
              <a:rPr kumimoji="1" lang="ja-JP" altLang="en-US" smtClean="0"/>
              <a:t>19</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2335402134"/>
              </p:ext>
            </p:extLst>
          </p:nvPr>
        </p:nvGraphicFramePr>
        <p:xfrm>
          <a:off x="382796" y="1195471"/>
          <a:ext cx="8495733" cy="4755338"/>
        </p:xfrm>
        <a:graphic>
          <a:graphicData uri="http://schemas.openxmlformats.org/drawingml/2006/table">
            <a:tbl>
              <a:tblPr/>
              <a:tblGrid>
                <a:gridCol w="2195784">
                  <a:extLst>
                    <a:ext uri="{9D8B030D-6E8A-4147-A177-3AD203B41FA5}">
                      <a16:colId xmlns:a16="http://schemas.microsoft.com/office/drawing/2014/main" val="2246367873"/>
                    </a:ext>
                  </a:extLst>
                </a:gridCol>
                <a:gridCol w="5730614">
                  <a:extLst>
                    <a:ext uri="{9D8B030D-6E8A-4147-A177-3AD203B41FA5}">
                      <a16:colId xmlns:a16="http://schemas.microsoft.com/office/drawing/2014/main" val="4045674178"/>
                    </a:ext>
                  </a:extLst>
                </a:gridCol>
                <a:gridCol w="569335">
                  <a:extLst>
                    <a:ext uri="{9D8B030D-6E8A-4147-A177-3AD203B41FA5}">
                      <a16:colId xmlns:a16="http://schemas.microsoft.com/office/drawing/2014/main" val="4100321147"/>
                    </a:ext>
                  </a:extLst>
                </a:gridCol>
              </a:tblGrid>
              <a:tr h="226043">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名称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製品名</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メーカー</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数量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140498"/>
                  </a:ext>
                </a:extLst>
              </a:tr>
              <a:tr h="241499">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教育向けマイコンボード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err="1" smtClean="0">
                          <a:solidFill>
                            <a:srgbClr val="000000"/>
                          </a:solidFill>
                          <a:effectLst/>
                          <a:latin typeface="メイリオ" panose="020B0604030504040204" pitchFamily="50" charset="-128"/>
                          <a:ea typeface="メイリオ" panose="020B0604030504040204" pitchFamily="50" charset="-128"/>
                        </a:rPr>
                        <a:t>micro:bit</a:t>
                      </a:r>
                      <a:r>
                        <a:rPr lang="en-US" sz="14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en-US" sz="1400" b="0" i="0" u="none" strike="noStrike" dirty="0" err="1" smtClean="0">
                          <a:solidFill>
                            <a:srgbClr val="000000"/>
                          </a:solidFill>
                          <a:effectLst/>
                          <a:latin typeface="メイリオ" panose="020B0604030504040204" pitchFamily="50" charset="-128"/>
                          <a:ea typeface="メイリオ" panose="020B0604030504040204" pitchFamily="50" charset="-128"/>
                        </a:rPr>
                        <a:t>chibi:bit</a:t>
                      </a:r>
                      <a:endParaRPr 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056204"/>
                  </a:ext>
                </a:extLst>
              </a:tr>
              <a:tr h="241499">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ソケット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PCI</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バスソケット</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カットして使用</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914458"/>
                  </a:ext>
                </a:extLst>
              </a:tr>
              <a:tr h="241499">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モーター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ツインモーターギヤーボックス</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タミヤ</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500034"/>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モーター用コンデンサー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セラミックコンデンサー </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0.1μF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402162"/>
                  </a:ext>
                </a:extLst>
              </a:tr>
              <a:tr h="442426">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タイヤ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50mm</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タイヤセット</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(3mm</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六角シャフト用</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)/MYU-006(</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スタジオミュー</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72865"/>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キャスター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メイリオ" panose="020B0604030504040204" pitchFamily="50" charset="-128"/>
                          <a:ea typeface="メイリオ" panose="020B0604030504040204" pitchFamily="50" charset="-128"/>
                        </a:rPr>
                        <a:t>25m </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キャスター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250403"/>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ボディ</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本体</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タッピングプレート</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/MYU-001(</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スタジオミュー</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717207"/>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電池ボックス</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電池ボックス　単３</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×3</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本　リード線・フタ・スイッチ付</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秋月</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104513"/>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電池ボックス</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コネクター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2P PH</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コネクタ付きケーブル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177473"/>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電池ボックス</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 </a:t>
                      </a:r>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ソケット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ピン</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PH</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コネクタ用ソケット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280261"/>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電池ボックス</a:t>
                      </a: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電池ボックス　単３</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本　リード線・フタ・スイッチ付</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秋月</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505369"/>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モータードライバ</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ＴＢ６６１２使用ＤｕａｌＤＣモータードライブキット</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秋月</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541861"/>
                  </a:ext>
                </a:extLst>
              </a:tr>
              <a:tr h="241499">
                <a:tc>
                  <a:txBody>
                    <a:bodyPr/>
                    <a:lstStyle/>
                    <a:p>
                      <a:pPr algn="l" fontAlgn="b"/>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rPr>
                        <a:t>電解コンデンサー</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rPr>
                        <a:t>300μF16V</a:t>
                      </a:r>
                      <a:r>
                        <a:rPr lang="ja-JP" altLang="en-US" sz="1400" b="0" i="0" u="none" strike="noStrike" dirty="0" err="1" smtClean="0">
                          <a:solidFill>
                            <a:srgbClr val="000000"/>
                          </a:solidFill>
                          <a:effectLst/>
                          <a:latin typeface="メイリオ" panose="020B0604030504040204" pitchFamily="50" charset="-128"/>
                          <a:ea typeface="メイリオ" panose="020B0604030504040204" pitchFamily="50" charset="-128"/>
                        </a:rPr>
                        <a:t>ぐらい</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298708"/>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距離センサー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シャープ測距モジュール　ＧＰ２Ｙ０Ａ２１ＹＫ</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秋月</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580870"/>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距離センサー取り付け金具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メイリオ" panose="020B0604030504040204" pitchFamily="50" charset="-128"/>
                          <a:ea typeface="メイリオ" panose="020B0604030504040204" pitchFamily="50" charset="-128"/>
                        </a:rPr>
                        <a:t>L</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型金具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668322"/>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距離センサー用コネクター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ピンヘッド </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1x3, </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ピンソケット </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1x3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163558"/>
                  </a:ext>
                </a:extLst>
              </a:tr>
              <a:tr h="182480">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ユニバーサル基盤</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片面ガラス・ユニバーサル基板１．２７ｍｍピッチ（７２ｘ４８ｍｍ）</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578035"/>
                  </a:ext>
                </a:extLst>
              </a:tr>
              <a:tr h="241499">
                <a:tc>
                  <a:txBody>
                    <a:bodyPr/>
                    <a:lstStyle/>
                    <a:p>
                      <a:pPr algn="l" fontAlgn="b"/>
                      <a:r>
                        <a:rPr lang="ja-JP" altLang="en-US" sz="1400" b="0" i="0" u="none" strike="noStrike">
                          <a:solidFill>
                            <a:srgbClr val="000000"/>
                          </a:solidFill>
                          <a:effectLst/>
                          <a:latin typeface="メイリオ" panose="020B0604030504040204" pitchFamily="50" charset="-128"/>
                          <a:ea typeface="メイリオ" panose="020B0604030504040204" pitchFamily="50" charset="-128"/>
                        </a:rPr>
                        <a:t>基板用スペーサー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メイリオ" panose="020B0604030504040204" pitchFamily="50" charset="-128"/>
                          <a:ea typeface="メイリオ" panose="020B0604030504040204" pitchFamily="50" charset="-128"/>
                        </a:rPr>
                        <a:t>15mm</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程度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276620"/>
                  </a:ext>
                </a:extLst>
              </a:tr>
            </a:tbl>
          </a:graphicData>
        </a:graphic>
      </p:graphicFrame>
    </p:spTree>
    <p:extLst>
      <p:ext uri="{BB962C8B-B14F-4D97-AF65-F5344CB8AC3E}">
        <p14:creationId xmlns:p14="http://schemas.microsoft.com/office/powerpoint/2010/main" val="333125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kumimoji="1" lang="ja-JP" altLang="en-US" sz="2400" dirty="0" smtClean="0">
                <a:solidFill>
                  <a:schemeClr val="tx1"/>
                </a:solidFill>
                <a:latin typeface="メイリオ" panose="020B0604030504040204" pitchFamily="50" charset="-128"/>
                <a:ea typeface="メイリオ" panose="020B0604030504040204" pitchFamily="50" charset="-128"/>
              </a:rPr>
              <a:t>とロボットを使うときは</a:t>
            </a:r>
            <a:endParaRPr kumimoji="1" lang="ja-JP" altLang="en-US" sz="2400" dirty="0">
              <a:latin typeface="メイリオ" panose="020B0604030504040204" pitchFamily="50" charset="-128"/>
              <a:ea typeface="メイリオ" panose="020B0604030504040204" pitchFamily="50" charset="-128"/>
            </a:endParaRPr>
          </a:p>
        </p:txBody>
      </p:sp>
      <p:sp>
        <p:nvSpPr>
          <p:cNvPr id="9" name="対角する 2 つの角を丸めた四角形 8"/>
          <p:cNvSpPr/>
          <p:nvPr/>
        </p:nvSpPr>
        <p:spPr>
          <a:xfrm>
            <a:off x="265472" y="997863"/>
            <a:ext cx="8672052" cy="4119828"/>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dirty="0" smtClean="0">
                <a:solidFill>
                  <a:schemeClr val="tx1"/>
                </a:solidFill>
                <a:latin typeface="メイリオ" panose="020B0604030504040204" pitchFamily="50" charset="-128"/>
                <a:ea typeface="メイリオ" panose="020B0604030504040204" pitchFamily="50" charset="-128"/>
              </a:rPr>
              <a:t>◎使わないときは、</a:t>
            </a:r>
            <a:r>
              <a:rPr kumimoji="1" lang="en-US" altLang="ja-JP" sz="2400" dirty="0" err="1" smtClean="0">
                <a:solidFill>
                  <a:schemeClr val="tx1"/>
                </a:solidFill>
                <a:latin typeface="メイリオ" panose="020B0604030504040204" pitchFamily="50" charset="-128"/>
                <a:ea typeface="メイリオ" panose="020B0604030504040204" pitchFamily="50" charset="-128"/>
              </a:rPr>
              <a:t>micro:bit</a:t>
            </a:r>
            <a:r>
              <a:rPr kumimoji="1" lang="ja-JP" altLang="en-US" sz="2400" dirty="0" smtClean="0">
                <a:solidFill>
                  <a:schemeClr val="tx1"/>
                </a:solidFill>
                <a:latin typeface="メイリオ" panose="020B0604030504040204" pitchFamily="50" charset="-128"/>
                <a:ea typeface="メイリオ" panose="020B0604030504040204" pitchFamily="50" charset="-128"/>
              </a:rPr>
              <a:t>とロボット本体の電源は</a:t>
            </a:r>
            <a:r>
              <a:rPr lang="ja-JP" altLang="en-US" sz="2400" dirty="0" smtClean="0">
                <a:solidFill>
                  <a:schemeClr val="tx1"/>
                </a:solidFill>
                <a:latin typeface="メイリオ" panose="020B0604030504040204" pitchFamily="50" charset="-128"/>
                <a:ea typeface="メイリオ" panose="020B0604030504040204" pitchFamily="50" charset="-128"/>
              </a:rPr>
              <a:t>オフ。</a:t>
            </a:r>
          </a:p>
          <a:p>
            <a:r>
              <a:rPr kumimoji="1" lang="ja-JP" altLang="en-US" sz="2400" dirty="0" smtClean="0">
                <a:solidFill>
                  <a:schemeClr val="tx1"/>
                </a:solidFill>
                <a:latin typeface="メイリオ" panose="020B0604030504040204" pitchFamily="50" charset="-128"/>
                <a:ea typeface="メイリオ" panose="020B0604030504040204" pitchFamily="50" charset="-128"/>
              </a:rPr>
              <a:t>長い間使わないときは、電池を抜いておく</a:t>
            </a:r>
          </a:p>
          <a:p>
            <a:endParaRPr lang="ja-JP" altLang="en-US"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smtClean="0">
                <a:solidFill>
                  <a:schemeClr val="tx1"/>
                </a:solidFill>
                <a:latin typeface="メイリオ" panose="020B0604030504040204" pitchFamily="50" charset="-128"/>
                <a:ea typeface="メイリオ" panose="020B0604030504040204" pitchFamily="50" charset="-128"/>
              </a:rPr>
              <a:t>◎水の近くで使わない。ぬれた手で使わない。</a:t>
            </a:r>
          </a:p>
          <a:p>
            <a:endParaRPr lang="ja-JP" altLang="en-US" sz="2400" dirty="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a:t>
            </a:r>
            <a:r>
              <a:rPr lang="en-US" altLang="ja-JP" sz="2400" dirty="0">
                <a:solidFill>
                  <a:schemeClr val="tx1"/>
                </a:solidFill>
                <a:latin typeface="メイリオ" panose="020B0604030504040204" pitchFamily="50" charset="-128"/>
                <a:ea typeface="メイリオ" panose="020B0604030504040204" pitchFamily="50" charset="-128"/>
              </a:rPr>
              <a:t> </a:t>
            </a:r>
            <a:r>
              <a:rPr lang="en-US" altLang="ja-JP" sz="2400" dirty="0" err="1">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とロボット</a:t>
            </a:r>
            <a:r>
              <a:rPr lang="ja-JP" altLang="en-US" sz="2400" dirty="0" smtClean="0">
                <a:solidFill>
                  <a:schemeClr val="tx1"/>
                </a:solidFill>
                <a:latin typeface="メイリオ" panose="020B0604030504040204" pitchFamily="50" charset="-128"/>
                <a:ea typeface="メイリオ" panose="020B0604030504040204" pitchFamily="50" charset="-128"/>
              </a:rPr>
              <a:t>本体の差し込む方向を間違わない。</a:t>
            </a:r>
          </a:p>
          <a:p>
            <a:r>
              <a:rPr lang="ja-JP" altLang="en-US" sz="2400" dirty="0" smtClean="0">
                <a:solidFill>
                  <a:schemeClr val="tx1"/>
                </a:solidFill>
                <a:latin typeface="メイリオ" panose="020B0604030504040204" pitchFamily="50" charset="-128"/>
                <a:ea typeface="メイリオ" panose="020B0604030504040204" pitchFamily="50" charset="-128"/>
              </a:rPr>
              <a:t>また、できるだけ前にさす。</a:t>
            </a:r>
          </a:p>
          <a:p>
            <a:endParaRPr kumimoji="1" lang="ja-JP" altLang="en-US" sz="2400" dirty="0">
              <a:solidFill>
                <a:schemeClr val="tx1"/>
              </a:solidFill>
              <a:latin typeface="メイリオ" panose="020B0604030504040204" pitchFamily="50" charset="-128"/>
              <a:ea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rPr>
              <a:t>◎金属のとがっているところもあるので注意する。</a:t>
            </a:r>
            <a:endParaRPr kumimoji="1" lang="ja-JP" altLang="en-US" sz="2400" dirty="0" smtClean="0">
              <a:solidFill>
                <a:schemeClr val="tx1"/>
              </a:solidFill>
              <a:latin typeface="メイリオ" panose="020B0604030504040204" pitchFamily="50" charset="-128"/>
              <a:ea typeface="メイリオ" panose="020B0604030504040204" pitchFamily="50" charset="-128"/>
            </a:endParaRPr>
          </a:p>
          <a:p>
            <a:endParaRPr lang="ja-JP" altLang="en-US" sz="2400" dirty="0">
              <a:solidFill>
                <a:schemeClr val="tx1"/>
              </a:solidFill>
              <a:latin typeface="メイリオ" panose="020B0604030504040204" pitchFamily="50" charset="-128"/>
              <a:ea typeface="メイリオ" panose="020B0604030504040204" pitchFamily="50" charset="-128"/>
            </a:endParaRPr>
          </a:p>
          <a:p>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B030202A-DB85-4EFC-835A-755258E4A586}" type="slidenum">
              <a:rPr kumimoji="1" lang="ja-JP" altLang="en-US" smtClean="0"/>
              <a:t>2</a:t>
            </a:fld>
            <a:endParaRPr kumimoji="1" lang="ja-JP" altLang="en-US"/>
          </a:p>
        </p:txBody>
      </p:sp>
    </p:spTree>
    <p:extLst>
      <p:ext uri="{BB962C8B-B14F-4D97-AF65-F5344CB8AC3E}">
        <p14:creationId xmlns:p14="http://schemas.microsoft.com/office/powerpoint/2010/main" val="181958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20</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31534" y="294969"/>
            <a:ext cx="7860890" cy="707886"/>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大人用資料</a:t>
            </a:r>
            <a:endParaRPr kumimoji="1"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詳細ピンアサイン</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太田が調べた範囲で必ずしも保証しません</a:t>
            </a:r>
            <a:r>
              <a:rPr lang="en-US" altLang="ja-JP" sz="2000" dirty="0" smtClean="0">
                <a:latin typeface="メイリオ" panose="020B0604030504040204" pitchFamily="50" charset="-128"/>
                <a:ea typeface="メイリオ" panose="020B0604030504040204" pitchFamily="50" charset="-128"/>
              </a:rPr>
              <a:t>)</a:t>
            </a:r>
          </a:p>
        </p:txBody>
      </p:sp>
      <p:sp>
        <p:nvSpPr>
          <p:cNvPr id="15" name="スライド番号プレースホルダー 14"/>
          <p:cNvSpPr>
            <a:spLocks noGrp="1"/>
          </p:cNvSpPr>
          <p:nvPr>
            <p:ph type="sldNum" sz="quarter" idx="12"/>
          </p:nvPr>
        </p:nvSpPr>
        <p:spPr>
          <a:xfrm>
            <a:off x="6443202" y="6545350"/>
            <a:ext cx="2057400" cy="365125"/>
          </a:xfrm>
        </p:spPr>
        <p:txBody>
          <a:bodyPr/>
          <a:lstStyle/>
          <a:p>
            <a:fld id="{B030202A-DB85-4EFC-835A-755258E4A586}" type="slidenum">
              <a:rPr kumimoji="1" lang="ja-JP" altLang="en-US" smtClean="0"/>
              <a:t>20</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606867836"/>
              </p:ext>
            </p:extLst>
          </p:nvPr>
        </p:nvGraphicFramePr>
        <p:xfrm>
          <a:off x="546518" y="1002855"/>
          <a:ext cx="7698659" cy="5149298"/>
        </p:xfrm>
        <a:graphic>
          <a:graphicData uri="http://schemas.openxmlformats.org/drawingml/2006/table">
            <a:tbl>
              <a:tblPr/>
              <a:tblGrid>
                <a:gridCol w="862058">
                  <a:extLst>
                    <a:ext uri="{9D8B030D-6E8A-4147-A177-3AD203B41FA5}">
                      <a16:colId xmlns:a16="http://schemas.microsoft.com/office/drawing/2014/main" val="2257530169"/>
                    </a:ext>
                  </a:extLst>
                </a:gridCol>
                <a:gridCol w="862058">
                  <a:extLst>
                    <a:ext uri="{9D8B030D-6E8A-4147-A177-3AD203B41FA5}">
                      <a16:colId xmlns:a16="http://schemas.microsoft.com/office/drawing/2014/main" val="1797784492"/>
                    </a:ext>
                  </a:extLst>
                </a:gridCol>
                <a:gridCol w="1041654">
                  <a:extLst>
                    <a:ext uri="{9D8B030D-6E8A-4147-A177-3AD203B41FA5}">
                      <a16:colId xmlns:a16="http://schemas.microsoft.com/office/drawing/2014/main" val="3018210516"/>
                    </a:ext>
                  </a:extLst>
                </a:gridCol>
                <a:gridCol w="957843">
                  <a:extLst>
                    <a:ext uri="{9D8B030D-6E8A-4147-A177-3AD203B41FA5}">
                      <a16:colId xmlns:a16="http://schemas.microsoft.com/office/drawing/2014/main" val="1319916738"/>
                    </a:ext>
                  </a:extLst>
                </a:gridCol>
                <a:gridCol w="957843">
                  <a:extLst>
                    <a:ext uri="{9D8B030D-6E8A-4147-A177-3AD203B41FA5}">
                      <a16:colId xmlns:a16="http://schemas.microsoft.com/office/drawing/2014/main" val="3736420366"/>
                    </a:ext>
                  </a:extLst>
                </a:gridCol>
                <a:gridCol w="1085554">
                  <a:extLst>
                    <a:ext uri="{9D8B030D-6E8A-4147-A177-3AD203B41FA5}">
                      <a16:colId xmlns:a16="http://schemas.microsoft.com/office/drawing/2014/main" val="1792615305"/>
                    </a:ext>
                  </a:extLst>
                </a:gridCol>
                <a:gridCol w="1069591">
                  <a:extLst>
                    <a:ext uri="{9D8B030D-6E8A-4147-A177-3AD203B41FA5}">
                      <a16:colId xmlns:a16="http://schemas.microsoft.com/office/drawing/2014/main" val="827945043"/>
                    </a:ext>
                  </a:extLst>
                </a:gridCol>
                <a:gridCol w="862058">
                  <a:extLst>
                    <a:ext uri="{9D8B030D-6E8A-4147-A177-3AD203B41FA5}">
                      <a16:colId xmlns:a16="http://schemas.microsoft.com/office/drawing/2014/main" val="3454456931"/>
                    </a:ext>
                  </a:extLst>
                </a:gridCol>
              </a:tblGrid>
              <a:tr h="158530">
                <a:tc gridSpan="2">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ピアイン</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モード</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アナログ</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有無</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外部接続</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1190119"/>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micro:bit</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PIC</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ピン</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規定値</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LED Off</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モーター</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距離計</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外部電池</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862758"/>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P3</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LED</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列</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793421"/>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P0</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PWMA</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571060"/>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P4</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LED</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列</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704615"/>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P5</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ボタン</a:t>
                      </a:r>
                      <a:r>
                        <a:rPr lang="en-US" sz="1200" b="0" i="0" u="none" strike="noStrike">
                          <a:solidFill>
                            <a:srgbClr val="000000"/>
                          </a:solidFill>
                          <a:effectLst/>
                          <a:latin typeface="游ゴシック" panose="020B0400000000000000" pitchFamily="50" charset="-128"/>
                          <a:ea typeface="游ゴシック" panose="020B0400000000000000" pitchFamily="50" charset="-128"/>
                        </a:rPr>
                        <a:t>A</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ボタン</a:t>
                      </a:r>
                      <a:r>
                        <a:rPr lang="en-US" sz="1200" b="0" i="0" u="none" strike="noStrike">
                          <a:solidFill>
                            <a:srgbClr val="000000"/>
                          </a:solidFill>
                          <a:effectLst/>
                          <a:latin typeface="游ゴシック" panose="020B0400000000000000" pitchFamily="50" charset="-128"/>
                          <a:ea typeface="游ゴシック" panose="020B0400000000000000" pitchFamily="50" charset="-128"/>
                        </a:rPr>
                        <a:t>A</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169579"/>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P6</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LED</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列</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AIN2</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725422"/>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P7</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LED</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列</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AIN1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727794"/>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PWMB</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7271726"/>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P8</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14105"/>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P9</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LED</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列</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BIN1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465927"/>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P10</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LED</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列</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BIN2</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073938"/>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ボタン</a:t>
                      </a:r>
                      <a:r>
                        <a:rPr lang="en-US" sz="1200" b="0" i="0" u="none" strike="noStrike">
                          <a:solidFill>
                            <a:srgbClr val="000000"/>
                          </a:solidFill>
                          <a:effectLst/>
                          <a:latin typeface="游ゴシック" panose="020B0400000000000000" pitchFamily="50" charset="-128"/>
                          <a:ea typeface="游ゴシック" panose="020B0400000000000000" pitchFamily="50" charset="-128"/>
                        </a:rPr>
                        <a:t>B</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ボタン</a:t>
                      </a:r>
                      <a:r>
                        <a:rPr lang="en-US" sz="1200" b="0" i="0" u="none" strike="noStrike">
                          <a:solidFill>
                            <a:srgbClr val="000000"/>
                          </a:solidFill>
                          <a:effectLst/>
                          <a:latin typeface="游ゴシック" panose="020B0400000000000000" pitchFamily="50" charset="-128"/>
                          <a:ea typeface="游ゴシック" panose="020B0400000000000000" pitchFamily="50" charset="-128"/>
                        </a:rPr>
                        <a:t>B</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944628"/>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P12</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578315"/>
                  </a:ext>
                </a:extLst>
              </a:tr>
              <a:tr h="229552">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P2</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19</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アナログ出力</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475417"/>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P13</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SCK/ SPI1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151699"/>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P14</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MSIO/ SPI1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561610"/>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P15</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MOSI/ SPI1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381774"/>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P16</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26</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IO</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65243"/>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P17</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3V</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284576"/>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3V</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28</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3V</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3V</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3V</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3V</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685013"/>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P18</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32</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3V</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304695"/>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P19</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SDA/I2C1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744320"/>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P20</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SCL/I2C1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401571"/>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P21</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GND</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234310"/>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GND</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36</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39</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GND</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GND</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GND</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GND</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225078"/>
                  </a:ext>
                </a:extLst>
              </a:tr>
              <a:tr h="158530">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P22</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40</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游ゴシック" panose="020B0400000000000000" pitchFamily="50" charset="-128"/>
                          <a:ea typeface="游ゴシック" panose="020B0400000000000000" pitchFamily="50" charset="-128"/>
                        </a:rPr>
                        <a:t>GND</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41" marR="6341" marT="6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428719"/>
                  </a:ext>
                </a:extLst>
              </a:tr>
            </a:tbl>
          </a:graphicData>
        </a:graphic>
      </p:graphicFrame>
      <p:sp>
        <p:nvSpPr>
          <p:cNvPr id="7" name="テキスト ボックス 6"/>
          <p:cNvSpPr txBox="1"/>
          <p:nvPr/>
        </p:nvSpPr>
        <p:spPr>
          <a:xfrm>
            <a:off x="663677" y="6282813"/>
            <a:ext cx="5928852" cy="369332"/>
          </a:xfrm>
          <a:prstGeom prst="rect">
            <a:avLst/>
          </a:prstGeom>
          <a:noFill/>
          <a:ln w="15875">
            <a:solidFill>
              <a:schemeClr val="tx1"/>
            </a:solidFill>
          </a:ln>
        </p:spPr>
        <p:txBody>
          <a:bodyPr wrap="square" rtlCol="0">
            <a:spAutoFit/>
          </a:bodyPr>
          <a:lstStyle/>
          <a:p>
            <a:r>
              <a:rPr lang="en-US" altLang="ja-JP" dirty="0">
                <a:latin typeface="メイリオ" panose="020B0604030504040204" pitchFamily="50" charset="-128"/>
                <a:ea typeface="メイリオ" panose="020B0604030504040204" pitchFamily="50" charset="-128"/>
              </a:rPr>
              <a:t>https://</a:t>
            </a:r>
            <a:r>
              <a:rPr lang="en-US" altLang="ja-JP" dirty="0" smtClean="0">
                <a:latin typeface="メイリオ" panose="020B0604030504040204" pitchFamily="50" charset="-128"/>
                <a:ea typeface="メイリオ" panose="020B0604030504040204" pitchFamily="50" charset="-128"/>
              </a:rPr>
              <a:t>www.microbit.co.uk/device/pins </a:t>
            </a:r>
            <a:r>
              <a:rPr lang="ja-JP" altLang="en-US" dirty="0" smtClean="0">
                <a:latin typeface="メイリオ" panose="020B0604030504040204" pitchFamily="50" charset="-128"/>
                <a:ea typeface="メイリオ" panose="020B0604030504040204" pitchFamily="50" charset="-128"/>
              </a:rPr>
              <a:t>参照</a:t>
            </a:r>
            <a:endParaRPr kumimoji="1"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9445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331534" y="294969"/>
            <a:ext cx="78608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補足資料</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プログラムの保存と転送について</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331534" y="716002"/>
            <a:ext cx="8318091" cy="5509200"/>
          </a:xfrm>
          <a:prstGeom prst="rect">
            <a:avLst/>
          </a:prstGeom>
          <a:noFill/>
          <a:ln w="15875">
            <a:noFill/>
          </a:ln>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パソコンで作った</a:t>
            </a:r>
            <a:r>
              <a:rPr kumimoji="1" lang="en-US" altLang="ja-JP" sz="1600" dirty="0" err="1" smtClean="0">
                <a:latin typeface="メイリオ" panose="020B0604030504040204" pitchFamily="50" charset="-128"/>
                <a:ea typeface="メイリオ" panose="020B0604030504040204" pitchFamily="50" charset="-128"/>
              </a:rPr>
              <a:t>micro:bit</a:t>
            </a:r>
            <a:r>
              <a:rPr kumimoji="1" lang="ja-JP" altLang="en-US" sz="1600" dirty="0" smtClean="0">
                <a:latin typeface="メイリオ" panose="020B0604030504040204" pitchFamily="50" charset="-128"/>
                <a:ea typeface="メイリオ" panose="020B0604030504040204" pitchFamily="50" charset="-128"/>
              </a:rPr>
              <a:t>用のプログラムを本体に転送したり、パソコンに保存したりする場合の方法に関する補足資料です。</a:t>
            </a:r>
          </a:p>
          <a:p>
            <a:endParaRPr lang="ja-JP" altLang="en-US" sz="1600" dirty="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基本的な考え方</a:t>
            </a:r>
            <a:r>
              <a:rPr kumimoji="1" lang="en-US" altLang="ja-JP" sz="1600" dirty="0" smtClean="0">
                <a:latin typeface="メイリオ" panose="020B0604030504040204" pitchFamily="50" charset="-128"/>
                <a:ea typeface="メイリオ" panose="020B0604030504040204" pitchFamily="50" charset="-128"/>
              </a:rPr>
              <a:t>:</a:t>
            </a:r>
          </a:p>
          <a:p>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プログラム</a:t>
            </a:r>
            <a:r>
              <a:rPr lang="ja-JP" altLang="en-US" sz="1600" dirty="0" smtClean="0">
                <a:latin typeface="メイリオ" panose="020B0604030504040204" pitchFamily="50" charset="-128"/>
                <a:ea typeface="メイリオ" panose="020B0604030504040204" pitchFamily="50" charset="-128"/>
              </a:rPr>
              <a:t>の転送や保存は、基本的に</a:t>
            </a:r>
            <a:r>
              <a:rPr lang="en-US" altLang="ja-JP" sz="1600" dirty="0" smtClean="0">
                <a:latin typeface="メイリオ" panose="020B0604030504040204" pitchFamily="50" charset="-128"/>
                <a:ea typeface="メイリオ" panose="020B0604030504040204" pitchFamily="50" charset="-128"/>
              </a:rPr>
              <a:t>Web</a:t>
            </a:r>
            <a:r>
              <a:rPr lang="ja-JP" altLang="en-US" sz="1600" dirty="0" smtClean="0">
                <a:latin typeface="メイリオ" panose="020B0604030504040204" pitchFamily="50" charset="-128"/>
                <a:ea typeface="メイリオ" panose="020B0604030504040204" pitchFamily="50" charset="-128"/>
              </a:rPr>
              <a:t>でファイルをダウンロードした時に保存するしくみが使用されています。そのため、設定によって以下の</a:t>
            </a:r>
            <a:r>
              <a:rPr lang="en-US" altLang="ja-JP" sz="1600" dirty="0" smtClean="0">
                <a:latin typeface="メイリオ" panose="020B0604030504040204" pitchFamily="50" charset="-128"/>
                <a:ea typeface="メイリオ" panose="020B0604030504040204" pitchFamily="50" charset="-128"/>
              </a:rPr>
              <a:t>2</a:t>
            </a:r>
            <a:r>
              <a:rPr lang="ja-JP" altLang="en-US" sz="1600" dirty="0" smtClean="0">
                <a:latin typeface="メイリオ" panose="020B0604030504040204" pitchFamily="50" charset="-128"/>
                <a:ea typeface="メイリオ" panose="020B0604030504040204" pitchFamily="50" charset="-128"/>
              </a:rPr>
              <a:t>種類の場合があります。</a:t>
            </a:r>
            <a:r>
              <a:rPr lang="en-US" altLang="ja-JP" sz="1600" dirty="0" smtClean="0">
                <a:latin typeface="メイリオ" panose="020B0604030504040204" pitchFamily="50" charset="-128"/>
                <a:ea typeface="メイリオ" panose="020B0604030504040204" pitchFamily="50" charset="-128"/>
              </a:rPr>
              <a:t>(Google Chrome</a:t>
            </a:r>
            <a:r>
              <a:rPr lang="ja-JP" altLang="en-US" sz="1600" dirty="0" smtClean="0">
                <a:latin typeface="メイリオ" panose="020B0604030504040204" pitchFamily="50" charset="-128"/>
                <a:ea typeface="メイリオ" panose="020B0604030504040204" pitchFamily="50" charset="-128"/>
              </a:rPr>
              <a:t>を使用した場合で説明しています</a:t>
            </a:r>
            <a:r>
              <a:rPr lang="en-US" altLang="ja-JP" sz="1600" dirty="0" smtClean="0">
                <a:latin typeface="メイリオ" panose="020B0604030504040204" pitchFamily="50" charset="-128"/>
                <a:ea typeface="メイリオ" panose="020B0604030504040204" pitchFamily="50" charset="-128"/>
              </a:rPr>
              <a:t>)</a:t>
            </a:r>
            <a:endParaRPr lang="ja-JP" altLang="en-US" sz="1600" dirty="0" smtClean="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rPr>
              <a:t>ケース</a:t>
            </a:r>
            <a:r>
              <a:rPr lang="en-US" altLang="ja-JP" sz="1600" b="1" dirty="0" smtClean="0">
                <a:latin typeface="メイリオ" panose="020B0604030504040204" pitchFamily="50" charset="-128"/>
                <a:ea typeface="メイリオ" panose="020B0604030504040204" pitchFamily="50" charset="-128"/>
              </a:rPr>
              <a:t>1</a:t>
            </a:r>
            <a:r>
              <a:rPr lang="en-US" altLang="ja-JP"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「ダウンロード前に各ファイルの保存場所を確認する」の設定</a:t>
            </a:r>
            <a:r>
              <a:rPr lang="ja-JP" altLang="en-US" sz="1600" dirty="0" smtClean="0">
                <a:latin typeface="メイリオ" panose="020B0604030504040204" pitchFamily="50" charset="-128"/>
                <a:ea typeface="メイリオ" panose="020B0604030504040204" pitchFamily="50" charset="-128"/>
              </a:rPr>
              <a:t>がオフの場合</a:t>
            </a:r>
          </a:p>
          <a:p>
            <a:r>
              <a:rPr kumimoji="1" lang="ja-JP" altLang="en-US" sz="1600" dirty="0">
                <a:latin typeface="メイリオ" panose="020B0604030504040204" pitchFamily="50" charset="-128"/>
                <a:ea typeface="メイリオ" panose="020B0604030504040204" pitchFamily="50" charset="-128"/>
              </a:rPr>
              <a:t>　</a:t>
            </a:r>
            <a:r>
              <a:rPr kumimoji="1" lang="en-US" altLang="ja-JP" sz="1600" dirty="0" smtClean="0">
                <a:latin typeface="メイリオ" panose="020B0604030504040204" pitchFamily="50" charset="-128"/>
                <a:ea typeface="メイリオ" panose="020B0604030504040204" pitchFamily="50" charset="-128"/>
              </a:rPr>
              <a:t>-&gt; </a:t>
            </a:r>
            <a:r>
              <a:rPr lang="en-US" altLang="ja-JP" sz="1600" dirty="0">
                <a:latin typeface="メイリオ" panose="020B0604030504040204" pitchFamily="50" charset="-128"/>
                <a:ea typeface="メイリオ" panose="020B0604030504040204" pitchFamily="50" charset="-128"/>
              </a:rPr>
              <a:t>-&gt; </a:t>
            </a:r>
            <a:r>
              <a:rPr lang="en-US" altLang="ja-JP" sz="1600" dirty="0" err="1">
                <a:latin typeface="メイリオ" panose="020B0604030504040204" pitchFamily="50" charset="-128"/>
                <a:ea typeface="メイリオ" panose="020B0604030504040204" pitchFamily="50" charset="-128"/>
              </a:rPr>
              <a:t>micro:bit</a:t>
            </a:r>
            <a:r>
              <a:rPr lang="ja-JP" altLang="en-US" sz="1600" dirty="0">
                <a:latin typeface="メイリオ" panose="020B0604030504040204" pitchFamily="50" charset="-128"/>
                <a:ea typeface="メイリオ" panose="020B0604030504040204" pitchFamily="50" charset="-128"/>
              </a:rPr>
              <a:t>のエディタで「ダウンロード」を行った時</a:t>
            </a:r>
            <a:r>
              <a:rPr lang="ja-JP" altLang="en-US" sz="1600" dirty="0" smtClean="0">
                <a:latin typeface="メイリオ" panose="020B0604030504040204" pitchFamily="50" charset="-128"/>
                <a:ea typeface="メイリオ" panose="020B0604030504040204" pitchFamily="50" charset="-128"/>
              </a:rPr>
              <a:t>、自動的にあらかじめ設定されたフォルダーに自動的に保存されます。その後、保存された</a:t>
            </a:r>
            <a:r>
              <a:rPr lang="ja-JP" altLang="en-US" sz="1600" dirty="0">
                <a:latin typeface="メイリオ" panose="020B0604030504040204" pitchFamily="50" charset="-128"/>
                <a:ea typeface="メイリオ" panose="020B0604030504040204" pitchFamily="50" charset="-128"/>
              </a:rPr>
              <a:t>ファイル</a:t>
            </a:r>
            <a:r>
              <a:rPr lang="ja-JP" altLang="en-US" sz="1600" dirty="0" smtClean="0">
                <a:latin typeface="メイリオ" panose="020B0604030504040204" pitchFamily="50" charset="-128"/>
                <a:ea typeface="メイリオ" panose="020B0604030504040204" pitchFamily="50" charset="-128"/>
              </a:rPr>
              <a:t>のフォルダーを開き、転送先又は保存先にファイルをコピーする必要があります。</a:t>
            </a:r>
          </a:p>
          <a:p>
            <a:endParaRPr lang="ja-JP" altLang="en-US" sz="1600" dirty="0">
              <a:latin typeface="メイリオ" panose="020B0604030504040204" pitchFamily="50" charset="-128"/>
              <a:ea typeface="メイリオ" panose="020B0604030504040204" pitchFamily="50" charset="-128"/>
            </a:endParaRPr>
          </a:p>
          <a:p>
            <a:r>
              <a:rPr lang="ja-JP" altLang="en-US" sz="1600" b="1" dirty="0" smtClean="0">
                <a:latin typeface="メイリオ" panose="020B0604030504040204" pitchFamily="50" charset="-128"/>
                <a:ea typeface="メイリオ" panose="020B0604030504040204" pitchFamily="50" charset="-128"/>
              </a:rPr>
              <a:t>ケース</a:t>
            </a:r>
            <a:r>
              <a:rPr lang="en-US" altLang="ja-JP" sz="1600" b="1" dirty="0" smtClean="0">
                <a:latin typeface="メイリオ" panose="020B0604030504040204" pitchFamily="50" charset="-128"/>
                <a:ea typeface="メイリオ" panose="020B0604030504040204" pitchFamily="50" charset="-128"/>
              </a:rPr>
              <a:t>2</a:t>
            </a:r>
            <a:r>
              <a:rPr lang="en-US" altLang="ja-JP" sz="1600" dirty="0" smtClean="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「ダウンロード前に各ファイルの保存場所を確認する」の設定がオンの場合</a:t>
            </a:r>
            <a:br>
              <a:rPr lang="ja-JP" altLang="en-US"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-&gt; </a:t>
            </a:r>
            <a:r>
              <a:rPr lang="en-US" altLang="ja-JP" sz="1600" dirty="0" err="1">
                <a:latin typeface="メイリオ" panose="020B0604030504040204" pitchFamily="50" charset="-128"/>
                <a:ea typeface="メイリオ" panose="020B0604030504040204" pitchFamily="50" charset="-128"/>
              </a:rPr>
              <a:t>micro:bit</a:t>
            </a:r>
            <a:r>
              <a:rPr lang="ja-JP" altLang="en-US" sz="1600" dirty="0">
                <a:latin typeface="メイリオ" panose="020B0604030504040204" pitchFamily="50" charset="-128"/>
                <a:ea typeface="メイリオ" panose="020B0604030504040204" pitchFamily="50" charset="-128"/>
              </a:rPr>
              <a:t>のエディタで「ダウンロード」を行った時、ファイル保存のダイアログが開き、このとき転送先又は保存先が指定できます</a:t>
            </a:r>
            <a:r>
              <a:rPr lang="ja-JP" altLang="en-US" sz="1600" dirty="0" smtClean="0">
                <a:latin typeface="メイリオ" panose="020B0604030504040204" pitchFamily="50" charset="-128"/>
                <a:ea typeface="メイリオ" panose="020B0604030504040204" pitchFamily="50" charset="-128"/>
              </a:rPr>
              <a:t>。</a:t>
            </a:r>
          </a:p>
          <a:p>
            <a:r>
              <a:rPr lang="ja-JP" altLang="en-US" sz="1600" dirty="0" smtClean="0">
                <a:solidFill>
                  <a:srgbClr val="FF0000"/>
                </a:solidFill>
                <a:latin typeface="メイリオ" panose="020B0604030504040204" pitchFamily="50" charset="-128"/>
                <a:ea typeface="メイリオ" panose="020B0604030504040204" pitchFamily="50" charset="-128"/>
              </a:rPr>
              <a:t>補足</a:t>
            </a:r>
            <a:r>
              <a:rPr lang="en-US" altLang="ja-JP" sz="1600" dirty="0" smtClean="0">
                <a:solidFill>
                  <a:srgbClr val="FF0000"/>
                </a:solidFill>
                <a:latin typeface="メイリオ" panose="020B0604030504040204" pitchFamily="50" charset="-128"/>
                <a:ea typeface="メイリオ" panose="020B0604030504040204" pitchFamily="50" charset="-128"/>
              </a:rPr>
              <a:t>: </a:t>
            </a:r>
            <a:r>
              <a:rPr lang="ja-JP" altLang="en-US" sz="1600" dirty="0" smtClean="0">
                <a:solidFill>
                  <a:srgbClr val="FF0000"/>
                </a:solidFill>
                <a:latin typeface="メイリオ" panose="020B0604030504040204" pitchFamily="50" charset="-128"/>
                <a:ea typeface="メイリオ" panose="020B0604030504040204" pitchFamily="50" charset="-128"/>
              </a:rPr>
              <a:t>設定が</a:t>
            </a:r>
            <a:r>
              <a:rPr lang="ja-JP" altLang="en-US" sz="1600" dirty="0">
                <a:solidFill>
                  <a:srgbClr val="FF0000"/>
                </a:solidFill>
                <a:latin typeface="メイリオ" panose="020B0604030504040204" pitchFamily="50" charset="-128"/>
                <a:ea typeface="メイリオ" panose="020B0604030504040204" pitchFamily="50" charset="-128"/>
              </a:rPr>
              <a:t>オン</a:t>
            </a:r>
            <a:r>
              <a:rPr lang="ja-JP" altLang="en-US" sz="1600" dirty="0" smtClean="0">
                <a:solidFill>
                  <a:srgbClr val="FF0000"/>
                </a:solidFill>
                <a:latin typeface="メイリオ" panose="020B0604030504040204" pitchFamily="50" charset="-128"/>
                <a:ea typeface="メイリオ" panose="020B0604030504040204" pitchFamily="50" charset="-128"/>
              </a:rPr>
              <a:t>の場合でも、ケース</a:t>
            </a:r>
            <a:r>
              <a:rPr lang="en-US" altLang="ja-JP" sz="1600" dirty="0" smtClean="0">
                <a:solidFill>
                  <a:srgbClr val="FF0000"/>
                </a:solidFill>
                <a:latin typeface="メイリオ" panose="020B0604030504040204" pitchFamily="50" charset="-128"/>
                <a:ea typeface="メイリオ" panose="020B0604030504040204" pitchFamily="50" charset="-128"/>
              </a:rPr>
              <a:t>1</a:t>
            </a:r>
            <a:r>
              <a:rPr lang="ja-JP" altLang="en-US" sz="1600" dirty="0" err="1" smtClean="0">
                <a:solidFill>
                  <a:srgbClr val="FF0000"/>
                </a:solidFill>
                <a:latin typeface="メイリオ" panose="020B0604030504040204" pitchFamily="50" charset="-128"/>
                <a:ea typeface="メイリオ" panose="020B0604030504040204" pitchFamily="50" charset="-128"/>
              </a:rPr>
              <a:t>のような</a:t>
            </a:r>
            <a:r>
              <a:rPr lang="ja-JP" altLang="en-US" sz="1600" dirty="0" smtClean="0">
                <a:solidFill>
                  <a:srgbClr val="FF0000"/>
                </a:solidFill>
                <a:latin typeface="メイリオ" panose="020B0604030504040204" pitchFamily="50" charset="-128"/>
                <a:ea typeface="メイリオ" panose="020B0604030504040204" pitchFamily="50" charset="-128"/>
              </a:rPr>
              <a:t>状態になることがあるみたいです。その違いについては現在不明です。</a:t>
            </a:r>
            <a:endParaRPr lang="ja-JP" altLang="en-US" sz="1600" dirty="0">
              <a:solidFill>
                <a:srgbClr val="FF0000"/>
              </a:solidFill>
              <a:latin typeface="メイリオ" panose="020B0604030504040204" pitchFamily="50" charset="-128"/>
              <a:ea typeface="メイリオ" panose="020B0604030504040204" pitchFamily="50" charset="-128"/>
            </a:endParaRPr>
          </a:p>
          <a:p>
            <a:endParaRPr lang="ja-JP" altLang="en-US" sz="1600" dirty="0" smtClean="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以下</a:t>
            </a:r>
            <a:r>
              <a:rPr kumimoji="1" lang="ja-JP" altLang="en-US" sz="1600" dirty="0" smtClean="0">
                <a:latin typeface="メイリオ" panose="020B0604030504040204" pitchFamily="50" charset="-128"/>
                <a:ea typeface="メイリオ" panose="020B0604030504040204" pitchFamily="50" charset="-128"/>
              </a:rPr>
              <a:t>の説明では、予め保存先として、ドキュメントフォルダー内に</a:t>
            </a:r>
            <a:r>
              <a:rPr kumimoji="1" lang="en-US" altLang="ja-JP" sz="1600" dirty="0" err="1" smtClean="0">
                <a:latin typeface="メイリオ" panose="020B0604030504040204" pitchFamily="50" charset="-128"/>
                <a:ea typeface="メイリオ" panose="020B0604030504040204" pitchFamily="50" charset="-128"/>
              </a:rPr>
              <a:t>microbit</a:t>
            </a:r>
            <a:r>
              <a:rPr kumimoji="1" lang="ja-JP" altLang="en-US" sz="1600" dirty="0" smtClean="0">
                <a:latin typeface="メイリオ" panose="020B0604030504040204" pitchFamily="50" charset="-128"/>
                <a:ea typeface="メイリオ" panose="020B0604030504040204" pitchFamily="50" charset="-128"/>
              </a:rPr>
              <a:t>フォルダーを作っています。</a:t>
            </a:r>
          </a:p>
        </p:txBody>
      </p:sp>
    </p:spTree>
    <p:extLst>
      <p:ext uri="{BB962C8B-B14F-4D97-AF65-F5344CB8AC3E}">
        <p14:creationId xmlns:p14="http://schemas.microsoft.com/office/powerpoint/2010/main" val="13614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331534" y="294969"/>
            <a:ext cx="78608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補足資料</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プログラムの保存と転送について</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a:t>
            </a: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331534" y="716002"/>
            <a:ext cx="8318091" cy="6617196"/>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ケース</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0" dirty="0" smtClean="0">
                <a:solidFill>
                  <a:prstClr val="black"/>
                </a:solidFill>
                <a:latin typeface="メイリオ" panose="020B0604030504040204" pitchFamily="50" charset="-128"/>
                <a:ea typeface="メイリオ" panose="020B0604030504040204" pitchFamily="50" charset="-128"/>
              </a:rPr>
              <a:t>　</a:t>
            </a:r>
            <a:r>
              <a:rPr lang="ja-JP" altLang="en-US" sz="1600" noProof="0" dirty="0" smtClean="0">
                <a:solidFill>
                  <a:prstClr val="black"/>
                </a:solidFill>
                <a:latin typeface="メイリオ" panose="020B0604030504040204" pitchFamily="50" charset="-128"/>
                <a:ea typeface="メイリオ" panose="020B0604030504040204" pitchFamily="50" charset="-128"/>
              </a:rPr>
              <a:t/>
            </a:r>
            <a:br>
              <a:rPr lang="ja-JP" altLang="en-US" sz="1600" noProof="0" dirty="0" smtClean="0">
                <a:solidFill>
                  <a:prstClr val="black"/>
                </a:solidFill>
                <a:latin typeface="メイリオ" panose="020B0604030504040204" pitchFamily="50" charset="-128"/>
                <a:ea typeface="メイリオ" panose="020B0604030504040204" pitchFamily="50" charset="-128"/>
              </a:rPr>
            </a:br>
            <a:r>
              <a:rPr lang="ja-JP" altLang="en-US" sz="1600" b="1" noProof="0" dirty="0" smtClean="0">
                <a:solidFill>
                  <a:prstClr val="black"/>
                </a:solidFill>
                <a:latin typeface="メイリオ" panose="020B0604030504040204" pitchFamily="50" charset="-128"/>
                <a:ea typeface="メイリオ" panose="020B0604030504040204" pitchFamily="50" charset="-128"/>
              </a:rPr>
              <a:t>手順</a:t>
            </a:r>
            <a:r>
              <a:rPr lang="en-US" altLang="ja-JP" sz="1600" b="1" noProof="0" dirty="0" smtClean="0">
                <a:solidFill>
                  <a:prstClr val="black"/>
                </a:solidFill>
                <a:latin typeface="メイリオ" panose="020B0604030504040204" pitchFamily="50" charset="-128"/>
                <a:ea typeface="メイリオ" panose="020B0604030504040204" pitchFamily="50" charset="-128"/>
              </a:rPr>
              <a:t>1</a:t>
            </a:r>
            <a:r>
              <a:rPr lang="en-US" altLang="ja-JP" sz="1600" noProof="0" dirty="0" smtClean="0">
                <a:solidFill>
                  <a:prstClr val="black"/>
                </a:solidFill>
                <a:latin typeface="メイリオ" panose="020B0604030504040204" pitchFamily="50" charset="-128"/>
                <a:ea typeface="メイリオ" panose="020B0604030504040204" pitchFamily="50" charset="-128"/>
              </a:rPr>
              <a:t>:</a:t>
            </a:r>
            <a:r>
              <a:rPr lang="ja-JP" altLang="en-US" sz="1600" noProof="0" dirty="0" smtClean="0">
                <a:solidFill>
                  <a:prstClr val="black"/>
                </a:solidFill>
                <a:latin typeface="メイリオ" panose="020B0604030504040204" pitchFamily="50" charset="-128"/>
                <a:ea typeface="メイリオ" panose="020B0604030504040204" pitchFamily="50" charset="-128"/>
              </a:rPr>
              <a:t> </a:t>
            </a:r>
            <a:r>
              <a:rPr kumimoji="1" lang="en-US" altLang="ja-JP" sz="16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micro:bit</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のエディタで「ダウンロード」を行った</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時</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1600" dirty="0" smtClean="0">
                <a:solidFill>
                  <a:prstClr val="black"/>
                </a:solidFill>
                <a:latin typeface="メイリオ" panose="020B0604030504040204" pitchFamily="50" charset="-128"/>
                <a:ea typeface="メイリオ" panose="020B0604030504040204" pitchFamily="50" charset="-128"/>
              </a:rPr>
              <a:t>このダイアログが表示されると、プログラムがパソコンのダウンロードフォルダーに保存されています。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prstClr val="black"/>
                </a:solidFill>
                <a:latin typeface="メイリオ" panose="020B0604030504040204" pitchFamily="50" charset="-128"/>
                <a:ea typeface="メイリオ" panose="020B0604030504040204" pitchFamily="50" charset="-128"/>
              </a:rPr>
              <a:t>手順</a:t>
            </a:r>
            <a:r>
              <a:rPr lang="en-US" altLang="ja-JP" sz="1600" b="1" dirty="0" smtClean="0">
                <a:solidFill>
                  <a:prstClr val="black"/>
                </a:solidFill>
                <a:latin typeface="メイリオ" panose="020B0604030504040204" pitchFamily="50" charset="-128"/>
                <a:ea typeface="メイリオ" panose="020B0604030504040204" pitchFamily="50" charset="-128"/>
              </a:rPr>
              <a:t>2</a:t>
            </a:r>
            <a:r>
              <a:rPr lang="en-US" altLang="ja-JP" sz="1600" dirty="0" smtClean="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 ダウンロードしたファイルの一覧を表示する</a:t>
            </a:r>
            <a:br>
              <a:rPr lang="ja-JP" altLang="en-US" sz="1600" dirty="0" smtClean="0">
                <a:solidFill>
                  <a:prstClr val="black"/>
                </a:solidFill>
                <a:latin typeface="メイリオ" panose="020B0604030504040204" pitchFamily="50" charset="-128"/>
                <a:ea typeface="メイリオ" panose="020B0604030504040204" pitchFamily="50" charset="-128"/>
              </a:rPr>
            </a:br>
            <a:r>
              <a:rPr lang="ja-JP" altLang="en-US" sz="1600" dirty="0" smtClean="0">
                <a:solidFill>
                  <a:prstClr val="black"/>
                </a:solidFill>
                <a:latin typeface="メイリオ" panose="020B0604030504040204" pitchFamily="50" charset="-128"/>
                <a:ea typeface="メイリオ" panose="020B0604030504040204" pitchFamily="50" charset="-128"/>
              </a:rPr>
              <a:t>　ブラウザの右上の方のクリックしてメニューを開き「ダウンロード」を選択すると、ダウンロードしたファイル</a:t>
            </a:r>
            <a:r>
              <a:rPr lang="en-US" altLang="ja-JP" sz="1600" dirty="0" smtClean="0">
                <a:solidFill>
                  <a:prstClr val="black"/>
                </a:solidFill>
                <a:latin typeface="メイリオ" panose="020B0604030504040204" pitchFamily="50" charset="-128"/>
                <a:ea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rPr>
              <a:t>プログラムの一覧が表示されます</a:t>
            </a:r>
            <a:r>
              <a:rPr lang="en-US" altLang="ja-JP" sz="1600" dirty="0" smtClean="0">
                <a:solidFill>
                  <a:prstClr val="black"/>
                </a:solidFill>
                <a:latin typeface="メイリオ" panose="020B0604030504040204" pitchFamily="50" charset="-128"/>
                <a:ea typeface="メイリオ"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endPar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3"/>
          <a:stretch>
            <a:fillRect/>
          </a:stretch>
        </p:blipFill>
        <p:spPr>
          <a:xfrm>
            <a:off x="884904" y="1485846"/>
            <a:ext cx="2949678" cy="1043074"/>
          </a:xfrm>
          <a:prstGeom prst="rect">
            <a:avLst/>
          </a:prstGeom>
        </p:spPr>
      </p:pic>
      <p:pic>
        <p:nvPicPr>
          <p:cNvPr id="5" name="図 4"/>
          <p:cNvPicPr>
            <a:picLocks noChangeAspect="1"/>
          </p:cNvPicPr>
          <p:nvPr/>
        </p:nvPicPr>
        <p:blipFill>
          <a:blip r:embed="rId4"/>
          <a:stretch>
            <a:fillRect/>
          </a:stretch>
        </p:blipFill>
        <p:spPr>
          <a:xfrm>
            <a:off x="1047136" y="4184408"/>
            <a:ext cx="4457159" cy="2524685"/>
          </a:xfrm>
          <a:prstGeom prst="rect">
            <a:avLst/>
          </a:prstGeom>
        </p:spPr>
      </p:pic>
    </p:spTree>
    <p:extLst>
      <p:ext uri="{BB962C8B-B14F-4D97-AF65-F5344CB8AC3E}">
        <p14:creationId xmlns:p14="http://schemas.microsoft.com/office/powerpoint/2010/main" val="134582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331534" y="294969"/>
            <a:ext cx="78608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補足資料</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プログラムの保存と転送について</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a:t>
            </a: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331534" y="716002"/>
            <a:ext cx="8318091" cy="6863417"/>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ケース</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手順</a:t>
            </a:r>
            <a:r>
              <a:rPr lang="en-US" altLang="ja-JP" sz="1600" b="1" dirty="0">
                <a:solidFill>
                  <a:prstClr val="black"/>
                </a:solidFill>
                <a:latin typeface="メイリオ" panose="020B0604030504040204" pitchFamily="50" charset="-128"/>
                <a:ea typeface="メイリオ" panose="020B0604030504040204" pitchFamily="50" charset="-128"/>
              </a:rPr>
              <a:t>3</a:t>
            </a: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1600" dirty="0" smtClean="0">
                <a:solidFill>
                  <a:prstClr val="black"/>
                </a:solidFill>
                <a:latin typeface="メイリオ" panose="020B0604030504040204" pitchFamily="50" charset="-128"/>
                <a:ea typeface="メイリオ" panose="020B0604030504040204" pitchFamily="50" charset="-128"/>
              </a:rPr>
              <a:t>ダウンロードしたファイルのフォルダーを開く</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メイリオ" panose="020B0604030504040204" pitchFamily="50" charset="-128"/>
                <a:ea typeface="メイリオ" panose="020B0604030504040204" pitchFamily="50" charset="-128"/>
              </a:rPr>
              <a:t>一覧</a:t>
            </a:r>
            <a:r>
              <a:rPr lang="ja-JP" altLang="en-US" sz="1600" dirty="0" smtClean="0">
                <a:solidFill>
                  <a:prstClr val="black"/>
                </a:solidFill>
                <a:latin typeface="メイリオ" panose="020B0604030504040204" pitchFamily="50" charset="-128"/>
                <a:ea typeface="メイリオ" panose="020B0604030504040204" pitchFamily="50" charset="-128"/>
              </a:rPr>
              <a:t>が表示されたら、一番あたらしいファイルの「フォルダーを開く」をクリック。</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endPar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prstClr val="black"/>
                </a:solidFill>
                <a:latin typeface="メイリオ" panose="020B0604030504040204" pitchFamily="50" charset="-128"/>
                <a:ea typeface="メイリオ" panose="020B0604030504040204" pitchFamily="50" charset="-128"/>
              </a:rPr>
              <a:t>手順</a:t>
            </a:r>
            <a:r>
              <a:rPr lang="en-US" altLang="ja-JP" sz="1600" b="1" dirty="0" smtClean="0">
                <a:solidFill>
                  <a:prstClr val="black"/>
                </a:solidFill>
                <a:latin typeface="メイリオ" panose="020B0604030504040204" pitchFamily="50" charset="-128"/>
                <a:ea typeface="メイリオ" panose="020B0604030504040204" pitchFamily="50" charset="-128"/>
              </a:rPr>
              <a:t>4a: </a:t>
            </a:r>
            <a:r>
              <a:rPr lang="ja-JP" altLang="en-US" sz="1600" dirty="0" smtClean="0">
                <a:solidFill>
                  <a:prstClr val="black"/>
                </a:solidFill>
                <a:latin typeface="メイリオ" panose="020B0604030504040204" pitchFamily="50" charset="-128"/>
                <a:ea typeface="メイリオ" panose="020B0604030504040204" pitchFamily="50" charset="-128"/>
              </a:rPr>
              <a:t>プログラムファイルを</a:t>
            </a:r>
            <a:r>
              <a:rPr lang="en-US" altLang="ja-JP" sz="1600" dirty="0" err="1" smtClean="0">
                <a:solidFill>
                  <a:prstClr val="black"/>
                </a:solidFill>
                <a:latin typeface="メイリオ" panose="020B0604030504040204" pitchFamily="50" charset="-128"/>
                <a:ea typeface="メイリオ" panose="020B0604030504040204" pitchFamily="50" charset="-128"/>
              </a:rPr>
              <a:t>micro:bit</a:t>
            </a:r>
            <a:r>
              <a:rPr lang="en-US" altLang="ja-JP" sz="1600" dirty="0" smtClean="0">
                <a:solidFill>
                  <a:prstClr val="black"/>
                </a:solidFill>
                <a:latin typeface="メイリオ" panose="020B0604030504040204" pitchFamily="50" charset="-128"/>
                <a:ea typeface="メイリオ" panose="020B0604030504040204" pitchFamily="50" charset="-128"/>
              </a:rPr>
              <a:t>/</a:t>
            </a:r>
            <a:r>
              <a:rPr lang="en-US" altLang="ja-JP" sz="1600" dirty="0" err="1" smtClean="0">
                <a:solidFill>
                  <a:prstClr val="black"/>
                </a:solidFill>
                <a:latin typeface="メイリオ" panose="020B0604030504040204" pitchFamily="50" charset="-128"/>
                <a:ea typeface="メイリオ" panose="020B0604030504040204" pitchFamily="50" charset="-128"/>
              </a:rPr>
              <a:t>chibi:bit</a:t>
            </a:r>
            <a:r>
              <a:rPr lang="ja-JP" altLang="en-US" sz="1600" dirty="0" smtClean="0">
                <a:solidFill>
                  <a:prstClr val="black"/>
                </a:solidFill>
                <a:latin typeface="メイリオ" panose="020B0604030504040204" pitchFamily="50" charset="-128"/>
                <a:ea typeface="メイリオ" panose="020B0604030504040204" pitchFamily="50" charset="-128"/>
              </a:rPr>
              <a:t>に転送</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endPar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6" name="図 5"/>
          <p:cNvPicPr>
            <a:picLocks noChangeAspect="1"/>
          </p:cNvPicPr>
          <p:nvPr/>
        </p:nvPicPr>
        <p:blipFill>
          <a:blip r:embed="rId3"/>
          <a:stretch>
            <a:fillRect/>
          </a:stretch>
        </p:blipFill>
        <p:spPr>
          <a:xfrm>
            <a:off x="434773" y="1635444"/>
            <a:ext cx="3930750" cy="1465335"/>
          </a:xfrm>
          <a:prstGeom prst="rect">
            <a:avLst/>
          </a:prstGeom>
        </p:spPr>
      </p:pic>
      <p:pic>
        <p:nvPicPr>
          <p:cNvPr id="7" name="図 6"/>
          <p:cNvPicPr>
            <a:picLocks noChangeAspect="1"/>
          </p:cNvPicPr>
          <p:nvPr/>
        </p:nvPicPr>
        <p:blipFill>
          <a:blip r:embed="rId4"/>
          <a:stretch>
            <a:fillRect/>
          </a:stretch>
        </p:blipFill>
        <p:spPr>
          <a:xfrm>
            <a:off x="331534" y="3682417"/>
            <a:ext cx="6785459" cy="2603434"/>
          </a:xfrm>
          <a:prstGeom prst="rect">
            <a:avLst/>
          </a:prstGeom>
        </p:spPr>
      </p:pic>
      <p:cxnSp>
        <p:nvCxnSpPr>
          <p:cNvPr id="10" name="直線矢印コネクタ 9"/>
          <p:cNvCxnSpPr/>
          <p:nvPr/>
        </p:nvCxnSpPr>
        <p:spPr>
          <a:xfrm flipH="1">
            <a:off x="1209368" y="4291781"/>
            <a:ext cx="884903" cy="150433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891938" y="4956369"/>
            <a:ext cx="2160334" cy="646331"/>
          </a:xfrm>
          <a:prstGeom prst="rect">
            <a:avLst/>
          </a:prstGeom>
          <a:solidFill>
            <a:schemeClr val="bg1"/>
          </a:solidFill>
          <a:ln w="15875">
            <a:solidFill>
              <a:schemeClr val="tx1"/>
            </a:solid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ファイルをドラックしてコピーする</a:t>
            </a:r>
          </a:p>
        </p:txBody>
      </p:sp>
      <p:sp>
        <p:nvSpPr>
          <p:cNvPr id="12" name="テキスト ボックス 11"/>
          <p:cNvSpPr txBox="1"/>
          <p:nvPr/>
        </p:nvSpPr>
        <p:spPr>
          <a:xfrm>
            <a:off x="21817" y="6329300"/>
            <a:ext cx="8480323" cy="369332"/>
          </a:xfrm>
          <a:prstGeom prst="rect">
            <a:avLst/>
          </a:prstGeom>
          <a:noFill/>
          <a:ln w="15875">
            <a:no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上図</a:t>
            </a:r>
            <a:r>
              <a:rPr kumimoji="1" lang="en-US" altLang="ja-JP" dirty="0" err="1" smtClean="0">
                <a:latin typeface="メイリオ" panose="020B0604030504040204" pitchFamily="50" charset="-128"/>
                <a:ea typeface="メイリオ" panose="020B0604030504040204" pitchFamily="50" charset="-128"/>
              </a:rPr>
              <a:t>chibi:bit</a:t>
            </a:r>
            <a:r>
              <a:rPr kumimoji="1" lang="ja-JP" altLang="en-US" dirty="0" smtClean="0">
                <a:latin typeface="メイリオ" panose="020B0604030504040204" pitchFamily="50" charset="-128"/>
                <a:ea typeface="メイリオ" panose="020B0604030504040204" pitchFamily="50" charset="-128"/>
              </a:rPr>
              <a:t>の例で、</a:t>
            </a:r>
            <a:r>
              <a:rPr lang="en-US" altLang="ja-JP" dirty="0" err="1">
                <a:latin typeface="メイリオ" panose="020B0604030504040204" pitchFamily="50" charset="-128"/>
                <a:ea typeface="メイリオ" panose="020B0604030504040204" pitchFamily="50" charset="-128"/>
              </a:rPr>
              <a:t>m</a:t>
            </a:r>
            <a:r>
              <a:rPr kumimoji="1" lang="en-US" altLang="ja-JP" dirty="0" err="1" smtClean="0">
                <a:latin typeface="メイリオ" panose="020B0604030504040204" pitchFamily="50" charset="-128"/>
                <a:ea typeface="メイリオ" panose="020B0604030504040204" pitchFamily="50" charset="-128"/>
              </a:rPr>
              <a:t>icro:bit</a:t>
            </a:r>
            <a:r>
              <a:rPr kumimoji="1" lang="ja-JP" altLang="en-US" dirty="0" smtClean="0">
                <a:latin typeface="メイリオ" panose="020B0604030504040204" pitchFamily="50" charset="-128"/>
                <a:ea typeface="メイリオ" panose="020B0604030504040204" pitchFamily="50" charset="-128"/>
              </a:rPr>
              <a:t>の場合は画面上に</a:t>
            </a:r>
            <a:r>
              <a:rPr kumimoji="1" lang="en-US" altLang="ja-JP" dirty="0" smtClean="0">
                <a:latin typeface="メイリオ" panose="020B0604030504040204" pitchFamily="50" charset="-128"/>
                <a:ea typeface="メイリオ" panose="020B0604030504040204" pitchFamily="50" charset="-128"/>
              </a:rPr>
              <a:t>MICROBIT</a:t>
            </a:r>
            <a:r>
              <a:rPr kumimoji="1" lang="ja-JP" altLang="en-US" dirty="0" smtClean="0">
                <a:latin typeface="メイリオ" panose="020B0604030504040204" pitchFamily="50" charset="-128"/>
                <a:ea typeface="メイリオ" panose="020B0604030504040204" pitchFamily="50" charset="-128"/>
              </a:rPr>
              <a:t>と表示されます。</a:t>
            </a:r>
          </a:p>
        </p:txBody>
      </p:sp>
    </p:spTree>
    <p:extLst>
      <p:ext uri="{BB962C8B-B14F-4D97-AF65-F5344CB8AC3E}">
        <p14:creationId xmlns:p14="http://schemas.microsoft.com/office/powerpoint/2010/main" val="186779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1534" y="2672370"/>
            <a:ext cx="7495238" cy="1314286"/>
          </a:xfrm>
          <a:prstGeom prst="rect">
            <a:avLst/>
          </a:prstGeom>
        </p:spPr>
      </p:pic>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331534" y="294969"/>
            <a:ext cx="78608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補足資料</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プログラムの保存と転送について</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(4)</a:t>
            </a: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331534" y="716002"/>
            <a:ext cx="8318091" cy="5386090"/>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ケース</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手順</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4b: </a:t>
            </a:r>
            <a:r>
              <a:rPr kumimoji="1" lang="ja-JP" altLang="en-US" sz="16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プログラムファ</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イルをパソコンの他のフォルダーに保存</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あらかじめ決められたダウンロードフォルダーにプログラムは保存されますが。</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たの</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ファイルといっしょになることが嫌なばあいは、たのフォルダーにコピーします。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手順</a:t>
            </a: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から</a:t>
            </a:r>
            <a:r>
              <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まではいっしょで、プ六グラムファイル</a:t>
            </a:r>
            <a:r>
              <a:rPr kumimoji="1" lang="ja-JP" altLang="en-US" sz="16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ほ</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希望のフォルダーにコピーします。</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endPar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0" name="直線矢印コネクタ 9"/>
          <p:cNvCxnSpPr/>
          <p:nvPr/>
        </p:nvCxnSpPr>
        <p:spPr>
          <a:xfrm flipH="1">
            <a:off x="1489587" y="3255411"/>
            <a:ext cx="844803" cy="7410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330245" y="3409958"/>
            <a:ext cx="2160334" cy="646331"/>
          </a:xfrm>
          <a:prstGeom prst="rect">
            <a:avLst/>
          </a:prstGeom>
          <a:solidFill>
            <a:schemeClr val="bg1"/>
          </a:solidFill>
          <a:ln w="158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ファイルをドラックしてコピーする</a:t>
            </a:r>
          </a:p>
        </p:txBody>
      </p:sp>
    </p:spTree>
    <p:extLst>
      <p:ext uri="{BB962C8B-B14F-4D97-AF65-F5344CB8AC3E}">
        <p14:creationId xmlns:p14="http://schemas.microsoft.com/office/powerpoint/2010/main" val="3490291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06DB22-09A4-4B33-9D75-B8942571AE1E}"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ページ</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331534" y="294969"/>
            <a:ext cx="78608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補足資料</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プログラムの保存と転送について</a:t>
            </a:r>
            <a:r>
              <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(5)</a:t>
            </a:r>
          </a:p>
        </p:txBody>
      </p:sp>
      <p:sp>
        <p:nvSpPr>
          <p:cNvPr id="15" name="スライド番号プレースホルダー 14"/>
          <p:cNvSpPr>
            <a:spLocks noGrp="1"/>
          </p:cNvSpPr>
          <p:nvPr>
            <p:ph type="sldNum" sz="quarter" idx="12"/>
          </p:nvPr>
        </p:nvSpPr>
        <p:spPr>
          <a:xfrm>
            <a:off x="6443202" y="654535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0202A-DB85-4EFC-835A-755258E4A586}"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テキスト ボックス 2"/>
          <p:cNvSpPr txBox="1"/>
          <p:nvPr/>
        </p:nvSpPr>
        <p:spPr>
          <a:xfrm>
            <a:off x="331534" y="716002"/>
            <a:ext cx="8318091" cy="5386090"/>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ケース</a:t>
            </a:r>
            <a:r>
              <a:rPr lang="en-US" altLang="ja-JP" sz="1600" b="1" dirty="0">
                <a:solidFill>
                  <a:prstClr val="black"/>
                </a:solidFill>
                <a:latin typeface="メイリオ" panose="020B0604030504040204" pitchFamily="50" charset="-128"/>
                <a:ea typeface="メイリオ" panose="020B0604030504040204" pitchFamily="50" charset="-128"/>
              </a:rPr>
              <a:t>2</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p>
          <a:p>
            <a:pPr lvl="0"/>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600" dirty="0" err="1">
                <a:solidFill>
                  <a:prstClr val="black"/>
                </a:solidFill>
                <a:latin typeface="メイリオ" panose="020B0604030504040204" pitchFamily="50" charset="-128"/>
                <a:ea typeface="メイリオ" panose="020B0604030504040204" pitchFamily="50" charset="-128"/>
              </a:rPr>
              <a:t>micro:bit</a:t>
            </a:r>
            <a:r>
              <a:rPr lang="ja-JP" altLang="en-US" sz="1600" dirty="0">
                <a:solidFill>
                  <a:prstClr val="black"/>
                </a:solidFill>
                <a:latin typeface="メイリオ" panose="020B0604030504040204" pitchFamily="50" charset="-128"/>
                <a:ea typeface="メイリオ" panose="020B0604030504040204" pitchFamily="50" charset="-128"/>
              </a:rPr>
              <a:t>のエディタで「ダウンロード」を行った</a:t>
            </a:r>
            <a:r>
              <a:rPr lang="ja-JP" altLang="en-US" sz="1600" dirty="0" smtClean="0">
                <a:solidFill>
                  <a:prstClr val="black"/>
                </a:solidFill>
                <a:latin typeface="メイリオ" panose="020B0604030504040204" pitchFamily="50" charset="-128"/>
                <a:ea typeface="メイリオ" panose="020B0604030504040204" pitchFamily="50" charset="-128"/>
              </a:rPr>
              <a:t>時、すぐにファイル保存用のダイアログが開きます。</a:t>
            </a:r>
            <a:r>
              <a:rPr lang="en-US" altLang="ja-JP" sz="1600" dirty="0" err="1" smtClean="0">
                <a:solidFill>
                  <a:prstClr val="black"/>
                </a:solidFill>
                <a:latin typeface="メイリオ" panose="020B0604030504040204" pitchFamily="50" charset="-128"/>
                <a:ea typeface="メイリオ" panose="020B0604030504040204" pitchFamily="50" charset="-128"/>
              </a:rPr>
              <a:t>Micro:bit</a:t>
            </a:r>
            <a:r>
              <a:rPr lang="en-US" altLang="ja-JP" sz="1600" dirty="0" smtClean="0">
                <a:solidFill>
                  <a:prstClr val="black"/>
                </a:solidFill>
                <a:latin typeface="メイリオ" panose="020B0604030504040204" pitchFamily="50" charset="-128"/>
                <a:ea typeface="メイリオ" panose="020B0604030504040204" pitchFamily="50" charset="-128"/>
              </a:rPr>
              <a:t>(</a:t>
            </a:r>
            <a:r>
              <a:rPr lang="en-US" altLang="ja-JP" sz="1600" dirty="0" err="1" smtClean="0">
                <a:solidFill>
                  <a:prstClr val="black"/>
                </a:solidFill>
                <a:latin typeface="メイリオ" panose="020B0604030504040204" pitchFamily="50" charset="-128"/>
                <a:ea typeface="メイリオ" panose="020B0604030504040204" pitchFamily="50" charset="-128"/>
              </a:rPr>
              <a:t>chibi:bit</a:t>
            </a:r>
            <a:r>
              <a:rPr lang="en-US" altLang="ja-JP" sz="1600" dirty="0" smtClean="0">
                <a:solidFill>
                  <a:prstClr val="black"/>
                </a:solidFill>
                <a:latin typeface="メイリオ" panose="020B0604030504040204" pitchFamily="50" charset="-128"/>
                <a:ea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rPr>
              <a:t>を保存先に指定すれば、転送することができます</a:t>
            </a:r>
            <a:r>
              <a:rPr lang="en-US" altLang="ja-JP" sz="1600" dirty="0" smtClean="0">
                <a:solidFill>
                  <a:prstClr val="black"/>
                </a:solidFill>
                <a:latin typeface="メイリオ" panose="020B0604030504040204" pitchFamily="50" charset="-128"/>
                <a:ea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rPr>
              <a:t>他のフォルダーを指定するとパソコン内容に保存することになります</a:t>
            </a:r>
            <a:r>
              <a:rPr lang="en-US" altLang="ja-JP" sz="1600" dirty="0" smtClean="0">
                <a:solidFill>
                  <a:prstClr val="black"/>
                </a:solidFill>
                <a:latin typeface="メイリオ" panose="020B0604030504040204" pitchFamily="50" charset="-128"/>
                <a:ea typeface="メイリオ" panose="020B0604030504040204" pitchFamily="50" charset="-128"/>
              </a:rPr>
              <a:t>)</a:t>
            </a:r>
          </a:p>
          <a:p>
            <a:pPr lvl="0"/>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endPar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80" y="2104996"/>
            <a:ext cx="4808435" cy="3399686"/>
          </a:xfrm>
          <a:prstGeom prst="rect">
            <a:avLst/>
          </a:prstGeom>
        </p:spPr>
      </p:pic>
      <p:sp>
        <p:nvSpPr>
          <p:cNvPr id="12" name="テキスト ボックス 11"/>
          <p:cNvSpPr txBox="1"/>
          <p:nvPr/>
        </p:nvSpPr>
        <p:spPr>
          <a:xfrm>
            <a:off x="169302" y="5846799"/>
            <a:ext cx="8480323" cy="369332"/>
          </a:xfrm>
          <a:prstGeom prst="rect">
            <a:avLst/>
          </a:prstGeom>
          <a:noFill/>
          <a:ln w="15875">
            <a:no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上図</a:t>
            </a:r>
            <a:r>
              <a:rPr kumimoji="1" lang="en-US" altLang="ja-JP" dirty="0" err="1" smtClean="0">
                <a:latin typeface="メイリオ" panose="020B0604030504040204" pitchFamily="50" charset="-128"/>
                <a:ea typeface="メイリオ" panose="020B0604030504040204" pitchFamily="50" charset="-128"/>
              </a:rPr>
              <a:t>chibi:bit</a:t>
            </a:r>
            <a:r>
              <a:rPr kumimoji="1" lang="ja-JP" altLang="en-US" dirty="0" smtClean="0">
                <a:latin typeface="メイリオ" panose="020B0604030504040204" pitchFamily="50" charset="-128"/>
                <a:ea typeface="メイリオ" panose="020B0604030504040204" pitchFamily="50" charset="-128"/>
              </a:rPr>
              <a:t>の例で、</a:t>
            </a:r>
            <a:r>
              <a:rPr lang="en-US" altLang="ja-JP" dirty="0" err="1">
                <a:latin typeface="メイリオ" panose="020B0604030504040204" pitchFamily="50" charset="-128"/>
                <a:ea typeface="メイリオ" panose="020B0604030504040204" pitchFamily="50" charset="-128"/>
              </a:rPr>
              <a:t>m</a:t>
            </a:r>
            <a:r>
              <a:rPr kumimoji="1" lang="en-US" altLang="ja-JP" dirty="0" err="1" smtClean="0">
                <a:latin typeface="メイリオ" panose="020B0604030504040204" pitchFamily="50" charset="-128"/>
                <a:ea typeface="メイリオ" panose="020B0604030504040204" pitchFamily="50" charset="-128"/>
              </a:rPr>
              <a:t>icro:bit</a:t>
            </a:r>
            <a:r>
              <a:rPr kumimoji="1" lang="ja-JP" altLang="en-US" dirty="0" smtClean="0">
                <a:latin typeface="メイリオ" panose="020B0604030504040204" pitchFamily="50" charset="-128"/>
                <a:ea typeface="メイリオ" panose="020B0604030504040204" pitchFamily="50" charset="-128"/>
              </a:rPr>
              <a:t>の場合は画面上に</a:t>
            </a:r>
            <a:r>
              <a:rPr kumimoji="1" lang="en-US" altLang="ja-JP" dirty="0" smtClean="0">
                <a:latin typeface="メイリオ" panose="020B0604030504040204" pitchFamily="50" charset="-128"/>
                <a:ea typeface="メイリオ" panose="020B0604030504040204" pitchFamily="50" charset="-128"/>
              </a:rPr>
              <a:t>MICROBIT</a:t>
            </a:r>
            <a:r>
              <a:rPr kumimoji="1" lang="ja-JP" altLang="en-US" dirty="0" smtClean="0">
                <a:latin typeface="メイリオ" panose="020B0604030504040204" pitchFamily="50" charset="-128"/>
                <a:ea typeface="メイリオ" panose="020B0604030504040204" pitchFamily="50" charset="-128"/>
              </a:rPr>
              <a:t>と表示されます。</a:t>
            </a:r>
          </a:p>
        </p:txBody>
      </p:sp>
    </p:spTree>
    <p:extLst>
      <p:ext uri="{BB962C8B-B14F-4D97-AF65-F5344CB8AC3E}">
        <p14:creationId xmlns:p14="http://schemas.microsoft.com/office/powerpoint/2010/main" val="359948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3</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kumimoji="1" lang="en-US" altLang="ja-JP" sz="2400" dirty="0" smtClean="0">
                <a:solidFill>
                  <a:schemeClr val="tx1"/>
                </a:solidFill>
                <a:latin typeface="メイリオ" panose="020B0604030504040204" pitchFamily="50" charset="-128"/>
                <a:ea typeface="メイリオ" panose="020B0604030504040204" pitchFamily="50" charset="-128"/>
              </a:rPr>
              <a:t>1.micro:bit</a:t>
            </a:r>
            <a:r>
              <a:rPr kumimoji="1" lang="ja-JP" altLang="en-US" sz="2400" dirty="0" smtClean="0">
                <a:solidFill>
                  <a:schemeClr val="tx1"/>
                </a:solidFill>
                <a:latin typeface="メイリオ" panose="020B0604030504040204" pitchFamily="50" charset="-128"/>
                <a:ea typeface="メイリオ" panose="020B0604030504040204" pitchFamily="50" charset="-128"/>
              </a:rPr>
              <a:t>で遊ぼう</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03385"/>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rPr>
              <a:t>micrro:bit</a:t>
            </a:r>
            <a:r>
              <a:rPr kumimoji="1" lang="ja-JP" altLang="en-US" dirty="0" smtClean="0">
                <a:latin typeface="メイリオ" panose="020B0604030504040204" pitchFamily="50" charset="-128"/>
                <a:ea typeface="メイリオ" panose="020B0604030504040204" pitchFamily="50" charset="-128"/>
              </a:rPr>
              <a:t>の電池の電源を入れて、動かしてみよう。</a:t>
            </a:r>
            <a:r>
              <a:rPr kumimoji="1" lang="en-US" altLang="ja-JP" dirty="0" smtClean="0">
                <a:latin typeface="メイリオ" panose="020B0604030504040204" pitchFamily="50" charset="-128"/>
                <a:ea typeface="メイリオ" panose="020B0604030504040204" pitchFamily="50" charset="-128"/>
              </a:rPr>
              <a:t>Demo</a:t>
            </a:r>
            <a:r>
              <a:rPr kumimoji="1" lang="ja-JP" altLang="en-US" dirty="0" smtClean="0">
                <a:latin typeface="メイリオ" panose="020B0604030504040204" pitchFamily="50" charset="-128"/>
                <a:ea typeface="メイリオ" panose="020B0604030504040204" pitchFamily="50" charset="-128"/>
              </a:rPr>
              <a:t>プログラムが動くよ。</a:t>
            </a:r>
            <a:endParaRPr lang="en-US" altLang="ja-JP" dirty="0" smtClean="0">
              <a:latin typeface="メイリオ" panose="020B0604030504040204" pitchFamily="50" charset="-128"/>
              <a:ea typeface="メイリオ"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28" y="1472975"/>
            <a:ext cx="2498044" cy="295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341158" y="1225116"/>
            <a:ext cx="5143417"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は非常にシンプルなコンピュータです。どんな能力があるが</a:t>
            </a:r>
            <a:r>
              <a:rPr lang="en-US" altLang="ja-JP" dirty="0" smtClean="0">
                <a:latin typeface="メイリオ" panose="020B0604030504040204" pitchFamily="50" charset="-128"/>
                <a:ea typeface="メイリオ" panose="020B0604030504040204" pitchFamily="50" charset="-128"/>
              </a:rPr>
              <a:t>Demo</a:t>
            </a:r>
            <a:r>
              <a:rPr lang="ja-JP" altLang="en-US" dirty="0" smtClean="0">
                <a:latin typeface="メイリオ" panose="020B0604030504040204" pitchFamily="50" charset="-128"/>
                <a:ea typeface="メイリオ" panose="020B0604030504040204" pitchFamily="50" charset="-128"/>
              </a:rPr>
              <a:t>プログラムを使いながら考えてみよう。</a:t>
            </a:r>
            <a:endParaRPr lang="en-US" altLang="ja-JP" dirty="0" smtClean="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243048" y="2148446"/>
            <a:ext cx="5528046" cy="2862322"/>
          </a:xfrm>
          <a:prstGeom prst="rect">
            <a:avLst/>
          </a:prstGeom>
          <a:noFill/>
          <a:ln w="12700">
            <a:solidFill>
              <a:schemeClr val="tx1"/>
            </a:solidFill>
          </a:ln>
        </p:spPr>
        <p:txBody>
          <a:bodyPr wrap="square" rtlCol="0">
            <a:spAutoFit/>
          </a:bodyPr>
          <a:lstStyle/>
          <a:p>
            <a:r>
              <a:rPr kumimoji="1" lang="en-US" altLang="ja-JP" dirty="0" err="1" smtClean="0"/>
              <a:t>micro:bit</a:t>
            </a:r>
            <a:r>
              <a:rPr kumimoji="1" lang="ja-JP" altLang="en-US" dirty="0" smtClean="0"/>
              <a:t>の見つけた機能</a:t>
            </a:r>
            <a:r>
              <a:rPr kumimoji="1" lang="en-US" altLang="ja-JP" dirty="0" smtClean="0"/>
              <a:t>(</a:t>
            </a:r>
            <a:r>
              <a:rPr kumimoji="1" lang="ja-JP" altLang="en-US" dirty="0" smtClean="0"/>
              <a:t>できること</a:t>
            </a:r>
            <a:r>
              <a:rPr kumimoji="1" lang="en-US" altLang="ja-JP" dirty="0" smtClean="0"/>
              <a:t>)</a:t>
            </a:r>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sp>
        <p:nvSpPr>
          <p:cNvPr id="13" name="対角する 2 つの角を丸めた四角形 12"/>
          <p:cNvSpPr/>
          <p:nvPr/>
        </p:nvSpPr>
        <p:spPr>
          <a:xfrm>
            <a:off x="404998" y="5230650"/>
            <a:ext cx="8366096" cy="1293777"/>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a:t>
            </a:r>
            <a:r>
              <a:rPr lang="en-US" altLang="ja-JP" dirty="0" err="1" smtClean="0">
                <a:solidFill>
                  <a:srgbClr val="FF0000"/>
                </a:solidFill>
                <a:latin typeface="メイリオ" panose="020B0604030504040204" pitchFamily="50" charset="-128"/>
                <a:ea typeface="メイリオ" panose="020B0604030504040204" pitchFamily="50" charset="-128"/>
              </a:rPr>
              <a:t>micro:bit</a:t>
            </a:r>
            <a:r>
              <a:rPr lang="ja-JP" altLang="en-US" dirty="0" smtClean="0">
                <a:solidFill>
                  <a:srgbClr val="FF0000"/>
                </a:solidFill>
                <a:latin typeface="メイリオ" panose="020B0604030504040204" pitchFamily="50" charset="-128"/>
                <a:ea typeface="メイリオ" panose="020B0604030504040204" pitchFamily="50" charset="-128"/>
              </a:rPr>
              <a:t>は一度に一つのプログラムだけ</a:t>
            </a:r>
            <a:br>
              <a:rPr lang="ja-JP" altLang="en-US" dirty="0" smtClean="0">
                <a:solidFill>
                  <a:srgbClr val="FF0000"/>
                </a:solidFill>
                <a:latin typeface="メイリオ" panose="020B0604030504040204" pitchFamily="50" charset="-128"/>
                <a:ea typeface="メイリオ" panose="020B0604030504040204" pitchFamily="50" charset="-128"/>
              </a:rPr>
            </a:br>
            <a:r>
              <a:rPr lang="en-US" altLang="ja-JP" dirty="0" err="1" smtClean="0">
                <a:solidFill>
                  <a:schemeClr val="tx1"/>
                </a:solidFill>
                <a:latin typeface="メイリオ" panose="020B0604030504040204" pitchFamily="50" charset="-128"/>
                <a:ea typeface="メイリオ" panose="020B0604030504040204" pitchFamily="50" charset="-128"/>
              </a:rPr>
              <a:t>micro:bit</a:t>
            </a:r>
            <a:r>
              <a:rPr lang="ja-JP" altLang="en-US" dirty="0" smtClean="0">
                <a:solidFill>
                  <a:schemeClr val="tx1"/>
                </a:solidFill>
                <a:latin typeface="メイリオ" panose="020B0604030504040204" pitchFamily="50" charset="-128"/>
                <a:ea typeface="メイリオ" panose="020B0604030504040204" pitchFamily="50" charset="-128"/>
              </a:rPr>
              <a:t>は中に一度に一つのプログラムしか入れることができません。デモプログラムは</a:t>
            </a:r>
            <a:r>
              <a:rPr lang="en-US" altLang="ja-JP" dirty="0" smtClean="0">
                <a:solidFill>
                  <a:schemeClr val="tx1"/>
                </a:solidFill>
                <a:latin typeface="メイリオ" panose="020B0604030504040204" pitchFamily="50" charset="-128"/>
                <a:ea typeface="メイリオ" panose="020B0604030504040204" pitchFamily="50" charset="-128"/>
              </a:rPr>
              <a:t>Dojo</a:t>
            </a:r>
            <a:r>
              <a:rPr lang="ja-JP" altLang="en-US" dirty="0" smtClean="0">
                <a:solidFill>
                  <a:schemeClr val="tx1"/>
                </a:solidFill>
                <a:latin typeface="メイリオ" panose="020B0604030504040204" pitchFamily="50" charset="-128"/>
                <a:ea typeface="メイリオ" panose="020B0604030504040204" pitchFamily="50" charset="-128"/>
              </a:rPr>
              <a:t>フォルダーの中の</a:t>
            </a:r>
            <a:r>
              <a:rPr lang="en-US" altLang="ja-JP" dirty="0" smtClean="0">
                <a:solidFill>
                  <a:schemeClr val="tx1"/>
                </a:solidFill>
                <a:latin typeface="メイリオ" panose="020B0604030504040204" pitchFamily="50" charset="-128"/>
                <a:ea typeface="メイリオ" panose="020B0604030504040204" pitchFamily="50" charset="-128"/>
              </a:rPr>
              <a:t>BBC-</a:t>
            </a:r>
            <a:r>
              <a:rPr lang="en-US" altLang="ja-JP" dirty="0" err="1" smtClean="0">
                <a:solidFill>
                  <a:schemeClr val="tx1"/>
                </a:solidFill>
                <a:latin typeface="メイリオ" panose="020B0604030504040204" pitchFamily="50" charset="-128"/>
                <a:ea typeface="メイリオ" panose="020B0604030504040204" pitchFamily="50" charset="-128"/>
              </a:rPr>
              <a:t>MicroBit</a:t>
            </a:r>
            <a:r>
              <a:rPr lang="en-US" altLang="ja-JP" dirty="0" smtClean="0">
                <a:solidFill>
                  <a:schemeClr val="tx1"/>
                </a:solidFill>
                <a:latin typeface="メイリオ" panose="020B0604030504040204" pitchFamily="50" charset="-128"/>
                <a:ea typeface="メイリオ" panose="020B0604030504040204" pitchFamily="50" charset="-128"/>
              </a:rPr>
              <a:t>-First-</a:t>
            </a:r>
            <a:r>
              <a:rPr lang="en-US" altLang="ja-JP" dirty="0" err="1" smtClean="0">
                <a:solidFill>
                  <a:schemeClr val="tx1"/>
                </a:solidFill>
                <a:latin typeface="メイリオ" panose="020B0604030504040204" pitchFamily="50" charset="-128"/>
                <a:ea typeface="メイリオ" panose="020B0604030504040204" pitchFamily="50" charset="-128"/>
              </a:rPr>
              <a:t>Experience.hex</a:t>
            </a:r>
            <a:r>
              <a:rPr lang="ja-JP" altLang="en-US" dirty="0" smtClean="0">
                <a:solidFill>
                  <a:schemeClr val="tx1"/>
                </a:solidFill>
                <a:latin typeface="メイリオ" panose="020B0604030504040204" pitchFamily="50" charset="-128"/>
                <a:ea typeface="メイリオ" panose="020B0604030504040204" pitchFamily="50" charset="-128"/>
              </a:rPr>
              <a:t>を送ると再度デモを使うことができます。</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30202A-DB85-4EFC-835A-755258E4A586}" type="slidenum">
              <a:rPr kumimoji="1" lang="ja-JP" altLang="en-US" smtClean="0"/>
              <a:t>3</a:t>
            </a:fld>
            <a:endParaRPr kumimoji="1" lang="ja-JP" altLang="en-US"/>
          </a:p>
        </p:txBody>
      </p:sp>
    </p:spTree>
    <p:extLst>
      <p:ext uri="{BB962C8B-B14F-4D97-AF65-F5344CB8AC3E}">
        <p14:creationId xmlns:p14="http://schemas.microsoft.com/office/powerpoint/2010/main" val="312489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6063175"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kumimoji="1" lang="en-US" altLang="ja-JP" sz="2400" dirty="0" err="1" smtClean="0">
                <a:solidFill>
                  <a:schemeClr val="tx1"/>
                </a:solidFill>
                <a:latin typeface="メイリオ" panose="020B0604030504040204" pitchFamily="50" charset="-128"/>
                <a:ea typeface="メイリオ" panose="020B0604030504040204" pitchFamily="50" charset="-128"/>
              </a:rPr>
              <a:t>micro:bit</a:t>
            </a:r>
            <a:r>
              <a:rPr kumimoji="1" lang="ja-JP" altLang="en-US" sz="2400" dirty="0" smtClean="0">
                <a:solidFill>
                  <a:schemeClr val="tx1"/>
                </a:solidFill>
                <a:latin typeface="メイリオ" panose="020B0604030504040204" pitchFamily="50" charset="-128"/>
                <a:ea typeface="メイリオ" panose="020B0604030504040204" pitchFamily="50" charset="-128"/>
              </a:rPr>
              <a:t>の</a:t>
            </a:r>
            <a:r>
              <a:rPr lang="ja-JP" altLang="en-US" sz="2400" dirty="0" smtClean="0">
                <a:solidFill>
                  <a:schemeClr val="tx1"/>
                </a:solidFill>
                <a:latin typeface="メイリオ" panose="020B0604030504040204" pitchFamily="50" charset="-128"/>
                <a:ea typeface="メイリオ" panose="020B0604030504040204" pitchFamily="50" charset="-128"/>
              </a:rPr>
              <a:t>ハードウェア</a:t>
            </a:r>
            <a:endParaRPr kumimoji="1" lang="ja-JP" altLang="en-US" sz="2400" dirty="0">
              <a:latin typeface="メイリオ" panose="020B0604030504040204" pitchFamily="50" charset="-128"/>
              <a:ea typeface="メイリオ"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85" y="878807"/>
            <a:ext cx="70389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7594601" y="2074913"/>
            <a:ext cx="1219200"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電池</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コネクタ</a:t>
            </a:r>
            <a:endParaRPr kumimoji="1" lang="ja-JP" altLang="en-US" sz="16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7264401" y="801858"/>
            <a:ext cx="1879599" cy="830997"/>
          </a:xfrm>
          <a:prstGeom prst="rect">
            <a:avLst/>
          </a:prstGeom>
          <a:noFill/>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rPr>
              <a:t>USB</a:t>
            </a:r>
            <a:r>
              <a:rPr kumimoji="1" lang="ja-JP" altLang="en-US" sz="1600" dirty="0" smtClean="0">
                <a:latin typeface="メイリオ" panose="020B0604030504040204" pitchFamily="50" charset="-128"/>
                <a:ea typeface="メイリオ" panose="020B0604030504040204" pitchFamily="50" charset="-128"/>
              </a:rPr>
              <a:t>コネクタ</a:t>
            </a:r>
            <a:r>
              <a:rPr kumimoji="1" lang="en-US" altLang="ja-JP" sz="1600" dirty="0" smtClean="0">
                <a:latin typeface="メイリオ" panose="020B0604030504040204" pitchFamily="50" charset="-128"/>
                <a:ea typeface="メイリオ" panose="020B0604030504040204" pitchFamily="50" charset="-128"/>
              </a:rPr>
              <a:t/>
            </a:r>
            <a:br>
              <a:rPr kumimoji="1" lang="en-US" altLang="ja-JP"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プログラム転送</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電源</a:t>
            </a:r>
            <a:r>
              <a:rPr kumimoji="1" lang="en-US" altLang="ja-JP"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539344" y="4738284"/>
            <a:ext cx="1219200" cy="584775"/>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加速度・</a:t>
            </a:r>
            <a:br>
              <a:rPr lang="ja-JP" altLang="en-US"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方位センサ</a:t>
            </a:r>
            <a:endParaRPr kumimoji="1" lang="ja-JP" altLang="en-US" sz="16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306457" y="4753932"/>
            <a:ext cx="2438400" cy="584775"/>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ピン</a:t>
            </a:r>
            <a:r>
              <a:rPr kumimoji="1" lang="ja-JP" altLang="en-US" sz="1600" dirty="0" smtClean="0">
                <a:latin typeface="メイリオ" panose="020B0604030504040204" pitchFamily="50" charset="-128"/>
                <a:ea typeface="メイリオ" panose="020B0604030504040204" pitchFamily="50" charset="-128"/>
              </a:rPr>
              <a:t>エッジコネクター</a:t>
            </a:r>
            <a:br>
              <a:rPr kumimoji="1" lang="ja-JP" altLang="en-US"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外部インタフェース</a:t>
            </a:r>
            <a:r>
              <a:rPr kumimoji="1" lang="en-US" altLang="ja-JP"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273219" y="5627599"/>
            <a:ext cx="1683657"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表</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おもて</a:t>
            </a:r>
            <a:r>
              <a:rPr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cxnSp>
        <p:nvCxnSpPr>
          <p:cNvPr id="12" name="直線矢印コネクタ 11"/>
          <p:cNvCxnSpPr/>
          <p:nvPr/>
        </p:nvCxnSpPr>
        <p:spPr>
          <a:xfrm>
            <a:off x="6585857" y="1632857"/>
            <a:ext cx="0" cy="54611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4" name="テキスト ボックス 13"/>
          <p:cNvSpPr txBox="1"/>
          <p:nvPr/>
        </p:nvSpPr>
        <p:spPr>
          <a:xfrm>
            <a:off x="6095833" y="1148286"/>
            <a:ext cx="996127"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リセット</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ボタン</a:t>
            </a:r>
            <a:endParaRPr kumimoji="1" lang="ja-JP" altLang="en-US" sz="16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671286" y="3221541"/>
            <a:ext cx="870857"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ボタン</a:t>
            </a:r>
            <a:r>
              <a:rPr kumimoji="1" lang="en-US" altLang="ja-JP" sz="1600" dirty="0" smtClean="0">
                <a:latin typeface="メイリオ" panose="020B0604030504040204" pitchFamily="50" charset="-128"/>
                <a:ea typeface="メイリオ" panose="020B0604030504040204" pitchFamily="50" charset="-128"/>
              </a:rPr>
              <a:t/>
            </a:r>
            <a:br>
              <a:rPr kumimoji="1" lang="en-US" altLang="ja-JP" sz="1600" dirty="0" smtClean="0">
                <a:latin typeface="メイリオ" panose="020B0604030504040204" pitchFamily="50" charset="-128"/>
                <a:ea typeface="メイリオ" panose="020B0604030504040204" pitchFamily="50" charset="-128"/>
              </a:rPr>
            </a:br>
            <a:r>
              <a:rPr kumimoji="1" lang="en-US" altLang="ja-JP" sz="1600" dirty="0" smtClean="0">
                <a:latin typeface="メイリオ" panose="020B0604030504040204" pitchFamily="50" charset="-128"/>
                <a:ea typeface="メイリオ" panose="020B0604030504040204" pitchFamily="50" charset="-128"/>
              </a:rPr>
              <a:t>A</a:t>
            </a:r>
            <a:r>
              <a:rPr kumimoji="1" lang="ja-JP" altLang="en-US" sz="1600" dirty="0" smtClean="0">
                <a:latin typeface="メイリオ" panose="020B0604030504040204" pitchFamily="50" charset="-128"/>
                <a:ea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rPr>
              <a:t>B</a:t>
            </a:r>
            <a:endParaRPr kumimoji="1" lang="ja-JP" altLang="en-US" sz="16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3775445" y="1048080"/>
            <a:ext cx="1219200" cy="584775"/>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無線</a:t>
            </a:r>
            <a:br>
              <a:rPr lang="ja-JP" altLang="en-US"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アンテナ</a:t>
            </a:r>
            <a:endParaRPr kumimoji="1" lang="ja-JP" altLang="en-US" sz="16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446978" y="4731991"/>
            <a:ext cx="1019796" cy="400110"/>
          </a:xfrm>
          <a:prstGeom prst="rect">
            <a:avLst/>
          </a:prstGeom>
          <a:noFill/>
        </p:spPr>
        <p:txBody>
          <a:bodyPr wrap="square" rtlCol="0">
            <a:spAutoFit/>
          </a:bodyPr>
          <a:lstStyle/>
          <a:p>
            <a:r>
              <a:rPr kumimoji="1" lang="en-US" altLang="ja-JP" sz="2000" dirty="0" smtClean="0">
                <a:latin typeface="メイリオ" panose="020B0604030504040204" pitchFamily="50" charset="-128"/>
                <a:ea typeface="メイリオ" panose="020B0604030504040204" pitchFamily="50" charset="-128"/>
              </a:rPr>
              <a:t>+    -</a:t>
            </a:r>
            <a:endParaRPr kumimoji="1" lang="ja-JP" altLang="en-US" sz="20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2385536" y="4719223"/>
            <a:ext cx="1061442" cy="830997"/>
          </a:xfrm>
          <a:prstGeom prst="rect">
            <a:avLst/>
          </a:prstGeom>
          <a:noFill/>
        </p:spPr>
        <p:txBody>
          <a:bodyPr wrap="square" rtlCol="0">
            <a:spAutoFit/>
          </a:bodyPr>
          <a:lstStyle/>
          <a:p>
            <a:r>
              <a:rPr lang="en-US" altLang="ja-JP" sz="1600" dirty="0" smtClean="0">
                <a:latin typeface="メイリオ" panose="020B0604030504040204" pitchFamily="50" charset="-128"/>
                <a:ea typeface="メイリオ" panose="020B0604030504040204" pitchFamily="50" charset="-128"/>
              </a:rPr>
              <a:t>5 x 5 LED</a:t>
            </a:r>
            <a:r>
              <a:rPr lang="ja-JP" altLang="en-US" sz="1600" dirty="0" smtClean="0">
                <a:latin typeface="メイリオ" panose="020B0604030504040204" pitchFamily="50" charset="-128"/>
                <a:ea typeface="メイリオ" panose="020B0604030504040204" pitchFamily="50" charset="-128"/>
              </a:rPr>
              <a:t>マトリックス</a:t>
            </a:r>
            <a:endParaRPr kumimoji="1" lang="ja-JP" altLang="en-US" sz="16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147045" y="1200482"/>
            <a:ext cx="996127" cy="584775"/>
          </a:xfrm>
          <a:prstGeom prst="rect">
            <a:avLst/>
          </a:prstGeom>
          <a:noFill/>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rPr>
              <a:t>CPU/</a:t>
            </a:r>
            <a:r>
              <a:rPr kumimoji="1" lang="ja-JP" altLang="en-US" sz="1600" dirty="0" smtClean="0">
                <a:latin typeface="メイリオ" panose="020B0604030504040204" pitchFamily="50" charset="-128"/>
                <a:ea typeface="メイリオ" panose="020B0604030504040204" pitchFamily="50" charset="-128"/>
              </a:rPr>
              <a:t/>
            </a:r>
            <a:br>
              <a:rPr kumimoji="1" lang="ja-JP" altLang="en-US"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メモリ</a:t>
            </a:r>
            <a:endParaRPr kumimoji="1" lang="ja-JP" altLang="en-US" sz="16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5580744" y="5631533"/>
            <a:ext cx="1683657"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裏</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うら</a:t>
            </a:r>
            <a:r>
              <a:rPr lang="en-US" altLang="ja-JP" sz="2000" dirty="0" smtClean="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407964" y="4777441"/>
            <a:ext cx="1977572" cy="830997"/>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デジタル</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アナログ</a:t>
            </a:r>
            <a:br>
              <a:rPr lang="ja-JP" altLang="en-US" sz="1600" dirty="0" smtClean="0">
                <a:latin typeface="メイリオ" panose="020B0604030504040204" pitchFamily="50" charset="-128"/>
                <a:ea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rPr>
              <a:t>IO</a:t>
            </a:r>
            <a:r>
              <a:rPr lang="ja-JP" altLang="en-US" sz="1600" dirty="0" smtClean="0">
                <a:latin typeface="メイリオ" panose="020B0604030504040204" pitchFamily="50" charset="-128"/>
                <a:ea typeface="メイリオ" panose="020B0604030504040204" pitchFamily="50" charset="-128"/>
              </a:rPr>
              <a:t>リング</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大型ピン</a:t>
            </a:r>
            <a:r>
              <a:rPr kumimoji="1" lang="ja-JP" altLang="en-US" sz="1600" dirty="0" smtClean="0">
                <a:latin typeface="メイリオ" panose="020B0604030504040204" pitchFamily="50" charset="-128"/>
                <a:ea typeface="メイリオ" panose="020B0604030504040204" pitchFamily="50" charset="-128"/>
              </a:rPr>
              <a:t>エッジコネクター</a:t>
            </a:r>
            <a:r>
              <a:rPr kumimoji="1" lang="en-US" altLang="ja-JP" sz="1600" dirty="0" smtClean="0">
                <a:latin typeface="メイリオ" panose="020B0604030504040204" pitchFamily="50" charset="-128"/>
                <a:ea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671286" y="6209071"/>
            <a:ext cx="7632056"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イギリスでは</a:t>
            </a:r>
            <a:r>
              <a:rPr kumimoji="1" lang="en-US" altLang="ja-JP" dirty="0" smtClean="0">
                <a:latin typeface="メイリオ" panose="020B0604030504040204" pitchFamily="50" charset="-128"/>
                <a:ea typeface="メイリオ" panose="020B0604030504040204" pitchFamily="50" charset="-128"/>
              </a:rPr>
              <a:t>100</a:t>
            </a:r>
            <a:r>
              <a:rPr kumimoji="1" lang="ja-JP" altLang="en-US" dirty="0" smtClean="0">
                <a:latin typeface="メイリオ" panose="020B0604030504040204" pitchFamily="50" charset="-128"/>
                <a:ea typeface="メイリオ" panose="020B0604030504040204" pitchFamily="50" charset="-128"/>
              </a:rPr>
              <a:t>万人の子供が</a:t>
            </a:r>
            <a:r>
              <a:rPr kumimoji="1" lang="en-US" altLang="ja-JP" dirty="0" err="1" smtClean="0">
                <a:latin typeface="メイリオ" panose="020B0604030504040204" pitchFamily="50" charset="-128"/>
                <a:ea typeface="メイリオ" panose="020B0604030504040204" pitchFamily="50" charset="-128"/>
              </a:rPr>
              <a:t>micro:bit</a:t>
            </a:r>
            <a:r>
              <a:rPr kumimoji="1" lang="ja-JP" altLang="en-US" dirty="0" smtClean="0">
                <a:latin typeface="メイリオ" panose="020B0604030504040204" pitchFamily="50" charset="-128"/>
                <a:ea typeface="メイリオ" panose="020B0604030504040204" pitchFamily="50" charset="-128"/>
              </a:rPr>
              <a:t>を持っているよ。</a:t>
            </a:r>
            <a:endParaRPr kumimoji="1" lang="ja-JP" altLang="en-US" dirty="0">
              <a:latin typeface="メイリオ" panose="020B0604030504040204" pitchFamily="50" charset="-128"/>
              <a:ea typeface="メイリオ" panose="020B0604030504040204" pitchFamily="50" charset="-128"/>
            </a:endParaRPr>
          </a:p>
        </p:txBody>
      </p:sp>
      <p:sp>
        <p:nvSpPr>
          <p:cNvPr id="3" name="楕円 2"/>
          <p:cNvSpPr/>
          <p:nvPr/>
        </p:nvSpPr>
        <p:spPr>
          <a:xfrm>
            <a:off x="6799006" y="2300748"/>
            <a:ext cx="7374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754761" y="2204883"/>
            <a:ext cx="132735" cy="191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カギ線コネクタ 12"/>
          <p:cNvCxnSpPr>
            <a:endCxn id="5" idx="2"/>
          </p:cNvCxnSpPr>
          <p:nvPr/>
        </p:nvCxnSpPr>
        <p:spPr>
          <a:xfrm rot="10800000">
            <a:off x="6821129" y="2396613"/>
            <a:ext cx="1075110" cy="503797"/>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594600" y="2979187"/>
            <a:ext cx="1219200" cy="584775"/>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電源</a:t>
            </a:r>
            <a:r>
              <a:rPr kumimoji="1" lang="en-US" altLang="ja-JP" sz="1600" dirty="0" smtClean="0">
                <a:latin typeface="メイリオ" panose="020B0604030504040204" pitchFamily="50" charset="-128"/>
                <a:ea typeface="メイリオ" panose="020B0604030504040204" pitchFamily="50" charset="-128"/>
              </a:rPr>
              <a:t>LED</a:t>
            </a:r>
            <a:br>
              <a:rPr kumimoji="1" lang="en-US" altLang="ja-JP" sz="1600" dirty="0" smtClean="0">
                <a:latin typeface="メイリオ" panose="020B0604030504040204" pitchFamily="50" charset="-128"/>
                <a:ea typeface="メイリオ" panose="020B0604030504040204" pitchFamily="50" charset="-128"/>
              </a:rPr>
            </a:br>
            <a:r>
              <a:rPr kumimoji="1" lang="ja-JP" altLang="en-US" sz="1600" dirty="0" smtClean="0">
                <a:latin typeface="メイリオ" panose="020B0604030504040204" pitchFamily="50" charset="-128"/>
                <a:ea typeface="メイリオ" panose="020B0604030504040204" pitchFamily="50" charset="-128"/>
              </a:rPr>
              <a:t>転送中</a:t>
            </a:r>
            <a:r>
              <a:rPr kumimoji="1" lang="en-US" altLang="ja-JP" sz="1600" dirty="0" smtClean="0">
                <a:latin typeface="メイリオ" panose="020B0604030504040204" pitchFamily="50" charset="-128"/>
                <a:ea typeface="メイリオ" panose="020B0604030504040204" pitchFamily="50" charset="-128"/>
              </a:rPr>
              <a:t>LED</a:t>
            </a:r>
            <a:endParaRPr kumimoji="1" lang="ja-JP" altLang="en-US" sz="1600" dirty="0">
              <a:latin typeface="メイリオ" panose="020B0604030504040204" pitchFamily="50" charset="-128"/>
              <a:ea typeface="メイリオ" panose="020B0604030504040204" pitchFamily="50" charset="-128"/>
            </a:endParaRPr>
          </a:p>
        </p:txBody>
      </p:sp>
      <p:sp>
        <p:nvSpPr>
          <p:cNvPr id="23" name="スライド番号プレースホルダー 22"/>
          <p:cNvSpPr>
            <a:spLocks noGrp="1"/>
          </p:cNvSpPr>
          <p:nvPr>
            <p:ph type="sldNum" sz="quarter" idx="12"/>
          </p:nvPr>
        </p:nvSpPr>
        <p:spPr/>
        <p:txBody>
          <a:bodyPr/>
          <a:lstStyle/>
          <a:p>
            <a:fld id="{B030202A-DB85-4EFC-835A-755258E4A586}" type="slidenum">
              <a:rPr kumimoji="1" lang="ja-JP" altLang="en-US" smtClean="0"/>
              <a:t>4</a:t>
            </a:fld>
            <a:endParaRPr kumimoji="1" lang="ja-JP" altLang="en-US"/>
          </a:p>
        </p:txBody>
      </p:sp>
    </p:spTree>
    <p:extLst>
      <p:ext uri="{BB962C8B-B14F-4D97-AF65-F5344CB8AC3E}">
        <p14:creationId xmlns:p14="http://schemas.microsoft.com/office/powerpoint/2010/main" val="404271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825153" y="6524427"/>
            <a:ext cx="1318847" cy="369332"/>
          </a:xfrm>
          <a:prstGeom prst="rect">
            <a:avLst/>
          </a:prstGeom>
          <a:noFill/>
        </p:spPr>
        <p:txBody>
          <a:bodyPr wrap="square" rtlCol="0">
            <a:spAutoFit/>
          </a:bodyPr>
          <a:lstStyle/>
          <a:p>
            <a:fld id="{D706DB22-09A4-4B33-9D75-B8942571AE1E}" type="slidenum">
              <a:rPr kumimoji="1" lang="ja-JP" altLang="en-US" smtClean="0">
                <a:latin typeface="メイリオ" panose="020B0604030504040204" pitchFamily="50" charset="-128"/>
                <a:ea typeface="メイリオ" panose="020B0604030504040204" pitchFamily="50" charset="-128"/>
              </a:rPr>
              <a:t>5</a:t>
            </a:fld>
            <a:r>
              <a:rPr kumimoji="1" lang="ja-JP" altLang="en-US" dirty="0" smtClean="0">
                <a:latin typeface="メイリオ" panose="020B0604030504040204" pitchFamily="50" charset="-128"/>
                <a:ea typeface="メイリオ" panose="020B0604030504040204" pitchFamily="50" charset="-128"/>
              </a:rPr>
              <a:t>ページ</a:t>
            </a:r>
            <a:endParaRPr kumimoji="1" lang="ja-JP" altLang="en-US" dirty="0">
              <a:latin typeface="メイリオ" panose="020B0604030504040204" pitchFamily="50" charset="-128"/>
              <a:ea typeface="メイリオ" panose="020B0604030504040204" pitchFamily="50" charset="-128"/>
            </a:endParaRPr>
          </a:p>
        </p:txBody>
      </p:sp>
      <p:sp>
        <p:nvSpPr>
          <p:cNvPr id="10" name="角丸四角形 9"/>
          <p:cNvSpPr/>
          <p:nvPr/>
        </p:nvSpPr>
        <p:spPr>
          <a:xfrm>
            <a:off x="0" y="0"/>
            <a:ext cx="6063175" cy="534572"/>
          </a:xfrm>
          <a:prstGeom prst="roundRect">
            <a:avLst/>
          </a:prstGeom>
          <a:noFill/>
          <a:ln w="38100">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2. </a:t>
            </a:r>
            <a:r>
              <a:rPr lang="en-US" altLang="ja-JP" sz="2400" dirty="0" err="1">
                <a:solidFill>
                  <a:schemeClr val="tx1"/>
                </a:solidFill>
                <a:latin typeface="メイリオ" panose="020B0604030504040204" pitchFamily="50" charset="-128"/>
                <a:ea typeface="メイリオ" panose="020B0604030504040204" pitchFamily="50" charset="-128"/>
              </a:rPr>
              <a:t>micro:bit</a:t>
            </a:r>
            <a:r>
              <a:rPr lang="ja-JP" altLang="en-US" sz="2400" dirty="0">
                <a:solidFill>
                  <a:schemeClr val="tx1"/>
                </a:solidFill>
                <a:latin typeface="メイリオ" panose="020B0604030504040204" pitchFamily="50" charset="-128"/>
                <a:ea typeface="メイリオ" panose="020B0604030504040204" pitchFamily="50" charset="-128"/>
              </a:rPr>
              <a:t>のプログラミング</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0" y="703385"/>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rPr>
              <a:t>micrro:bit</a:t>
            </a:r>
            <a:r>
              <a:rPr kumimoji="1" lang="ja-JP" altLang="en-US" dirty="0" smtClean="0">
                <a:latin typeface="メイリオ" panose="020B0604030504040204" pitchFamily="50" charset="-128"/>
                <a:ea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rPr>
              <a:t>ウェブサイトに行ってみよう</a:t>
            </a:r>
            <a:r>
              <a:rPr kumimoji="1"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47142" y="1317449"/>
            <a:ext cx="5275944"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961082078"/>
              </p:ext>
            </p:extLst>
          </p:nvPr>
        </p:nvGraphicFramePr>
        <p:xfrm>
          <a:off x="993058" y="1157882"/>
          <a:ext cx="2944762" cy="370840"/>
        </p:xfrm>
        <a:graphic>
          <a:graphicData uri="http://schemas.openxmlformats.org/drawingml/2006/table">
            <a:tbl>
              <a:tblPr firstRow="1" bandRow="1">
                <a:tableStyleId>{5C22544A-7EE6-4342-B048-85BDC9FD1C3A}</a:tableStyleId>
              </a:tblPr>
              <a:tblGrid>
                <a:gridCol w="2251587">
                  <a:extLst>
                    <a:ext uri="{9D8B030D-6E8A-4147-A177-3AD203B41FA5}">
                      <a16:colId xmlns:a16="http://schemas.microsoft.com/office/drawing/2014/main" val="3358540011"/>
                    </a:ext>
                  </a:extLst>
                </a:gridCol>
                <a:gridCol w="693175">
                  <a:extLst>
                    <a:ext uri="{9D8B030D-6E8A-4147-A177-3AD203B41FA5}">
                      <a16:colId xmlns:a16="http://schemas.microsoft.com/office/drawing/2014/main" val="3894844272"/>
                    </a:ext>
                  </a:extLst>
                </a:gridCol>
              </a:tblGrid>
              <a:tr h="370840">
                <a:tc>
                  <a:txBody>
                    <a:bodyPr/>
                    <a:lstStyle/>
                    <a:p>
                      <a:r>
                        <a:rPr kumimoji="1" lang="en-US" altLang="ja-JP" sz="1800" dirty="0" err="1" smtClean="0">
                          <a:solidFill>
                            <a:schemeClr val="tx1"/>
                          </a:solidFill>
                          <a:latin typeface="メイリオ" panose="020B0604030504040204" pitchFamily="50" charset="-128"/>
                          <a:ea typeface="メイリオ" panose="020B0604030504040204" pitchFamily="50" charset="-128"/>
                        </a:rPr>
                        <a:t>micro:bit</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solidFill>
                            <a:schemeClr val="tx1"/>
                          </a:solidFill>
                          <a:latin typeface="メイリオ" panose="020B0604030504040204" pitchFamily="50" charset="-128"/>
                          <a:ea typeface="メイリオ" panose="020B0604030504040204" pitchFamily="50" charset="-128"/>
                        </a:rPr>
                        <a:t>検索</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15394642"/>
                  </a:ext>
                </a:extLst>
              </a:tr>
            </a:tbl>
          </a:graphicData>
        </a:graphic>
      </p:graphicFrame>
      <p:sp>
        <p:nvSpPr>
          <p:cNvPr id="11" name="テキスト ボックス 10"/>
          <p:cNvSpPr txBox="1"/>
          <p:nvPr/>
        </p:nvSpPr>
        <p:spPr>
          <a:xfrm>
            <a:off x="-128764" y="1613887"/>
            <a:ext cx="897518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Micro:bit</a:t>
            </a:r>
            <a:r>
              <a:rPr lang="ja-JP" altLang="en-US" dirty="0">
                <a:latin typeface="メイリオ" panose="020B0604030504040204" pitchFamily="50" charset="-128"/>
                <a:ea typeface="メイリオ" panose="020B0604030504040204" pitchFamily="50" charset="-128"/>
              </a:rPr>
              <a:t>財団は、技術による発明を誰にとっても楽しいものにする </a:t>
            </a:r>
            <a:r>
              <a:rPr lang="en-US" altLang="ja-JP" dirty="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241043" y="2227951"/>
            <a:ext cx="7280634" cy="718847"/>
          </a:xfrm>
          <a:prstGeom prst="rect">
            <a:avLst/>
          </a:prstGeom>
        </p:spPr>
      </p:pic>
      <p:sp>
        <p:nvSpPr>
          <p:cNvPr id="6" name="楕円 5"/>
          <p:cNvSpPr/>
          <p:nvPr/>
        </p:nvSpPr>
        <p:spPr>
          <a:xfrm>
            <a:off x="2680226" y="2255535"/>
            <a:ext cx="1533832" cy="66367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241043" y="3319741"/>
            <a:ext cx="6898097" cy="3063698"/>
          </a:xfrm>
          <a:prstGeom prst="rect">
            <a:avLst/>
          </a:prstGeom>
        </p:spPr>
      </p:pic>
      <p:sp>
        <p:nvSpPr>
          <p:cNvPr id="14" name="楕円 13"/>
          <p:cNvSpPr/>
          <p:nvPr/>
        </p:nvSpPr>
        <p:spPr>
          <a:xfrm>
            <a:off x="4214058" y="5279923"/>
            <a:ext cx="1744290" cy="36870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4"/>
          <p:cNvSpPr>
            <a:spLocks noGrp="1"/>
          </p:cNvSpPr>
          <p:nvPr>
            <p:ph type="sldNum" sz="quarter" idx="12"/>
          </p:nvPr>
        </p:nvSpPr>
        <p:spPr/>
        <p:txBody>
          <a:bodyPr/>
          <a:lstStyle/>
          <a:p>
            <a:fld id="{B030202A-DB85-4EFC-835A-755258E4A586}" type="slidenum">
              <a:rPr kumimoji="1" lang="ja-JP" altLang="en-US" smtClean="0"/>
              <a:t>5</a:t>
            </a:fld>
            <a:endParaRPr kumimoji="1" lang="ja-JP" altLang="en-US"/>
          </a:p>
        </p:txBody>
      </p:sp>
    </p:spTree>
    <p:extLst>
      <p:ext uri="{BB962C8B-B14F-4D97-AF65-F5344CB8AC3E}">
        <p14:creationId xmlns:p14="http://schemas.microsoft.com/office/powerpoint/2010/main" val="289856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kumimoji="1" lang="ja-JP" altLang="en-US" sz="2400" dirty="0" smtClean="0">
                <a:solidFill>
                  <a:schemeClr val="tx1"/>
                </a:solidFill>
                <a:latin typeface="メイリオ" panose="020B0604030504040204" pitchFamily="50" charset="-128"/>
                <a:ea typeface="メイリオ" panose="020B0604030504040204" pitchFamily="50" charset="-128"/>
              </a:rPr>
              <a:t>の</a:t>
            </a:r>
            <a:r>
              <a:rPr lang="en-US" altLang="ja-JP" sz="2400" dirty="0">
                <a:solidFill>
                  <a:schemeClr val="tx1"/>
                </a:solidFill>
                <a:latin typeface="メイリオ" panose="020B0604030504040204" pitchFamily="50" charset="-128"/>
                <a:ea typeface="メイリオ" panose="020B0604030504040204" pitchFamily="50" charset="-128"/>
              </a:rPr>
              <a:t>JavaScript</a:t>
            </a:r>
            <a:r>
              <a:rPr lang="ja-JP" altLang="en-US" sz="2400" dirty="0">
                <a:solidFill>
                  <a:schemeClr val="tx1"/>
                </a:solidFill>
                <a:latin typeface="メイリオ" panose="020B0604030504040204" pitchFamily="50" charset="-128"/>
                <a:ea typeface="メイリオ" panose="020B0604030504040204" pitchFamily="50" charset="-128"/>
              </a:rPr>
              <a:t>ブロックエディター</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51696" y="4866968"/>
            <a:ext cx="7632056" cy="1477328"/>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err="1" smtClean="0">
                <a:latin typeface="メイリオ" panose="020B0604030504040204" pitchFamily="50" charset="-128"/>
                <a:ea typeface="メイリオ" panose="020B0604030504040204" pitchFamily="50" charset="-128"/>
              </a:rPr>
              <a:t>のような</a:t>
            </a:r>
            <a:r>
              <a:rPr kumimoji="1" lang="ja-JP" altLang="en-US" dirty="0" smtClean="0">
                <a:latin typeface="メイリオ" panose="020B0604030504040204" pitchFamily="50" charset="-128"/>
                <a:ea typeface="メイリオ" panose="020B0604030504040204" pitchFamily="50" charset="-128"/>
              </a:rPr>
              <a:t>画面でプログラムを作ることが</a:t>
            </a:r>
            <a:r>
              <a:rPr lang="ja-JP" altLang="en-US" dirty="0" smtClean="0">
                <a:latin typeface="メイリオ" panose="020B0604030504040204" pitchFamily="50" charset="-128"/>
                <a:ea typeface="メイリオ" panose="020B0604030504040204" pitchFamily="50" charset="-128"/>
              </a:rPr>
              <a:t>できるよ。</a:t>
            </a:r>
          </a:p>
          <a:p>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Scratch</a:t>
            </a:r>
            <a:r>
              <a:rPr kumimoji="1" lang="ja-JP" altLang="en-US" dirty="0" smtClean="0">
                <a:latin typeface="メイリオ" panose="020B0604030504040204" pitchFamily="50" charset="-128"/>
                <a:ea typeface="メイリオ" panose="020B0604030504040204" pitchFamily="50" charset="-128"/>
              </a:rPr>
              <a:t>と大きく違うことは何かな</a:t>
            </a:r>
            <a:r>
              <a:rPr kumimoji="1" lang="en-US" altLang="ja-JP" dirty="0" smtClean="0">
                <a:latin typeface="メイリオ" panose="020B0604030504040204" pitchFamily="50" charset="-128"/>
                <a:ea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endParaRPr>
          </a:p>
          <a:p>
            <a:r>
              <a:rPr kumimoji="1"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を接続してない</a:t>
            </a:r>
            <a:r>
              <a:rPr lang="ja-JP" altLang="en-US" dirty="0" err="1" smtClean="0">
                <a:latin typeface="メイリオ" panose="020B0604030504040204" pitchFamily="50" charset="-128"/>
                <a:ea typeface="メイリオ" panose="020B0604030504040204" pitchFamily="50" charset="-128"/>
              </a:rPr>
              <a:t>くても</a:t>
            </a:r>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画面上</a:t>
            </a:r>
            <a:r>
              <a:rPr lang="ja-JP" altLang="en-US" dirty="0" smtClean="0">
                <a:latin typeface="メイリオ" panose="020B0604030504040204" pitchFamily="50" charset="-128"/>
                <a:ea typeface="メイリオ" panose="020B0604030504040204" pitchFamily="50" charset="-128"/>
              </a:rPr>
              <a:t>のシミュレータで動作を確認することができるよ。</a:t>
            </a:r>
            <a:endParaRPr kumimoji="1" lang="ja-JP" altLang="en-US"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442451" y="955242"/>
            <a:ext cx="7450547" cy="3586800"/>
          </a:xfrm>
          <a:prstGeom prst="rect">
            <a:avLst/>
          </a:prstGeom>
        </p:spPr>
      </p:pic>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6</a:t>
            </a:fld>
            <a:endParaRPr kumimoji="1" lang="ja-JP" altLang="en-US"/>
          </a:p>
        </p:txBody>
      </p:sp>
    </p:spTree>
    <p:extLst>
      <p:ext uri="{BB962C8B-B14F-4D97-AF65-F5344CB8AC3E}">
        <p14:creationId xmlns:p14="http://schemas.microsoft.com/office/powerpoint/2010/main" val="88132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kumimoji="1" lang="ja-JP" altLang="en-US" sz="2400" dirty="0" smtClean="0">
                <a:solidFill>
                  <a:schemeClr val="tx1"/>
                </a:solidFill>
                <a:latin typeface="メイリオ" panose="020B0604030504040204" pitchFamily="50" charset="-128"/>
                <a:ea typeface="メイリオ" panose="020B0604030504040204" pitchFamily="50" charset="-128"/>
              </a:rPr>
              <a:t>の初めてのプログラム</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351696" y="5149760"/>
            <a:ext cx="7632056"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自分</a:t>
            </a:r>
            <a:r>
              <a:rPr lang="ja-JP" altLang="en-US" dirty="0" smtClean="0">
                <a:latin typeface="メイリオ" panose="020B0604030504040204" pitchFamily="50" charset="-128"/>
                <a:ea typeface="メイリオ" panose="020B0604030504040204" pitchFamily="50" charset="-128"/>
              </a:rPr>
              <a:t>の名前を</a:t>
            </a:r>
            <a:r>
              <a:rPr lang="en-US" altLang="ja-JP" dirty="0" smtClean="0">
                <a:latin typeface="メイリオ" panose="020B0604030504040204" pitchFamily="50" charset="-128"/>
                <a:ea typeface="メイリオ" panose="020B0604030504040204" pitchFamily="50" charset="-128"/>
              </a:rPr>
              <a:t>LED</a:t>
            </a:r>
            <a:r>
              <a:rPr lang="ja-JP" altLang="en-US" dirty="0" smtClean="0">
                <a:latin typeface="メイリオ" panose="020B0604030504040204" pitchFamily="50" charset="-128"/>
                <a:ea typeface="メイリオ" panose="020B0604030504040204" pitchFamily="50" charset="-128"/>
              </a:rPr>
              <a:t>に表示しよう</a:t>
            </a:r>
            <a:br>
              <a:rPr lang="ja-JP" altLang="en-US" dirty="0" smtClean="0">
                <a:latin typeface="メイリオ" panose="020B0604030504040204" pitchFamily="50" charset="-128"/>
                <a:ea typeface="メイリオ" panose="020B0604030504040204" pitchFamily="50" charset="-128"/>
              </a:rPr>
            </a:b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アルファベットだけしか使えないのでローマ字で入力</a:t>
            </a:r>
            <a:r>
              <a:rPr lang="en-US" altLang="ja-JP" dirty="0" smtClean="0">
                <a:latin typeface="メイリオ" panose="020B0604030504040204" pitchFamily="50" charset="-128"/>
                <a:ea typeface="メイリオ" panose="020B0604030504040204" pitchFamily="50" charset="-128"/>
              </a:rPr>
              <a:t>)</a:t>
            </a:r>
            <a:endParaRPr kumimoji="1" lang="ja-JP" altLang="en-US" dirty="0" smtClean="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351696" y="1152866"/>
            <a:ext cx="7632056" cy="3645886"/>
          </a:xfrm>
          <a:prstGeom prst="rect">
            <a:avLst/>
          </a:prstGeom>
        </p:spPr>
      </p:pic>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7</a:t>
            </a:fld>
            <a:endParaRPr kumimoji="1" lang="ja-JP" altLang="en-US"/>
          </a:p>
        </p:txBody>
      </p:sp>
    </p:spTree>
    <p:extLst>
      <p:ext uri="{BB962C8B-B14F-4D97-AF65-F5344CB8AC3E}">
        <p14:creationId xmlns:p14="http://schemas.microsoft.com/office/powerpoint/2010/main" val="32901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lang="ja-JP" altLang="en-US" sz="2400" dirty="0" smtClean="0">
                <a:solidFill>
                  <a:schemeClr val="tx1"/>
                </a:solidFill>
                <a:latin typeface="メイリオ" panose="020B0604030504040204" pitchFamily="50" charset="-128"/>
                <a:ea typeface="メイリオ" panose="020B0604030504040204" pitchFamily="50" charset="-128"/>
              </a:rPr>
              <a:t>へプログラムを転送しよう</a:t>
            </a:r>
            <a:endParaRPr kumimoji="1" lang="ja-JP" altLang="en-US" sz="2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530899" y="3519979"/>
            <a:ext cx="3910053"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ファイルの転送中は、</a:t>
            </a:r>
            <a:r>
              <a:rPr lang="en-US" altLang="ja-JP" dirty="0" err="1" smtClean="0">
                <a:latin typeface="メイリオ" panose="020B0604030504040204" pitchFamily="50" charset="-128"/>
                <a:ea typeface="メイリオ" panose="020B0604030504040204" pitchFamily="50" charset="-128"/>
              </a:rPr>
              <a:t>micro:bit</a:t>
            </a:r>
            <a:r>
              <a:rPr lang="ja-JP" altLang="en-US" dirty="0" smtClean="0">
                <a:latin typeface="メイリオ" panose="020B0604030504040204" pitchFamily="50" charset="-128"/>
                <a:ea typeface="メイリオ" panose="020B0604030504040204" pitchFamily="50" charset="-128"/>
              </a:rPr>
              <a:t>の「転送中</a:t>
            </a:r>
            <a:r>
              <a:rPr lang="en-US" altLang="ja-JP" dirty="0" smtClean="0">
                <a:latin typeface="メイリオ" panose="020B0604030504040204" pitchFamily="50" charset="-128"/>
                <a:ea typeface="メイリオ" panose="020B0604030504040204" pitchFamily="50" charset="-128"/>
              </a:rPr>
              <a:t>LED</a:t>
            </a:r>
            <a:r>
              <a:rPr lang="ja-JP" altLang="en-US" dirty="0" smtClean="0">
                <a:latin typeface="メイリオ" panose="020B0604030504040204" pitchFamily="50" charset="-128"/>
                <a:ea typeface="メイリオ" panose="020B0604030504040204" pitchFamily="50" charset="-128"/>
              </a:rPr>
              <a:t>」が点滅するので、点滅が終わったら転送完了だよ</a:t>
            </a:r>
            <a:endParaRPr kumimoji="1" lang="ja-JP" altLang="en-US"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351696" y="942821"/>
            <a:ext cx="5343525" cy="695325"/>
          </a:xfrm>
          <a:prstGeom prst="rect">
            <a:avLst/>
          </a:prstGeom>
        </p:spPr>
      </p:pic>
      <p:sp>
        <p:nvSpPr>
          <p:cNvPr id="6" name="楕円 5"/>
          <p:cNvSpPr/>
          <p:nvPr/>
        </p:nvSpPr>
        <p:spPr>
          <a:xfrm>
            <a:off x="836677" y="921774"/>
            <a:ext cx="2319478" cy="71637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351696" y="2169457"/>
            <a:ext cx="3820293" cy="2701044"/>
          </a:xfrm>
          <a:prstGeom prst="rect">
            <a:avLst/>
          </a:prstGeom>
        </p:spPr>
      </p:pic>
      <p:sp>
        <p:nvSpPr>
          <p:cNvPr id="8" name="テキスト ボックス 7"/>
          <p:cNvSpPr txBox="1"/>
          <p:nvPr/>
        </p:nvSpPr>
        <p:spPr>
          <a:xfrm>
            <a:off x="4624924" y="2222026"/>
            <a:ext cx="3816028" cy="923330"/>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rPr>
              <a:t>ファイルを保存するダイアログがでるので、</a:t>
            </a:r>
            <a:r>
              <a:rPr lang="en-US" altLang="ja-JP" dirty="0" err="1" smtClean="0">
                <a:latin typeface="メイリオ" panose="020B0604030504040204" pitchFamily="50" charset="-128"/>
                <a:ea typeface="メイリオ" panose="020B0604030504040204" pitchFamily="50" charset="-128"/>
              </a:rPr>
              <a:t>micro:bit</a:t>
            </a:r>
            <a:r>
              <a:rPr lang="en-US" altLang="ja-JP" dirty="0" smtClean="0">
                <a:latin typeface="メイリオ" panose="020B0604030504040204" pitchFamily="50" charset="-128"/>
                <a:ea typeface="メイリオ" panose="020B0604030504040204" pitchFamily="50" charset="-128"/>
              </a:rPr>
              <a:t>/</a:t>
            </a:r>
            <a:r>
              <a:rPr lang="en-US" altLang="ja-JP" dirty="0" err="1" smtClean="0">
                <a:latin typeface="メイリオ" panose="020B0604030504040204" pitchFamily="50" charset="-128"/>
                <a:ea typeface="メイリオ" panose="020B0604030504040204" pitchFamily="50" charset="-128"/>
              </a:rPr>
              <a:t>chibi:bit</a:t>
            </a:r>
            <a:r>
              <a:rPr lang="ja-JP" altLang="en-US" dirty="0" smtClean="0">
                <a:latin typeface="メイリオ" panose="020B0604030504040204" pitchFamily="50" charset="-128"/>
                <a:ea typeface="メイリオ" panose="020B0604030504040204" pitchFamily="50" charset="-128"/>
              </a:rPr>
              <a:t>の装置にファイルを保存するよ</a:t>
            </a:r>
            <a:endParaRPr kumimoji="1" lang="ja-JP" altLang="en-US" dirty="0" smtClean="0">
              <a:latin typeface="メイリオ" panose="020B0604030504040204" pitchFamily="50" charset="-128"/>
              <a:ea typeface="メイリオ" panose="020B0604030504040204" pitchFamily="50" charset="-128"/>
            </a:endParaRPr>
          </a:p>
        </p:txBody>
      </p:sp>
      <p:sp>
        <p:nvSpPr>
          <p:cNvPr id="9" name="対角する 2 つの角を丸めた四角形 8"/>
          <p:cNvSpPr/>
          <p:nvPr/>
        </p:nvSpPr>
        <p:spPr>
          <a:xfrm>
            <a:off x="404998" y="5230650"/>
            <a:ext cx="8366096" cy="1293777"/>
          </a:xfrm>
          <a:prstGeom prst="round2DiagRect">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rgbClr val="FF0000"/>
                </a:solidFill>
                <a:latin typeface="メイリオ" panose="020B0604030504040204" pitchFamily="50" charset="-128"/>
                <a:ea typeface="メイリオ" panose="020B0604030504040204" pitchFamily="50" charset="-128"/>
              </a:rPr>
              <a:t>ワンポイント</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パソコンから外しても動く</a:t>
            </a:r>
            <a:br>
              <a:rPr lang="ja-JP" altLang="en-US" dirty="0" smtClean="0">
                <a:solidFill>
                  <a:srgbClr val="FF0000"/>
                </a:solidFill>
                <a:latin typeface="メイリオ" panose="020B0604030504040204" pitchFamily="50" charset="-128"/>
                <a:ea typeface="メイリオ" panose="020B0604030504040204" pitchFamily="50" charset="-128"/>
              </a:rPr>
            </a:br>
            <a:r>
              <a:rPr lang="en-US" altLang="ja-JP" dirty="0" err="1" smtClean="0">
                <a:solidFill>
                  <a:schemeClr val="tx1"/>
                </a:solidFill>
                <a:latin typeface="メイリオ" panose="020B0604030504040204" pitchFamily="50" charset="-128"/>
                <a:ea typeface="メイリオ" panose="020B0604030504040204" pitchFamily="50" charset="-128"/>
              </a:rPr>
              <a:t>micro:bit</a:t>
            </a:r>
            <a:r>
              <a:rPr lang="ja-JP" altLang="en-US" dirty="0" smtClean="0">
                <a:solidFill>
                  <a:schemeClr val="tx1"/>
                </a:solidFill>
                <a:latin typeface="メイリオ" panose="020B0604030504040204" pitchFamily="50" charset="-128"/>
                <a:ea typeface="メイリオ" panose="020B0604030504040204" pitchFamily="50" charset="-128"/>
              </a:rPr>
              <a:t>は単独のコンピュータです。電池をつなぐと、パソコンから外しても動くよ。</a:t>
            </a:r>
            <a:r>
              <a:rPr lang="en-US" altLang="ja-JP" dirty="0" smtClean="0">
                <a:solidFill>
                  <a:schemeClr val="tx1"/>
                </a:solidFill>
                <a:latin typeface="メイリオ" panose="020B0604030504040204" pitchFamily="50" charset="-128"/>
                <a:ea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rPr>
              <a:t>リセットボタンで初めから実行するよ</a:t>
            </a:r>
            <a:r>
              <a:rPr lang="en-US" altLang="ja-JP" dirty="0" smtClean="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B030202A-DB85-4EFC-835A-755258E4A586}" type="slidenum">
              <a:rPr kumimoji="1" lang="ja-JP" altLang="en-US" smtClean="0"/>
              <a:t>8</a:t>
            </a:fld>
            <a:endParaRPr kumimoji="1" lang="ja-JP" altLang="en-US"/>
          </a:p>
        </p:txBody>
      </p:sp>
    </p:spTree>
    <p:extLst>
      <p:ext uri="{BB962C8B-B14F-4D97-AF65-F5344CB8AC3E}">
        <p14:creationId xmlns:p14="http://schemas.microsoft.com/office/powerpoint/2010/main" val="3704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267286"/>
            <a:ext cx="709196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en-US" altLang="ja-JP" sz="2400" dirty="0" err="1" smtClean="0">
                <a:solidFill>
                  <a:schemeClr val="tx1"/>
                </a:solidFill>
                <a:latin typeface="メイリオ" panose="020B0604030504040204" pitchFamily="50" charset="-128"/>
                <a:ea typeface="メイリオ" panose="020B0604030504040204" pitchFamily="50" charset="-128"/>
              </a:rPr>
              <a:t>micro</a:t>
            </a:r>
            <a:r>
              <a:rPr kumimoji="1" lang="en-US" altLang="ja-JP" sz="2400" dirty="0" err="1" smtClean="0">
                <a:solidFill>
                  <a:schemeClr val="tx1"/>
                </a:solidFill>
                <a:latin typeface="メイリオ" panose="020B0604030504040204" pitchFamily="50" charset="-128"/>
                <a:ea typeface="メイリオ" panose="020B0604030504040204" pitchFamily="50" charset="-128"/>
              </a:rPr>
              <a:t>:bit</a:t>
            </a:r>
            <a:r>
              <a:rPr lang="ja-JP" altLang="en-US" sz="2400" dirty="0" smtClean="0">
                <a:solidFill>
                  <a:schemeClr val="tx1"/>
                </a:solidFill>
                <a:latin typeface="メイリオ" panose="020B0604030504040204" pitchFamily="50" charset="-128"/>
                <a:ea typeface="メイリオ" panose="020B0604030504040204" pitchFamily="50" charset="-128"/>
              </a:rPr>
              <a:t>のプログラム</a:t>
            </a:r>
            <a:r>
              <a:rPr lang="ja-JP" altLang="en-US" sz="2400" dirty="0">
                <a:solidFill>
                  <a:schemeClr val="tx1"/>
                </a:solidFill>
                <a:latin typeface="メイリオ" panose="020B0604030504040204" pitchFamily="50" charset="-128"/>
                <a:ea typeface="メイリオ" panose="020B0604030504040204" pitchFamily="50" charset="-128"/>
              </a:rPr>
              <a:t>入門</a:t>
            </a:r>
            <a:r>
              <a:rPr lang="en-US" altLang="ja-JP" sz="2400" dirty="0" smtClean="0">
                <a:solidFill>
                  <a:schemeClr val="tx1"/>
                </a:solidFill>
                <a:latin typeface="メイリオ" panose="020B0604030504040204" pitchFamily="50" charset="-128"/>
                <a:ea typeface="メイリオ" panose="020B0604030504040204" pitchFamily="50" charset="-128"/>
              </a:rPr>
              <a:t>(1-2)</a:t>
            </a:r>
            <a:endParaRPr kumimoji="1" lang="ja-JP" altLang="en-US" sz="24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740338" y="937445"/>
            <a:ext cx="3533775" cy="3714750"/>
          </a:xfrm>
          <a:prstGeom prst="rect">
            <a:avLst/>
          </a:prstGeom>
        </p:spPr>
      </p:pic>
      <p:pic>
        <p:nvPicPr>
          <p:cNvPr id="2" name="図 1"/>
          <p:cNvPicPr>
            <a:picLocks noChangeAspect="1"/>
          </p:cNvPicPr>
          <p:nvPr/>
        </p:nvPicPr>
        <p:blipFill>
          <a:blip r:embed="rId4"/>
          <a:stretch>
            <a:fillRect/>
          </a:stretch>
        </p:blipFill>
        <p:spPr>
          <a:xfrm>
            <a:off x="740338" y="4979116"/>
            <a:ext cx="5391150" cy="1619250"/>
          </a:xfrm>
          <a:prstGeom prst="rect">
            <a:avLst/>
          </a:prstGeom>
        </p:spPr>
      </p:pic>
      <p:cxnSp>
        <p:nvCxnSpPr>
          <p:cNvPr id="6" name="直線コネクタ 5"/>
          <p:cNvCxnSpPr/>
          <p:nvPr/>
        </p:nvCxnSpPr>
        <p:spPr>
          <a:xfrm flipV="1">
            <a:off x="398206" y="4822723"/>
            <a:ext cx="7742904" cy="147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9</a:t>
            </a:fld>
            <a:endParaRPr kumimoji="1" lang="ja-JP" altLang="en-US"/>
          </a:p>
        </p:txBody>
      </p:sp>
    </p:spTree>
    <p:extLst>
      <p:ext uri="{BB962C8B-B14F-4D97-AF65-F5344CB8AC3E}">
        <p14:creationId xmlns:p14="http://schemas.microsoft.com/office/powerpoint/2010/main" val="33704794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5875">
          <a:solidFill>
            <a:schemeClr val="tx1"/>
          </a:solidFill>
        </a:ln>
      </a:spPr>
      <a:bodyPr wrap="square" rtlCol="0">
        <a:spAutoFit/>
      </a:bodyPr>
      <a:lstStyle>
        <a:defPPr>
          <a:defRPr kumimoji="1" dirty="0" smtClean="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7545</TotalTime>
  <Words>2964</Words>
  <Application>Microsoft Office PowerPoint</Application>
  <PresentationFormat>画面に合わせる (4:3)</PresentationFormat>
  <Paragraphs>658</Paragraphs>
  <Slides>25</Slides>
  <Notes>25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2" baseType="lpstr">
      <vt:lpstr>メイリオ</vt:lpstr>
      <vt:lpstr>游ゴシック</vt:lpstr>
      <vt:lpstr>游ゴシック Light</vt:lpstr>
      <vt:lpstr>Arial</vt:lpstr>
      <vt:lpstr>Wingdings</vt:lpstr>
      <vt:lpstr>Office テーマ</vt:lpstr>
      <vt:lpstr>ビットマップ イメージ</vt:lpstr>
      <vt:lpstr>CoderDojo(コーダー道場)市川真間/コード忍者の里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gohome8</cp:lastModifiedBy>
  <cp:revision>257</cp:revision>
  <cp:lastPrinted>2017-08-14T01:08:53Z</cp:lastPrinted>
  <dcterms:created xsi:type="dcterms:W3CDTF">2017-03-15T01:59:13Z</dcterms:created>
  <dcterms:modified xsi:type="dcterms:W3CDTF">2017-08-24T20:09:26Z</dcterms:modified>
</cp:coreProperties>
</file>